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60" r:id="rId5"/>
    <p:sldId id="265" r:id="rId6"/>
    <p:sldId id="261" r:id="rId7"/>
    <p:sldId id="266" r:id="rId8"/>
    <p:sldId id="263" r:id="rId9"/>
    <p:sldId id="268" r:id="rId10"/>
    <p:sldId id="264" r:id="rId11"/>
    <p:sldId id="25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4F47"/>
    <a:srgbClr val="156082"/>
    <a:srgbClr val="256E97"/>
    <a:srgbClr val="DEEEF7"/>
    <a:srgbClr val="4A94D1"/>
    <a:srgbClr val="5DBBE5"/>
    <a:srgbClr val="38768E"/>
    <a:srgbClr val="917466"/>
    <a:srgbClr val="578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24" autoAdjust="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AC130-E036-46DB-AA6C-5D19B82917E2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A5899-8065-4E65-9E30-EF3562A091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1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A5899-8065-4E65-9E30-EF3562A0910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44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A5899-8065-4E65-9E30-EF3562A0910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72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A5899-8065-4E65-9E30-EF3562A0910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79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A5899-8065-4E65-9E30-EF3562A0910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73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9192-54A0-29EF-C421-91AD970AA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F7B8A-9FAF-478C-2116-42E4C523D3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D3C49-7E7A-2B34-8964-21A9211A7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E2B-1769-47CD-9733-11A5BE5CF59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31276-27FC-F4D9-5FC9-61ECC62B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7B556-395F-F8FE-24E2-938E6E01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74D2-C727-42A2-A10D-37545EC18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733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5002-492A-B3A7-21AB-3CD8E472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A212C-0EDE-B1F8-DE18-356AB871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238E0-94B6-E6FF-6FD3-C06A435BA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E2B-1769-47CD-9733-11A5BE5CF59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D60A-5781-0945-DB3D-BF39E34D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E973-AAA6-0DDF-FF41-88C179AF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74D2-C727-42A2-A10D-37545EC18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1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CDE7FC-0B86-B309-A022-8F378EE7E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94A9B-BDF2-49D3-6112-C75640573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DE6C1-2618-9D0F-81FF-1CB70057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E2B-1769-47CD-9733-11A5BE5CF59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D242-210C-9B98-F8A1-103161BF8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DCCDE-41AB-A576-E34C-25B477EA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74D2-C727-42A2-A10D-37545EC18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13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085-B036-5C04-AD1E-259B40A8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8F2E-33A7-5358-6E12-E3657CA2E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5FB1-3411-3083-2968-370FB068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E2B-1769-47CD-9733-11A5BE5CF59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17EA-54A3-6B38-FF51-3CEE2F1A4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50020-6A18-6D48-19AB-38A5CA45D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74D2-C727-42A2-A10D-37545EC18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794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C485-5291-D507-B3D4-2BFCCE1D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A144D-BB53-2DF9-0AE2-6E5AC59BE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81B68-55E1-5033-C13A-877C2A5A9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E2B-1769-47CD-9733-11A5BE5CF59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FE937-B3DF-AD8B-601B-ECD702DCB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057F-9399-DB4B-332C-55938B67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74D2-C727-42A2-A10D-37545EC18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64E4-D2B3-2DC0-825F-F5F5913E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51451-1F36-DC65-3106-4DF350B5C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E39DB-DF5F-A00C-C764-BC16507EC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C7186-E591-9DF0-C209-BD09070E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E2B-1769-47CD-9733-11A5BE5CF59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4C6C8-573C-0EC5-CF1E-7073DD313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65225-ED93-B0DF-705E-8F4AD500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74D2-C727-42A2-A10D-37545EC18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76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5D9C7-A8C9-13B8-8392-52F1949D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095B8-30EF-D9D0-2BD4-FDEDEF710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C3DA4-2D82-E3BE-C4D2-0CC9329572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DF406-1E6C-A8FC-B94F-B7E014ED5B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6EC50-F576-F57B-4F5B-012A741C78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A9780-655E-8847-7AD6-FBBAB6C46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E2B-1769-47CD-9733-11A5BE5CF59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C6F8C-17C2-4147-2227-0C532FFDF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9D9361-3530-5EB1-55DC-6DF79F19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74D2-C727-42A2-A10D-37545EC18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75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B49F-A9B1-0891-A2E2-19AEEB9E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315774-1E88-32C9-839E-BE429DA7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E2B-1769-47CD-9733-11A5BE5CF59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BD7DE-E885-06A1-D74B-6DF2D1943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759FD-AED6-31DB-2AF9-D0844AD61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74D2-C727-42A2-A10D-37545EC18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06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0BED4-982D-0B1B-76BC-9A84214F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E2B-1769-47CD-9733-11A5BE5CF59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E38D2-8202-6952-2A3E-80B8B39DA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C4FC3-92FD-18F0-73BC-FDE0EF7E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74D2-C727-42A2-A10D-37545EC18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32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CD5B-8F06-9C23-1480-EFDE746CD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51F7-94DB-2A56-3D91-D56018AC0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A008C6-D0EE-5B24-BA30-FD92424E0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ABBA5-466A-883D-8A7B-1A94F297A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E2B-1769-47CD-9733-11A5BE5CF59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30626-5B31-8E42-C598-E81224A4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CCA85-1E7B-BBA8-3EC5-A684B8338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74D2-C727-42A2-A10D-37545EC18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1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5ADA-B497-0D22-5ADF-B7EA5E5D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6A9530-8622-E33E-2217-8ADA9E86A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84B76-8210-6F03-C357-A95EADCF6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68E6A-7CBE-F6E2-56AF-19C625D9B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6AE2B-1769-47CD-9733-11A5BE5CF59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A77F4-6249-F94E-193F-EC92BE56C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BF4A6-AB0E-E8F4-1BCD-1FF8B879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74D2-C727-42A2-A10D-37545EC18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74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F8623-2E8F-0ABD-3365-188EF3BD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8AC95-05D9-142E-74E0-4631497C9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4FAA-45F3-3EC9-5D09-F8CADBCDD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06AE2B-1769-47CD-9733-11A5BE5CF59A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BCE16-6024-FAC5-E479-89FD818CA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0624C-DEFF-40A9-7500-38DEE4649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D74D2-C727-42A2-A10D-37545EC18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7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7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1AE166-4EA2-B083-6193-AD9D7C56C4B0}"/>
              </a:ext>
            </a:extLst>
          </p:cNvPr>
          <p:cNvSpPr/>
          <p:nvPr/>
        </p:nvSpPr>
        <p:spPr>
          <a:xfrm>
            <a:off x="0" y="0"/>
            <a:ext cx="12192000" cy="1111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7C7341-80AB-CA9B-CAC2-BAC4519266DF}"/>
              </a:ext>
            </a:extLst>
          </p:cNvPr>
          <p:cNvGrpSpPr/>
          <p:nvPr/>
        </p:nvGrpSpPr>
        <p:grpSpPr>
          <a:xfrm>
            <a:off x="1791979" y="270764"/>
            <a:ext cx="8608041" cy="670652"/>
            <a:chOff x="1791979" y="270764"/>
            <a:chExt cx="8608041" cy="670652"/>
          </a:xfrm>
        </p:grpSpPr>
        <p:pic>
          <p:nvPicPr>
            <p:cNvPr id="10" name="Picture 9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680D8A79-5ED8-4F21-F7B5-79FFCBD3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979" y="270764"/>
              <a:ext cx="2404532" cy="67065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8C2232-2282-57AD-DF1E-F5E0C85E45B9}"/>
                </a:ext>
              </a:extLst>
            </p:cNvPr>
            <p:cNvSpPr/>
            <p:nvPr/>
          </p:nvSpPr>
          <p:spPr>
            <a:xfrm>
              <a:off x="4196511" y="335007"/>
              <a:ext cx="1973556" cy="542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bg1"/>
                  </a:solidFill>
                  <a:latin typeface="Candara" panose="020E0502030303020204" pitchFamily="34" charset="0"/>
                </a:rPr>
                <a:t>Case </a:t>
              </a:r>
              <a:r>
                <a:rPr lang="en-US" sz="2800" dirty="0">
                  <a:solidFill>
                    <a:schemeClr val="bg1"/>
                  </a:solidFill>
                  <a:latin typeface="Candara" panose="020E0502030303020204" pitchFamily="34" charset="0"/>
                </a:rPr>
                <a:t>Study</a:t>
              </a:r>
              <a:endParaRPr lang="en-IN" sz="32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ECB012-1B76-D1F7-0D2D-C61802C34ADB}"/>
                </a:ext>
              </a:extLst>
            </p:cNvPr>
            <p:cNvSpPr/>
            <p:nvPr/>
          </p:nvSpPr>
          <p:spPr>
            <a:xfrm>
              <a:off x="6343359" y="368874"/>
              <a:ext cx="4056661" cy="542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bg1"/>
                  </a:solidFill>
                </a:rPr>
                <a:t>Client: A Global Marine Group </a:t>
              </a:r>
              <a:br>
                <a:rPr lang="en-US" sz="2200" dirty="0">
                  <a:solidFill>
                    <a:schemeClr val="bg1"/>
                  </a:solidFill>
                </a:rPr>
              </a:br>
              <a:r>
                <a:rPr lang="en-US" sz="2200" dirty="0">
                  <a:solidFill>
                    <a:schemeClr val="bg1"/>
                  </a:solidFill>
                </a:rPr>
                <a:t>Ship Management Company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F43A0-2BEE-2872-D5B8-B23082346628}"/>
              </a:ext>
            </a:extLst>
          </p:cNvPr>
          <p:cNvCxnSpPr/>
          <p:nvPr/>
        </p:nvCxnSpPr>
        <p:spPr>
          <a:xfrm>
            <a:off x="6237801" y="337946"/>
            <a:ext cx="0" cy="61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ED82A5-374E-013A-71E5-3D50A51C5BD7}"/>
              </a:ext>
            </a:extLst>
          </p:cNvPr>
          <p:cNvSpPr txBox="1"/>
          <p:nvPr/>
        </p:nvSpPr>
        <p:spPr>
          <a:xfrm>
            <a:off x="277458" y="1441684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56082"/>
                </a:solidFill>
                <a:latin typeface="Carisma Classic 400 Regular" panose="02000000000000000000" pitchFamily="2" charset="0"/>
              </a:rPr>
              <a:t>BUSINESS CHALLENGE</a:t>
            </a:r>
            <a:endParaRPr lang="en-IN" sz="2800" b="1" dirty="0">
              <a:solidFill>
                <a:srgbClr val="156082"/>
              </a:solidFill>
              <a:latin typeface="Carisma Classic 400 Regular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1C42C3-54DE-F1A9-E2EF-BAB246A8AB11}"/>
              </a:ext>
            </a:extLst>
          </p:cNvPr>
          <p:cNvSpPr txBox="1"/>
          <p:nvPr/>
        </p:nvSpPr>
        <p:spPr>
          <a:xfrm>
            <a:off x="4576106" y="1441684"/>
            <a:ext cx="293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56082"/>
                </a:solidFill>
                <a:latin typeface="Carisma Classic 400 Regular" panose="02000000000000000000" pitchFamily="2" charset="0"/>
              </a:rPr>
              <a:t>APP REQ &amp; SPECS</a:t>
            </a:r>
            <a:endParaRPr lang="en-IN" sz="2800" b="1" dirty="0">
              <a:solidFill>
                <a:srgbClr val="156082"/>
              </a:solidFill>
              <a:latin typeface="Carisma Classic 400 Regular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EAE3C-6948-394D-E4D2-65A202B54253}"/>
              </a:ext>
            </a:extLst>
          </p:cNvPr>
          <p:cNvSpPr txBox="1"/>
          <p:nvPr/>
        </p:nvSpPr>
        <p:spPr>
          <a:xfrm>
            <a:off x="8065237" y="1441684"/>
            <a:ext cx="392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56082"/>
                </a:solidFill>
                <a:latin typeface="Carisma Classic 400 Regular" panose="02000000000000000000" pitchFamily="2" charset="0"/>
              </a:rPr>
              <a:t>MAHAT PERFORMANCE</a:t>
            </a:r>
            <a:endParaRPr lang="en-IN" sz="2800" b="1" dirty="0">
              <a:solidFill>
                <a:srgbClr val="156082"/>
              </a:solidFill>
              <a:latin typeface="Carisma Classic 400 Regular" panose="02000000000000000000" pitchFamily="2" charset="0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CCF1AD90-804D-E3F7-9465-64E375D902C0}"/>
              </a:ext>
            </a:extLst>
          </p:cNvPr>
          <p:cNvSpPr/>
          <p:nvPr/>
        </p:nvSpPr>
        <p:spPr>
          <a:xfrm>
            <a:off x="285459" y="2109555"/>
            <a:ext cx="3733729" cy="1196788"/>
          </a:xfrm>
          <a:prstGeom prst="wedgeRoundRectCallout">
            <a:avLst>
              <a:gd name="adj1" fmla="val -21790"/>
              <a:gd name="adj2" fmla="val 79859"/>
              <a:gd name="adj3" fmla="val 16667"/>
            </a:avLst>
          </a:prstGeom>
          <a:solidFill>
            <a:srgbClr val="5DBBE5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client’s rapid expansion through acquisition </a:t>
            </a:r>
            <a:r>
              <a:rPr lang="en-US" b="1" dirty="0">
                <a:solidFill>
                  <a:schemeClr val="tx1"/>
                </a:solidFill>
              </a:rPr>
              <a:t>doubled</a:t>
            </a:r>
            <a:r>
              <a:rPr lang="en-US" dirty="0">
                <a:solidFill>
                  <a:schemeClr val="tx1"/>
                </a:solidFill>
              </a:rPr>
              <a:t> their number of managed ships to 550.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E9621E6-2322-4348-A580-A13EB2F8CA8F}"/>
              </a:ext>
            </a:extLst>
          </p:cNvPr>
          <p:cNvSpPr/>
          <p:nvPr/>
        </p:nvSpPr>
        <p:spPr>
          <a:xfrm>
            <a:off x="277458" y="3753554"/>
            <a:ext cx="3733729" cy="1196788"/>
          </a:xfrm>
          <a:prstGeom prst="wedgeRoundRectCallout">
            <a:avLst>
              <a:gd name="adj1" fmla="val -21790"/>
              <a:gd name="adj2" fmla="val 79859"/>
              <a:gd name="adj3" fmla="val 16667"/>
            </a:avLst>
          </a:prstGeom>
          <a:solidFill>
            <a:srgbClr val="5DBBE5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They needed an application </a:t>
            </a:r>
            <a:r>
              <a:rPr lang="en-US" b="1" dirty="0">
                <a:solidFill>
                  <a:schemeClr val="tx1"/>
                </a:solidFill>
              </a:rPr>
              <a:t>ASAP</a:t>
            </a:r>
            <a:r>
              <a:rPr lang="en-US" dirty="0">
                <a:solidFill>
                  <a:schemeClr val="tx1"/>
                </a:solidFill>
              </a:rPr>
              <a:t> to efficiently manage hundreds of port services for their ships.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C2AB1B0D-3F28-F2EB-3EA5-D4BF5C80C590}"/>
              </a:ext>
            </a:extLst>
          </p:cNvPr>
          <p:cNvSpPr/>
          <p:nvPr/>
        </p:nvSpPr>
        <p:spPr>
          <a:xfrm>
            <a:off x="277457" y="5399602"/>
            <a:ext cx="3733729" cy="1196788"/>
          </a:xfrm>
          <a:prstGeom prst="wedgeRoundRectCallout">
            <a:avLst>
              <a:gd name="adj1" fmla="val -21790"/>
              <a:gd name="adj2" fmla="val 45402"/>
              <a:gd name="adj3" fmla="val 16667"/>
            </a:avLst>
          </a:prstGeom>
          <a:solidFill>
            <a:srgbClr val="5DBBE5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Vendor estimated </a:t>
            </a:r>
            <a:r>
              <a:rPr lang="en-US" b="1" dirty="0">
                <a:solidFill>
                  <a:schemeClr val="tx1"/>
                </a:solidFill>
              </a:rPr>
              <a:t>$1M - $2M 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b="1" dirty="0">
                <a:solidFill>
                  <a:schemeClr val="tx1"/>
                </a:solidFill>
              </a:rPr>
              <a:t>1.5 to 2 years</a:t>
            </a:r>
            <a:r>
              <a:rPr lang="en-US" dirty="0">
                <a:solidFill>
                  <a:schemeClr val="tx1"/>
                </a:solidFill>
              </a:rPr>
              <a:t> of development - time they simply didn't have.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36EAA9F1-B610-48ED-39AB-D667522A7573}"/>
              </a:ext>
            </a:extLst>
          </p:cNvPr>
          <p:cNvSpPr/>
          <p:nvPr/>
        </p:nvSpPr>
        <p:spPr>
          <a:xfrm>
            <a:off x="4186552" y="2109555"/>
            <a:ext cx="3804606" cy="4486835"/>
          </a:xfrm>
          <a:prstGeom prst="wedgeRoundRectCallout">
            <a:avLst>
              <a:gd name="adj1" fmla="val -21790"/>
              <a:gd name="adj2" fmla="val 45402"/>
              <a:gd name="adj3" fmla="val 16667"/>
            </a:avLst>
          </a:prstGeom>
          <a:solidFill>
            <a:srgbClr val="5DBBE5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t" anchorCtr="0"/>
          <a:lstStyle/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tx1"/>
                </a:solidFill>
              </a:rPr>
              <a:t>Requirement: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</a:rPr>
              <a:t>A Multi-Tenant SaaS Application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to manage Port Service Agencies across the world.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tx1"/>
                </a:solidFill>
              </a:rPr>
              <a:t>Application Specs:</a:t>
            </a: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 Large Modules </a:t>
            </a:r>
          </a:p>
          <a:p>
            <a:pPr marL="179388" indent="-179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18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Complex Workflows</a:t>
            </a:r>
          </a:p>
          <a:p>
            <a:pPr marL="179388" indent="-179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85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Diverse Business Objects </a:t>
            </a:r>
          </a:p>
          <a:p>
            <a:pPr marL="179388" indent="-179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359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Unique Business Actions.</a:t>
            </a: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BBB6EDE0-2886-E79D-D742-E6FB76AEBD59}"/>
              </a:ext>
            </a:extLst>
          </p:cNvPr>
          <p:cNvSpPr/>
          <p:nvPr/>
        </p:nvSpPr>
        <p:spPr>
          <a:xfrm>
            <a:off x="8158523" y="2109555"/>
            <a:ext cx="3831186" cy="4486834"/>
          </a:xfrm>
          <a:prstGeom prst="wedgeRoundRectCallout">
            <a:avLst>
              <a:gd name="adj1" fmla="val -21790"/>
              <a:gd name="adj2" fmla="val 45402"/>
              <a:gd name="adj3" fmla="val 16667"/>
            </a:avLst>
          </a:prstGeom>
          <a:solidFill>
            <a:srgbClr val="5DBBE5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Team Size: 4 people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MVP: 7 Days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First Module: 4 Weeks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Final Release: 9 Months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Cost: 70% less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chemeClr val="tx1"/>
                </a:solidFill>
              </a:rPr>
              <a:t>“Mahat allowed us to launch efficiently, saving significant costs, time, and reputation. 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i="1" dirty="0">
                <a:solidFill>
                  <a:schemeClr val="tx1"/>
                </a:solidFill>
              </a:rPr>
              <a:t>The ROI from this app has been the best we’ve seen in years.” 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		- CIO, Client</a:t>
            </a:r>
          </a:p>
        </p:txBody>
      </p:sp>
    </p:spTree>
    <p:extLst>
      <p:ext uri="{BB962C8B-B14F-4D97-AF65-F5344CB8AC3E}">
        <p14:creationId xmlns:p14="http://schemas.microsoft.com/office/powerpoint/2010/main" val="4176081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E98800-9D72-2449-E513-116A4FF04F7D}"/>
              </a:ext>
            </a:extLst>
          </p:cNvPr>
          <p:cNvGrpSpPr/>
          <p:nvPr/>
        </p:nvGrpSpPr>
        <p:grpSpPr>
          <a:xfrm>
            <a:off x="396401" y="0"/>
            <a:ext cx="11399197" cy="6858000"/>
            <a:chOff x="396401" y="0"/>
            <a:chExt cx="11399197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F8AB36-1DB6-1C3D-9025-6315F6517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401" y="0"/>
              <a:ext cx="11399197" cy="685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604CC9-D8CC-A68B-AC81-0993239FF3B4}"/>
                </a:ext>
              </a:extLst>
            </p:cNvPr>
            <p:cNvSpPr txBox="1"/>
            <p:nvPr/>
          </p:nvSpPr>
          <p:spPr>
            <a:xfrm>
              <a:off x="3347906" y="35403"/>
              <a:ext cx="54961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134F47"/>
                  </a:solidFill>
                </a:rPr>
                <a:t>Detailed metrics of port services jobs.</a:t>
              </a:r>
              <a:endParaRPr lang="en-IN" sz="2400" b="1" dirty="0">
                <a:solidFill>
                  <a:srgbClr val="134F47"/>
                </a:solidFill>
              </a:endParaRP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45AA4F4A-6D3B-6E4D-F2CC-5BD9DDCCB9B5}"/>
                </a:ext>
              </a:extLst>
            </p:cNvPr>
            <p:cNvSpPr/>
            <p:nvPr/>
          </p:nvSpPr>
          <p:spPr>
            <a:xfrm rot="16200000" flipH="1">
              <a:off x="5737576" y="545096"/>
              <a:ext cx="461666" cy="288009"/>
            </a:xfrm>
            <a:prstGeom prst="rightArrow">
              <a:avLst/>
            </a:prstGeom>
            <a:solidFill>
              <a:srgbClr val="134F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233AC18-955E-9D68-9F42-5CF1D8BE056A}"/>
                </a:ext>
              </a:extLst>
            </p:cNvPr>
            <p:cNvSpPr/>
            <p:nvPr/>
          </p:nvSpPr>
          <p:spPr>
            <a:xfrm>
              <a:off x="515007" y="136634"/>
              <a:ext cx="588579" cy="3216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559489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1AE166-4EA2-B083-6193-AD9D7C56C4B0}"/>
              </a:ext>
            </a:extLst>
          </p:cNvPr>
          <p:cNvSpPr/>
          <p:nvPr/>
        </p:nvSpPr>
        <p:spPr>
          <a:xfrm>
            <a:off x="0" y="0"/>
            <a:ext cx="12192000" cy="1111624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7C7341-80AB-CA9B-CAC2-BAC4519266DF}"/>
              </a:ext>
            </a:extLst>
          </p:cNvPr>
          <p:cNvGrpSpPr/>
          <p:nvPr/>
        </p:nvGrpSpPr>
        <p:grpSpPr>
          <a:xfrm>
            <a:off x="1791979" y="270764"/>
            <a:ext cx="8289281" cy="670652"/>
            <a:chOff x="1791979" y="270764"/>
            <a:chExt cx="8289281" cy="670652"/>
          </a:xfrm>
        </p:grpSpPr>
        <p:pic>
          <p:nvPicPr>
            <p:cNvPr id="10" name="Picture 9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680D8A79-5ED8-4F21-F7B5-79FFCBD3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979" y="270764"/>
              <a:ext cx="2404532" cy="67065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8C2232-2282-57AD-DF1E-F5E0C85E45B9}"/>
                </a:ext>
              </a:extLst>
            </p:cNvPr>
            <p:cNvSpPr/>
            <p:nvPr/>
          </p:nvSpPr>
          <p:spPr>
            <a:xfrm>
              <a:off x="4196511" y="335007"/>
              <a:ext cx="1973556" cy="542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bg1"/>
                  </a:solidFill>
                  <a:latin typeface="Candara" panose="020E0502030303020204" pitchFamily="34" charset="0"/>
                </a:rPr>
                <a:t>Case </a:t>
              </a:r>
              <a:r>
                <a:rPr lang="en-US" sz="2800" dirty="0">
                  <a:solidFill>
                    <a:schemeClr val="bg1"/>
                  </a:solidFill>
                  <a:latin typeface="Candara" panose="020E0502030303020204" pitchFamily="34" charset="0"/>
                </a:rPr>
                <a:t>Study</a:t>
              </a:r>
              <a:endParaRPr lang="en-IN" sz="32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ECB012-1B76-D1F7-0D2D-C61802C34ADB}"/>
                </a:ext>
              </a:extLst>
            </p:cNvPr>
            <p:cNvSpPr/>
            <p:nvPr/>
          </p:nvSpPr>
          <p:spPr>
            <a:xfrm>
              <a:off x="6343360" y="368874"/>
              <a:ext cx="3737900" cy="542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bg1"/>
                  </a:solidFill>
                </a:rPr>
                <a:t>Client: DeepWorks</a:t>
              </a:r>
              <a:br>
                <a:rPr lang="en-US" sz="2200" dirty="0">
                  <a:solidFill>
                    <a:schemeClr val="bg1"/>
                  </a:solidFill>
                </a:rPr>
              </a:br>
              <a:r>
                <a:rPr lang="en-US" sz="2200" dirty="0">
                  <a:solidFill>
                    <a:schemeClr val="bg1"/>
                  </a:solidFill>
                </a:rPr>
                <a:t>Fleet Focus: Mining Solutions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F43A0-2BEE-2872-D5B8-B23082346628}"/>
              </a:ext>
            </a:extLst>
          </p:cNvPr>
          <p:cNvCxnSpPr/>
          <p:nvPr/>
        </p:nvCxnSpPr>
        <p:spPr>
          <a:xfrm>
            <a:off x="6237801" y="337946"/>
            <a:ext cx="0" cy="61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ED82A5-374E-013A-71E5-3D50A51C5BD7}"/>
              </a:ext>
            </a:extLst>
          </p:cNvPr>
          <p:cNvSpPr txBox="1"/>
          <p:nvPr/>
        </p:nvSpPr>
        <p:spPr>
          <a:xfrm>
            <a:off x="277458" y="1441684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risma Classic 400 Regular" panose="02000000000000000000" pitchFamily="2" charset="0"/>
              </a:rPr>
              <a:t>BUSINESS CHALLENGE</a:t>
            </a:r>
            <a:endParaRPr lang="en-IN" sz="2800" b="1" dirty="0">
              <a:solidFill>
                <a:schemeClr val="accent2">
                  <a:lumMod val="50000"/>
                </a:schemeClr>
              </a:solidFill>
              <a:latin typeface="Carisma Classic 400 Regular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1C42C3-54DE-F1A9-E2EF-BAB246A8AB11}"/>
              </a:ext>
            </a:extLst>
          </p:cNvPr>
          <p:cNvSpPr txBox="1"/>
          <p:nvPr/>
        </p:nvSpPr>
        <p:spPr>
          <a:xfrm>
            <a:off x="4576106" y="1441684"/>
            <a:ext cx="293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risma Classic 400 Regular" panose="02000000000000000000" pitchFamily="2" charset="0"/>
              </a:rPr>
              <a:t>APP REQ &amp; SPECS</a:t>
            </a:r>
            <a:endParaRPr lang="en-IN" sz="2800" b="1" dirty="0">
              <a:solidFill>
                <a:schemeClr val="accent2">
                  <a:lumMod val="50000"/>
                </a:schemeClr>
              </a:solidFill>
              <a:latin typeface="Carisma Classic 400 Regular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EAE3C-6948-394D-E4D2-65A202B54253}"/>
              </a:ext>
            </a:extLst>
          </p:cNvPr>
          <p:cNvSpPr txBox="1"/>
          <p:nvPr/>
        </p:nvSpPr>
        <p:spPr>
          <a:xfrm>
            <a:off x="8065237" y="1441684"/>
            <a:ext cx="392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risma Classic 400 Regular" panose="02000000000000000000" pitchFamily="2" charset="0"/>
              </a:rPr>
              <a:t>MAHAT PERFORMANCE</a:t>
            </a:r>
            <a:endParaRPr lang="en-IN" sz="2800" b="1" dirty="0">
              <a:solidFill>
                <a:schemeClr val="accent2">
                  <a:lumMod val="50000"/>
                </a:schemeClr>
              </a:solidFill>
              <a:latin typeface="Carisma Classic 400 Regular" panose="02000000000000000000" pitchFamily="2" charset="0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CCF1AD90-804D-E3F7-9465-64E375D902C0}"/>
              </a:ext>
            </a:extLst>
          </p:cNvPr>
          <p:cNvSpPr/>
          <p:nvPr/>
        </p:nvSpPr>
        <p:spPr>
          <a:xfrm>
            <a:off x="285459" y="2109555"/>
            <a:ext cx="3733729" cy="1196788"/>
          </a:xfrm>
          <a:prstGeom prst="wedgeRoundRectCallout">
            <a:avLst>
              <a:gd name="adj1" fmla="val -21790"/>
              <a:gd name="adj2" fmla="val 79859"/>
              <a:gd name="adj3" fmla="val 16667"/>
            </a:avLst>
          </a:prstGeom>
          <a:solidFill>
            <a:schemeClr val="accent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Client’s heavy vehicles in large mines incur </a:t>
            </a:r>
            <a:r>
              <a:rPr lang="en-US" b="1" dirty="0">
                <a:solidFill>
                  <a:schemeClr val="tx1"/>
                </a:solidFill>
              </a:rPr>
              <a:t>huge costs and delays </a:t>
            </a:r>
            <a:r>
              <a:rPr lang="en-US" dirty="0">
                <a:solidFill>
                  <a:schemeClr val="tx1"/>
                </a:solidFill>
              </a:rPr>
              <a:t>significantly cutting ROI.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E9621E6-2322-4348-A580-A13EB2F8CA8F}"/>
              </a:ext>
            </a:extLst>
          </p:cNvPr>
          <p:cNvSpPr/>
          <p:nvPr/>
        </p:nvSpPr>
        <p:spPr>
          <a:xfrm>
            <a:off x="277458" y="3753554"/>
            <a:ext cx="3733729" cy="1196788"/>
          </a:xfrm>
          <a:prstGeom prst="wedgeRoundRectCallout">
            <a:avLst>
              <a:gd name="adj1" fmla="val -21790"/>
              <a:gd name="adj2" fmla="val 79859"/>
              <a:gd name="adj3" fmla="val 16667"/>
            </a:avLst>
          </a:prstGeom>
          <a:solidFill>
            <a:schemeClr val="accent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They needed IOT devices and an application to efficiently manage </a:t>
            </a:r>
            <a:r>
              <a:rPr lang="en-US" b="1" dirty="0">
                <a:solidFill>
                  <a:schemeClr val="tx1"/>
                </a:solidFill>
              </a:rPr>
              <a:t>hundreds of heavy vehicles </a:t>
            </a:r>
            <a:r>
              <a:rPr lang="en-US" dirty="0">
                <a:solidFill>
                  <a:schemeClr val="tx1"/>
                </a:solidFill>
              </a:rPr>
              <a:t>and their drivers.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C2AB1B0D-3F28-F2EB-3EA5-D4BF5C80C590}"/>
              </a:ext>
            </a:extLst>
          </p:cNvPr>
          <p:cNvSpPr/>
          <p:nvPr/>
        </p:nvSpPr>
        <p:spPr>
          <a:xfrm>
            <a:off x="277457" y="5399602"/>
            <a:ext cx="3733729" cy="1196788"/>
          </a:xfrm>
          <a:prstGeom prst="wedgeRoundRectCallout">
            <a:avLst>
              <a:gd name="adj1" fmla="val -21790"/>
              <a:gd name="adj2" fmla="val 45402"/>
              <a:gd name="adj3" fmla="val 16667"/>
            </a:avLst>
          </a:prstGeom>
          <a:solidFill>
            <a:schemeClr val="accent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Off-the-shelf devices and apps </a:t>
            </a:r>
            <a:r>
              <a:rPr lang="en-US" b="1" dirty="0">
                <a:solidFill>
                  <a:schemeClr val="tx1"/>
                </a:solidFill>
              </a:rPr>
              <a:t>just don’t meet custom needs </a:t>
            </a:r>
            <a:r>
              <a:rPr lang="en-US" dirty="0">
                <a:solidFill>
                  <a:schemeClr val="tx1"/>
                </a:solidFill>
              </a:rPr>
              <a:t>but are already costing a lot. 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36EAA9F1-B610-48ED-39AB-D667522A7573}"/>
              </a:ext>
            </a:extLst>
          </p:cNvPr>
          <p:cNvSpPr/>
          <p:nvPr/>
        </p:nvSpPr>
        <p:spPr>
          <a:xfrm>
            <a:off x="4186552" y="2109555"/>
            <a:ext cx="3804606" cy="4486835"/>
          </a:xfrm>
          <a:prstGeom prst="wedgeRoundRectCallout">
            <a:avLst>
              <a:gd name="adj1" fmla="val -21790"/>
              <a:gd name="adj2" fmla="val 45402"/>
              <a:gd name="adj3" fmla="val 16667"/>
            </a:avLst>
          </a:prstGeom>
          <a:solidFill>
            <a:schemeClr val="accent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t" anchorCtr="0"/>
          <a:lstStyle/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tx1"/>
                </a:solidFill>
              </a:rPr>
              <a:t>Requirement: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</a:rPr>
              <a:t>Complex IOT Devices and a Multi-Tenant SaaS Application </a:t>
            </a:r>
            <a:r>
              <a:rPr lang="en-US" dirty="0">
                <a:solidFill>
                  <a:schemeClr val="tx1"/>
                </a:solidFill>
              </a:rPr>
              <a:t>to efficiently monitor, signal and improve dozens of vehicle  and driver parameters.</a:t>
            </a: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tx1"/>
                </a:solidFill>
              </a:rPr>
              <a:t>Application Specs:</a:t>
            </a: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9</a:t>
            </a:r>
            <a:r>
              <a:rPr lang="en-US" sz="1800" dirty="0">
                <a:solidFill>
                  <a:schemeClr val="tx1"/>
                </a:solidFill>
              </a:rPr>
              <a:t> Large Modules </a:t>
            </a:r>
          </a:p>
          <a:p>
            <a:pPr marL="179388" indent="-179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 28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Complex Workflows</a:t>
            </a:r>
          </a:p>
          <a:p>
            <a:pPr marL="179388" indent="-179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130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Diverse Business Objects </a:t>
            </a:r>
          </a:p>
          <a:p>
            <a:pPr marL="179388" indent="-179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563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Unique Business Actions.</a:t>
            </a: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BBB6EDE0-2886-E79D-D742-E6FB76AEBD59}"/>
              </a:ext>
            </a:extLst>
          </p:cNvPr>
          <p:cNvSpPr/>
          <p:nvPr/>
        </p:nvSpPr>
        <p:spPr>
          <a:xfrm>
            <a:off x="8158523" y="2109555"/>
            <a:ext cx="3831186" cy="4486834"/>
          </a:xfrm>
          <a:prstGeom prst="wedgeRoundRectCallout">
            <a:avLst>
              <a:gd name="adj1" fmla="val -21790"/>
              <a:gd name="adj2" fmla="val 45402"/>
              <a:gd name="adj3" fmla="val 16667"/>
            </a:avLst>
          </a:prstGeom>
          <a:solidFill>
            <a:schemeClr val="accent2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Team Size: 4 people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MVP: 10 Days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First Module: 6 Weeks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Alpha Release: 3 Months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Cost: 75% less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chemeClr val="tx1"/>
                </a:solidFill>
              </a:rPr>
              <a:t>Mahat was able to show an MVP, finalize the full scope and start delivering in a few weeks. No one matched their speed, quality, cost, and delivery."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Mahesh, CEO, DeepWorks</a:t>
            </a:r>
          </a:p>
        </p:txBody>
      </p:sp>
    </p:spTree>
    <p:extLst>
      <p:ext uri="{BB962C8B-B14F-4D97-AF65-F5344CB8AC3E}">
        <p14:creationId xmlns:p14="http://schemas.microsoft.com/office/powerpoint/2010/main" val="3820036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C36C6D-614E-D218-BD74-2DB711A58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38BBBA-2E0D-1756-3730-2C4D200F4FC2}"/>
              </a:ext>
            </a:extLst>
          </p:cNvPr>
          <p:cNvSpPr txBox="1"/>
          <p:nvPr/>
        </p:nvSpPr>
        <p:spPr>
          <a:xfrm rot="16200000">
            <a:off x="-1758802" y="3345312"/>
            <a:ext cx="407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Loading and Hauling Waste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BAF0DD1-AD5D-293A-B9CF-3D11CB67D823}"/>
              </a:ext>
            </a:extLst>
          </p:cNvPr>
          <p:cNvSpPr/>
          <p:nvPr/>
        </p:nvSpPr>
        <p:spPr>
          <a:xfrm rot="10800000" flipH="1">
            <a:off x="506118" y="3337822"/>
            <a:ext cx="317663" cy="2724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749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1AE166-4EA2-B083-6193-AD9D7C56C4B0}"/>
              </a:ext>
            </a:extLst>
          </p:cNvPr>
          <p:cNvSpPr/>
          <p:nvPr/>
        </p:nvSpPr>
        <p:spPr>
          <a:xfrm>
            <a:off x="0" y="0"/>
            <a:ext cx="12192000" cy="1111624"/>
          </a:xfrm>
          <a:prstGeom prst="rect">
            <a:avLst/>
          </a:prstGeom>
          <a:solidFill>
            <a:srgbClr val="256E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7C7341-80AB-CA9B-CAC2-BAC4519266DF}"/>
              </a:ext>
            </a:extLst>
          </p:cNvPr>
          <p:cNvGrpSpPr/>
          <p:nvPr/>
        </p:nvGrpSpPr>
        <p:grpSpPr>
          <a:xfrm>
            <a:off x="1791979" y="270764"/>
            <a:ext cx="8289281" cy="670652"/>
            <a:chOff x="1791979" y="270764"/>
            <a:chExt cx="8289281" cy="670652"/>
          </a:xfrm>
        </p:grpSpPr>
        <p:pic>
          <p:nvPicPr>
            <p:cNvPr id="10" name="Picture 9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680D8A79-5ED8-4F21-F7B5-79FFCBD3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979" y="270764"/>
              <a:ext cx="2404532" cy="67065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8C2232-2282-57AD-DF1E-F5E0C85E45B9}"/>
                </a:ext>
              </a:extLst>
            </p:cNvPr>
            <p:cNvSpPr/>
            <p:nvPr/>
          </p:nvSpPr>
          <p:spPr>
            <a:xfrm>
              <a:off x="4196511" y="335007"/>
              <a:ext cx="1973556" cy="542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bg1"/>
                  </a:solidFill>
                  <a:latin typeface="Candara" panose="020E0502030303020204" pitchFamily="34" charset="0"/>
                </a:rPr>
                <a:t>Case </a:t>
              </a:r>
              <a:r>
                <a:rPr lang="en-US" sz="2800" dirty="0">
                  <a:solidFill>
                    <a:schemeClr val="bg1"/>
                  </a:solidFill>
                  <a:latin typeface="Candara" panose="020E0502030303020204" pitchFamily="34" charset="0"/>
                </a:rPr>
                <a:t>Study</a:t>
              </a:r>
              <a:endParaRPr lang="en-IN" sz="32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ECB012-1B76-D1F7-0D2D-C61802C34ADB}"/>
                </a:ext>
              </a:extLst>
            </p:cNvPr>
            <p:cNvSpPr/>
            <p:nvPr/>
          </p:nvSpPr>
          <p:spPr>
            <a:xfrm>
              <a:off x="6343360" y="368874"/>
              <a:ext cx="3737900" cy="542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bg1"/>
                  </a:solidFill>
                </a:rPr>
                <a:t>Client: ShootingSimplified</a:t>
              </a:r>
              <a:br>
                <a:rPr lang="en-US" sz="2200" dirty="0">
                  <a:solidFill>
                    <a:schemeClr val="bg1"/>
                  </a:solidFill>
                </a:rPr>
              </a:br>
              <a:r>
                <a:rPr lang="en-US" sz="2200" dirty="0">
                  <a:solidFill>
                    <a:schemeClr val="bg1"/>
                  </a:solidFill>
                </a:rPr>
                <a:t>Media Solutions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F43A0-2BEE-2872-D5B8-B23082346628}"/>
              </a:ext>
            </a:extLst>
          </p:cNvPr>
          <p:cNvCxnSpPr/>
          <p:nvPr/>
        </p:nvCxnSpPr>
        <p:spPr>
          <a:xfrm>
            <a:off x="6237801" y="337946"/>
            <a:ext cx="0" cy="61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ED82A5-374E-013A-71E5-3D50A51C5BD7}"/>
              </a:ext>
            </a:extLst>
          </p:cNvPr>
          <p:cNvSpPr txBox="1"/>
          <p:nvPr/>
        </p:nvSpPr>
        <p:spPr>
          <a:xfrm>
            <a:off x="277458" y="1441684"/>
            <a:ext cx="3741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56082"/>
                </a:solidFill>
                <a:latin typeface="Carisma Classic 400 Regular" panose="02000000000000000000" pitchFamily="2" charset="0"/>
              </a:rPr>
              <a:t>BUSINESS CHALLENGE</a:t>
            </a:r>
            <a:endParaRPr lang="en-IN" sz="2800" b="1" dirty="0">
              <a:solidFill>
                <a:srgbClr val="156082"/>
              </a:solidFill>
              <a:latin typeface="Carisma Classic 400 Regular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1C42C3-54DE-F1A9-E2EF-BAB246A8AB11}"/>
              </a:ext>
            </a:extLst>
          </p:cNvPr>
          <p:cNvSpPr txBox="1"/>
          <p:nvPr/>
        </p:nvSpPr>
        <p:spPr>
          <a:xfrm>
            <a:off x="4576106" y="1441684"/>
            <a:ext cx="293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56082"/>
                </a:solidFill>
                <a:latin typeface="Carisma Classic 400 Regular" panose="02000000000000000000" pitchFamily="2" charset="0"/>
              </a:rPr>
              <a:t>APP REQ &amp; SPECS</a:t>
            </a:r>
            <a:endParaRPr lang="en-IN" sz="2800" b="1" dirty="0">
              <a:solidFill>
                <a:srgbClr val="156082"/>
              </a:solidFill>
              <a:latin typeface="Carisma Classic 400 Regular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EAE3C-6948-394D-E4D2-65A202B54253}"/>
              </a:ext>
            </a:extLst>
          </p:cNvPr>
          <p:cNvSpPr txBox="1"/>
          <p:nvPr/>
        </p:nvSpPr>
        <p:spPr>
          <a:xfrm>
            <a:off x="8065237" y="1441684"/>
            <a:ext cx="392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56082"/>
                </a:solidFill>
                <a:latin typeface="Carisma Classic 400 Regular" panose="02000000000000000000" pitchFamily="2" charset="0"/>
              </a:rPr>
              <a:t>MAHAT PERFORMANCE</a:t>
            </a:r>
            <a:endParaRPr lang="en-IN" sz="2800" b="1" dirty="0">
              <a:solidFill>
                <a:srgbClr val="156082"/>
              </a:solidFill>
              <a:latin typeface="Carisma Classic 400 Regular" panose="02000000000000000000" pitchFamily="2" charset="0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CCF1AD90-804D-E3F7-9465-64E375D902C0}"/>
              </a:ext>
            </a:extLst>
          </p:cNvPr>
          <p:cNvSpPr/>
          <p:nvPr/>
        </p:nvSpPr>
        <p:spPr>
          <a:xfrm>
            <a:off x="285459" y="2109555"/>
            <a:ext cx="3733729" cy="1196788"/>
          </a:xfrm>
          <a:prstGeom prst="wedgeRoundRectCallout">
            <a:avLst>
              <a:gd name="adj1" fmla="val -21790"/>
              <a:gd name="adj2" fmla="val 79859"/>
              <a:gd name="adj3" fmla="val 16667"/>
            </a:avLst>
          </a:prstGeom>
          <a:solidFill>
            <a:schemeClr val="tx2">
              <a:lumMod val="50000"/>
              <a:lumOff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Client’s film pre-production work was in </a:t>
            </a:r>
            <a:r>
              <a:rPr lang="en-US" b="1" dirty="0">
                <a:solidFill>
                  <a:schemeClr val="tx1"/>
                </a:solidFill>
              </a:rPr>
              <a:t>complete disarray </a:t>
            </a:r>
            <a:r>
              <a:rPr lang="en-US" dirty="0">
                <a:solidFill>
                  <a:schemeClr val="tx1"/>
                </a:solidFill>
              </a:rPr>
              <a:t>with multiple delays and confusions.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E9621E6-2322-4348-A580-A13EB2F8CA8F}"/>
              </a:ext>
            </a:extLst>
          </p:cNvPr>
          <p:cNvSpPr/>
          <p:nvPr/>
        </p:nvSpPr>
        <p:spPr>
          <a:xfrm>
            <a:off x="277458" y="3753554"/>
            <a:ext cx="3733729" cy="1196788"/>
          </a:xfrm>
          <a:prstGeom prst="wedgeRoundRectCallout">
            <a:avLst>
              <a:gd name="adj1" fmla="val -21790"/>
              <a:gd name="adj2" fmla="val 79859"/>
              <a:gd name="adj3" fmla="val 16667"/>
            </a:avLst>
          </a:prstGeom>
          <a:solidFill>
            <a:schemeClr val="tx2">
              <a:lumMod val="50000"/>
              <a:lumOff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They needed an application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that streamlines </a:t>
            </a:r>
            <a:r>
              <a:rPr lang="en-US" b="1" dirty="0">
                <a:solidFill>
                  <a:schemeClr val="tx1"/>
                </a:solidFill>
              </a:rPr>
              <a:t>multiple departments</a:t>
            </a:r>
            <a:r>
              <a:rPr lang="en-US" dirty="0">
                <a:solidFill>
                  <a:schemeClr val="tx1"/>
                </a:solidFill>
              </a:rPr>
              <a:t>, roles and processes.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C2AB1B0D-3F28-F2EB-3EA5-D4BF5C80C590}"/>
              </a:ext>
            </a:extLst>
          </p:cNvPr>
          <p:cNvSpPr/>
          <p:nvPr/>
        </p:nvSpPr>
        <p:spPr>
          <a:xfrm>
            <a:off x="277457" y="5399602"/>
            <a:ext cx="3733729" cy="1196788"/>
          </a:xfrm>
          <a:prstGeom prst="wedgeRoundRectCallout">
            <a:avLst>
              <a:gd name="adj1" fmla="val -21790"/>
              <a:gd name="adj2" fmla="val 45402"/>
              <a:gd name="adj3" fmla="val 16667"/>
            </a:avLst>
          </a:prstGeom>
          <a:solidFill>
            <a:schemeClr val="tx2">
              <a:lumMod val="50000"/>
              <a:lumOff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Ready made apps were large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feature-bloat, </a:t>
            </a:r>
            <a:r>
              <a:rPr lang="en-US" b="1" dirty="0">
                <a:solidFill>
                  <a:schemeClr val="tx1"/>
                </a:solidFill>
              </a:rPr>
              <a:t>less custom options </a:t>
            </a:r>
            <a:r>
              <a:rPr lang="en-US" dirty="0">
                <a:solidFill>
                  <a:schemeClr val="tx1"/>
                </a:solidFill>
              </a:rPr>
              <a:t>&amp; </a:t>
            </a:r>
            <a:r>
              <a:rPr lang="en-US" b="1" dirty="0">
                <a:solidFill>
                  <a:schemeClr val="tx1"/>
                </a:solidFill>
              </a:rPr>
              <a:t>costly in the long run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36EAA9F1-B610-48ED-39AB-D667522A7573}"/>
              </a:ext>
            </a:extLst>
          </p:cNvPr>
          <p:cNvSpPr/>
          <p:nvPr/>
        </p:nvSpPr>
        <p:spPr>
          <a:xfrm>
            <a:off x="4186552" y="2109555"/>
            <a:ext cx="3804606" cy="4486835"/>
          </a:xfrm>
          <a:prstGeom prst="wedgeRoundRectCallout">
            <a:avLst>
              <a:gd name="adj1" fmla="val -21790"/>
              <a:gd name="adj2" fmla="val 45402"/>
              <a:gd name="adj3" fmla="val 16667"/>
            </a:avLst>
          </a:prstGeom>
          <a:solidFill>
            <a:schemeClr val="tx2">
              <a:lumMod val="50000"/>
              <a:lumOff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t" anchorCtr="0"/>
          <a:lstStyle/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tx1"/>
                </a:solidFill>
              </a:rPr>
              <a:t>Requirement:</a:t>
            </a:r>
          </a:p>
          <a:p>
            <a:pPr>
              <a:lnSpc>
                <a:spcPct val="120000"/>
              </a:lnSpc>
            </a:pPr>
            <a:r>
              <a:rPr lang="en-US" sz="1800" dirty="0">
                <a:solidFill>
                  <a:schemeClr val="tx1"/>
                </a:solidFill>
              </a:rPr>
              <a:t>A Multi Tenant SaaS Application that super-efficiently manages the complexity of pre-production work often involving continuous reworks and approvals.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tx1"/>
                </a:solidFill>
              </a:rPr>
              <a:t>Application Specs:</a:t>
            </a: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 Large Modules </a:t>
            </a:r>
          </a:p>
          <a:p>
            <a:pPr marL="179388" indent="-179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16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Complex Workflows</a:t>
            </a:r>
          </a:p>
          <a:p>
            <a:pPr marL="179388" indent="-179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73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Diverse Business Objects </a:t>
            </a:r>
          </a:p>
          <a:p>
            <a:pPr marL="179388" indent="-179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310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Unique Business Actions.</a:t>
            </a: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BBB6EDE0-2886-E79D-D742-E6FB76AEBD59}"/>
              </a:ext>
            </a:extLst>
          </p:cNvPr>
          <p:cNvSpPr/>
          <p:nvPr/>
        </p:nvSpPr>
        <p:spPr>
          <a:xfrm>
            <a:off x="8158523" y="2109555"/>
            <a:ext cx="3831186" cy="4486834"/>
          </a:xfrm>
          <a:prstGeom prst="wedgeRoundRectCallout">
            <a:avLst>
              <a:gd name="adj1" fmla="val -21790"/>
              <a:gd name="adj2" fmla="val 45402"/>
              <a:gd name="adj3" fmla="val 16667"/>
            </a:avLst>
          </a:prstGeom>
          <a:solidFill>
            <a:schemeClr val="tx2">
              <a:lumMod val="50000"/>
              <a:lumOff val="5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Team Size: 3 people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MVP: 4 Days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First Module: 2 Weeks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Full Release: 8 Weeks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Cost: 60% less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chemeClr val="tx1"/>
                </a:solidFill>
              </a:rPr>
              <a:t>Following an MVP, the full application came alive like a movie - scene by scene, surprisingly in the same time frame it takes to release a short movie.“ </a:t>
            </a:r>
            <a:r>
              <a:rPr lang="en-US" dirty="0">
                <a:solidFill>
                  <a:schemeClr val="tx1"/>
                </a:solidFill>
              </a:rPr>
              <a:t>- CEO, ShootingSimplified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CAFFBF-78D3-F5E9-8B1D-CA8F25615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847" y="600073"/>
            <a:ext cx="3829009" cy="59932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EDB443-0437-5E55-6A7D-48EA86DEC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158"/>
            <a:ext cx="4428570" cy="6225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409236-3CCA-22D8-0A3B-E22170050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133" y="632158"/>
            <a:ext cx="3816857" cy="59932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0FE099-1755-22ED-6CCD-C3F825200442}"/>
              </a:ext>
            </a:extLst>
          </p:cNvPr>
          <p:cNvSpPr txBox="1"/>
          <p:nvPr/>
        </p:nvSpPr>
        <p:spPr>
          <a:xfrm>
            <a:off x="2357169" y="104274"/>
            <a:ext cx="8068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Complete Pre-Production Roles, Master Data and Activities.</a:t>
            </a:r>
            <a:endParaRPr lang="en-I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86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61AE166-4EA2-B083-6193-AD9D7C56C4B0}"/>
              </a:ext>
            </a:extLst>
          </p:cNvPr>
          <p:cNvSpPr/>
          <p:nvPr/>
        </p:nvSpPr>
        <p:spPr>
          <a:xfrm>
            <a:off x="0" y="0"/>
            <a:ext cx="12192000" cy="111162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C7C7341-80AB-CA9B-CAC2-BAC4519266DF}"/>
              </a:ext>
            </a:extLst>
          </p:cNvPr>
          <p:cNvGrpSpPr/>
          <p:nvPr/>
        </p:nvGrpSpPr>
        <p:grpSpPr>
          <a:xfrm>
            <a:off x="1791979" y="270764"/>
            <a:ext cx="8289281" cy="670652"/>
            <a:chOff x="1791979" y="270764"/>
            <a:chExt cx="8289281" cy="670652"/>
          </a:xfrm>
        </p:grpSpPr>
        <p:pic>
          <p:nvPicPr>
            <p:cNvPr id="10" name="Picture 9" descr="A white text on a black background&#10;&#10;Description automatically generated">
              <a:extLst>
                <a:ext uri="{FF2B5EF4-FFF2-40B4-BE49-F238E27FC236}">
                  <a16:creationId xmlns:a16="http://schemas.microsoft.com/office/drawing/2014/main" id="{680D8A79-5ED8-4F21-F7B5-79FFCBD3F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1979" y="270764"/>
              <a:ext cx="2404532" cy="67065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8C2232-2282-57AD-DF1E-F5E0C85E45B9}"/>
                </a:ext>
              </a:extLst>
            </p:cNvPr>
            <p:cNvSpPr/>
            <p:nvPr/>
          </p:nvSpPr>
          <p:spPr>
            <a:xfrm>
              <a:off x="4196511" y="335007"/>
              <a:ext cx="1973556" cy="542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bg1"/>
                  </a:solidFill>
                  <a:latin typeface="Candara" panose="020E0502030303020204" pitchFamily="34" charset="0"/>
                </a:rPr>
                <a:t>Case </a:t>
              </a:r>
              <a:r>
                <a:rPr lang="en-US" sz="2800" dirty="0">
                  <a:solidFill>
                    <a:schemeClr val="bg1"/>
                  </a:solidFill>
                  <a:latin typeface="Candara" panose="020E0502030303020204" pitchFamily="34" charset="0"/>
                </a:rPr>
                <a:t>Study</a:t>
              </a:r>
              <a:endParaRPr lang="en-IN" sz="3200" dirty="0">
                <a:solidFill>
                  <a:schemeClr val="bg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ECB012-1B76-D1F7-0D2D-C61802C34ADB}"/>
                </a:ext>
              </a:extLst>
            </p:cNvPr>
            <p:cNvSpPr/>
            <p:nvPr/>
          </p:nvSpPr>
          <p:spPr>
            <a:xfrm>
              <a:off x="6343360" y="368874"/>
              <a:ext cx="3737900" cy="5421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200" dirty="0">
                  <a:solidFill>
                    <a:schemeClr val="bg1"/>
                  </a:solidFill>
                </a:rPr>
                <a:t>Client: aKarma.life</a:t>
              </a:r>
              <a:br>
                <a:rPr lang="en-US" sz="2200" dirty="0">
                  <a:solidFill>
                    <a:schemeClr val="bg1"/>
                  </a:solidFill>
                </a:rPr>
              </a:br>
              <a:r>
                <a:rPr lang="en-US" sz="2200" dirty="0">
                  <a:solidFill>
                    <a:schemeClr val="bg1"/>
                  </a:solidFill>
                </a:rPr>
                <a:t>Health Community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AF43A0-2BEE-2872-D5B8-B23082346628}"/>
              </a:ext>
            </a:extLst>
          </p:cNvPr>
          <p:cNvCxnSpPr/>
          <p:nvPr/>
        </p:nvCxnSpPr>
        <p:spPr>
          <a:xfrm>
            <a:off x="6237801" y="337946"/>
            <a:ext cx="0" cy="61200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DED82A5-374E-013A-71E5-3D50A51C5BD7}"/>
              </a:ext>
            </a:extLst>
          </p:cNvPr>
          <p:cNvSpPr txBox="1"/>
          <p:nvPr/>
        </p:nvSpPr>
        <p:spPr>
          <a:xfrm>
            <a:off x="277458" y="1441684"/>
            <a:ext cx="3486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risma Classic 400 Regular" panose="02000000000000000000" pitchFamily="2" charset="0"/>
              </a:rPr>
              <a:t>HEALTH CHALLENGE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Carisma Classic 400 Regular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1C42C3-54DE-F1A9-E2EF-BAB246A8AB11}"/>
              </a:ext>
            </a:extLst>
          </p:cNvPr>
          <p:cNvSpPr txBox="1"/>
          <p:nvPr/>
        </p:nvSpPr>
        <p:spPr>
          <a:xfrm>
            <a:off x="4576106" y="1441684"/>
            <a:ext cx="2932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risma Classic 400 Regular" panose="02000000000000000000" pitchFamily="2" charset="0"/>
              </a:rPr>
              <a:t>APP REQ &amp; SPECS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Carisma Classic 400 Regular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EAE3C-6948-394D-E4D2-65A202B54253}"/>
              </a:ext>
            </a:extLst>
          </p:cNvPr>
          <p:cNvSpPr txBox="1"/>
          <p:nvPr/>
        </p:nvSpPr>
        <p:spPr>
          <a:xfrm>
            <a:off x="8065237" y="1441684"/>
            <a:ext cx="3924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arisma Classic 400 Regular" panose="02000000000000000000" pitchFamily="2" charset="0"/>
              </a:rPr>
              <a:t>MAHAT PERFORMANCE</a:t>
            </a:r>
            <a:endParaRPr lang="en-IN" sz="2800" b="1" dirty="0">
              <a:solidFill>
                <a:schemeClr val="accent2">
                  <a:lumMod val="75000"/>
                </a:schemeClr>
              </a:solidFill>
              <a:latin typeface="Carisma Classic 400 Regular" panose="02000000000000000000" pitchFamily="2" charset="0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CCF1AD90-804D-E3F7-9465-64E375D902C0}"/>
              </a:ext>
            </a:extLst>
          </p:cNvPr>
          <p:cNvSpPr/>
          <p:nvPr/>
        </p:nvSpPr>
        <p:spPr>
          <a:xfrm>
            <a:off x="285459" y="2109555"/>
            <a:ext cx="3733729" cy="1196788"/>
          </a:xfrm>
          <a:prstGeom prst="wedgeRoundRectCallout">
            <a:avLst>
              <a:gd name="adj1" fmla="val -21790"/>
              <a:gd name="adj2" fmla="val 79859"/>
              <a:gd name="adj3" fmla="val 16667"/>
            </a:avLst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Community members had strong intention for a healthy lifestyle but </a:t>
            </a:r>
            <a:r>
              <a:rPr lang="en-US" b="1" dirty="0">
                <a:solidFill>
                  <a:schemeClr val="tx1"/>
                </a:solidFill>
              </a:rPr>
              <a:t>struggled with practice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EE9621E6-2322-4348-A580-A13EB2F8CA8F}"/>
              </a:ext>
            </a:extLst>
          </p:cNvPr>
          <p:cNvSpPr/>
          <p:nvPr/>
        </p:nvSpPr>
        <p:spPr>
          <a:xfrm>
            <a:off x="277458" y="3753554"/>
            <a:ext cx="3733729" cy="1196788"/>
          </a:xfrm>
          <a:prstGeom prst="wedgeRoundRectCallout">
            <a:avLst>
              <a:gd name="adj1" fmla="val -21790"/>
              <a:gd name="adj2" fmla="val 79859"/>
              <a:gd name="adj3" fmla="val 16667"/>
            </a:avLst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They needed an application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onboard, educate, track and support </a:t>
            </a:r>
            <a:r>
              <a:rPr lang="en-US" dirty="0">
                <a:solidFill>
                  <a:schemeClr val="tx1"/>
                </a:solidFill>
              </a:rPr>
              <a:t>a healthy life style for their health community members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C2AB1B0D-3F28-F2EB-3EA5-D4BF5C80C590}"/>
              </a:ext>
            </a:extLst>
          </p:cNvPr>
          <p:cNvSpPr/>
          <p:nvPr/>
        </p:nvSpPr>
        <p:spPr>
          <a:xfrm>
            <a:off x="277457" y="5399602"/>
            <a:ext cx="3733729" cy="1196788"/>
          </a:xfrm>
          <a:prstGeom prst="wedgeRoundRectCallout">
            <a:avLst>
              <a:gd name="adj1" fmla="val -21790"/>
              <a:gd name="adj2" fmla="val 45402"/>
              <a:gd name="adj3" fmla="val 16667"/>
            </a:avLst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Assembling opensource apps or subscribing to multiple SaaS apps was </a:t>
            </a:r>
            <a:r>
              <a:rPr lang="en-US" b="1" dirty="0">
                <a:solidFill>
                  <a:schemeClr val="tx1"/>
                </a:solidFill>
              </a:rPr>
              <a:t>not practical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36EAA9F1-B610-48ED-39AB-D667522A7573}"/>
              </a:ext>
            </a:extLst>
          </p:cNvPr>
          <p:cNvSpPr/>
          <p:nvPr/>
        </p:nvSpPr>
        <p:spPr>
          <a:xfrm>
            <a:off x="4186552" y="2109555"/>
            <a:ext cx="3804606" cy="4486835"/>
          </a:xfrm>
          <a:prstGeom prst="wedgeRoundRectCallout">
            <a:avLst>
              <a:gd name="adj1" fmla="val -21790"/>
              <a:gd name="adj2" fmla="val 45402"/>
              <a:gd name="adj3" fmla="val 16667"/>
            </a:avLst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0" rtlCol="0" anchor="t" anchorCtr="0"/>
          <a:lstStyle/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tx1"/>
                </a:solidFill>
              </a:rPr>
              <a:t>Requirement: </a:t>
            </a:r>
            <a:r>
              <a:rPr lang="en-US" sz="1800" dirty="0">
                <a:solidFill>
                  <a:schemeClr val="tx1"/>
                </a:solidFill>
              </a:rPr>
              <a:t>A custom app to manage educational content and events, manage membership, assign individualized health plan, track daily practices and give  reminders and recommendations.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tx1"/>
                </a:solidFill>
              </a:rPr>
              <a:t>Application Specs:</a:t>
            </a:r>
          </a:p>
          <a:p>
            <a:pPr marL="179388" indent="-179388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3</a:t>
            </a:r>
            <a:r>
              <a:rPr lang="en-US" sz="1800" dirty="0">
                <a:solidFill>
                  <a:schemeClr val="tx1"/>
                </a:solidFill>
              </a:rPr>
              <a:t> Modules </a:t>
            </a:r>
          </a:p>
          <a:p>
            <a:pPr marL="179388" indent="-179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9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Workflows</a:t>
            </a:r>
          </a:p>
          <a:p>
            <a:pPr marL="179388" indent="-179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34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Diverse Business Objects </a:t>
            </a:r>
          </a:p>
          <a:p>
            <a:pPr marL="179388" indent="-17938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140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Unique Business Actions.</a:t>
            </a:r>
          </a:p>
          <a:p>
            <a:pPr>
              <a:lnSpc>
                <a:spcPct val="120000"/>
              </a:lnSpc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BBB6EDE0-2886-E79D-D742-E6FB76AEBD59}"/>
              </a:ext>
            </a:extLst>
          </p:cNvPr>
          <p:cNvSpPr/>
          <p:nvPr/>
        </p:nvSpPr>
        <p:spPr>
          <a:xfrm>
            <a:off x="8158523" y="2109555"/>
            <a:ext cx="3831186" cy="4486834"/>
          </a:xfrm>
          <a:prstGeom prst="wedgeRoundRectCallout">
            <a:avLst>
              <a:gd name="adj1" fmla="val -21790"/>
              <a:gd name="adj2" fmla="val 45402"/>
              <a:gd name="adj3" fmla="val 16667"/>
            </a:avLst>
          </a:prstGeom>
          <a:solidFill>
            <a:schemeClr val="accent2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Team Size: 2 people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MVP: 3 Days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Full Release: 3 Weeks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Cost: 65% less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000" i="1" dirty="0">
                <a:solidFill>
                  <a:schemeClr val="tx1"/>
                </a:solidFill>
              </a:rPr>
              <a:t>“It initially appeared that we needed three applications. Mahat was able to combine them into one very fast with fully tailored features.” </a:t>
            </a:r>
            <a:br>
              <a:rPr lang="en-US" sz="2000" i="1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- Founder, aKama.life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35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BC5CD4-9475-4CE1-5C3A-A809FF3EAD76}"/>
              </a:ext>
            </a:extLst>
          </p:cNvPr>
          <p:cNvGrpSpPr/>
          <p:nvPr/>
        </p:nvGrpSpPr>
        <p:grpSpPr>
          <a:xfrm>
            <a:off x="5438275" y="0"/>
            <a:ext cx="4936699" cy="6858000"/>
            <a:chOff x="0" y="0"/>
            <a:chExt cx="4936699" cy="6858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EF53646-97BD-7BEE-ABDD-9CFDAFB4C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2605792" cy="685800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2598F37-E4E4-513A-6B08-3C2CD63D3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4339" y="0"/>
              <a:ext cx="2282360" cy="6858000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CF48A94-1DB8-2B55-8D8E-62D531108A2F}"/>
              </a:ext>
            </a:extLst>
          </p:cNvPr>
          <p:cNvSpPr txBox="1"/>
          <p:nvPr/>
        </p:nvSpPr>
        <p:spPr>
          <a:xfrm>
            <a:off x="946484" y="2274838"/>
            <a:ext cx="36516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 Workflows that manage </a:t>
            </a:r>
          </a:p>
          <a:p>
            <a:r>
              <a:rPr lang="en-US" sz="2400" dirty="0"/>
              <a:t>multiple aspects </a:t>
            </a:r>
          </a:p>
          <a:p>
            <a:r>
              <a:rPr lang="en-US" sz="2400" dirty="0"/>
              <a:t>of onboarding customers, </a:t>
            </a:r>
          </a:p>
          <a:p>
            <a:r>
              <a:rPr lang="en-US" sz="2400" dirty="0"/>
              <a:t>managing health events, </a:t>
            </a:r>
          </a:p>
          <a:p>
            <a:r>
              <a:rPr lang="en-US" sz="2400" dirty="0"/>
              <a:t>complete customer </a:t>
            </a:r>
          </a:p>
          <a:p>
            <a:r>
              <a:rPr lang="en-US" sz="2400" dirty="0"/>
              <a:t>health support and more.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8244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8E225F-9074-59F8-97E5-E77AAF3AC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6186"/>
            <a:ext cx="12192000" cy="622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7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0966CA2AB4E40B726CEF9F52F17D3" ma:contentTypeVersion="17" ma:contentTypeDescription="Create a new document." ma:contentTypeScope="" ma:versionID="118ef6bb3673a78335a4c3d0645ab656">
  <xsd:schema xmlns:xsd="http://www.w3.org/2001/XMLSchema" xmlns:xs="http://www.w3.org/2001/XMLSchema" xmlns:p="http://schemas.microsoft.com/office/2006/metadata/properties" xmlns:ns2="dce8573a-acc3-45c9-ad8c-4ca68ea00412" xmlns:ns3="c336f235-22cb-4dd0-a308-582f61db15f5" targetNamespace="http://schemas.microsoft.com/office/2006/metadata/properties" ma:root="true" ma:fieldsID="f0acd5cc6ebfd0a40844b9b8d5788bce" ns2:_="" ns3:_="">
    <xsd:import namespace="dce8573a-acc3-45c9-ad8c-4ca68ea00412"/>
    <xsd:import namespace="c336f235-22cb-4dd0-a308-582f61db15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e8573a-acc3-45c9-ad8c-4ca68ea004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232beb7-c7b0-47de-a4d8-89b06d0f33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36f235-22cb-4dd0-a308-582f61db15f5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2c91b1f-0c37-4940-8ba9-7dd61d96d2b4}" ma:internalName="TaxCatchAll" ma:showField="CatchAllData" ma:web="c336f235-22cb-4dd0-a308-582f61db15f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336f235-22cb-4dd0-a308-582f61db15f5" xsi:nil="true"/>
    <lcf76f155ced4ddcb4097134ff3c332f xmlns="dce8573a-acc3-45c9-ad8c-4ca68ea0041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236B042-E4EE-495A-8043-2A9670636A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e8573a-acc3-45c9-ad8c-4ca68ea00412"/>
    <ds:schemaRef ds:uri="c336f235-22cb-4dd0-a308-582f61db15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EC01E2-BADD-41C6-950D-8A56542959B7}">
  <ds:schemaRefs>
    <ds:schemaRef ds:uri="http://schemas.microsoft.com/office/infopath/2007/PartnerControls"/>
    <ds:schemaRef ds:uri="dce8573a-acc3-45c9-ad8c-4ca68ea00412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c336f235-22cb-4dd0-a308-582f61db15f5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C562158-94D7-4E27-81EC-5C8DB9A4FA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718</Words>
  <Application>Microsoft Office PowerPoint</Application>
  <PresentationFormat>Widescreen</PresentationFormat>
  <Paragraphs>100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Candara</vt:lpstr>
      <vt:lpstr>Carisma Classic 400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Ragu</dc:creator>
  <cp:lastModifiedBy>Ragu</cp:lastModifiedBy>
  <cp:revision>14</cp:revision>
  <dcterms:created xsi:type="dcterms:W3CDTF">2024-07-15T12:42:28Z</dcterms:created>
  <dcterms:modified xsi:type="dcterms:W3CDTF">2025-04-24T13:32:13Z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0x010100CEC0966CA2AB4E40B726CEF9F52F17D3</vt:lpwstr>
  </property>
  <property fmtid="{D5CDD505-2E9C-101B-9397-08002B2CF9AE}" pid="3" name="MediaServiceImageTags">
    <vt:lpwstr/>
  </property>
</Properties>
</file>