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58" r:id="rId3"/>
    <p:sldId id="262" r:id="rId4"/>
    <p:sldId id="264" r:id="rId5"/>
    <p:sldId id="265" r:id="rId6"/>
    <p:sldId id="267"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2" d="100"/>
          <a:sy n="82"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31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069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084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002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11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14044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41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24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6/17/2023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20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6/17/2023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02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69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6/17/2023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09950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861334"/>
            <a:ext cx="10058400" cy="3566160"/>
          </a:xfrm>
        </p:spPr>
        <p:txBody>
          <a:bodyPr>
            <a:normAutofit/>
          </a:bodyPr>
          <a:lstStyle/>
          <a:p>
            <a:r>
              <a:rPr lang="en-IN" sz="6600" dirty="0">
                <a:latin typeface="Times New Roman" panose="02020603050405020304" pitchFamily="18" charset="0"/>
                <a:cs typeface="Times New Roman" panose="02020603050405020304" pitchFamily="18" charset="0"/>
              </a:rPr>
              <a:t>Unit Testing in React.js</a:t>
            </a:r>
          </a:p>
        </p:txBody>
      </p:sp>
      <p:sp>
        <p:nvSpPr>
          <p:cNvPr id="3" name="Subtitle 2"/>
          <p:cNvSpPr>
            <a:spLocks noGrp="1"/>
          </p:cNvSpPr>
          <p:nvPr>
            <p:ph type="subTitle" idx="1"/>
          </p:nvPr>
        </p:nvSpPr>
        <p:spPr/>
        <p:txBody>
          <a:bodyPr/>
          <a:lstStyle/>
          <a:p>
            <a:pPr algn="r"/>
            <a:r>
              <a:rPr lang="en-IN" dirty="0" smtClean="0">
                <a:solidFill>
                  <a:schemeClr val="tx2">
                    <a:lumMod val="50000"/>
                  </a:schemeClr>
                </a:solidFill>
                <a:latin typeface="Times New Roman" panose="02020603050405020304" pitchFamily="18" charset="0"/>
                <a:cs typeface="Times New Roman" panose="02020603050405020304" pitchFamily="18" charset="0"/>
              </a:rPr>
              <a:t>Presented by </a:t>
            </a:r>
          </a:p>
          <a:p>
            <a:pPr algn="r"/>
            <a:r>
              <a:rPr lang="en-IN" dirty="0" smtClean="0">
                <a:solidFill>
                  <a:schemeClr val="tx2">
                    <a:lumMod val="50000"/>
                  </a:schemeClr>
                </a:solidFill>
                <a:latin typeface="Times New Roman" panose="02020603050405020304" pitchFamily="18" charset="0"/>
                <a:cs typeface="Times New Roman" panose="02020603050405020304" pitchFamily="18" charset="0"/>
              </a:rPr>
              <a:t>RAGUNANTHAN </a:t>
            </a:r>
            <a:r>
              <a:rPr lang="en-IN" dirty="0" err="1" smtClean="0">
                <a:solidFill>
                  <a:schemeClr val="tx2">
                    <a:lumMod val="50000"/>
                  </a:schemeClr>
                </a:solidFill>
                <a:latin typeface="Times New Roman" panose="02020603050405020304" pitchFamily="18" charset="0"/>
                <a:cs typeface="Times New Roman" panose="02020603050405020304" pitchFamily="18" charset="0"/>
              </a:rPr>
              <a:t>Thangavel</a:t>
            </a:r>
            <a:endParaRPr lang="en-IN" dirty="0" smtClean="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91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What </a:t>
            </a:r>
            <a:r>
              <a:rPr lang="en-IN" dirty="0">
                <a:latin typeface="Times New Roman" panose="02020603050405020304" pitchFamily="18" charset="0"/>
                <a:cs typeface="Times New Roman" panose="02020603050405020304" pitchFamily="18" charset="0"/>
              </a:rPr>
              <a:t>to test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7860" y="2042504"/>
            <a:ext cx="8750460" cy="4023360"/>
          </a:xfrm>
        </p:spPr>
        <p:txBody>
          <a:bodyPr>
            <a:normAutofit/>
          </a:bodyPr>
          <a:lstStyle/>
          <a:p>
            <a:pPr algn="just">
              <a:buClr>
                <a:schemeClr val="tx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Test component renders</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Test component renders with props</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Test component renders in different state</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Test component reacts to events</a:t>
            </a:r>
          </a:p>
        </p:txBody>
      </p:sp>
    </p:spTree>
    <p:extLst>
      <p:ext uri="{BB962C8B-B14F-4D97-AF65-F5344CB8AC3E}">
        <p14:creationId xmlns:p14="http://schemas.microsoft.com/office/powerpoint/2010/main" val="128838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What not to </a:t>
            </a:r>
            <a:r>
              <a:rPr lang="en-IN" dirty="0">
                <a:latin typeface="Times New Roman" panose="02020603050405020304" pitchFamily="18" charset="0"/>
                <a:cs typeface="Times New Roman" panose="02020603050405020304" pitchFamily="18" charset="0"/>
              </a:rPr>
              <a:t>test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7860" y="2042504"/>
            <a:ext cx="8750460" cy="4023360"/>
          </a:xfrm>
        </p:spPr>
        <p:txBody>
          <a:bodyPr>
            <a:normAutofit/>
          </a:bodyPr>
          <a:lstStyle/>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Implementation details</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Third party libraries</a:t>
            </a:r>
          </a:p>
        </p:txBody>
      </p:sp>
    </p:spTree>
    <p:extLst>
      <p:ext uri="{BB962C8B-B14F-4D97-AF65-F5344CB8AC3E}">
        <p14:creationId xmlns:p14="http://schemas.microsoft.com/office/powerpoint/2010/main" val="216425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9013" y="2558005"/>
            <a:ext cx="3808071" cy="830997"/>
          </a:xfrm>
          <a:prstGeom prst="rect">
            <a:avLst/>
          </a:prstGeom>
          <a:noFill/>
        </p:spPr>
        <p:txBody>
          <a:bodyPr wrap="square" rtlCol="0">
            <a:spAutoFit/>
          </a:bodyPr>
          <a:lstStyle/>
          <a:p>
            <a:r>
              <a:rPr lang="en-IN" sz="4800" dirty="0" smtClean="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39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4710" y="1845734"/>
            <a:ext cx="8750460" cy="4023360"/>
          </a:xfrm>
        </p:spPr>
        <p:txBody>
          <a:bodyPr>
            <a:normAutofit/>
          </a:bodyPr>
          <a:lstStyle/>
          <a:p>
            <a:pPr algn="just">
              <a:lnSpc>
                <a:spcPct val="150000"/>
              </a:lnSpc>
            </a:pPr>
            <a:r>
              <a:rPr lang="en-US" sz="2400" dirty="0" smtClean="0">
                <a:solidFill>
                  <a:schemeClr val="tx2">
                    <a:lumMod val="50000"/>
                  </a:schemeClr>
                </a:solidFill>
                <a:latin typeface="Times New Roman" panose="02020603050405020304" pitchFamily="18" charset="0"/>
                <a:cs typeface="Times New Roman" panose="02020603050405020304" pitchFamily="18" charset="0"/>
              </a:rPr>
              <a:t>In </a:t>
            </a:r>
            <a:r>
              <a:rPr lang="en-US" sz="2400" dirty="0">
                <a:solidFill>
                  <a:schemeClr val="tx2">
                    <a:lumMod val="50000"/>
                  </a:schemeClr>
                </a:solidFill>
                <a:latin typeface="Times New Roman" panose="02020603050405020304" pitchFamily="18" charset="0"/>
                <a:cs typeface="Times New Roman" panose="02020603050405020304" pitchFamily="18" charset="0"/>
              </a:rPr>
              <a:t>this session, we will </a:t>
            </a:r>
            <a:r>
              <a:rPr lang="en-US" sz="2400" dirty="0" smtClean="0">
                <a:solidFill>
                  <a:schemeClr val="tx2">
                    <a:lumMod val="50000"/>
                  </a:schemeClr>
                </a:solidFill>
                <a:latin typeface="Times New Roman" panose="02020603050405020304" pitchFamily="18" charset="0"/>
                <a:cs typeface="Times New Roman" panose="02020603050405020304" pitchFamily="18" charset="0"/>
              </a:rPr>
              <a:t>explore</a:t>
            </a:r>
          </a:p>
          <a:p>
            <a:pPr algn="just">
              <a:lnSpc>
                <a:spcPct val="150000"/>
              </a:lnSpc>
              <a:buClr>
                <a:schemeClr val="tx1"/>
              </a:buClr>
              <a:buFont typeface="Arial" panose="020B0604020202020204" pitchFamily="34" charset="0"/>
              <a:buChar char="•"/>
            </a:pPr>
            <a:r>
              <a:rPr lang="en-US" dirty="0" smtClean="0">
                <a:solidFill>
                  <a:schemeClr val="tx2">
                    <a:lumMod val="50000"/>
                  </a:schemeClr>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Benefits of unit testing</a:t>
            </a:r>
          </a:p>
          <a:p>
            <a:pPr algn="just">
              <a:lnSpc>
                <a:spcPct val="150000"/>
              </a:lnSpc>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Setting up a unit testing environment</a:t>
            </a:r>
          </a:p>
          <a:p>
            <a:pPr algn="just">
              <a:lnSpc>
                <a:spcPct val="150000"/>
              </a:lnSpc>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Writing unit tests using popular frameworks and</a:t>
            </a:r>
          </a:p>
          <a:p>
            <a:pPr algn="just">
              <a:lnSpc>
                <a:spcPct val="150000"/>
              </a:lnSpc>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Best practices to follow</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93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9662" y="2361236"/>
            <a:ext cx="6667018" cy="1323439"/>
          </a:xfrm>
          <a:prstGeom prst="rect">
            <a:avLst/>
          </a:prstGeom>
          <a:noFill/>
        </p:spPr>
        <p:txBody>
          <a:bodyPr wrap="square" rtlCol="0">
            <a:spAutoFit/>
          </a:bodyPr>
          <a:lstStyle/>
          <a:p>
            <a:r>
              <a:rPr lang="en-IN" sz="4000" dirty="0" smtClean="0">
                <a:latin typeface="Times New Roman" panose="02020603050405020304" pitchFamily="18" charset="0"/>
                <a:cs typeface="Times New Roman" panose="02020603050405020304" pitchFamily="18" charset="0"/>
              </a:rPr>
              <a:t>Difference between Manual testing </a:t>
            </a:r>
            <a:r>
              <a:rPr lang="en-IN" sz="4000" smtClean="0">
                <a:latin typeface="Times New Roman" panose="02020603050405020304" pitchFamily="18" charset="0"/>
                <a:cs typeface="Times New Roman" panose="02020603050405020304" pitchFamily="18" charset="0"/>
              </a:rPr>
              <a:t>and Automated </a:t>
            </a:r>
            <a:r>
              <a:rPr lang="en-IN" sz="4000" dirty="0" smtClean="0">
                <a:latin typeface="Times New Roman" panose="02020603050405020304" pitchFamily="18" charset="0"/>
                <a:cs typeface="Times New Roman" panose="02020603050405020304" pitchFamily="18" charset="0"/>
              </a:rPr>
              <a:t>testing?</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49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Manual Testing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6285" y="2019354"/>
            <a:ext cx="8750460" cy="4023360"/>
          </a:xfrm>
        </p:spPr>
        <p:txBody>
          <a:bodyPr>
            <a:normAutofit/>
          </a:bodyPr>
          <a:lstStyle/>
          <a:p>
            <a:pPr algn="just">
              <a:buClr>
                <a:schemeClr val="tx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Manual testing is the process in which QA analysts execute tests one-by-one in an individual manner.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Manual </a:t>
            </a:r>
            <a:r>
              <a:rPr lang="en-US" sz="2400" dirty="0">
                <a:solidFill>
                  <a:schemeClr val="tx1"/>
                </a:solidFill>
                <a:latin typeface="Times New Roman" panose="02020603050405020304" pitchFamily="18" charset="0"/>
                <a:cs typeface="Times New Roman" panose="02020603050405020304" pitchFamily="18" charset="0"/>
              </a:rPr>
              <a:t>testing can be time-consuming and labor-intensive</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The </a:t>
            </a:r>
            <a:r>
              <a:rPr lang="en-US" sz="2400" dirty="0">
                <a:solidFill>
                  <a:schemeClr val="tx1"/>
                </a:solidFill>
                <a:latin typeface="Times New Roman" panose="02020603050405020304" pitchFamily="18" charset="0"/>
                <a:cs typeface="Times New Roman" panose="02020603050405020304" pitchFamily="18" charset="0"/>
              </a:rPr>
              <a:t>purpose of manual testing is to catch bugs and feature issues before a software application goes </a:t>
            </a:r>
            <a:r>
              <a:rPr lang="en-US" sz="2400" dirty="0" smtClean="0">
                <a:solidFill>
                  <a:schemeClr val="tx1"/>
                </a:solidFill>
                <a:latin typeface="Times New Roman" panose="02020603050405020304" pitchFamily="18" charset="0"/>
                <a:cs typeface="Times New Roman" panose="02020603050405020304" pitchFamily="18" charset="0"/>
              </a:rPr>
              <a:t>live.</a:t>
            </a:r>
            <a:endParaRPr lang="en-US" sz="2400" dirty="0">
              <a:solidFill>
                <a:schemeClr val="tx1"/>
              </a:solidFill>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80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Automated Testing</a:t>
            </a:r>
          </a:p>
        </p:txBody>
      </p:sp>
      <p:sp>
        <p:nvSpPr>
          <p:cNvPr id="3" name="Content Placeholder 2"/>
          <p:cNvSpPr>
            <a:spLocks noGrp="1"/>
          </p:cNvSpPr>
          <p:nvPr>
            <p:ph idx="1"/>
          </p:nvPr>
        </p:nvSpPr>
        <p:spPr>
          <a:xfrm>
            <a:off x="1527860" y="2042504"/>
            <a:ext cx="8750460" cy="4023360"/>
          </a:xfrm>
        </p:spPr>
        <p:txBody>
          <a:bodyPr>
            <a:normAutofit/>
          </a:bodyPr>
          <a:lstStyle/>
          <a:p>
            <a:pPr algn="just">
              <a:buClr>
                <a:schemeClr val="tx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In automation testing, test cases are executed using automated tools and scripts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Automation testing aims to reduce manual effort, increase test coverage, improve accuracy, and accelerate the overall testing process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Automated test scripts can be reusable, as they are designed to perform specific actions and validations repeatedly.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16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tting Started with Contract-Based Testing - Codeco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1372" y="910541"/>
            <a:ext cx="597217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4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Unit </a:t>
            </a:r>
            <a:r>
              <a:rPr lang="en-IN" dirty="0">
                <a:latin typeface="Times New Roman" panose="02020603050405020304" pitchFamily="18" charset="0"/>
                <a:cs typeface="Times New Roman" panose="02020603050405020304" pitchFamily="18" charset="0"/>
              </a:rPr>
              <a:t>Testing</a:t>
            </a:r>
          </a:p>
        </p:txBody>
      </p:sp>
      <p:sp>
        <p:nvSpPr>
          <p:cNvPr id="3" name="Content Placeholder 2"/>
          <p:cNvSpPr>
            <a:spLocks noGrp="1"/>
          </p:cNvSpPr>
          <p:nvPr>
            <p:ph idx="1"/>
          </p:nvPr>
        </p:nvSpPr>
        <p:spPr>
          <a:xfrm>
            <a:off x="1527860" y="2042504"/>
            <a:ext cx="8750460" cy="4023360"/>
          </a:xfrm>
        </p:spPr>
        <p:txBody>
          <a:bodyPr>
            <a:normAutofit/>
          </a:bodyPr>
          <a:lstStyle/>
          <a:p>
            <a:pPr algn="just">
              <a:buClr>
                <a:schemeClr val="tx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Unit </a:t>
            </a:r>
            <a:r>
              <a:rPr lang="en-US" sz="2400" dirty="0" smtClean="0">
                <a:solidFill>
                  <a:schemeClr val="tx1"/>
                </a:solidFill>
                <a:latin typeface="Times New Roman" panose="02020603050405020304" pitchFamily="18" charset="0"/>
                <a:cs typeface="Times New Roman" panose="02020603050405020304" pitchFamily="18" charset="0"/>
              </a:rPr>
              <a:t>Testing </a:t>
            </a:r>
            <a:r>
              <a:rPr lang="en-US" sz="2400" dirty="0">
                <a:solidFill>
                  <a:schemeClr val="tx1"/>
                </a:solidFill>
                <a:latin typeface="Times New Roman" panose="02020603050405020304" pitchFamily="18" charset="0"/>
                <a:cs typeface="Times New Roman" panose="02020603050405020304" pitchFamily="18" charset="0"/>
              </a:rPr>
              <a:t>is a type of software testing in which a small piece of code is tested to see if the code works as expected</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goal of Unit testing is to help reduce the cost of bug fixes, as this way, bugs or errors in the code level are identified early in the development lifecycle</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For Unit Testing, accessibility of code is required, as it tests the written code</a:t>
            </a:r>
            <a:r>
              <a:rPr lang="en-US" sz="2400" dirty="0" smtClean="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63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Integration </a:t>
            </a:r>
            <a:r>
              <a:rPr lang="en-IN" dirty="0">
                <a:latin typeface="Times New Roman" panose="02020603050405020304" pitchFamily="18" charset="0"/>
                <a:cs typeface="Times New Roman" panose="02020603050405020304" pitchFamily="18" charset="0"/>
              </a:rPr>
              <a:t>Testing</a:t>
            </a:r>
          </a:p>
        </p:txBody>
      </p:sp>
      <p:sp>
        <p:nvSpPr>
          <p:cNvPr id="3" name="Content Placeholder 2"/>
          <p:cNvSpPr>
            <a:spLocks noGrp="1"/>
          </p:cNvSpPr>
          <p:nvPr>
            <p:ph idx="1"/>
          </p:nvPr>
        </p:nvSpPr>
        <p:spPr>
          <a:xfrm>
            <a:off x="1527860" y="2042504"/>
            <a:ext cx="8750460" cy="4023360"/>
          </a:xfrm>
        </p:spPr>
        <p:txBody>
          <a:bodyPr>
            <a:normAutofit/>
          </a:bodyPr>
          <a:lstStyle/>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Integration testing, as its name implies, verifies that the interface between two software units or modules works correctly</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It is usually carried out after Unit Testing but before the overall system </a:t>
            </a:r>
            <a:r>
              <a:rPr lang="en-US" sz="2400" dirty="0" smtClean="0">
                <a:solidFill>
                  <a:schemeClr val="tx1"/>
                </a:solidFill>
                <a:latin typeface="Times New Roman" panose="02020603050405020304" pitchFamily="18" charset="0"/>
                <a:cs typeface="Times New Roman" panose="02020603050405020304" pitchFamily="18" charset="0"/>
              </a:rPr>
              <a:t>testing</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goal of integration testing is to find defects in communication between two modules rather than seeing if modules are working correctly</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Integration </a:t>
            </a:r>
            <a:r>
              <a:rPr lang="en-US" sz="2400" dirty="0">
                <a:solidFill>
                  <a:schemeClr val="tx1"/>
                </a:solidFill>
                <a:latin typeface="Times New Roman" panose="02020603050405020304" pitchFamily="18" charset="0"/>
                <a:cs typeface="Times New Roman" panose="02020603050405020304" pitchFamily="18" charset="0"/>
              </a:rPr>
              <a:t>Testing, access to code is not required, since it tests the interactions and interfaces between modules.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70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End to End </a:t>
            </a:r>
            <a:r>
              <a:rPr lang="en-IN" dirty="0">
                <a:latin typeface="Times New Roman" panose="02020603050405020304" pitchFamily="18" charset="0"/>
                <a:cs typeface="Times New Roman" panose="02020603050405020304" pitchFamily="18" charset="0"/>
              </a:rPr>
              <a:t>Testing</a:t>
            </a:r>
          </a:p>
        </p:txBody>
      </p:sp>
      <p:sp>
        <p:nvSpPr>
          <p:cNvPr id="3" name="Content Placeholder 2"/>
          <p:cNvSpPr>
            <a:spLocks noGrp="1"/>
          </p:cNvSpPr>
          <p:nvPr>
            <p:ph idx="1"/>
          </p:nvPr>
        </p:nvSpPr>
        <p:spPr>
          <a:xfrm>
            <a:off x="1527860" y="2042504"/>
            <a:ext cx="8750460" cy="4023360"/>
          </a:xfrm>
        </p:spPr>
        <p:txBody>
          <a:bodyPr>
            <a:normAutofit/>
          </a:bodyPr>
          <a:lstStyle/>
          <a:p>
            <a:pPr algn="just">
              <a:buClr>
                <a:schemeClr val="tx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End-to-end testing is the type of software </a:t>
            </a:r>
            <a:r>
              <a:rPr lang="en-US" sz="2400" dirty="0" smtClean="0">
                <a:solidFill>
                  <a:schemeClr val="tx1"/>
                </a:solidFill>
                <a:latin typeface="Times New Roman" panose="02020603050405020304" pitchFamily="18" charset="0"/>
                <a:cs typeface="Times New Roman" panose="02020603050405020304" pitchFamily="18" charset="0"/>
              </a:rPr>
              <a:t>testing</a:t>
            </a:r>
            <a:r>
              <a:rPr lang="en-US" sz="2400" dirty="0">
                <a:solidFill>
                  <a:schemeClr val="tx1"/>
                </a:solidFill>
                <a:latin typeface="Times New Roman" panose="02020603050405020304" pitchFamily="18" charset="0"/>
                <a:cs typeface="Times New Roman" panose="02020603050405020304" pitchFamily="18" charset="0"/>
              </a:rPr>
              <a:t> used to test entire software from starting to the end along with its integration with the external interfaces. </a:t>
            </a:r>
            <a:r>
              <a:rPr lang="en-US" sz="2400" dirty="0" smtClean="0">
                <a:solidFill>
                  <a:schemeClr val="tx1"/>
                </a:solidFill>
                <a:latin typeface="Times New Roman" panose="02020603050405020304" pitchFamily="18" charset="0"/>
                <a:cs typeface="Times New Roman" panose="02020603050405020304" pitchFamily="18" charset="0"/>
              </a:rPr>
              <a:t> </a:t>
            </a: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End-to-end testing ensures that all components of an application work together as expected, thereby providing comprehensive testing coverage</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It helps </a:t>
            </a:r>
            <a:r>
              <a:rPr lang="en-US" sz="2400" dirty="0">
                <a:solidFill>
                  <a:schemeClr val="tx1"/>
                </a:solidFill>
                <a:latin typeface="Times New Roman" panose="02020603050405020304" pitchFamily="18" charset="0"/>
                <a:cs typeface="Times New Roman" panose="02020603050405020304" pitchFamily="18" charset="0"/>
              </a:rPr>
              <a:t>to identify issues that may not be detected in other forms of </a:t>
            </a:r>
            <a:r>
              <a:rPr lang="en-US" sz="2400" dirty="0" smtClean="0">
                <a:solidFill>
                  <a:schemeClr val="tx1"/>
                </a:solidFill>
                <a:latin typeface="Times New Roman" panose="02020603050405020304" pitchFamily="18" charset="0"/>
                <a:cs typeface="Times New Roman" panose="02020603050405020304" pitchFamily="18" charset="0"/>
              </a:rPr>
              <a:t>testing</a:t>
            </a:r>
            <a:r>
              <a:rPr lang="en-US" sz="2400" dirty="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2276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274</TotalTime>
  <Words>343</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Retrospect</vt:lpstr>
      <vt:lpstr>Unit Testing in React.js</vt:lpstr>
      <vt:lpstr>Contents</vt:lpstr>
      <vt:lpstr>PowerPoint Presentation</vt:lpstr>
      <vt:lpstr>Manual Testing</vt:lpstr>
      <vt:lpstr>Automated Testing</vt:lpstr>
      <vt:lpstr>PowerPoint Presentation</vt:lpstr>
      <vt:lpstr>Unit Testing</vt:lpstr>
      <vt:lpstr>Integration Testing</vt:lpstr>
      <vt:lpstr>End to End Testing</vt:lpstr>
      <vt:lpstr>What to test ?</vt:lpstr>
      <vt:lpstr>What not to test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React.js</dc:title>
  <dc:creator>Microsoft account</dc:creator>
  <cp:lastModifiedBy>Microsoft account</cp:lastModifiedBy>
  <cp:revision>15</cp:revision>
  <dcterms:created xsi:type="dcterms:W3CDTF">2023-06-16T14:01:19Z</dcterms:created>
  <dcterms:modified xsi:type="dcterms:W3CDTF">2023-06-17T07:23:09Z</dcterms:modified>
</cp:coreProperties>
</file>