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9"/>
  </p:notesMasterIdLst>
  <p:handoutMasterIdLst>
    <p:handoutMasterId r:id="rId90"/>
  </p:handoutMasterIdLst>
  <p:sldIdLst>
    <p:sldId id="423" r:id="rId2"/>
    <p:sldId id="337" r:id="rId3"/>
    <p:sldId id="456" r:id="rId4"/>
    <p:sldId id="421" r:id="rId5"/>
    <p:sldId id="339"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357" r:id="rId24"/>
    <p:sldId id="358" r:id="rId25"/>
    <p:sldId id="359" r:id="rId26"/>
    <p:sldId id="360" r:id="rId27"/>
    <p:sldId id="361" r:id="rId28"/>
    <p:sldId id="362" r:id="rId29"/>
    <p:sldId id="363" r:id="rId30"/>
    <p:sldId id="364" r:id="rId31"/>
    <p:sldId id="365" r:id="rId32"/>
    <p:sldId id="366" r:id="rId33"/>
    <p:sldId id="367" r:id="rId34"/>
    <p:sldId id="368" r:id="rId35"/>
    <p:sldId id="369" r:id="rId36"/>
    <p:sldId id="370" r:id="rId37"/>
    <p:sldId id="371" r:id="rId38"/>
    <p:sldId id="373" r:id="rId39"/>
    <p:sldId id="374" r:id="rId40"/>
    <p:sldId id="375" r:id="rId41"/>
    <p:sldId id="376" r:id="rId42"/>
    <p:sldId id="457" r:id="rId43"/>
    <p:sldId id="377" r:id="rId44"/>
    <p:sldId id="378" r:id="rId45"/>
    <p:sldId id="458" r:id="rId46"/>
    <p:sldId id="459" r:id="rId47"/>
    <p:sldId id="379" r:id="rId48"/>
    <p:sldId id="380" r:id="rId49"/>
    <p:sldId id="382" r:id="rId50"/>
    <p:sldId id="383" r:id="rId51"/>
    <p:sldId id="384" r:id="rId52"/>
    <p:sldId id="385" r:id="rId53"/>
    <p:sldId id="386" r:id="rId54"/>
    <p:sldId id="387" r:id="rId55"/>
    <p:sldId id="425" r:id="rId56"/>
    <p:sldId id="426" r:id="rId57"/>
    <p:sldId id="427" r:id="rId58"/>
    <p:sldId id="428" r:id="rId59"/>
    <p:sldId id="429" r:id="rId60"/>
    <p:sldId id="430" r:id="rId61"/>
    <p:sldId id="431" r:id="rId62"/>
    <p:sldId id="432" r:id="rId63"/>
    <p:sldId id="433" r:id="rId64"/>
    <p:sldId id="434" r:id="rId65"/>
    <p:sldId id="435" r:id="rId66"/>
    <p:sldId id="436" r:id="rId67"/>
    <p:sldId id="437" r:id="rId68"/>
    <p:sldId id="438" r:id="rId69"/>
    <p:sldId id="439" r:id="rId70"/>
    <p:sldId id="440" r:id="rId71"/>
    <p:sldId id="441" r:id="rId72"/>
    <p:sldId id="442" r:id="rId73"/>
    <p:sldId id="443" r:id="rId74"/>
    <p:sldId id="444" r:id="rId75"/>
    <p:sldId id="445" r:id="rId76"/>
    <p:sldId id="446" r:id="rId77"/>
    <p:sldId id="447" r:id="rId78"/>
    <p:sldId id="448" r:id="rId79"/>
    <p:sldId id="449" r:id="rId80"/>
    <p:sldId id="450" r:id="rId81"/>
    <p:sldId id="451" r:id="rId82"/>
    <p:sldId id="452" r:id="rId83"/>
    <p:sldId id="453" r:id="rId84"/>
    <p:sldId id="454" r:id="rId85"/>
    <p:sldId id="455" r:id="rId86"/>
    <p:sldId id="419" r:id="rId87"/>
    <p:sldId id="460" r:id="rId88"/>
  </p:sldIdLst>
  <p:sldSz cx="9144000" cy="6858000" type="screen4x3"/>
  <p:notesSz cx="6997700" cy="92837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 Sudarshan" initials="SS" lastIdx="1" clrIdx="0">
    <p:extLst>
      <p:ext uri="{19B8F6BF-5375-455C-9EA6-DF929625EA0E}">
        <p15:presenceInfo xmlns:p15="http://schemas.microsoft.com/office/powerpoint/2012/main" userId="b463bc06a992a7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2" autoAdjust="0"/>
    <p:restoredTop sz="90562" autoAdjust="0"/>
  </p:normalViewPr>
  <p:slideViewPr>
    <p:cSldViewPr snapToGrid="0">
      <p:cViewPr varScale="1">
        <p:scale>
          <a:sx n="60" d="100"/>
          <a:sy n="60" d="100"/>
        </p:scale>
        <p:origin x="1320" y="44"/>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1</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55796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E8D77EB-8DA4-473C-85D9-A2C867216A15}" type="slidenum">
              <a:rPr lang="en-US" altLang="en-US" sz="1200"/>
              <a:pPr/>
              <a:t>10</a:t>
            </a:fld>
            <a:endParaRPr lang="en-US" altLang="en-US"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02298E3-52AF-4F84-BC83-1D80A0E7F6B5}" type="slidenum">
              <a:rPr lang="en-US" altLang="en-US" sz="1200"/>
              <a:pPr/>
              <a:t>11</a:t>
            </a:fld>
            <a:endParaRPr lang="en-US" altLang="en-US" sz="12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6C87BE7-122B-4399-B1F6-35CC3C43642F}" type="slidenum">
              <a:rPr lang="en-US" altLang="en-US" sz="1200"/>
              <a:pPr/>
              <a:t>12</a:t>
            </a:fld>
            <a:endParaRPr lang="en-US" altLang="en-US" sz="12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54D2032-F7A1-47FB-8029-FF01734C1A45}" type="slidenum">
              <a:rPr lang="en-US" altLang="en-US" sz="1200"/>
              <a:pPr/>
              <a:t>13</a:t>
            </a:fld>
            <a:endParaRPr lang="en-US" altLang="en-US" sz="12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5D6698B-82E8-4243-BAB0-D6783EE2B84F}" type="slidenum">
              <a:rPr lang="en-US" altLang="en-US" sz="1200"/>
              <a:pPr/>
              <a:t>14</a:t>
            </a:fld>
            <a:endParaRPr lang="en-US" altLang="en-US"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E75EE63-BBAB-4B59-AB6C-C7C62F9D7EF6}" type="slidenum">
              <a:rPr lang="en-US" altLang="en-US" sz="1200"/>
              <a:pPr/>
              <a:t>15</a:t>
            </a:fld>
            <a:endParaRPr lang="en-US" altLang="en-US"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FA286EA-37A2-4E74-A5EA-47322F5F22B9}" type="slidenum">
              <a:rPr lang="en-US" altLang="en-US" sz="1200"/>
              <a:pPr/>
              <a:t>16</a:t>
            </a:fld>
            <a:endParaRPr lang="en-US" altLang="en-US"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F34FE36-22BB-471F-B5BA-20ABB5BF6430}" type="slidenum">
              <a:rPr lang="en-US" altLang="en-US" sz="1200"/>
              <a:pPr/>
              <a:t>17</a:t>
            </a:fld>
            <a:endParaRPr lang="en-US" altLang="en-US" sz="12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66F3D21-A5A9-4DF0-817E-313DA5AE0CC9}" type="slidenum">
              <a:rPr lang="en-US" altLang="en-US" sz="1200"/>
              <a:pPr/>
              <a:t>18</a:t>
            </a:fld>
            <a:endParaRPr lang="en-US" altLang="en-US" sz="12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681DB7B-8BB9-428D-983D-60F2DF463925}" type="slidenum">
              <a:rPr lang="en-US" altLang="en-US" sz="1200"/>
              <a:pPr/>
              <a:t>19</a:t>
            </a:fld>
            <a:endParaRPr lang="en-US" altLang="en-US" sz="12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3F0CAC2-290B-4447-A1A9-9DF2412B29D5}" type="slidenum">
              <a:rPr lang="en-US" altLang="en-US" sz="1200"/>
              <a:pPr/>
              <a:t>2</a:t>
            </a:fld>
            <a:endParaRPr lang="en-US" altLang="en-US"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1469615-0B6C-4E37-A5DC-FDCF4C566C37}" type="slidenum">
              <a:rPr lang="en-US" altLang="en-US" sz="1200"/>
              <a:pPr/>
              <a:t>20</a:t>
            </a:fld>
            <a:endParaRPr lang="en-US" altLang="en-US"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2F97F58-FA04-4838-BA8D-1673429622FF}" type="slidenum">
              <a:rPr lang="en-US" altLang="en-US" sz="1200"/>
              <a:pPr/>
              <a:t>21</a:t>
            </a:fld>
            <a:endParaRPr lang="en-US" altLang="en-US" sz="12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E8ABFFE-D826-4EF9-B15D-4180085C23C7}" type="slidenum">
              <a:rPr lang="en-US" altLang="en-US" sz="1200"/>
              <a:pPr/>
              <a:t>22</a:t>
            </a:fld>
            <a:endParaRPr lang="en-US" altLang="en-US"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A9C970B-8220-4517-837F-B56840EC81F1}" type="slidenum">
              <a:rPr lang="en-US" altLang="en-US" sz="1200"/>
              <a:pPr/>
              <a:t>23</a:t>
            </a:fld>
            <a:endParaRPr lang="en-US" altLang="en-US" sz="12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CB53E9A-4F1C-4562-B43B-B5CFB7E98BB2}" type="slidenum">
              <a:rPr lang="en-US" altLang="en-US" sz="1200"/>
              <a:pPr/>
              <a:t>24</a:t>
            </a:fld>
            <a:endParaRPr lang="en-US" altLang="en-US" sz="12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D71DE7E-FF0D-4034-AE63-651A3A350F6F}" type="slidenum">
              <a:rPr lang="en-US" altLang="en-US" sz="1200"/>
              <a:pPr/>
              <a:t>25</a:t>
            </a:fld>
            <a:endParaRPr lang="en-US" altLang="en-US" sz="12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6281BB1-9FD8-4756-B07C-05F43DCBB1D1}" type="slidenum">
              <a:rPr lang="en-US" altLang="en-US" sz="1200"/>
              <a:pPr/>
              <a:t>26</a:t>
            </a:fld>
            <a:endParaRPr lang="en-US" altLang="en-US"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02CC610-2C92-4BB3-8D98-C7E1312CA104}" type="slidenum">
              <a:rPr lang="en-US" altLang="en-US" sz="1200"/>
              <a:pPr/>
              <a:t>27</a:t>
            </a:fld>
            <a:endParaRPr lang="en-US" altLang="en-US"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844853C-1565-4D82-BAFB-17FA6226FCB3}" type="slidenum">
              <a:rPr lang="en-US" altLang="en-US" sz="1200"/>
              <a:pPr/>
              <a:t>28</a:t>
            </a:fld>
            <a:endParaRPr lang="en-US" altLang="en-US" sz="12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C5E82CE-5F33-4AA9-922C-5F54A6966317}" type="slidenum">
              <a:rPr lang="en-US" altLang="en-US" sz="1200"/>
              <a:pPr/>
              <a:t>29</a:t>
            </a:fld>
            <a:endParaRPr lang="en-US" alt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3F0CAC2-290B-4447-A1A9-9DF2412B29D5}" type="slidenum">
              <a:rPr lang="en-US" altLang="en-US" sz="1200"/>
              <a:pPr/>
              <a:t>3</a:t>
            </a:fld>
            <a:endParaRPr lang="en-US" altLang="en-US"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795901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8449F55-0331-42F3-8185-5550FA6588AF}" type="slidenum">
              <a:rPr lang="en-US" altLang="en-US" sz="1200"/>
              <a:pPr/>
              <a:t>30</a:t>
            </a:fld>
            <a:endParaRPr lang="en-US" altLang="en-US" sz="12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1A24CF4-9A58-4D8C-8B4A-1F5B4A557C17}" type="slidenum">
              <a:rPr lang="en-US" altLang="en-US" sz="1200"/>
              <a:pPr/>
              <a:t>31</a:t>
            </a:fld>
            <a:endParaRPr lang="en-US" altLang="en-US" sz="120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7733CA9-4ACE-4C8E-94A6-AF7CB20743E9}" type="slidenum">
              <a:rPr lang="en-US" altLang="en-US" sz="1200"/>
              <a:pPr/>
              <a:t>32</a:t>
            </a:fld>
            <a:endParaRPr lang="en-US" altLang="en-US" sz="12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4DD1ABD-49B5-439D-89A5-0D9922344811}" type="slidenum">
              <a:rPr lang="en-US" altLang="en-US" sz="1200"/>
              <a:pPr/>
              <a:t>33</a:t>
            </a:fld>
            <a:endParaRPr lang="en-US" altLang="en-US" sz="120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D2532D8-F19F-403F-A34B-7117B24BF533}" type="slidenum">
              <a:rPr lang="en-US" altLang="en-US" sz="1200"/>
              <a:pPr/>
              <a:t>34</a:t>
            </a:fld>
            <a:endParaRPr lang="en-US" altLang="en-US"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40ADC53-D181-43CB-9865-BA969C5AAEFD}" type="slidenum">
              <a:rPr lang="en-US" altLang="en-US" sz="1200"/>
              <a:pPr/>
              <a:t>35</a:t>
            </a:fld>
            <a:endParaRPr lang="en-US" altLang="en-US" sz="120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94E467F-6EAC-4F92-B33E-2BE268A09E9A}" type="slidenum">
              <a:rPr lang="en-US" altLang="en-US" sz="1200"/>
              <a:pPr/>
              <a:t>36</a:t>
            </a:fld>
            <a:endParaRPr lang="en-US" altLang="en-US" sz="12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AF7D5D7-1528-465C-90C3-10C59F6113C4}" type="slidenum">
              <a:rPr lang="en-US" altLang="en-US" sz="1200"/>
              <a:pPr/>
              <a:t>37</a:t>
            </a:fld>
            <a:endParaRPr lang="en-US" altLang="en-US" sz="120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D1A45DA-CA64-41FA-A1E8-AD1BAE08C0BB}" type="slidenum">
              <a:rPr lang="en-US" altLang="en-US" sz="1200"/>
              <a:pPr/>
              <a:t>38</a:t>
            </a:fld>
            <a:endParaRPr lang="en-US" altLang="en-US" sz="120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64DA130-9CE3-4E7D-9E7F-223297258F10}" type="slidenum">
              <a:rPr lang="en-US" altLang="en-US" sz="1200"/>
              <a:pPr/>
              <a:t>39</a:t>
            </a:fld>
            <a:endParaRPr lang="en-US" altLang="en-US" sz="120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3F0CAC2-290B-4447-A1A9-9DF2412B29D5}" type="slidenum">
              <a:rPr lang="en-US" altLang="en-US" sz="1200"/>
              <a:pPr/>
              <a:t>4</a:t>
            </a:fld>
            <a:endParaRPr lang="en-US" altLang="en-US"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BB2FFBC-ECC8-4E72-ACD7-AC5B3AC7D391}" type="slidenum">
              <a:rPr lang="en-US" altLang="en-US" sz="1200"/>
              <a:pPr/>
              <a:t>40</a:t>
            </a:fld>
            <a:endParaRPr lang="en-US" altLang="en-US" sz="120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733A54A-C6D5-44D3-B193-2B68843B2348}" type="slidenum">
              <a:rPr lang="en-US" altLang="en-US" sz="1200"/>
              <a:pPr/>
              <a:t>41</a:t>
            </a:fld>
            <a:endParaRPr lang="en-US" altLang="en-US" sz="120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733A54A-C6D5-44D3-B193-2B68843B2348}" type="slidenum">
              <a:rPr lang="en-US" altLang="en-US" sz="1200"/>
              <a:pPr/>
              <a:t>42</a:t>
            </a:fld>
            <a:endParaRPr lang="en-US" altLang="en-US" sz="120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943246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57AE074-BB24-467C-A389-042288128DCE}" type="slidenum">
              <a:rPr lang="en-US" altLang="en-US" sz="1200"/>
              <a:pPr/>
              <a:t>43</a:t>
            </a:fld>
            <a:endParaRPr lang="en-US" altLang="en-US" sz="120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507090B-43B1-4E96-BBBD-29C4E144CED6}" type="slidenum">
              <a:rPr lang="en-US" altLang="en-US" sz="1200"/>
              <a:pPr/>
              <a:t>44</a:t>
            </a:fld>
            <a:endParaRPr lang="en-US" altLang="en-US" sz="120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57AE074-BB24-467C-A389-042288128DCE}" type="slidenum">
              <a:rPr lang="en-US" altLang="en-US" sz="1200"/>
              <a:pPr/>
              <a:t>45</a:t>
            </a:fld>
            <a:endParaRPr lang="en-US" altLang="en-US" sz="120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590827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57AE074-BB24-467C-A389-042288128DCE}" type="slidenum">
              <a:rPr lang="en-US" altLang="en-US" sz="1200"/>
              <a:pPr/>
              <a:t>46</a:t>
            </a:fld>
            <a:endParaRPr lang="en-US" altLang="en-US" sz="120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103077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21DAE2F-0D65-4187-8195-66E3DFCF9142}" type="slidenum">
              <a:rPr lang="en-US" altLang="en-US" sz="1200"/>
              <a:pPr/>
              <a:t>47</a:t>
            </a:fld>
            <a:endParaRPr lang="en-US" altLang="en-US" sz="120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D12A99F-88C8-4413-BBDB-E9633A53948D}" type="slidenum">
              <a:rPr lang="en-US" altLang="en-US" sz="1200"/>
              <a:pPr/>
              <a:t>48</a:t>
            </a:fld>
            <a:endParaRPr lang="en-US" altLang="en-US" sz="120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txBox="1">
            <a:spLocks noGrp="1" noChangeArrowheads="1"/>
          </p:cNvSpPr>
          <p:nvPr/>
        </p:nvSpPr>
        <p:spPr bwMode="auto">
          <a:xfrm>
            <a:off x="3966171" y="8820783"/>
            <a:ext cx="3031529"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D1584D15-F658-456F-8F61-E80EBA02FF6A}" type="slidenum">
              <a:rPr lang="en-US" altLang="en-US" sz="1200"/>
              <a:pPr algn="r"/>
              <a:t>49</a:t>
            </a:fld>
            <a:endParaRPr lang="en-US" altLang="en-US" sz="120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966171" y="8820783"/>
            <a:ext cx="3031529"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02" tIns="46501" rIns="93002" bIns="46501" anchor="b"/>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B202F3DB-D83B-4369-B6DF-4EFAC58302F7}" type="slidenum">
              <a:rPr lang="en-US" altLang="en-US" sz="1200"/>
              <a:pPr algn="r"/>
              <a:t>5</a:t>
            </a:fld>
            <a:endParaRPr lang="en-US" altLang="en-US" sz="12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txBox="1">
            <a:spLocks noGrp="1" noChangeArrowheads="1"/>
          </p:cNvSpPr>
          <p:nvPr/>
        </p:nvSpPr>
        <p:spPr bwMode="auto">
          <a:xfrm>
            <a:off x="3966171" y="8820783"/>
            <a:ext cx="3031529"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52C13233-64BC-4954-9464-11A8667DC6C3}" type="slidenum">
              <a:rPr lang="en-US" altLang="en-US" sz="1200"/>
              <a:pPr algn="r"/>
              <a:t>50</a:t>
            </a:fld>
            <a:endParaRPr lang="en-US" altLang="en-US" sz="120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702DC87-2809-4E8A-B7E5-19578CF611CB}" type="slidenum">
              <a:rPr lang="en-US" altLang="en-US" sz="1200"/>
              <a:pPr/>
              <a:t>51</a:t>
            </a:fld>
            <a:endParaRPr lang="en-US" alt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C5B6243-9F6C-4A40-B7AB-819F09B48280}" type="slidenum">
              <a:rPr lang="en-US" altLang="en-US" sz="1200"/>
              <a:pPr/>
              <a:t>52</a:t>
            </a:fld>
            <a:endParaRPr lang="en-US" altLang="en-US" sz="120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966171" y="8820783"/>
            <a:ext cx="3031529"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03671C7C-5C30-4951-A09C-C7DE0069A227}" type="slidenum">
              <a:rPr lang="en-US" altLang="en-US" sz="1200"/>
              <a:pPr algn="r"/>
              <a:t>53</a:t>
            </a:fld>
            <a:endParaRPr lang="en-US" altLang="en-US" sz="120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txBox="1">
            <a:spLocks noGrp="1" noChangeArrowheads="1"/>
          </p:cNvSpPr>
          <p:nvPr/>
        </p:nvSpPr>
        <p:spPr bwMode="auto">
          <a:xfrm>
            <a:off x="3966171" y="8820783"/>
            <a:ext cx="3031529"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1896E650-A8FF-4A75-8D3E-76E6F7496A62}" type="slidenum">
              <a:rPr lang="en-US" altLang="en-US" sz="1200"/>
              <a:pPr algn="r"/>
              <a:t>54</a:t>
            </a:fld>
            <a:endParaRPr lang="en-US" altLang="en-US" sz="120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A60B134-387B-41E7-B677-3964AC0C6785}" type="slidenum">
              <a:rPr lang="en-US" altLang="en-US" sz="1200"/>
              <a:pPr/>
              <a:t>55</a:t>
            </a:fld>
            <a:endParaRPr lang="en-US" altLang="en-US" sz="120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052385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5F59032-4CC8-49AA-B921-0985818A4A69}" type="slidenum">
              <a:rPr lang="en-US" altLang="en-US" sz="1200"/>
              <a:pPr/>
              <a:t>56</a:t>
            </a:fld>
            <a:endParaRPr lang="en-US" altLang="en-US" sz="120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20624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BB37812-7A60-4D4D-B158-CDF22B62669D}" type="slidenum">
              <a:rPr lang="en-US" altLang="en-US" sz="1200"/>
              <a:pPr/>
              <a:t>57</a:t>
            </a:fld>
            <a:endParaRPr lang="en-US" altLang="en-US" sz="120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1992756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019A4C02-8989-47FD-A904-144A669035C3}" type="slidenum">
              <a:rPr lang="en-US" altLang="en-US" sz="1200"/>
              <a:pPr algn="r"/>
              <a:t>58</a:t>
            </a:fld>
            <a:endParaRPr lang="en-US" altLang="en-US" sz="120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300169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36AEDBC9-C94E-4A98-8290-172F520CC2AF}" type="slidenum">
              <a:rPr lang="en-US" altLang="en-US" sz="1200"/>
              <a:pPr algn="r"/>
              <a:t>59</a:t>
            </a:fld>
            <a:endParaRPr lang="en-US" altLang="en-US" sz="120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16737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966171" y="8820783"/>
            <a:ext cx="3031529"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02" tIns="46501" rIns="93002" bIns="46501" anchor="b"/>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A4932D46-DD78-4BAB-BBDC-DC51872AFEF6}" type="slidenum">
              <a:rPr lang="en-US" altLang="en-US" sz="1200"/>
              <a:pPr algn="r"/>
              <a:t>6</a:t>
            </a:fld>
            <a:endParaRPr lang="en-US" altLang="en-US"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01C0836-68E5-499B-9488-51A72A955B8C}" type="slidenum">
              <a:rPr lang="en-US" altLang="en-US" sz="1200"/>
              <a:pPr/>
              <a:t>60</a:t>
            </a:fld>
            <a:endParaRPr lang="en-US" altLang="en-US" sz="120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205793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D25D0B9-C0C0-40E8-996B-37789D8CE8CB}" type="slidenum">
              <a:rPr lang="en-US" altLang="en-US" sz="1200"/>
              <a:pPr/>
              <a:t>61</a:t>
            </a:fld>
            <a:endParaRPr lang="en-US" altLang="en-US" sz="120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91555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36294EE-9918-45CD-8B30-53914648990E}" type="slidenum">
              <a:rPr lang="en-US" altLang="en-US" sz="1200"/>
              <a:pPr/>
              <a:t>62</a:t>
            </a:fld>
            <a:endParaRPr lang="en-US" altLang="en-US" sz="120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755523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CB36896-4F4E-48BE-8ED8-64318D033CE8}" type="slidenum">
              <a:rPr lang="en-US" altLang="en-US" sz="1200"/>
              <a:pPr/>
              <a:t>63</a:t>
            </a:fld>
            <a:endParaRPr lang="en-US" altLang="en-US" sz="120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819837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DE8E9FC-6F08-40BB-B772-EA0C2AE1A7A0}" type="slidenum">
              <a:rPr lang="en-US" altLang="en-US" sz="1200"/>
              <a:pPr/>
              <a:t>64</a:t>
            </a:fld>
            <a:endParaRPr lang="en-US" altLang="en-US" sz="120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6381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B999CF1A-EE2D-40C7-88BC-5CB4646E5D8B}" type="slidenum">
              <a:rPr lang="en-US" altLang="en-US" sz="1200"/>
              <a:pPr algn="r"/>
              <a:t>65</a:t>
            </a:fld>
            <a:endParaRPr lang="en-US" altLang="en-US" sz="120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255142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5DBE05D-165E-44E5-8FF5-12AB8BF987CB}" type="slidenum">
              <a:rPr lang="en-US" altLang="en-US" sz="1200"/>
              <a:pPr/>
              <a:t>66</a:t>
            </a:fld>
            <a:endParaRPr lang="en-US" altLang="en-US" sz="120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673177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221747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4934C981-6806-4B1C-8EC3-8AAD8F35AA7C}" type="slidenum">
              <a:rPr lang="en-US" altLang="en-US" sz="1200"/>
              <a:pPr algn="r"/>
              <a:t>68</a:t>
            </a:fld>
            <a:endParaRPr lang="en-US" altLang="en-US" sz="120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10242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500DFA9D-6D5B-4797-B1CA-7EEB8BD7226F}" type="slidenum">
              <a:rPr lang="en-US" altLang="en-US" sz="1200"/>
              <a:pPr algn="r"/>
              <a:t>69</a:t>
            </a:fld>
            <a:endParaRPr lang="en-US" altLang="en-US" sz="120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0947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3966171" y="8820783"/>
            <a:ext cx="3031529"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02" tIns="46501" rIns="93002" bIns="46501" anchor="b"/>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4572F582-7A30-44E2-B9AE-85A1CA63CB6B}" type="slidenum">
              <a:rPr lang="en-US" altLang="en-US" sz="1200"/>
              <a:pPr algn="r"/>
              <a:t>7</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ACD7BD46-B851-41F6-BDE0-EE3DE5BA6FCC}" type="slidenum">
              <a:rPr lang="en-US" altLang="en-US" sz="1200"/>
              <a:pPr algn="r"/>
              <a:t>70</a:t>
            </a:fld>
            <a:endParaRPr lang="en-US" altLang="en-US" sz="120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3168864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B8506864-7409-4F31-A643-622503D4FBA6}" type="slidenum">
              <a:rPr lang="en-US" altLang="en-US" sz="1200"/>
              <a:pPr algn="r"/>
              <a:t>71</a:t>
            </a:fld>
            <a:endParaRPr lang="en-US" altLang="en-US" sz="120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566977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7DB985E1-F95E-4DDA-9035-000ADC85BF1B}" type="slidenum">
              <a:rPr lang="en-US" altLang="en-US" sz="1200"/>
              <a:pPr algn="r"/>
              <a:t>72</a:t>
            </a:fld>
            <a:endParaRPr lang="en-US" altLang="en-US" sz="120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1462501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AA716B33-9885-4347-A6EC-10A44624E185}" type="slidenum">
              <a:rPr lang="en-US" altLang="en-US" sz="1200"/>
              <a:pPr algn="r"/>
              <a:t>73</a:t>
            </a:fld>
            <a:endParaRPr lang="en-US" altLang="en-US" sz="120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7486204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txBox="1">
            <a:spLocks noGrp="1" noChangeArrowheads="1"/>
          </p:cNvSpPr>
          <p:nvPr/>
        </p:nvSpPr>
        <p:spPr bwMode="auto">
          <a:xfrm>
            <a:off x="4011160" y="8896201"/>
            <a:ext cx="3065916"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09" tIns="46955" rIns="93909" bIns="46955" anchor="b"/>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CABF513D-38FF-41B0-951F-F069DAE8A50D}" type="slidenum">
              <a:rPr lang="en-US" altLang="en-US" sz="1200"/>
              <a:pPr algn="r"/>
              <a:t>74</a:t>
            </a:fld>
            <a:endParaRPr lang="en-US" altLang="en-US" sz="120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7655476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FAD77A2-2119-4E7C-B11C-A31372FFAE35}" type="slidenum">
              <a:rPr lang="en-US" altLang="en-US" sz="1200"/>
              <a:pPr/>
              <a:t>75</a:t>
            </a:fld>
            <a:endParaRPr lang="en-US" altLang="en-US" sz="120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968947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B819C23-332F-464A-B228-80F79B607C9B}" type="slidenum">
              <a:rPr lang="en-US" altLang="en-US" sz="1200"/>
              <a:pPr/>
              <a:t>76</a:t>
            </a:fld>
            <a:endParaRPr lang="en-US" altLang="en-US" sz="120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7875893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1AE7BDE-6BAD-4869-BA94-42F764CB0731}" type="slidenum">
              <a:rPr lang="en-US" altLang="en-US" sz="1200"/>
              <a:pPr/>
              <a:t>77</a:t>
            </a:fld>
            <a:endParaRPr lang="en-US" altLang="en-US" sz="120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68426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6B6CF80-A94A-429C-B018-ADC56A3A4F61}" type="slidenum">
              <a:rPr lang="en-US" altLang="en-US" sz="1200"/>
              <a:pPr/>
              <a:t>78</a:t>
            </a:fld>
            <a:endParaRPr lang="en-US" altLang="en-US" sz="120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2062811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BA03F12-E271-4AB0-B36E-709F00E15421}" type="slidenum">
              <a:rPr lang="en-US" altLang="en-US" sz="1200"/>
              <a:pPr/>
              <a:t>79</a:t>
            </a:fld>
            <a:endParaRPr lang="en-US" altLang="en-US" sz="120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83879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43EEFE5-6DA2-40BF-A0EC-25CFBBE7FBB4}" type="slidenum">
              <a:rPr lang="en-US" altLang="en-US" sz="1200"/>
              <a:pPr/>
              <a:t>8</a:t>
            </a:fld>
            <a:endParaRPr lang="en-US" alt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6605841-5CB7-4C7A-924F-2C7512868176}" type="slidenum">
              <a:rPr lang="en-US" altLang="en-US" sz="1200"/>
              <a:pPr/>
              <a:t>80</a:t>
            </a:fld>
            <a:endParaRPr lang="en-US" altLang="en-US" sz="120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6815834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C0CCDE4-0F12-4A8C-B062-A94A0F2D6B2E}" type="slidenum">
              <a:rPr lang="en-US" altLang="en-US" sz="1200"/>
              <a:pPr/>
              <a:t>81</a:t>
            </a:fld>
            <a:endParaRPr lang="en-US" altLang="en-US" sz="120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098844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E4AA371-DF05-42FF-99C9-D54AF61A2C5F}" type="slidenum">
              <a:rPr lang="en-US" altLang="en-US" sz="1200"/>
              <a:pPr/>
              <a:t>82</a:t>
            </a:fld>
            <a:endParaRPr lang="en-US" altLang="en-US" sz="120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8347399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D861502-E13A-4E4B-8A3F-EB8172491AE8}" type="slidenum">
              <a:rPr lang="en-US" altLang="en-US" sz="1200"/>
              <a:pPr/>
              <a:t>83</a:t>
            </a:fld>
            <a:endParaRPr lang="en-US" altLang="en-US" sz="1200"/>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8262598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C960A81-80FF-4A23-A638-FC4A7098A3E0}" type="slidenum">
              <a:rPr lang="en-US" altLang="en-US" sz="1200"/>
              <a:pPr/>
              <a:t>84</a:t>
            </a:fld>
            <a:endParaRPr lang="en-US" altLang="en-US" sz="1200"/>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3019142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093">
              <a:defRPr sz="1600">
                <a:solidFill>
                  <a:schemeClr val="tx1"/>
                </a:solidFill>
                <a:latin typeface="Helvetica" panose="020B0604020202020204" pitchFamily="34" charset="0"/>
                <a:ea typeface="ＭＳ Ｐゴシック" panose="020B0600070205080204" pitchFamily="34" charset="-128"/>
              </a:defRPr>
            </a:lvl1pPr>
            <a:lvl2pPr marL="750157" indent="-288522" defTabSz="936093">
              <a:defRPr sz="1600">
                <a:solidFill>
                  <a:schemeClr val="tx1"/>
                </a:solidFill>
                <a:latin typeface="Helvetica" panose="020B0604020202020204" pitchFamily="34" charset="0"/>
                <a:ea typeface="ＭＳ Ｐゴシック" panose="020B0600070205080204" pitchFamily="34" charset="-128"/>
              </a:defRPr>
            </a:lvl2pPr>
            <a:lvl3pPr marL="1154087" indent="-230817" defTabSz="936093">
              <a:defRPr sz="1600">
                <a:solidFill>
                  <a:schemeClr val="tx1"/>
                </a:solidFill>
                <a:latin typeface="Helvetica" panose="020B0604020202020204" pitchFamily="34" charset="0"/>
                <a:ea typeface="ＭＳ Ｐゴシック" panose="020B0600070205080204" pitchFamily="34" charset="-128"/>
              </a:defRPr>
            </a:lvl3pPr>
            <a:lvl4pPr marL="1615722" indent="-230817" defTabSz="936093">
              <a:defRPr sz="1600">
                <a:solidFill>
                  <a:schemeClr val="tx1"/>
                </a:solidFill>
                <a:latin typeface="Helvetica" panose="020B0604020202020204" pitchFamily="34" charset="0"/>
                <a:ea typeface="ＭＳ Ｐゴシック" panose="020B0600070205080204" pitchFamily="34" charset="-128"/>
              </a:defRPr>
            </a:lvl4pPr>
            <a:lvl5pPr marL="2077357" indent="-230817" defTabSz="936093">
              <a:defRPr sz="1600">
                <a:solidFill>
                  <a:schemeClr val="tx1"/>
                </a:solidFill>
                <a:latin typeface="Helvetica" panose="020B0604020202020204" pitchFamily="34" charset="0"/>
                <a:ea typeface="ＭＳ Ｐゴシック" panose="020B0600070205080204" pitchFamily="34" charset="-128"/>
              </a:defRPr>
            </a:lvl5pPr>
            <a:lvl6pPr marL="2538992"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300062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62261"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923896" indent="-230817" defTabSz="936093"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7BADD71-F370-42F0-9F4D-D0E45F2310C4}" type="slidenum">
              <a:rPr lang="en-US" altLang="en-US" sz="1200"/>
              <a:pPr/>
              <a:t>85</a:t>
            </a:fld>
            <a:endParaRPr lang="en-US" altLang="en-US" sz="1200"/>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xfrm>
            <a:off x="941979" y="4448101"/>
            <a:ext cx="5193119" cy="42114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4929976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7372408-51E1-415E-A2FF-CF1B7A173FF8}" type="slidenum">
              <a:rPr lang="en-US" altLang="en-US" sz="1200"/>
              <a:pPr/>
              <a:t>86</a:t>
            </a:fld>
            <a:endParaRPr lang="en-US" altLang="en-US" sz="120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E76179E-0825-42BA-A86D-E07CE2CDFB4A}" type="slidenum">
              <a:rPr lang="en-US" altLang="en-US" sz="1200"/>
              <a:pPr/>
              <a:t>9</a:t>
            </a:fld>
            <a:endParaRPr lang="en-US" altLang="en-US" sz="12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a:prstGeom prst="rect">
            <a:avLst/>
          </a:prstGeo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xfrm>
            <a:off x="6570663" y="6508035"/>
            <a:ext cx="1905000" cy="457200"/>
          </a:xfrm>
          <a:prstGeom prst="rect">
            <a:avLst/>
          </a:prstGeom>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xfrm>
            <a:off x="6570663" y="6508035"/>
            <a:ext cx="1905000" cy="457200"/>
          </a:xfrm>
          <a:prstGeom prst="rect">
            <a:avLst/>
          </a:prstGeom>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xfrm>
            <a:off x="6570663" y="6508035"/>
            <a:ext cx="1905000" cy="457200"/>
          </a:xfrm>
          <a:prstGeom prst="rect">
            <a:avLst/>
          </a:prstGeom>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68350" y="1093788"/>
            <a:ext cx="7707313" cy="4903787"/>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xfrm>
            <a:off x="6570663" y="6508035"/>
            <a:ext cx="1905000" cy="457200"/>
          </a:xfrm>
          <a:prstGeom prst="rect">
            <a:avLst/>
          </a:prstGeom>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xfrm>
            <a:off x="6570663" y="6508035"/>
            <a:ext cx="1905000" cy="457200"/>
          </a:xfrm>
          <a:prstGeom prst="rect">
            <a:avLst/>
          </a:prstGeom>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xfrm>
            <a:off x="6570663" y="6508035"/>
            <a:ext cx="1905000" cy="457200"/>
          </a:xfrm>
          <a:prstGeom prst="rect">
            <a:avLst/>
          </a:prstGeom>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xfrm>
            <a:off x="6570663" y="6508035"/>
            <a:ext cx="1905000" cy="457200"/>
          </a:xfrm>
          <a:prstGeom prst="rect">
            <a:avLst/>
          </a:prstGeom>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BE8099E-18A5-481A-9697-216087BE0676}"/>
              </a:ext>
            </a:extLst>
          </p:cNvPr>
          <p:cNvSpPr>
            <a:spLocks noGrp="1" noChangeArrowheads="1"/>
          </p:cNvSpPr>
          <p:nvPr>
            <p:ph type="sldNum" sz="quarter" idx="10"/>
          </p:nvPr>
        </p:nvSpPr>
        <p:spPr>
          <a:xfrm>
            <a:off x="6570663" y="6508035"/>
            <a:ext cx="1905000" cy="457200"/>
          </a:xfrm>
          <a:prstGeom prst="rect">
            <a:avLst/>
          </a:prstGeom>
          <a:ln/>
        </p:spPr>
        <p:txBody>
          <a:bodyPr/>
          <a:lstStyle>
            <a:lvl1pPr>
              <a:defRPr/>
            </a:lvl1pPr>
          </a:lstStyle>
          <a:p>
            <a:pPr>
              <a:defRPr/>
            </a:pPr>
            <a:fld id="{0E555C8E-F740-4D28-8DA3-D7B8E0F6F578}" type="slidenum">
              <a:rPr lang="en-US" altLang="en-US"/>
              <a:pPr>
                <a:defRPr/>
              </a:pPr>
              <a:t>‹#›</a:t>
            </a:fld>
            <a:endParaRPr lang="en-US" altLang="en-US"/>
          </a:p>
        </p:txBody>
      </p:sp>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xfrm>
            <a:off x="6570663" y="6508035"/>
            <a:ext cx="1905000" cy="457200"/>
          </a:xfrm>
          <a:prstGeom prst="rect">
            <a:avLst/>
          </a:prstGeom>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xfrm>
            <a:off x="6570663" y="6508035"/>
            <a:ext cx="1905000" cy="457200"/>
          </a:xfrm>
          <a:prstGeom prst="rect">
            <a:avLst/>
          </a:prstGeom>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768350" y="1093788"/>
            <a:ext cx="7707313"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10000"/>
        <a:buFont typeface="Wingdings" panose="05000000000000000000" pitchFamily="2" charset="2"/>
        <a:buChar char="§"/>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110000"/>
        <a:buFont typeface="Arial" panose="020B0604020202020204" pitchFamily="34" charset="0"/>
        <a:buChar char="•"/>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ingdings" panose="05000000000000000000" pitchFamily="2" charset="2"/>
        <a:buChar char="§"/>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Arial" panose="020B0604020202020204" pitchFamily="34"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Font typeface="Wingdings" panose="05000000000000000000" pitchFamily="2" charset="2"/>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9.xml"/><Relationship Id="rId1" Type="http://schemas.openxmlformats.org/officeDocument/2006/relationships/slideLayout" Target="../slideLayouts/slideLayout7.xml"/><Relationship Id="rId6" Type="http://schemas.openxmlformats.org/officeDocument/2006/relationships/image" Target="../media/image33.emf"/><Relationship Id="rId5" Type="http://schemas.openxmlformats.org/officeDocument/2006/relationships/image" Target="../media/image36.emf"/><Relationship Id="rId4" Type="http://schemas.openxmlformats.org/officeDocument/2006/relationships/image" Target="../media/image3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22DBFC5-E763-46C1-ABAD-DD42419B93B8}"/>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6: Database Design Using the E-R Model</a:t>
            </a:r>
          </a:p>
        </p:txBody>
      </p:sp>
      <p:sp>
        <p:nvSpPr>
          <p:cNvPr id="3" name="TextBox 2">
            <a:extLst>
              <a:ext uri="{FF2B5EF4-FFF2-40B4-BE49-F238E27FC236}">
                <a16:creationId xmlns:a16="http://schemas.microsoft.com/office/drawing/2014/main" id="{4663F62C-4CC6-4EA2-981B-820559B14A0F}"/>
              </a:ext>
            </a:extLst>
          </p:cNvPr>
          <p:cNvSpPr txBox="1"/>
          <p:nvPr/>
        </p:nvSpPr>
        <p:spPr>
          <a:xfrm>
            <a:off x="1182757" y="5714999"/>
            <a:ext cx="1944093" cy="338554"/>
          </a:xfrm>
          <a:prstGeom prst="rect">
            <a:avLst/>
          </a:prstGeom>
          <a:noFill/>
        </p:spPr>
        <p:txBody>
          <a:bodyPr wrap="square" rtlCol="0">
            <a:spAutoFit/>
          </a:bodyPr>
          <a:lstStyle/>
          <a:p>
            <a:r>
              <a:rPr lang="en-GB" dirty="0"/>
              <a:t>Slides based on: </a:t>
            </a:r>
          </a:p>
        </p:txBody>
      </p:sp>
    </p:spTree>
    <p:extLst>
      <p:ext uri="{BB962C8B-B14F-4D97-AF65-F5344CB8AC3E}">
        <p14:creationId xmlns:p14="http://schemas.microsoft.com/office/powerpoint/2010/main" val="4162239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90696CC-41D0-4058-A673-1DB6F539427B}"/>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5977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Entity Sets</a:t>
            </a:r>
          </a:p>
        </p:txBody>
      </p:sp>
      <p:sp>
        <p:nvSpPr>
          <p:cNvPr id="13315" name="Rectangle 3"/>
          <p:cNvSpPr>
            <a:spLocks noGrp="1" noChangeArrowheads="1"/>
          </p:cNvSpPr>
          <p:nvPr>
            <p:ph type="body" idx="1"/>
          </p:nvPr>
        </p:nvSpPr>
        <p:spPr>
          <a:xfrm>
            <a:off x="768350" y="1077394"/>
            <a:ext cx="7514515" cy="4998159"/>
          </a:xfrm>
        </p:spPr>
        <p:txBody>
          <a:bodyPr/>
          <a:lstStyle/>
          <a:p>
            <a:r>
              <a:rPr lang="en-US" altLang="en-US" sz="2000" dirty="0"/>
              <a:t>An </a:t>
            </a:r>
            <a:r>
              <a:rPr lang="en-US" altLang="en-US" sz="3200" b="1" dirty="0">
                <a:solidFill>
                  <a:srgbClr val="002060"/>
                </a:solidFill>
              </a:rPr>
              <a:t>entity</a:t>
            </a:r>
            <a:r>
              <a:rPr lang="en-US" altLang="en-US" sz="2000" b="1" dirty="0"/>
              <a:t> </a:t>
            </a:r>
            <a:r>
              <a:rPr lang="en-US" altLang="en-US" sz="2000" dirty="0"/>
              <a:t>is an object that exists and is distinguishable from other objects.</a:t>
            </a:r>
          </a:p>
          <a:p>
            <a:pPr lvl="1"/>
            <a:r>
              <a:rPr lang="en-US" altLang="en-US" sz="2000" dirty="0">
                <a:ea typeface="ＭＳ Ｐゴシック" panose="020B0600070205080204" pitchFamily="34" charset="-128"/>
              </a:rPr>
              <a:t>Example:  specific person, company, event, plant</a:t>
            </a:r>
          </a:p>
          <a:p>
            <a:r>
              <a:rPr lang="en-US" altLang="en-US" sz="2000" dirty="0"/>
              <a:t>An </a:t>
            </a:r>
            <a:r>
              <a:rPr lang="en-US" altLang="en-US" sz="3200" b="1" dirty="0">
                <a:solidFill>
                  <a:srgbClr val="002060"/>
                </a:solidFill>
              </a:rPr>
              <a:t>entity set</a:t>
            </a:r>
            <a:r>
              <a:rPr lang="en-US" altLang="en-US" sz="3200" dirty="0">
                <a:solidFill>
                  <a:srgbClr val="002060"/>
                </a:solidFill>
              </a:rPr>
              <a:t> </a:t>
            </a:r>
            <a:r>
              <a:rPr lang="en-US" altLang="en-US" sz="2000" dirty="0"/>
              <a:t>is a set of entities of the same type that share the same properties.</a:t>
            </a:r>
          </a:p>
          <a:p>
            <a:pPr lvl="1"/>
            <a:r>
              <a:rPr lang="en-US" altLang="en-US" sz="2000" dirty="0">
                <a:ea typeface="ＭＳ Ｐゴシック" panose="020B0600070205080204" pitchFamily="34" charset="-128"/>
              </a:rPr>
              <a:t>Example: set of all persons, companies, trees, holidays</a:t>
            </a:r>
          </a:p>
          <a:p>
            <a:r>
              <a:rPr lang="en-US" altLang="en-US" sz="2000" dirty="0"/>
              <a:t>An entity is represented by a set of </a:t>
            </a:r>
            <a:r>
              <a:rPr lang="en-US" altLang="en-US" sz="2000" b="1" dirty="0">
                <a:solidFill>
                  <a:srgbClr val="002060"/>
                </a:solidFill>
              </a:rPr>
              <a:t>attributes</a:t>
            </a:r>
            <a:r>
              <a:rPr lang="en-US" altLang="en-US" sz="2000" dirty="0"/>
              <a:t>; i.e., descriptive properties possessed by all members of an entity set.</a:t>
            </a:r>
          </a:p>
          <a:p>
            <a:pPr lvl="1"/>
            <a:r>
              <a:rPr lang="en-US" altLang="en-US" sz="2000" dirty="0">
                <a:ea typeface="ＭＳ Ｐゴシック" panose="020B0600070205080204" pitchFamily="34" charset="-128"/>
              </a:rPr>
              <a:t>Example:</a:t>
            </a:r>
          </a:p>
          <a:p>
            <a:pPr lvl="1">
              <a:buFont typeface="Monotype Sorts" charset="2"/>
              <a:buNone/>
            </a:pPr>
            <a:r>
              <a:rPr lang="en-US" altLang="en-US" sz="2000" dirty="0">
                <a:ea typeface="ＭＳ Ｐゴシック" panose="020B0600070205080204" pitchFamily="34" charset="-128"/>
              </a:rPr>
              <a:t>     	</a:t>
            </a:r>
            <a:r>
              <a:rPr lang="en-US" altLang="en-US" sz="2000" i="1" dirty="0">
                <a:ea typeface="ＭＳ Ｐゴシック" panose="020B0600070205080204" pitchFamily="34" charset="-128"/>
              </a:rPr>
              <a:t>instructor = </a:t>
            </a:r>
            <a:r>
              <a:rPr lang="en-US" altLang="en-US" sz="2000" dirty="0">
                <a:ea typeface="ＭＳ Ｐゴシック" panose="020B0600070205080204" pitchFamily="34" charset="-128"/>
              </a:rPr>
              <a:t>(</a:t>
            </a:r>
            <a:r>
              <a:rPr lang="en-US" altLang="en-US" sz="2000" i="1" dirty="0">
                <a:ea typeface="ＭＳ Ｐゴシック" panose="020B0600070205080204" pitchFamily="34" charset="-128"/>
              </a:rPr>
              <a:t>ID, name, salary </a:t>
            </a:r>
            <a:r>
              <a:rPr lang="en-US" altLang="en-US" sz="2000" dirty="0">
                <a:ea typeface="ＭＳ Ｐゴシック" panose="020B0600070205080204" pitchFamily="34" charset="-128"/>
              </a:rPr>
              <a:t>)</a:t>
            </a:r>
            <a:br>
              <a:rPr lang="en-US" altLang="en-US" sz="2000" i="1" dirty="0">
                <a:ea typeface="ＭＳ Ｐゴシック" panose="020B0600070205080204" pitchFamily="34" charset="-128"/>
              </a:rPr>
            </a:br>
            <a:r>
              <a:rPr lang="en-US" altLang="en-US" sz="2000" i="1" dirty="0">
                <a:ea typeface="ＭＳ Ｐゴシック" panose="020B0600070205080204" pitchFamily="34" charset="-128"/>
              </a:rPr>
              <a:t>	course= </a:t>
            </a:r>
            <a:r>
              <a:rPr lang="en-US" altLang="en-US" sz="2000" dirty="0">
                <a:ea typeface="ＭＳ Ｐゴシック" panose="020B0600070205080204" pitchFamily="34" charset="-128"/>
              </a:rPr>
              <a:t>(</a:t>
            </a:r>
            <a:r>
              <a:rPr lang="en-US" altLang="en-US" sz="2000" i="1" dirty="0" err="1">
                <a:ea typeface="ＭＳ Ｐゴシック" panose="020B0600070205080204" pitchFamily="34" charset="-128"/>
              </a:rPr>
              <a:t>course_id</a:t>
            </a:r>
            <a:r>
              <a:rPr lang="en-US" altLang="en-US" sz="2000" i="1" dirty="0">
                <a:ea typeface="ＭＳ Ｐゴシック" panose="020B0600070205080204" pitchFamily="34" charset="-128"/>
              </a:rPr>
              <a:t>, title, credits</a:t>
            </a:r>
            <a:r>
              <a:rPr lang="en-US" altLang="en-US" sz="2000" dirty="0">
                <a:ea typeface="ＭＳ Ｐゴシック" panose="020B0600070205080204" pitchFamily="34" charset="-128"/>
              </a:rPr>
              <a:t>)</a:t>
            </a:r>
            <a:endParaRPr lang="en-US" altLang="en-US" sz="2000" i="1" dirty="0">
              <a:solidFill>
                <a:schemeClr val="tx2"/>
              </a:solidFill>
              <a:ea typeface="ＭＳ Ｐゴシック" panose="020B0600070205080204" pitchFamily="34" charset="-128"/>
            </a:endParaRPr>
          </a:p>
          <a:p>
            <a:r>
              <a:rPr lang="en-US" altLang="en-US" sz="2000" dirty="0"/>
              <a:t>A subset of the attributes form a  </a:t>
            </a:r>
            <a:r>
              <a:rPr lang="en-US" altLang="en-US" sz="2000" b="1" dirty="0">
                <a:solidFill>
                  <a:srgbClr val="002060"/>
                </a:solidFill>
              </a:rPr>
              <a:t>primary key </a:t>
            </a:r>
            <a:r>
              <a:rPr lang="en-US" altLang="en-US" sz="2000" dirty="0"/>
              <a:t>of the entity set; i.e., uniquely identifying each member of the set.</a:t>
            </a:r>
          </a:p>
          <a:p>
            <a:pPr>
              <a:buFont typeface="Monotype Sorts" charset="2"/>
              <a:buNone/>
            </a:pP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a:xfrm>
            <a:off x="768350" y="65088"/>
            <a:ext cx="8077200" cy="609600"/>
          </a:xfrm>
        </p:spPr>
        <p:txBody>
          <a:bodyPr/>
          <a:lstStyle/>
          <a:p>
            <a:pPr>
              <a:defRPr/>
            </a:pPr>
            <a:r>
              <a:rPr lang="en-US" dirty="0">
                <a:effectLst>
                  <a:outerShdw blurRad="38100" dist="38100" dir="2700000" algn="tl">
                    <a:srgbClr val="C0C0C0"/>
                  </a:outerShdw>
                </a:effectLst>
                <a:ea typeface="ＭＳ Ｐゴシック" charset="-128"/>
              </a:rPr>
              <a:t>Entity Sets -- </a:t>
            </a:r>
            <a:r>
              <a:rPr lang="en-US" i="1" dirty="0">
                <a:effectLst>
                  <a:outerShdw blurRad="38100" dist="38100" dir="2700000" algn="tl">
                    <a:srgbClr val="C0C0C0"/>
                  </a:outerShdw>
                </a:effectLst>
                <a:ea typeface="ＭＳ Ｐゴシック" charset="-128"/>
              </a:rPr>
              <a:t>instructor </a:t>
            </a:r>
            <a:r>
              <a:rPr lang="en-US" dirty="0">
                <a:effectLst>
                  <a:outerShdw blurRad="38100" dist="38100" dir="2700000" algn="tl">
                    <a:srgbClr val="C0C0C0"/>
                  </a:outerShdw>
                </a:effectLst>
                <a:ea typeface="ＭＳ Ｐゴシック" charset="-128"/>
              </a:rPr>
              <a:t>and </a:t>
            </a:r>
            <a:r>
              <a:rPr lang="en-US" i="1" dirty="0">
                <a:effectLst>
                  <a:outerShdw blurRad="38100" dist="38100" dir="2700000" algn="tl">
                    <a:srgbClr val="C0C0C0"/>
                  </a:outerShdw>
                </a:effectLst>
                <a:ea typeface="ＭＳ Ｐゴシック" charset="-128"/>
              </a:rPr>
              <a:t>student</a:t>
            </a:r>
            <a:endParaRPr lang="en-US" dirty="0">
              <a:effectLst>
                <a:outerShdw blurRad="38100" dist="38100" dir="2700000" algn="tl">
                  <a:srgbClr val="C0C0C0"/>
                </a:outerShdw>
              </a:effectLst>
              <a:ea typeface="ＭＳ Ｐゴシック" charset="-128"/>
            </a:endParaRPr>
          </a:p>
        </p:txBody>
      </p:sp>
      <p:pic>
        <p:nvPicPr>
          <p:cNvPr id="1433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38" y="1430338"/>
            <a:ext cx="5795962" cy="322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12435AE-617D-44C7-8B87-71DB3CDF7658}"/>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6402" name="Rectangle 2"/>
          <p:cNvSpPr>
            <a:spLocks noGrp="1" noChangeArrowheads="1"/>
          </p:cNvSpPr>
          <p:nvPr>
            <p:ph type="title"/>
          </p:nvPr>
        </p:nvSpPr>
        <p:spPr>
          <a:xfrm>
            <a:off x="469900" y="85725"/>
            <a:ext cx="8267700" cy="609600"/>
          </a:xfrm>
        </p:spPr>
        <p:txBody>
          <a:bodyPr/>
          <a:lstStyle/>
          <a:p>
            <a:pPr>
              <a:defRPr/>
            </a:pPr>
            <a:r>
              <a:rPr lang="en-US" altLang="en-US" sz="2800" dirty="0">
                <a:effectLst>
                  <a:outerShdw blurRad="38100" dist="38100" dir="2700000" algn="tl">
                    <a:srgbClr val="C0C0C0"/>
                  </a:outerShdw>
                </a:effectLst>
              </a:rPr>
              <a:t>Representing Entity sets in ER Diagram</a:t>
            </a:r>
          </a:p>
        </p:txBody>
      </p:sp>
      <p:sp>
        <p:nvSpPr>
          <p:cNvPr id="15363" name="Rectangle 3"/>
          <p:cNvSpPr>
            <a:spLocks noChangeArrowheads="1"/>
          </p:cNvSpPr>
          <p:nvPr/>
        </p:nvSpPr>
        <p:spPr bwMode="auto">
          <a:xfrm>
            <a:off x="781235" y="1109663"/>
            <a:ext cx="7615561"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800100" indent="-34290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rgbClr val="002060"/>
              </a:buClr>
              <a:buSzPct val="110000"/>
              <a:buFont typeface="Wingdings" panose="05000000000000000000" pitchFamily="2" charset="2"/>
              <a:buChar char="§"/>
            </a:pPr>
            <a:r>
              <a:rPr kumimoji="1" lang="en-US" altLang="en-US" sz="1700" dirty="0"/>
              <a:t>Entity sets can be represented graphically as follows:</a:t>
            </a:r>
          </a:p>
          <a:p>
            <a:pPr marL="914400" lvl="1" indent="-457200">
              <a:spcBef>
                <a:spcPct val="35000"/>
              </a:spcBef>
              <a:buClr>
                <a:srgbClr val="FF9933"/>
              </a:buClr>
              <a:buSzPct val="110000"/>
              <a:buFont typeface="Arial" panose="020B0604020202020204" pitchFamily="34" charset="0"/>
              <a:buChar char="•"/>
            </a:pPr>
            <a:r>
              <a:rPr kumimoji="1" lang="en-US" altLang="en-US" sz="1700" dirty="0"/>
              <a:t>Rectangles represent entity sets.</a:t>
            </a:r>
          </a:p>
          <a:p>
            <a:pPr marL="914400" lvl="1" indent="-457200">
              <a:spcBef>
                <a:spcPct val="35000"/>
              </a:spcBef>
              <a:buClr>
                <a:srgbClr val="FF9933"/>
              </a:buClr>
              <a:buSzPct val="110000"/>
              <a:buFont typeface="Arial" panose="020B0604020202020204" pitchFamily="34" charset="0"/>
              <a:buChar char="•"/>
            </a:pPr>
            <a:r>
              <a:rPr kumimoji="1" lang="en-US" altLang="en-US" sz="1700" dirty="0"/>
              <a:t>Attributes listed inside entity rectangle</a:t>
            </a:r>
          </a:p>
          <a:p>
            <a:pPr marL="914400" lvl="1" indent="-457200">
              <a:spcBef>
                <a:spcPct val="35000"/>
              </a:spcBef>
              <a:buClr>
                <a:srgbClr val="FF9933"/>
              </a:buClr>
              <a:buSzPct val="110000"/>
              <a:buFont typeface="Arial" panose="020B0604020202020204" pitchFamily="34" charset="0"/>
              <a:buChar char="•"/>
            </a:pPr>
            <a:r>
              <a:rPr kumimoji="1" lang="en-US" altLang="en-US" sz="1700" dirty="0"/>
              <a:t>Underline indicates primary key attributes</a:t>
            </a:r>
          </a:p>
        </p:txBody>
      </p:sp>
      <p:pic>
        <p:nvPicPr>
          <p:cNvPr id="6" name="Picture 5">
            <a:extLst>
              <a:ext uri="{FF2B5EF4-FFF2-40B4-BE49-F238E27FC236}">
                <a16:creationId xmlns:a16="http://schemas.microsoft.com/office/drawing/2014/main" id="{91290F8C-1B79-4693-9B6C-81A613B75B05}"/>
              </a:ext>
            </a:extLst>
          </p:cNvPr>
          <p:cNvPicPr>
            <a:picLocks noChangeAspect="1"/>
          </p:cNvPicPr>
          <p:nvPr/>
        </p:nvPicPr>
        <p:blipFill>
          <a:blip r:embed="rId3"/>
          <a:stretch>
            <a:fillRect/>
          </a:stretch>
        </p:blipFill>
        <p:spPr>
          <a:xfrm>
            <a:off x="1996719" y="3435718"/>
            <a:ext cx="4465041" cy="171540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E74E6FC-02E6-4B65-AD45-B06E1C45B296}"/>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63874" name="Rectangle 2"/>
          <p:cNvSpPr>
            <a:spLocks noGrp="1" noChangeArrowheads="1"/>
          </p:cNvSpPr>
          <p:nvPr>
            <p:ph type="title"/>
          </p:nvPr>
        </p:nvSpPr>
        <p:spPr/>
        <p:txBody>
          <a:bodyPr/>
          <a:lstStyle/>
          <a:p>
            <a:pPr>
              <a:defRPr/>
            </a:pPr>
            <a:r>
              <a:rPr lang="en-US" dirty="0">
                <a:ea typeface="+mj-ea"/>
              </a:rPr>
              <a:t>Relationship Sets</a:t>
            </a:r>
          </a:p>
        </p:txBody>
      </p:sp>
      <p:sp>
        <p:nvSpPr>
          <p:cNvPr id="16387" name="Rectangle 3"/>
          <p:cNvSpPr>
            <a:spLocks noGrp="1" noChangeArrowheads="1"/>
          </p:cNvSpPr>
          <p:nvPr>
            <p:ph type="body" idx="1"/>
          </p:nvPr>
        </p:nvSpPr>
        <p:spPr>
          <a:xfrm>
            <a:off x="496957" y="1137031"/>
            <a:ext cx="8348593" cy="4876800"/>
          </a:xfrm>
        </p:spPr>
        <p:txBody>
          <a:bodyPr/>
          <a:lstStyle/>
          <a:p>
            <a:pPr>
              <a:spcAft>
                <a:spcPts val="1200"/>
              </a:spcAft>
              <a:tabLst>
                <a:tab pos="1536700" algn="ctr"/>
                <a:tab pos="3543300" algn="ctr"/>
                <a:tab pos="5481638" algn="ctr"/>
              </a:tabLst>
            </a:pPr>
            <a:r>
              <a:rPr lang="en-US" altLang="en-US" sz="2000" dirty="0"/>
              <a:t>A </a:t>
            </a:r>
            <a:r>
              <a:rPr lang="en-US" altLang="en-US" sz="2000" b="1" dirty="0">
                <a:solidFill>
                  <a:srgbClr val="002060"/>
                </a:solidFill>
              </a:rPr>
              <a:t>relationship</a:t>
            </a:r>
            <a:r>
              <a:rPr lang="en-US" altLang="en-US" sz="2000" dirty="0"/>
              <a:t> is an association among several entities</a:t>
            </a:r>
          </a:p>
          <a:p>
            <a:pPr>
              <a:spcAft>
                <a:spcPts val="1200"/>
              </a:spcAft>
              <a:buFont typeface="Monotype Sorts" charset="2"/>
              <a:buNone/>
              <a:tabLst>
                <a:tab pos="1536700" algn="ctr"/>
                <a:tab pos="3543300" algn="ctr"/>
                <a:tab pos="5481638" algn="ctr"/>
              </a:tabLst>
            </a:pPr>
            <a:r>
              <a:rPr lang="en-US" altLang="en-US" sz="2000" dirty="0"/>
              <a:t>	Example:</a:t>
            </a:r>
            <a:br>
              <a:rPr lang="en-US" altLang="en-US" sz="2000" dirty="0"/>
            </a:br>
            <a:r>
              <a:rPr lang="en-US" altLang="en-US" sz="2000" dirty="0"/>
              <a:t>	 44553 (Peltier</a:t>
            </a:r>
            <a:r>
              <a:rPr lang="en-US" altLang="en-US" sz="2000" u="sng" dirty="0"/>
              <a:t>)</a:t>
            </a:r>
            <a:r>
              <a:rPr lang="en-US" altLang="en-US" sz="2000" dirty="0"/>
              <a:t> 	</a:t>
            </a:r>
            <a:r>
              <a:rPr lang="en-US" altLang="en-US" sz="2000" i="1" u="sng" dirty="0"/>
              <a:t>advisor</a:t>
            </a:r>
            <a:r>
              <a:rPr lang="en-US" altLang="en-US" sz="2000" dirty="0"/>
              <a:t>	 22222 (</a:t>
            </a:r>
            <a:r>
              <a:rPr lang="en-US" altLang="en-US" sz="2000" u="sng" dirty="0"/>
              <a:t>Einstein)</a:t>
            </a:r>
            <a:r>
              <a:rPr lang="en-US" altLang="en-US" sz="2000" dirty="0"/>
              <a:t> </a:t>
            </a:r>
            <a:br>
              <a:rPr lang="en-US" altLang="en-US" sz="2000" u="sng" dirty="0"/>
            </a:br>
            <a:r>
              <a:rPr lang="en-US" altLang="en-US" sz="2000" dirty="0"/>
              <a:t>	 </a:t>
            </a:r>
            <a:r>
              <a:rPr lang="en-US" altLang="en-US" sz="2000" i="1" dirty="0"/>
              <a:t>student</a:t>
            </a:r>
            <a:r>
              <a:rPr lang="en-US" altLang="en-US" sz="2000" dirty="0"/>
              <a:t> entity	relationship set	 </a:t>
            </a:r>
            <a:r>
              <a:rPr lang="en-US" altLang="en-US" sz="2000" i="1" dirty="0"/>
              <a:t>instructor</a:t>
            </a:r>
            <a:r>
              <a:rPr lang="en-US" altLang="en-US" sz="2000" dirty="0"/>
              <a:t> entity</a:t>
            </a:r>
          </a:p>
          <a:p>
            <a:pPr>
              <a:spcAft>
                <a:spcPts val="1200"/>
              </a:spcAft>
              <a:tabLst>
                <a:tab pos="1536700" algn="ctr"/>
                <a:tab pos="3543300" algn="ctr"/>
                <a:tab pos="5481638" algn="ctr"/>
              </a:tabLst>
            </a:pPr>
            <a:r>
              <a:rPr lang="en-US" altLang="en-US" sz="2000" dirty="0"/>
              <a:t>A </a:t>
            </a:r>
            <a:r>
              <a:rPr lang="en-US" altLang="en-US" sz="2000" b="1" dirty="0">
                <a:solidFill>
                  <a:srgbClr val="002060"/>
                </a:solidFill>
              </a:rPr>
              <a:t>relationship set</a:t>
            </a:r>
            <a:r>
              <a:rPr lang="en-US" altLang="en-US" sz="2000" dirty="0">
                <a:solidFill>
                  <a:srgbClr val="002060"/>
                </a:solidFill>
              </a:rPr>
              <a:t> </a:t>
            </a:r>
            <a:r>
              <a:rPr lang="en-US" altLang="en-US" sz="2000" dirty="0"/>
              <a:t>is a mathematical relation among </a:t>
            </a:r>
            <a:r>
              <a:rPr lang="en-US" altLang="en-US" sz="2000" i="1" dirty="0"/>
              <a:t>n</a:t>
            </a:r>
            <a:r>
              <a:rPr lang="en-US" altLang="en-US" sz="2000" dirty="0"/>
              <a:t> </a:t>
            </a:r>
            <a:r>
              <a:rPr lang="en-US" altLang="en-US" sz="2000" dirty="0">
                <a:sym typeface="Symbol" panose="05050102010706020507" pitchFamily="18" charset="2"/>
              </a:rPr>
              <a:t> 2 entities, each taken from entity sets</a:t>
            </a:r>
          </a:p>
          <a:p>
            <a:pPr>
              <a:spcAft>
                <a:spcPts val="1200"/>
              </a:spcAft>
              <a:buFont typeface="Monotype Sorts" charset="2"/>
              <a:buNone/>
              <a:tabLst>
                <a:tab pos="1536700" algn="ctr"/>
                <a:tab pos="3543300" algn="ctr"/>
                <a:tab pos="5481638" algn="ctr"/>
              </a:tabLst>
            </a:pP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1</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2</a:t>
            </a:r>
            <a:r>
              <a:rPr lang="en-US" altLang="en-US" sz="2000" dirty="0">
                <a:sym typeface="Symbol" panose="05050102010706020507" pitchFamily="18" charset="2"/>
              </a:rPr>
              <a:t>, … </a:t>
            </a:r>
            <a:r>
              <a:rPr lang="en-US" altLang="en-US" sz="2000" i="1" dirty="0" err="1">
                <a:sym typeface="Symbol" panose="05050102010706020507" pitchFamily="18" charset="2"/>
              </a:rPr>
              <a:t>e</a:t>
            </a:r>
            <a:r>
              <a:rPr lang="en-US" altLang="en-US" sz="2000" i="1" baseline="-25000" dirty="0" err="1">
                <a:sym typeface="Symbol" panose="05050102010706020507" pitchFamily="18" charset="2"/>
              </a:rPr>
              <a:t>n</a:t>
            </a:r>
            <a:r>
              <a:rPr lang="en-US" altLang="en-US" sz="2000" dirty="0">
                <a:sym typeface="Symbol" panose="05050102010706020507" pitchFamily="18" charset="2"/>
              </a:rPr>
              <a:t>) | </a:t>
            </a:r>
            <a:r>
              <a:rPr lang="en-US" altLang="en-US" sz="2000" i="1" dirty="0">
                <a:sym typeface="Symbol" panose="05050102010706020507" pitchFamily="18" charset="2"/>
              </a:rPr>
              <a:t>e</a:t>
            </a:r>
            <a:r>
              <a:rPr lang="en-US" altLang="en-US" sz="2000" baseline="-25000" dirty="0">
                <a:sym typeface="Symbol" panose="05050102010706020507" pitchFamily="18" charset="2"/>
              </a:rPr>
              <a:t>1</a:t>
            </a:r>
            <a:r>
              <a:rPr lang="en-US" altLang="en-US" sz="2000" dirty="0">
                <a:sym typeface="Symbol" panose="05050102010706020507" pitchFamily="18" charset="2"/>
              </a:rPr>
              <a:t>   </a:t>
            </a:r>
            <a:r>
              <a:rPr lang="en-US" altLang="en-US" sz="2000" i="1" dirty="0">
                <a:sym typeface="Symbol" panose="05050102010706020507" pitchFamily="18" charset="2"/>
              </a:rPr>
              <a:t>E</a:t>
            </a:r>
            <a:r>
              <a:rPr lang="en-US" altLang="en-US" sz="2000" baseline="-25000" dirty="0">
                <a:sym typeface="Symbol" panose="05050102010706020507" pitchFamily="18" charset="2"/>
              </a:rPr>
              <a:t>1</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2</a:t>
            </a:r>
            <a:r>
              <a:rPr lang="en-US" altLang="en-US" sz="2000" dirty="0">
                <a:sym typeface="Symbol" panose="05050102010706020507" pitchFamily="18" charset="2"/>
              </a:rPr>
              <a:t>   </a:t>
            </a:r>
            <a:r>
              <a:rPr lang="en-US" altLang="en-US" sz="2000" i="1" dirty="0">
                <a:sym typeface="Symbol" panose="05050102010706020507" pitchFamily="18" charset="2"/>
              </a:rPr>
              <a:t>E</a:t>
            </a:r>
            <a:r>
              <a:rPr lang="en-US" altLang="en-US" sz="2000" baseline="-25000" dirty="0">
                <a:sym typeface="Symbol" panose="05050102010706020507" pitchFamily="18" charset="2"/>
              </a:rPr>
              <a:t>2</a:t>
            </a:r>
            <a:r>
              <a:rPr lang="en-US" altLang="en-US" sz="2000" dirty="0">
                <a:sym typeface="Symbol" panose="05050102010706020507" pitchFamily="18" charset="2"/>
              </a:rPr>
              <a:t>, …, </a:t>
            </a:r>
            <a:r>
              <a:rPr lang="en-US" altLang="en-US" sz="2000" i="1" dirty="0" err="1">
                <a:sym typeface="Symbol" panose="05050102010706020507" pitchFamily="18" charset="2"/>
              </a:rPr>
              <a:t>e</a:t>
            </a:r>
            <a:r>
              <a:rPr lang="en-US" altLang="en-US" sz="2000" i="1" baseline="-25000" dirty="0" err="1">
                <a:sym typeface="Symbol" panose="05050102010706020507" pitchFamily="18" charset="2"/>
              </a:rPr>
              <a:t>n</a:t>
            </a:r>
            <a:r>
              <a:rPr lang="en-US" altLang="en-US" sz="2000" dirty="0">
                <a:sym typeface="Symbol" panose="05050102010706020507" pitchFamily="18" charset="2"/>
              </a:rPr>
              <a:t>   </a:t>
            </a:r>
            <a:r>
              <a:rPr lang="en-US" altLang="en-US" sz="2000" i="1" dirty="0" err="1">
                <a:sym typeface="Symbol" panose="05050102010706020507" pitchFamily="18" charset="2"/>
              </a:rPr>
              <a:t>E</a:t>
            </a:r>
            <a:r>
              <a:rPr lang="en-US" altLang="en-US" sz="2000" i="1" baseline="-25000" dirty="0" err="1">
                <a:sym typeface="Symbol" panose="05050102010706020507" pitchFamily="18" charset="2"/>
              </a:rPr>
              <a:t>n</a:t>
            </a:r>
            <a:r>
              <a:rPr lang="en-US" altLang="en-US" sz="2000" dirty="0">
                <a:sym typeface="Symbol" panose="05050102010706020507" pitchFamily="18" charset="2"/>
              </a:rPr>
              <a:t>}</a:t>
            </a:r>
            <a:br>
              <a:rPr lang="en-US" altLang="en-US" sz="2000" dirty="0">
                <a:sym typeface="Symbol" panose="05050102010706020507" pitchFamily="18" charset="2"/>
              </a:rPr>
            </a:br>
            <a:br>
              <a:rPr lang="en-US" altLang="en-US" sz="2000" dirty="0">
                <a:sym typeface="Symbol" panose="05050102010706020507" pitchFamily="18" charset="2"/>
              </a:rPr>
            </a:br>
            <a:r>
              <a:rPr lang="en-US" altLang="en-US" sz="2000" dirty="0">
                <a:sym typeface="Symbol" panose="05050102010706020507" pitchFamily="18" charset="2"/>
              </a:rPr>
              <a:t>where (</a:t>
            </a:r>
            <a:r>
              <a:rPr lang="en-US" altLang="en-US" sz="2000" i="1" dirty="0">
                <a:sym typeface="Symbol" panose="05050102010706020507" pitchFamily="18" charset="2"/>
              </a:rPr>
              <a:t>e</a:t>
            </a:r>
            <a:r>
              <a:rPr lang="en-US" altLang="en-US" sz="2000" baseline="-25000" dirty="0">
                <a:sym typeface="Symbol" panose="05050102010706020507" pitchFamily="18" charset="2"/>
              </a:rPr>
              <a:t>1</a:t>
            </a:r>
            <a:r>
              <a:rPr lang="en-US" altLang="en-US" sz="2000" dirty="0">
                <a:sym typeface="Symbol" panose="05050102010706020507" pitchFamily="18" charset="2"/>
              </a:rPr>
              <a:t>, </a:t>
            </a:r>
            <a:r>
              <a:rPr lang="en-US" altLang="en-US" sz="2000" i="1" dirty="0">
                <a:sym typeface="Symbol" panose="05050102010706020507" pitchFamily="18" charset="2"/>
              </a:rPr>
              <a:t>e</a:t>
            </a:r>
            <a:r>
              <a:rPr lang="en-US" altLang="en-US" sz="2000" baseline="-25000" dirty="0">
                <a:sym typeface="Symbol" panose="05050102010706020507" pitchFamily="18" charset="2"/>
              </a:rPr>
              <a:t>2</a:t>
            </a:r>
            <a:r>
              <a:rPr lang="en-US" altLang="en-US" sz="2000" dirty="0">
                <a:sym typeface="Symbol" panose="05050102010706020507" pitchFamily="18" charset="2"/>
              </a:rPr>
              <a:t>, …, </a:t>
            </a:r>
            <a:r>
              <a:rPr lang="en-US" altLang="en-US" sz="2000" i="1" dirty="0" err="1">
                <a:sym typeface="Symbol" panose="05050102010706020507" pitchFamily="18" charset="2"/>
              </a:rPr>
              <a:t>e</a:t>
            </a:r>
            <a:r>
              <a:rPr lang="en-US" altLang="en-US" sz="2000" i="1" baseline="-25000" dirty="0" err="1">
                <a:sym typeface="Symbol" panose="05050102010706020507" pitchFamily="18" charset="2"/>
              </a:rPr>
              <a:t>n</a:t>
            </a:r>
            <a:r>
              <a:rPr lang="en-US" altLang="en-US" sz="2000" dirty="0">
                <a:sym typeface="Symbol" panose="05050102010706020507" pitchFamily="18" charset="2"/>
              </a:rPr>
              <a:t>) is a relationship</a:t>
            </a:r>
          </a:p>
          <a:p>
            <a:pPr lvl="1">
              <a:spcAft>
                <a:spcPts val="1200"/>
              </a:spcAft>
              <a:tabLst>
                <a:tab pos="1536700" algn="ctr"/>
                <a:tab pos="3543300" algn="ctr"/>
                <a:tab pos="5481638" algn="ctr"/>
              </a:tabLst>
            </a:pPr>
            <a:r>
              <a:rPr lang="en-US" altLang="en-US" sz="2000" dirty="0">
                <a:ea typeface="ＭＳ Ｐゴシック" panose="020B0600070205080204" pitchFamily="34" charset="-128"/>
                <a:sym typeface="Symbol" panose="05050102010706020507" pitchFamily="18" charset="2"/>
              </a:rPr>
              <a:t>Example: </a:t>
            </a:r>
          </a:p>
          <a:p>
            <a:pPr lvl="1">
              <a:spcAft>
                <a:spcPts val="1200"/>
              </a:spcAft>
              <a:buFont typeface="Monotype Sorts" charset="2"/>
              <a:buNone/>
              <a:tabLst>
                <a:tab pos="1536700" algn="ctr"/>
                <a:tab pos="3543300" algn="ctr"/>
                <a:tab pos="5481638" algn="ctr"/>
              </a:tabLst>
            </a:pPr>
            <a:r>
              <a:rPr lang="en-US" altLang="en-US" sz="2000" dirty="0">
                <a:ea typeface="ＭＳ Ｐゴシック" panose="020B0600070205080204" pitchFamily="34" charset="-128"/>
                <a:sym typeface="Symbol" panose="05050102010706020507" pitchFamily="18" charset="2"/>
              </a:rPr>
              <a:t>		        (44553,22222)  </a:t>
            </a:r>
            <a:r>
              <a:rPr lang="en-US" altLang="en-US" sz="2000" i="1" dirty="0">
                <a:ea typeface="ＭＳ Ｐゴシック" panose="020B0600070205080204" pitchFamily="34" charset="-128"/>
                <a:sym typeface="Symbol" panose="05050102010706020507" pitchFamily="18" charset="2"/>
              </a:rPr>
              <a:t>advisor</a:t>
            </a:r>
            <a:endParaRPr lang="en-US" altLang="en-US" sz="1700" i="1" dirty="0">
              <a:ea typeface="ＭＳ Ｐゴシック" panose="020B0600070205080204" pitchFamily="34" charset="-128"/>
              <a:sym typeface="Symbol" panose="05050102010706020507" pitchFamily="18" charset="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2519C1B-53E7-465F-B2F5-C1D824F17F9D}"/>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6402" name="Rectangle 2"/>
          <p:cNvSpPr>
            <a:spLocks noGrp="1" noChangeArrowheads="1"/>
          </p:cNvSpPr>
          <p:nvPr>
            <p:ph type="title"/>
          </p:nvPr>
        </p:nvSpPr>
        <p:spPr>
          <a:xfrm>
            <a:off x="469900" y="85725"/>
            <a:ext cx="8267700" cy="609600"/>
          </a:xfrm>
        </p:spPr>
        <p:txBody>
          <a:bodyPr/>
          <a:lstStyle/>
          <a:p>
            <a:pPr>
              <a:defRPr/>
            </a:pPr>
            <a:r>
              <a:rPr lang="en-US" altLang="en-US" dirty="0">
                <a:effectLst>
                  <a:outerShdw blurRad="38100" dist="38100" dir="2700000" algn="tl">
                    <a:srgbClr val="C0C0C0"/>
                  </a:outerShdw>
                </a:effectLst>
              </a:rPr>
              <a:t>Relationship Sets (Cont.)</a:t>
            </a:r>
          </a:p>
        </p:txBody>
      </p:sp>
      <p:sp>
        <p:nvSpPr>
          <p:cNvPr id="17411" name="Rectangle 3"/>
          <p:cNvSpPr>
            <a:spLocks noChangeArrowheads="1"/>
          </p:cNvSpPr>
          <p:nvPr/>
        </p:nvSpPr>
        <p:spPr bwMode="auto">
          <a:xfrm>
            <a:off x="781235" y="1109663"/>
            <a:ext cx="7521391"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457200" indent="-457200">
              <a:spcBef>
                <a:spcPct val="35000"/>
              </a:spcBef>
              <a:buClr>
                <a:srgbClr val="002060"/>
              </a:buClr>
              <a:buSzPct val="110000"/>
              <a:buFont typeface="Wingdings" panose="05000000000000000000" pitchFamily="2" charset="2"/>
              <a:buChar char="§"/>
            </a:pPr>
            <a:r>
              <a:rPr kumimoji="1" lang="en-US" altLang="en-US" sz="1700" dirty="0"/>
              <a:t>Example: we define the relationship set  </a:t>
            </a:r>
            <a:r>
              <a:rPr kumimoji="1" lang="en-US" altLang="en-US" sz="1700" i="1" dirty="0"/>
              <a:t>advisor</a:t>
            </a:r>
            <a:r>
              <a:rPr kumimoji="1" lang="en-US" altLang="en-US" sz="1700" dirty="0"/>
              <a:t> to denote the associations between students and the instructors who act as their advisors.</a:t>
            </a:r>
          </a:p>
          <a:p>
            <a:pPr marL="457200" indent="-457200">
              <a:spcBef>
                <a:spcPct val="35000"/>
              </a:spcBef>
              <a:buClr>
                <a:srgbClr val="002060"/>
              </a:buClr>
              <a:buSzPct val="110000"/>
              <a:buFont typeface="Wingdings" panose="05000000000000000000" pitchFamily="2" charset="2"/>
              <a:buChar char="§"/>
            </a:pPr>
            <a:r>
              <a:rPr kumimoji="1" lang="en-US" altLang="en-US" sz="1700" dirty="0"/>
              <a:t>Pictorially, we draw a line between related entities.</a:t>
            </a:r>
          </a:p>
          <a:p>
            <a:pPr>
              <a:spcBef>
                <a:spcPct val="35000"/>
              </a:spcBef>
              <a:buClr>
                <a:schemeClr val="tx2"/>
              </a:buClr>
              <a:buSzPct val="110000"/>
              <a:buFont typeface="Monotype Sorts" charset="2"/>
              <a:buChar char="n"/>
            </a:pPr>
            <a:endParaRPr kumimoji="1" lang="en-US" altLang="en-US" sz="1700" dirty="0"/>
          </a:p>
        </p:txBody>
      </p:sp>
      <p:pic>
        <p:nvPicPr>
          <p:cNvPr id="174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3184" y="2488483"/>
            <a:ext cx="4967024" cy="2756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CA44E25-1815-4B95-9BF0-190672492B62}"/>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6402" name="Rectangle 2"/>
          <p:cNvSpPr>
            <a:spLocks noGrp="1" noChangeArrowheads="1"/>
          </p:cNvSpPr>
          <p:nvPr>
            <p:ph type="title"/>
          </p:nvPr>
        </p:nvSpPr>
        <p:spPr>
          <a:xfrm>
            <a:off x="793750" y="85725"/>
            <a:ext cx="8350250" cy="609600"/>
          </a:xfrm>
        </p:spPr>
        <p:txBody>
          <a:bodyPr/>
          <a:lstStyle/>
          <a:p>
            <a:pPr>
              <a:defRPr/>
            </a:pPr>
            <a:r>
              <a:rPr lang="en-US" altLang="en-US" sz="2400" dirty="0">
                <a:effectLst>
                  <a:outerShdw blurRad="38100" dist="38100" dir="2700000" algn="tl">
                    <a:srgbClr val="C0C0C0"/>
                  </a:outerShdw>
                </a:effectLst>
              </a:rPr>
              <a:t>Representing Relationship  Sets via ER Diagrams </a:t>
            </a:r>
          </a:p>
        </p:txBody>
      </p:sp>
      <p:sp>
        <p:nvSpPr>
          <p:cNvPr id="18435" name="Rectangle 3"/>
          <p:cNvSpPr>
            <a:spLocks noChangeArrowheads="1"/>
          </p:cNvSpPr>
          <p:nvPr/>
        </p:nvSpPr>
        <p:spPr bwMode="auto">
          <a:xfrm>
            <a:off x="823595" y="1205034"/>
            <a:ext cx="749681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rgbClr val="002060"/>
              </a:buClr>
              <a:buSzPct val="110000"/>
              <a:buFont typeface="Wingdings" panose="05000000000000000000" pitchFamily="2" charset="2"/>
              <a:buChar char="§"/>
            </a:pPr>
            <a:r>
              <a:rPr kumimoji="1" lang="en-US" altLang="en-US" sz="1700" dirty="0"/>
              <a:t>Diamonds represent relationship sets.</a:t>
            </a:r>
          </a:p>
        </p:txBody>
      </p:sp>
      <p:pic>
        <p:nvPicPr>
          <p:cNvPr id="1843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281" y="2012264"/>
            <a:ext cx="6006782" cy="1228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C11BF5E-0D22-4F77-9B3A-CB373E33C1E3}"/>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6797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Relationship Sets (Cont.)</a:t>
            </a:r>
          </a:p>
        </p:txBody>
      </p:sp>
      <p:sp>
        <p:nvSpPr>
          <p:cNvPr id="19459" name="Rectangle 3"/>
          <p:cNvSpPr>
            <a:spLocks noGrp="1" noChangeArrowheads="1"/>
          </p:cNvSpPr>
          <p:nvPr>
            <p:ph type="body" idx="1"/>
          </p:nvPr>
        </p:nvSpPr>
        <p:spPr>
          <a:xfrm>
            <a:off x="768350" y="1077913"/>
            <a:ext cx="7621047" cy="1250759"/>
          </a:xfrm>
        </p:spPr>
        <p:txBody>
          <a:bodyPr/>
          <a:lstStyle/>
          <a:p>
            <a:r>
              <a:rPr lang="en-US" altLang="en-US" sz="1700" dirty="0"/>
              <a:t>An attribute can also be associated with a relationship set.</a:t>
            </a:r>
          </a:p>
          <a:p>
            <a:r>
              <a:rPr lang="en-US" altLang="en-US" sz="1700" dirty="0"/>
              <a:t>For instance, the </a:t>
            </a:r>
            <a:r>
              <a:rPr lang="en-US" altLang="en-US" sz="1700" i="1" dirty="0"/>
              <a:t>advisor </a:t>
            </a:r>
            <a:r>
              <a:rPr lang="en-US" altLang="en-US" sz="1700" dirty="0"/>
              <a:t>relationship set between entity sets </a:t>
            </a:r>
            <a:r>
              <a:rPr lang="en-US" altLang="en-US" sz="1700" i="1" dirty="0"/>
              <a:t>instructor </a:t>
            </a:r>
            <a:r>
              <a:rPr lang="en-US" altLang="en-US" sz="1700" dirty="0"/>
              <a:t>and </a:t>
            </a:r>
            <a:r>
              <a:rPr lang="en-US" altLang="en-US" sz="1700" i="1" dirty="0"/>
              <a:t>student </a:t>
            </a:r>
            <a:r>
              <a:rPr lang="en-US" altLang="en-US" sz="1700" dirty="0"/>
              <a:t>may have the attribute </a:t>
            </a:r>
            <a:r>
              <a:rPr lang="en-US" altLang="en-US" sz="1700" i="1" dirty="0"/>
              <a:t>date </a:t>
            </a:r>
            <a:r>
              <a:rPr lang="en-US" altLang="en-US" sz="1700" dirty="0"/>
              <a:t>which tracks when the student started being associated with the advisor</a:t>
            </a:r>
          </a:p>
        </p:txBody>
      </p:sp>
      <p:pic>
        <p:nvPicPr>
          <p:cNvPr id="1946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825" y="2511552"/>
            <a:ext cx="5993450" cy="2842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28CB72F-FF9B-4DEC-8E2A-4D7317ABCAA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9049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Relationship Sets with Attributes</a:t>
            </a:r>
          </a:p>
        </p:txBody>
      </p:sp>
      <p:pic>
        <p:nvPicPr>
          <p:cNvPr id="2048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587500"/>
            <a:ext cx="69326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701F842-A753-4C1B-8632-C62B81979AC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9254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Roles</a:t>
            </a:r>
          </a:p>
        </p:txBody>
      </p:sp>
      <p:sp>
        <p:nvSpPr>
          <p:cNvPr id="21507" name="Rectangle 3"/>
          <p:cNvSpPr>
            <a:spLocks noGrp="1" noChangeArrowheads="1"/>
          </p:cNvSpPr>
          <p:nvPr>
            <p:ph type="body" idx="1"/>
          </p:nvPr>
        </p:nvSpPr>
        <p:spPr>
          <a:xfrm>
            <a:off x="768350" y="1141349"/>
            <a:ext cx="7888097" cy="1476375"/>
          </a:xfrm>
        </p:spPr>
        <p:txBody>
          <a:bodyPr/>
          <a:lstStyle/>
          <a:p>
            <a:r>
              <a:rPr kumimoji="0" lang="en-US" altLang="en-US" sz="1700" dirty="0"/>
              <a:t>Entity sets of a relationship need not be distinct</a:t>
            </a:r>
          </a:p>
          <a:p>
            <a:pPr lvl="1"/>
            <a:r>
              <a:rPr kumimoji="0" lang="en-US" altLang="en-US" sz="1700" dirty="0">
                <a:ea typeface="ＭＳ Ｐゴシック" panose="020B0600070205080204" pitchFamily="34" charset="-128"/>
              </a:rPr>
              <a:t>Each occurrence of an entity set plays a “role” in the relationship</a:t>
            </a:r>
            <a:endParaRPr lang="en-US" altLang="en-US" sz="1700" dirty="0">
              <a:ea typeface="ＭＳ Ｐゴシック" panose="020B0600070205080204" pitchFamily="34" charset="-128"/>
            </a:endParaRPr>
          </a:p>
          <a:p>
            <a:r>
              <a:rPr lang="en-US" altLang="en-US" sz="1700" dirty="0"/>
              <a:t>The labels “</a:t>
            </a:r>
            <a:r>
              <a:rPr lang="en-US" altLang="ja-JP" sz="1700" i="1" dirty="0" err="1"/>
              <a:t>course_id</a:t>
            </a:r>
            <a:r>
              <a:rPr lang="en-US" altLang="en-US" sz="1700" dirty="0"/>
              <a:t>”</a:t>
            </a:r>
            <a:r>
              <a:rPr lang="en-US" altLang="ja-JP" sz="1700" dirty="0"/>
              <a:t> and </a:t>
            </a:r>
            <a:r>
              <a:rPr lang="en-US" altLang="en-US" sz="1700" dirty="0"/>
              <a:t>“</a:t>
            </a:r>
            <a:r>
              <a:rPr lang="en-US" altLang="ja-JP" sz="1700" i="1" dirty="0" err="1"/>
              <a:t>prereq_id</a:t>
            </a:r>
            <a:r>
              <a:rPr lang="en-US" altLang="en-US" sz="1700" dirty="0"/>
              <a:t>”</a:t>
            </a:r>
            <a:r>
              <a:rPr lang="en-US" altLang="ja-JP" sz="1700" dirty="0"/>
              <a:t> are called </a:t>
            </a:r>
            <a:r>
              <a:rPr lang="en-US" altLang="ja-JP" sz="1700" b="1" dirty="0">
                <a:solidFill>
                  <a:srgbClr val="002060"/>
                </a:solidFill>
              </a:rPr>
              <a:t>roles</a:t>
            </a:r>
            <a:r>
              <a:rPr lang="en-US" altLang="ja-JP" sz="1700" dirty="0"/>
              <a:t>.</a:t>
            </a:r>
            <a:endParaRPr lang="en-US" altLang="en-US" sz="1700" dirty="0"/>
          </a:p>
        </p:txBody>
      </p:sp>
      <p:pic>
        <p:nvPicPr>
          <p:cNvPr id="2150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043" y="5097010"/>
            <a:ext cx="5139204" cy="151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15" name="Group 21514">
            <a:extLst>
              <a:ext uri="{FF2B5EF4-FFF2-40B4-BE49-F238E27FC236}">
                <a16:creationId xmlns:a16="http://schemas.microsoft.com/office/drawing/2014/main" id="{56382112-52C7-4680-ABCF-5C17EAFE31CC}"/>
              </a:ext>
            </a:extLst>
          </p:cNvPr>
          <p:cNvGrpSpPr/>
          <p:nvPr/>
        </p:nvGrpSpPr>
        <p:grpSpPr>
          <a:xfrm>
            <a:off x="487553" y="2479287"/>
            <a:ext cx="7420426" cy="1516058"/>
            <a:chOff x="600168" y="4722003"/>
            <a:chExt cx="7420426" cy="1516058"/>
          </a:xfrm>
        </p:grpSpPr>
        <p:pic>
          <p:nvPicPr>
            <p:cNvPr id="68" name="Picture 17">
              <a:extLst>
                <a:ext uri="{FF2B5EF4-FFF2-40B4-BE49-F238E27FC236}">
                  <a16:creationId xmlns:a16="http://schemas.microsoft.com/office/drawing/2014/main" id="{8C1BA07F-429C-4BC6-B031-7FDE04A396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8883"/>
            <a:stretch/>
          </p:blipFill>
          <p:spPr bwMode="auto">
            <a:xfrm>
              <a:off x="600168" y="4722003"/>
              <a:ext cx="1599156" cy="151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7">
              <a:extLst>
                <a:ext uri="{FF2B5EF4-FFF2-40B4-BE49-F238E27FC236}">
                  <a16:creationId xmlns:a16="http://schemas.microsoft.com/office/drawing/2014/main" id="{E9FE4218-A6B0-430D-B75D-12DB19CFC3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8883"/>
            <a:stretch/>
          </p:blipFill>
          <p:spPr bwMode="auto">
            <a:xfrm>
              <a:off x="6421438" y="4722003"/>
              <a:ext cx="1599156" cy="151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5" name="Flowchart: Decision 21504">
              <a:extLst>
                <a:ext uri="{FF2B5EF4-FFF2-40B4-BE49-F238E27FC236}">
                  <a16:creationId xmlns:a16="http://schemas.microsoft.com/office/drawing/2014/main" id="{8090912A-8569-4FDB-953D-E10478695D8E}"/>
                </a:ext>
              </a:extLst>
            </p:cNvPr>
            <p:cNvSpPr/>
            <p:nvPr/>
          </p:nvSpPr>
          <p:spPr bwMode="auto">
            <a:xfrm>
              <a:off x="3589067" y="4979504"/>
              <a:ext cx="1599157" cy="1001056"/>
            </a:xfrm>
            <a:prstGeom prst="flowChartDecision">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0" i="1" u="none" strike="noStrike" cap="none" normalizeH="0" baseline="0" dirty="0" err="1">
                  <a:ln>
                    <a:noFill/>
                  </a:ln>
                  <a:solidFill>
                    <a:schemeClr val="tx1"/>
                  </a:solidFill>
                  <a:effectLst/>
                  <a:latin typeface="Helvetica" charset="0"/>
                </a:rPr>
                <a:t>prereq</a:t>
              </a:r>
              <a:endParaRPr kumimoji="0" lang="en-GB" sz="1600" b="0" i="1" u="none" strike="noStrike" cap="none" normalizeH="0" baseline="0" dirty="0">
                <a:ln>
                  <a:noFill/>
                </a:ln>
                <a:solidFill>
                  <a:schemeClr val="tx1"/>
                </a:solidFill>
                <a:effectLst/>
                <a:latin typeface="Helvetica" charset="0"/>
              </a:endParaRPr>
            </a:p>
          </p:txBody>
        </p:sp>
        <p:cxnSp>
          <p:nvCxnSpPr>
            <p:cNvPr id="21509" name="Straight Connector 21508">
              <a:extLst>
                <a:ext uri="{FF2B5EF4-FFF2-40B4-BE49-F238E27FC236}">
                  <a16:creationId xmlns:a16="http://schemas.microsoft.com/office/drawing/2014/main" id="{E762060B-D996-4D9E-B7BB-BE48700A145F}"/>
                </a:ext>
              </a:extLst>
            </p:cNvPr>
            <p:cNvCxnSpPr>
              <a:stCxn id="68" idx="3"/>
              <a:endCxn id="21505" idx="1"/>
            </p:cNvCxnSpPr>
            <p:nvPr/>
          </p:nvCxnSpPr>
          <p:spPr bwMode="auto">
            <a:xfrm>
              <a:off x="2199324" y="5480032"/>
              <a:ext cx="138974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3" name="Straight Connector 72">
              <a:extLst>
                <a:ext uri="{FF2B5EF4-FFF2-40B4-BE49-F238E27FC236}">
                  <a16:creationId xmlns:a16="http://schemas.microsoft.com/office/drawing/2014/main" id="{56E7277C-EE25-45A2-8432-82B8F0D2D173}"/>
                </a:ext>
              </a:extLst>
            </p:cNvPr>
            <p:cNvCxnSpPr>
              <a:cxnSpLocks/>
              <a:stCxn id="21505" idx="3"/>
              <a:endCxn id="69" idx="1"/>
            </p:cNvCxnSpPr>
            <p:nvPr/>
          </p:nvCxnSpPr>
          <p:spPr bwMode="auto">
            <a:xfrm>
              <a:off x="5188224" y="5480032"/>
              <a:ext cx="123321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514" name="TextBox 21513">
              <a:extLst>
                <a:ext uri="{FF2B5EF4-FFF2-40B4-BE49-F238E27FC236}">
                  <a16:creationId xmlns:a16="http://schemas.microsoft.com/office/drawing/2014/main" id="{92B0433E-9899-4F09-9466-9ED061ADF93A}"/>
                </a:ext>
              </a:extLst>
            </p:cNvPr>
            <p:cNvSpPr txBox="1"/>
            <p:nvPr/>
          </p:nvSpPr>
          <p:spPr>
            <a:xfrm>
              <a:off x="2334385" y="5141478"/>
              <a:ext cx="1199693" cy="338554"/>
            </a:xfrm>
            <a:prstGeom prst="rect">
              <a:avLst/>
            </a:prstGeom>
            <a:noFill/>
          </p:spPr>
          <p:txBody>
            <a:bodyPr wrap="square" rtlCol="0">
              <a:spAutoFit/>
            </a:bodyPr>
            <a:lstStyle/>
            <a:p>
              <a:r>
                <a:rPr lang="en-GB" i="1" dirty="0" err="1"/>
                <a:t>course_id</a:t>
              </a:r>
              <a:endParaRPr lang="en-GB" i="1" dirty="0"/>
            </a:p>
          </p:txBody>
        </p:sp>
        <p:sp>
          <p:nvSpPr>
            <p:cNvPr id="79" name="TextBox 78">
              <a:extLst>
                <a:ext uri="{FF2B5EF4-FFF2-40B4-BE49-F238E27FC236}">
                  <a16:creationId xmlns:a16="http://schemas.microsoft.com/office/drawing/2014/main" id="{2C4CE098-7192-4108-AB3A-082F1CA47771}"/>
                </a:ext>
              </a:extLst>
            </p:cNvPr>
            <p:cNvSpPr txBox="1"/>
            <p:nvPr/>
          </p:nvSpPr>
          <p:spPr>
            <a:xfrm>
              <a:off x="5268778" y="5141478"/>
              <a:ext cx="1199693" cy="338554"/>
            </a:xfrm>
            <a:prstGeom prst="rect">
              <a:avLst/>
            </a:prstGeom>
            <a:noFill/>
          </p:spPr>
          <p:txBody>
            <a:bodyPr wrap="square" rtlCol="0">
              <a:spAutoFit/>
            </a:bodyPr>
            <a:lstStyle/>
            <a:p>
              <a:r>
                <a:rPr lang="en-GB" i="1" dirty="0" err="1"/>
                <a:t>prereq_id</a:t>
              </a:r>
              <a:endParaRPr lang="en-GB" i="1" dirty="0"/>
            </a:p>
          </p:txBody>
        </p:sp>
      </p:grpSp>
      <p:sp>
        <p:nvSpPr>
          <p:cNvPr id="21516" name="TextBox 21515">
            <a:extLst>
              <a:ext uri="{FF2B5EF4-FFF2-40B4-BE49-F238E27FC236}">
                <a16:creationId xmlns:a16="http://schemas.microsoft.com/office/drawing/2014/main" id="{C5F23A19-7A60-446D-9273-0B7374A3659F}"/>
              </a:ext>
            </a:extLst>
          </p:cNvPr>
          <p:cNvSpPr txBox="1"/>
          <p:nvPr/>
        </p:nvSpPr>
        <p:spPr>
          <a:xfrm>
            <a:off x="1120877" y="4076398"/>
            <a:ext cx="7535570" cy="338554"/>
          </a:xfrm>
          <a:prstGeom prst="rect">
            <a:avLst/>
          </a:prstGeom>
          <a:noFill/>
        </p:spPr>
        <p:txBody>
          <a:bodyPr wrap="square" rtlCol="0">
            <a:spAutoFit/>
          </a:bodyPr>
          <a:lstStyle/>
          <a:p>
            <a:r>
              <a:rPr lang="en-GB" dirty="0"/>
              <a:t>Database Systems in S4 is a prerequisite for Database Internals in S8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9D097E6-19A2-465A-AE4B-A74A87D9A899}"/>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70018"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Degree of a Relationship Set</a:t>
            </a:r>
          </a:p>
        </p:txBody>
      </p:sp>
      <p:sp>
        <p:nvSpPr>
          <p:cNvPr id="22531" name="Rectangle 3"/>
          <p:cNvSpPr>
            <a:spLocks noGrp="1" noChangeArrowheads="1"/>
          </p:cNvSpPr>
          <p:nvPr>
            <p:ph type="body" idx="1"/>
          </p:nvPr>
        </p:nvSpPr>
        <p:spPr>
          <a:xfrm>
            <a:off x="768350" y="1093788"/>
            <a:ext cx="7558787" cy="3783012"/>
          </a:xfrm>
        </p:spPr>
        <p:txBody>
          <a:bodyPr/>
          <a:lstStyle/>
          <a:p>
            <a:r>
              <a:rPr lang="en-US" altLang="en-US" sz="2400" dirty="0"/>
              <a:t>Binary relationship</a:t>
            </a:r>
          </a:p>
          <a:p>
            <a:pPr lvl="1"/>
            <a:r>
              <a:rPr lang="en-US" altLang="en-US" sz="2400" dirty="0">
                <a:ea typeface="ＭＳ Ｐゴシック" panose="020B0600070205080204" pitchFamily="34" charset="-128"/>
              </a:rPr>
              <a:t>involve two entity sets (or degree two). </a:t>
            </a:r>
          </a:p>
          <a:p>
            <a:pPr lvl="1"/>
            <a:r>
              <a:rPr lang="en-US" altLang="en-US" sz="2400" dirty="0">
                <a:ea typeface="ＭＳ Ｐゴシック" panose="020B0600070205080204" pitchFamily="34" charset="-128"/>
              </a:rPr>
              <a:t>most relationship sets in a database system are binary.</a:t>
            </a:r>
          </a:p>
          <a:p>
            <a:r>
              <a:rPr lang="en-US" altLang="en-US" sz="2400" dirty="0"/>
              <a:t>Relationships between more than two entity sets are rare.  Most relationships are binary. (More on this later.)</a:t>
            </a:r>
          </a:p>
          <a:p>
            <a:pPr lvl="1">
              <a:buClr>
                <a:srgbClr val="FF9933"/>
              </a:buClr>
            </a:pPr>
            <a:r>
              <a:rPr lang="en-US" altLang="en-US" sz="2400" dirty="0">
                <a:ea typeface="ＭＳ Ｐゴシック" panose="020B0600070205080204" pitchFamily="34" charset="-128"/>
              </a:rPr>
              <a:t>Example: </a:t>
            </a:r>
            <a:r>
              <a:rPr lang="en-US" altLang="en-US" sz="2400" i="1" dirty="0">
                <a:ea typeface="ＭＳ Ｐゴシック" panose="020B0600070205080204" pitchFamily="34" charset="-128"/>
              </a:rPr>
              <a:t>students</a:t>
            </a:r>
            <a:r>
              <a:rPr lang="en-US" altLang="en-US" sz="2400" dirty="0">
                <a:ea typeface="ＭＳ Ｐゴシック" panose="020B0600070205080204" pitchFamily="34" charset="-128"/>
              </a:rPr>
              <a:t> work on research </a:t>
            </a:r>
            <a:r>
              <a:rPr lang="en-US" altLang="en-US" sz="2400" i="1" dirty="0">
                <a:ea typeface="ＭＳ Ｐゴシック" panose="020B0600070205080204" pitchFamily="34" charset="-128"/>
              </a:rPr>
              <a:t>projects</a:t>
            </a:r>
            <a:r>
              <a:rPr lang="en-US" altLang="en-US" sz="2400" dirty="0">
                <a:ea typeface="ＭＳ Ｐゴシック" panose="020B0600070205080204" pitchFamily="34" charset="-128"/>
              </a:rPr>
              <a:t> under the guidance of an </a:t>
            </a:r>
            <a:r>
              <a:rPr lang="en-US" altLang="en-US" sz="2400" i="1" dirty="0">
                <a:ea typeface="ＭＳ Ｐゴシック" panose="020B0600070205080204" pitchFamily="34" charset="-128"/>
              </a:rPr>
              <a:t>instructor</a:t>
            </a:r>
            <a:r>
              <a:rPr lang="en-US" altLang="en-US" sz="2400" dirty="0">
                <a:ea typeface="ＭＳ Ｐゴシック" panose="020B0600070205080204" pitchFamily="34" charset="-128"/>
              </a:rPr>
              <a:t>. </a:t>
            </a:r>
          </a:p>
          <a:p>
            <a:pPr lvl="1">
              <a:buClr>
                <a:srgbClr val="FF9933"/>
              </a:buClr>
            </a:pPr>
            <a:r>
              <a:rPr lang="en-US" altLang="en-US" sz="2400" dirty="0">
                <a:ea typeface="ＭＳ Ｐゴシック" panose="020B0600070205080204" pitchFamily="34" charset="-128"/>
              </a:rPr>
              <a:t>relationship </a:t>
            </a:r>
            <a:r>
              <a:rPr lang="en-US" altLang="en-US" sz="2400" i="1" dirty="0" err="1">
                <a:ea typeface="ＭＳ Ｐゴシック" panose="020B0600070205080204" pitchFamily="34" charset="-128"/>
              </a:rPr>
              <a:t>proj_guide</a:t>
            </a:r>
            <a:r>
              <a:rPr lang="en-US" altLang="en-US" sz="2400" dirty="0">
                <a:ea typeface="ＭＳ Ｐゴシック" panose="020B0600070205080204" pitchFamily="34" charset="-128"/>
              </a:rPr>
              <a:t> is a ternary relationship between </a:t>
            </a:r>
            <a:r>
              <a:rPr lang="en-US" altLang="en-US" sz="2400" i="1" dirty="0">
                <a:ea typeface="ＭＳ Ｐゴシック" panose="020B0600070205080204" pitchFamily="34" charset="-128"/>
              </a:rPr>
              <a:t>instructor, student, </a:t>
            </a:r>
            <a:r>
              <a:rPr lang="en-US" altLang="en-US" sz="2400" dirty="0">
                <a:ea typeface="ＭＳ Ｐゴシック" panose="020B0600070205080204" pitchFamily="34" charset="-128"/>
              </a:rPr>
              <a:t>and </a:t>
            </a:r>
            <a:r>
              <a:rPr lang="en-US" altLang="en-US" sz="2400" i="1" dirty="0">
                <a:ea typeface="ＭＳ Ｐゴシック" panose="020B0600070205080204" pitchFamily="34" charset="-128"/>
              </a:rPr>
              <a:t>project</a:t>
            </a:r>
            <a:endParaRPr kumimoji="0" lang="en-US" altLang="en-US" sz="2400" dirty="0">
              <a:ea typeface="ＭＳ Ｐゴシック" panose="020B0600070205080204" pitchFamily="34" charset="-128"/>
            </a:endParaRPr>
          </a:p>
          <a:p>
            <a:pPr lvl="1"/>
            <a:endParaRPr lang="en-US" altLang="en-US" sz="2000" dirty="0">
              <a:ea typeface="ＭＳ Ｐゴシック"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F8E9369-7062-4D0C-AC8D-5A7E652C030F}"/>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57730" name="Rectangle 2"/>
          <p:cNvSpPr>
            <a:spLocks noGrp="1" noChangeArrowheads="1"/>
          </p:cNvSpPr>
          <p:nvPr>
            <p:ph type="title"/>
          </p:nvPr>
        </p:nvSpPr>
        <p:spPr>
          <a:xfrm>
            <a:off x="755650" y="125413"/>
            <a:ext cx="8077200" cy="609600"/>
          </a:xfrm>
        </p:spPr>
        <p:txBody>
          <a:bodyPr/>
          <a:lstStyle/>
          <a:p>
            <a:pPr>
              <a:defRPr/>
            </a:pPr>
            <a:r>
              <a:rPr lang="en-US" altLang="en-US" dirty="0">
                <a:effectLst>
                  <a:outerShdw blurRad="38100" dist="38100" dir="2700000" algn="tl">
                    <a:srgbClr val="C0C0C0"/>
                  </a:outerShdw>
                </a:effectLst>
              </a:rPr>
              <a:t>Outline</a:t>
            </a:r>
          </a:p>
        </p:txBody>
      </p:sp>
      <p:sp>
        <p:nvSpPr>
          <p:cNvPr id="6147" name="Rectangle 3"/>
          <p:cNvSpPr>
            <a:spLocks noGrp="1" noChangeArrowheads="1"/>
          </p:cNvSpPr>
          <p:nvPr>
            <p:ph type="body" idx="1"/>
          </p:nvPr>
        </p:nvSpPr>
        <p:spPr>
          <a:xfrm>
            <a:off x="1977886" y="1682755"/>
            <a:ext cx="6142382" cy="4105529"/>
          </a:xfrm>
        </p:spPr>
        <p:txBody>
          <a:bodyPr/>
          <a:lstStyle/>
          <a:p>
            <a:r>
              <a:rPr lang="en-US" altLang="en-US" sz="1700" dirty="0"/>
              <a:t>Overview of the Design Process</a:t>
            </a:r>
          </a:p>
          <a:p>
            <a:r>
              <a:rPr lang="en-US" altLang="en-US" sz="1700" dirty="0"/>
              <a:t>The Entity-Relationship Model</a:t>
            </a:r>
          </a:p>
          <a:p>
            <a:r>
              <a:rPr lang="en-US" altLang="en-US" sz="1700" dirty="0"/>
              <a:t>Complex Attributes</a:t>
            </a:r>
          </a:p>
          <a:p>
            <a:r>
              <a:rPr lang="en-US" altLang="en-US" sz="1700" dirty="0"/>
              <a:t>Mapping Cardinalities</a:t>
            </a:r>
          </a:p>
          <a:p>
            <a:r>
              <a:rPr lang="en-US" altLang="en-US" sz="1700" dirty="0"/>
              <a:t>Primary Key</a:t>
            </a:r>
          </a:p>
          <a:p>
            <a:r>
              <a:rPr lang="en-US" altLang="en-US" sz="1700" dirty="0"/>
              <a:t>Removing Redundant Attributes in Entity Sets</a:t>
            </a:r>
          </a:p>
          <a:p>
            <a:r>
              <a:rPr lang="en-US" altLang="en-US" sz="1700" dirty="0"/>
              <a:t>Reducing ER Diagrams to Relational Schemas</a:t>
            </a:r>
          </a:p>
          <a:p>
            <a:r>
              <a:rPr lang="en-US" altLang="en-US" dirty="0"/>
              <a:t>Extended E-R Features</a:t>
            </a:r>
          </a:p>
          <a:p>
            <a:r>
              <a:rPr lang="en-US" altLang="en-US" dirty="0"/>
              <a:t>Entity-Relationship Design Issues</a:t>
            </a:r>
          </a:p>
          <a:p>
            <a:r>
              <a:rPr lang="en-US" altLang="en-US" dirty="0"/>
              <a:t>Alternative Notations for Modeling Data</a:t>
            </a:r>
          </a:p>
          <a:p>
            <a:r>
              <a:rPr lang="en-US" altLang="en-US" dirty="0"/>
              <a:t>Other Aspects of Database Design</a:t>
            </a:r>
          </a:p>
          <a:p>
            <a:pPr>
              <a:buFont typeface="Monotype Sorts" charset="2"/>
              <a:buNone/>
            </a:pPr>
            <a:endParaRPr lang="en-US" altLang="en-US" dirty="0"/>
          </a:p>
          <a:p>
            <a:pPr>
              <a:buFont typeface="Monotype Sorts" charset="2"/>
              <a:buNone/>
            </a:pP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6AF3CF1-7052-4132-BC05-7C4131D52E9A}"/>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10978" name="Rectangle 2"/>
          <p:cNvSpPr>
            <a:spLocks noGrp="1" noChangeArrowheads="1"/>
          </p:cNvSpPr>
          <p:nvPr>
            <p:ph type="title"/>
          </p:nvPr>
        </p:nvSpPr>
        <p:spPr>
          <a:xfrm>
            <a:off x="647700" y="53975"/>
            <a:ext cx="8496300" cy="609600"/>
          </a:xfrm>
        </p:spPr>
        <p:txBody>
          <a:bodyPr/>
          <a:lstStyle/>
          <a:p>
            <a:pPr>
              <a:defRPr/>
            </a:pPr>
            <a:r>
              <a:rPr lang="en-US" altLang="en-US" dirty="0">
                <a:effectLst>
                  <a:outerShdw blurRad="38100" dist="38100" dir="2700000" algn="tl">
                    <a:srgbClr val="C0C0C0"/>
                  </a:outerShdw>
                </a:effectLst>
              </a:rPr>
              <a:t>Non-binary Relationship Sets</a:t>
            </a:r>
          </a:p>
        </p:txBody>
      </p:sp>
      <p:sp>
        <p:nvSpPr>
          <p:cNvPr id="23555" name="Rectangle 3"/>
          <p:cNvSpPr>
            <a:spLocks noGrp="1" noChangeArrowheads="1"/>
          </p:cNvSpPr>
          <p:nvPr>
            <p:ph type="body" idx="1"/>
          </p:nvPr>
        </p:nvSpPr>
        <p:spPr>
          <a:xfrm>
            <a:off x="781235" y="1184275"/>
            <a:ext cx="7634796" cy="1680845"/>
          </a:xfrm>
        </p:spPr>
        <p:txBody>
          <a:bodyPr/>
          <a:lstStyle/>
          <a:p>
            <a:r>
              <a:rPr lang="en-US" altLang="en-US" sz="1700" dirty="0"/>
              <a:t>Most relationship sets are binary</a:t>
            </a:r>
          </a:p>
          <a:p>
            <a:r>
              <a:rPr lang="en-US" altLang="en-US" sz="1700" dirty="0"/>
              <a:t>There are  occasions when it is more convenient to represent relationships as non-binary.</a:t>
            </a:r>
          </a:p>
          <a:p>
            <a:r>
              <a:rPr lang="en-US" altLang="en-US" sz="1700" dirty="0"/>
              <a:t>E-R Diagram with a Ternary Relationship</a:t>
            </a:r>
          </a:p>
          <a:p>
            <a:endParaRPr lang="en-US" altLang="en-US" sz="1700" dirty="0"/>
          </a:p>
          <a:p>
            <a:endParaRPr lang="en-US" altLang="en-US" sz="1700" dirty="0"/>
          </a:p>
        </p:txBody>
      </p:sp>
      <p:pic>
        <p:nvPicPr>
          <p:cNvPr id="23556"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952" y="2755392"/>
            <a:ext cx="5098159" cy="196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147FF76-3AD8-4E24-9552-77EC77D1DBAC}"/>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7206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Complex Attributes</a:t>
            </a:r>
          </a:p>
        </p:txBody>
      </p:sp>
      <p:sp>
        <p:nvSpPr>
          <p:cNvPr id="24579" name="Rectangle 3"/>
          <p:cNvSpPr>
            <a:spLocks noGrp="1" noChangeArrowheads="1"/>
          </p:cNvSpPr>
          <p:nvPr>
            <p:ph type="body" idx="1"/>
          </p:nvPr>
        </p:nvSpPr>
        <p:spPr>
          <a:xfrm>
            <a:off x="768350" y="1163638"/>
            <a:ext cx="7753859" cy="3335210"/>
          </a:xfrm>
        </p:spPr>
        <p:txBody>
          <a:bodyPr/>
          <a:lstStyle/>
          <a:p>
            <a:r>
              <a:rPr lang="en-US" altLang="en-US" sz="2400" dirty="0"/>
              <a:t>Attribute types:</a:t>
            </a:r>
          </a:p>
          <a:p>
            <a:pPr lvl="1"/>
            <a:r>
              <a:rPr lang="en-US" altLang="en-US" sz="2400" b="1" dirty="0">
                <a:solidFill>
                  <a:srgbClr val="002060"/>
                </a:solidFill>
                <a:ea typeface="ＭＳ Ｐゴシック" panose="020B0600070205080204" pitchFamily="34" charset="-128"/>
              </a:rPr>
              <a:t>Simple</a:t>
            </a:r>
            <a:r>
              <a:rPr lang="en-US" altLang="en-US" sz="2400" dirty="0">
                <a:ea typeface="ＭＳ Ｐゴシック" panose="020B0600070205080204" pitchFamily="34" charset="-128"/>
              </a:rPr>
              <a:t> and </a:t>
            </a:r>
            <a:r>
              <a:rPr lang="en-US" altLang="en-US" sz="2400" b="1" dirty="0">
                <a:solidFill>
                  <a:srgbClr val="002060"/>
                </a:solidFill>
                <a:ea typeface="ＭＳ Ｐゴシック" panose="020B0600070205080204" pitchFamily="34" charset="-128"/>
              </a:rPr>
              <a:t>composite</a:t>
            </a:r>
            <a:r>
              <a:rPr lang="en-US" altLang="en-US" sz="2400" dirty="0">
                <a:ea typeface="ＭＳ Ｐゴシック" panose="020B0600070205080204" pitchFamily="34" charset="-128"/>
              </a:rPr>
              <a:t> attributes.</a:t>
            </a:r>
          </a:p>
          <a:p>
            <a:pPr lvl="1"/>
            <a:r>
              <a:rPr lang="en-US" altLang="en-US" sz="2400" b="1" dirty="0">
                <a:solidFill>
                  <a:srgbClr val="002060"/>
                </a:solidFill>
                <a:ea typeface="ＭＳ Ｐゴシック" panose="020B0600070205080204" pitchFamily="34" charset="-128"/>
              </a:rPr>
              <a:t>Single-valued</a:t>
            </a:r>
            <a:r>
              <a:rPr lang="en-US" altLang="en-US" sz="2400" dirty="0">
                <a:ea typeface="ＭＳ Ｐゴシック" panose="020B0600070205080204" pitchFamily="34" charset="-128"/>
              </a:rPr>
              <a:t> and </a:t>
            </a:r>
            <a:r>
              <a:rPr lang="en-US" altLang="en-US" sz="2400" b="1" dirty="0">
                <a:solidFill>
                  <a:srgbClr val="002060"/>
                </a:solidFill>
                <a:ea typeface="ＭＳ Ｐゴシック" panose="020B0600070205080204" pitchFamily="34" charset="-128"/>
              </a:rPr>
              <a:t>multivalued</a:t>
            </a:r>
            <a:r>
              <a:rPr lang="en-US" altLang="en-US" sz="2400" dirty="0">
                <a:ea typeface="ＭＳ Ｐゴシック" panose="020B0600070205080204" pitchFamily="34" charset="-128"/>
              </a:rPr>
              <a:t> attributes</a:t>
            </a:r>
          </a:p>
          <a:p>
            <a:pPr lvl="2"/>
            <a:r>
              <a:rPr lang="en-US" altLang="en-US" sz="2400" dirty="0">
                <a:ea typeface="ＭＳ Ｐゴシック" panose="020B0600070205080204" pitchFamily="34" charset="-128"/>
              </a:rPr>
              <a:t>Example: multivalued attribute: </a:t>
            </a:r>
            <a:r>
              <a:rPr lang="en-US" altLang="en-US" sz="2400" i="1" dirty="0" err="1">
                <a:ea typeface="ＭＳ Ｐゴシック" panose="020B0600070205080204" pitchFamily="34" charset="-128"/>
              </a:rPr>
              <a:t>phone_numbers</a:t>
            </a:r>
            <a:endParaRPr lang="en-US" altLang="en-US" sz="2400" i="1" dirty="0">
              <a:ea typeface="ＭＳ Ｐゴシック" panose="020B0600070205080204" pitchFamily="34" charset="-128"/>
            </a:endParaRPr>
          </a:p>
          <a:p>
            <a:pPr lvl="1"/>
            <a:r>
              <a:rPr lang="en-US" altLang="en-US" sz="2400" b="1" dirty="0">
                <a:solidFill>
                  <a:srgbClr val="002060"/>
                </a:solidFill>
                <a:ea typeface="ＭＳ Ｐゴシック" panose="020B0600070205080204" pitchFamily="34" charset="-128"/>
              </a:rPr>
              <a:t>Derived</a:t>
            </a:r>
            <a:r>
              <a:rPr lang="en-US" altLang="en-US" sz="2400" dirty="0">
                <a:ea typeface="ＭＳ Ｐゴシック" panose="020B0600070205080204" pitchFamily="34" charset="-128"/>
              </a:rPr>
              <a:t> attributes</a:t>
            </a:r>
          </a:p>
          <a:p>
            <a:pPr lvl="2"/>
            <a:r>
              <a:rPr lang="en-US" altLang="en-US" sz="2400" dirty="0">
                <a:ea typeface="ＭＳ Ｐゴシック" panose="020B0600070205080204" pitchFamily="34" charset="-128"/>
              </a:rPr>
              <a:t>Can be computed from other attributes</a:t>
            </a:r>
          </a:p>
          <a:p>
            <a:pPr lvl="2"/>
            <a:r>
              <a:rPr lang="en-US" altLang="en-US" sz="2400" dirty="0">
                <a:ea typeface="ＭＳ Ｐゴシック" panose="020B0600070205080204" pitchFamily="34" charset="-128"/>
              </a:rPr>
              <a:t>Example:  age, given </a:t>
            </a:r>
            <a:r>
              <a:rPr lang="en-US" altLang="en-US" sz="2400" dirty="0" err="1">
                <a:ea typeface="ＭＳ Ｐゴシック" panose="020B0600070205080204" pitchFamily="34" charset="-128"/>
              </a:rPr>
              <a:t>date_of_birth</a:t>
            </a:r>
            <a:endParaRPr lang="en-US" altLang="en-US" sz="2400" dirty="0">
              <a:ea typeface="ＭＳ Ｐゴシック" panose="020B0600070205080204" pitchFamily="34" charset="-128"/>
            </a:endParaRPr>
          </a:p>
          <a:p>
            <a:r>
              <a:rPr lang="en-US" altLang="en-US" sz="2400" b="1" dirty="0">
                <a:solidFill>
                  <a:srgbClr val="002060"/>
                </a:solidFill>
              </a:rPr>
              <a:t>Domain</a:t>
            </a:r>
            <a:r>
              <a:rPr lang="en-US" altLang="en-US" sz="2400" dirty="0"/>
              <a:t> – the set of permitted values for each attribute </a:t>
            </a:r>
          </a:p>
          <a:p>
            <a:endParaRPr lang="en-US" altLang="en-US" sz="17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3743894-A7D2-481D-9232-969407554A7F}"/>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7206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Composite Attributes</a:t>
            </a:r>
          </a:p>
        </p:txBody>
      </p:sp>
      <p:sp>
        <p:nvSpPr>
          <p:cNvPr id="25603" name="Rectangle 3"/>
          <p:cNvSpPr>
            <a:spLocks noGrp="1" noChangeArrowheads="1"/>
          </p:cNvSpPr>
          <p:nvPr>
            <p:ph type="body" idx="1"/>
          </p:nvPr>
        </p:nvSpPr>
        <p:spPr>
          <a:xfrm>
            <a:off x="768350" y="1163638"/>
            <a:ext cx="7558786" cy="901700"/>
          </a:xfrm>
        </p:spPr>
        <p:txBody>
          <a:bodyPr/>
          <a:lstStyle/>
          <a:p>
            <a:r>
              <a:rPr lang="en-US" altLang="en-US" sz="1700" dirty="0"/>
              <a:t>Composite attributes allow us to divided attributes  into subparts (other attributes).</a:t>
            </a:r>
          </a:p>
        </p:txBody>
      </p:sp>
      <p:pic>
        <p:nvPicPr>
          <p:cNvPr id="2560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040" y="2745582"/>
            <a:ext cx="7445231" cy="229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1E5383E-01AA-44A8-9245-3174AB52F5DC}"/>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8450" name="Rectangle 2"/>
          <p:cNvSpPr>
            <a:spLocks noGrp="1" noChangeArrowheads="1"/>
          </p:cNvSpPr>
          <p:nvPr>
            <p:ph type="title"/>
          </p:nvPr>
        </p:nvSpPr>
        <p:spPr>
          <a:xfrm>
            <a:off x="763480" y="73025"/>
            <a:ext cx="8158578" cy="639763"/>
          </a:xfrm>
        </p:spPr>
        <p:txBody>
          <a:bodyPr/>
          <a:lstStyle/>
          <a:p>
            <a:pPr>
              <a:defRPr/>
            </a:pPr>
            <a:r>
              <a:rPr lang="en-US" altLang="en-US" sz="2600" dirty="0">
                <a:effectLst>
                  <a:outerShdw blurRad="38100" dist="38100" dir="2700000" algn="tl">
                    <a:srgbClr val="C0C0C0"/>
                  </a:outerShdw>
                </a:effectLst>
              </a:rPr>
              <a:t>Representing Complex Attributes  in ER Diagram</a:t>
            </a:r>
          </a:p>
        </p:txBody>
      </p:sp>
      <p:pic>
        <p:nvPicPr>
          <p:cNvPr id="2662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0947" y="1192109"/>
            <a:ext cx="2309021" cy="489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ight Brace 2">
            <a:extLst>
              <a:ext uri="{FF2B5EF4-FFF2-40B4-BE49-F238E27FC236}">
                <a16:creationId xmlns:a16="http://schemas.microsoft.com/office/drawing/2014/main" id="{F8491B28-FC9C-475E-9848-CB386B91B022}"/>
              </a:ext>
            </a:extLst>
          </p:cNvPr>
          <p:cNvSpPr/>
          <p:nvPr/>
        </p:nvSpPr>
        <p:spPr bwMode="auto">
          <a:xfrm>
            <a:off x="5580188" y="2094270"/>
            <a:ext cx="353961" cy="1032387"/>
          </a:xfrm>
          <a:prstGeom prst="rightBrac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dirty="0">
              <a:ln>
                <a:noFill/>
              </a:ln>
              <a:solidFill>
                <a:schemeClr val="tx1"/>
              </a:solidFill>
              <a:effectLst/>
              <a:latin typeface="Helvetica" charset="0"/>
            </a:endParaRPr>
          </a:p>
        </p:txBody>
      </p:sp>
      <p:sp>
        <p:nvSpPr>
          <p:cNvPr id="4" name="TextBox 3">
            <a:extLst>
              <a:ext uri="{FF2B5EF4-FFF2-40B4-BE49-F238E27FC236}">
                <a16:creationId xmlns:a16="http://schemas.microsoft.com/office/drawing/2014/main" id="{0ACD04D3-1EDF-4676-87CC-338362CE47FE}"/>
              </a:ext>
            </a:extLst>
          </p:cNvPr>
          <p:cNvSpPr txBox="1"/>
          <p:nvPr/>
        </p:nvSpPr>
        <p:spPr>
          <a:xfrm>
            <a:off x="6105833" y="2441186"/>
            <a:ext cx="2094271" cy="338554"/>
          </a:xfrm>
          <a:prstGeom prst="rect">
            <a:avLst/>
          </a:prstGeom>
          <a:noFill/>
        </p:spPr>
        <p:txBody>
          <a:bodyPr wrap="square" rtlCol="0">
            <a:spAutoFit/>
          </a:bodyPr>
          <a:lstStyle/>
          <a:p>
            <a:r>
              <a:rPr lang="en-GB" dirty="0"/>
              <a:t>Composite  attribute</a:t>
            </a:r>
          </a:p>
        </p:txBody>
      </p:sp>
      <p:sp>
        <p:nvSpPr>
          <p:cNvPr id="7" name="Right Brace 6">
            <a:extLst>
              <a:ext uri="{FF2B5EF4-FFF2-40B4-BE49-F238E27FC236}">
                <a16:creationId xmlns:a16="http://schemas.microsoft.com/office/drawing/2014/main" id="{C86763AF-0E57-41EA-8682-DCF1AB96F15D}"/>
              </a:ext>
            </a:extLst>
          </p:cNvPr>
          <p:cNvSpPr/>
          <p:nvPr/>
        </p:nvSpPr>
        <p:spPr bwMode="auto">
          <a:xfrm>
            <a:off x="5471652" y="5241701"/>
            <a:ext cx="245425" cy="219873"/>
          </a:xfrm>
          <a:prstGeom prst="rightBrac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dirty="0">
              <a:ln>
                <a:noFill/>
              </a:ln>
              <a:solidFill>
                <a:schemeClr val="tx1"/>
              </a:solidFill>
              <a:effectLst/>
              <a:latin typeface="Helvetica" charset="0"/>
            </a:endParaRPr>
          </a:p>
        </p:txBody>
      </p:sp>
      <p:sp>
        <p:nvSpPr>
          <p:cNvPr id="8" name="TextBox 7">
            <a:extLst>
              <a:ext uri="{FF2B5EF4-FFF2-40B4-BE49-F238E27FC236}">
                <a16:creationId xmlns:a16="http://schemas.microsoft.com/office/drawing/2014/main" id="{68E20F02-DAE6-4D65-AC41-61C0B34B633F}"/>
              </a:ext>
            </a:extLst>
          </p:cNvPr>
          <p:cNvSpPr txBox="1"/>
          <p:nvPr/>
        </p:nvSpPr>
        <p:spPr>
          <a:xfrm>
            <a:off x="5934149" y="5172923"/>
            <a:ext cx="2309021" cy="338554"/>
          </a:xfrm>
          <a:prstGeom prst="rect">
            <a:avLst/>
          </a:prstGeom>
          <a:noFill/>
        </p:spPr>
        <p:txBody>
          <a:bodyPr wrap="square" rtlCol="0">
            <a:spAutoFit/>
          </a:bodyPr>
          <a:lstStyle/>
          <a:p>
            <a:r>
              <a:rPr lang="en-GB" dirty="0"/>
              <a:t>Multi Valued Attribute</a:t>
            </a:r>
          </a:p>
        </p:txBody>
      </p:sp>
      <p:sp>
        <p:nvSpPr>
          <p:cNvPr id="9" name="Right Brace 8">
            <a:extLst>
              <a:ext uri="{FF2B5EF4-FFF2-40B4-BE49-F238E27FC236}">
                <a16:creationId xmlns:a16="http://schemas.microsoft.com/office/drawing/2014/main" id="{241EDB5D-1C14-46AD-AB9B-9760D120FC25}"/>
              </a:ext>
            </a:extLst>
          </p:cNvPr>
          <p:cNvSpPr/>
          <p:nvPr/>
        </p:nvSpPr>
        <p:spPr bwMode="auto">
          <a:xfrm>
            <a:off x="5456625" y="5778218"/>
            <a:ext cx="245425" cy="219874"/>
          </a:xfrm>
          <a:prstGeom prst="rightBrac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dirty="0">
              <a:ln>
                <a:noFill/>
              </a:ln>
              <a:solidFill>
                <a:schemeClr val="tx1"/>
              </a:solidFill>
              <a:effectLst/>
              <a:latin typeface="Helvetica" charset="0"/>
            </a:endParaRPr>
          </a:p>
        </p:txBody>
      </p:sp>
      <p:sp>
        <p:nvSpPr>
          <p:cNvPr id="10" name="TextBox 9">
            <a:extLst>
              <a:ext uri="{FF2B5EF4-FFF2-40B4-BE49-F238E27FC236}">
                <a16:creationId xmlns:a16="http://schemas.microsoft.com/office/drawing/2014/main" id="{3B8491C2-B745-43D1-BE74-535A91A102EE}"/>
              </a:ext>
            </a:extLst>
          </p:cNvPr>
          <p:cNvSpPr txBox="1"/>
          <p:nvPr/>
        </p:nvSpPr>
        <p:spPr>
          <a:xfrm>
            <a:off x="5919122" y="5724571"/>
            <a:ext cx="2309021" cy="338554"/>
          </a:xfrm>
          <a:prstGeom prst="rect">
            <a:avLst/>
          </a:prstGeom>
          <a:noFill/>
        </p:spPr>
        <p:txBody>
          <a:bodyPr wrap="square" rtlCol="0">
            <a:spAutoFit/>
          </a:bodyPr>
          <a:lstStyle/>
          <a:p>
            <a:r>
              <a:rPr lang="en-GB" dirty="0"/>
              <a:t>Derived Attribute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951B197-0634-436E-AF91-B9FCD0568D3D}"/>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7616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Mapping Cardinality Constraints</a:t>
            </a:r>
          </a:p>
        </p:txBody>
      </p:sp>
      <p:sp>
        <p:nvSpPr>
          <p:cNvPr id="27651" name="Rectangle 3"/>
          <p:cNvSpPr>
            <a:spLocks noGrp="1" noChangeArrowheads="1"/>
          </p:cNvSpPr>
          <p:nvPr>
            <p:ph type="body" idx="1"/>
          </p:nvPr>
        </p:nvSpPr>
        <p:spPr>
          <a:xfrm>
            <a:off x="768350" y="1093788"/>
            <a:ext cx="7612170" cy="3138999"/>
          </a:xfrm>
        </p:spPr>
        <p:txBody>
          <a:bodyPr/>
          <a:lstStyle/>
          <a:p>
            <a:r>
              <a:rPr lang="en-US" altLang="en-US" sz="2400" dirty="0"/>
              <a:t>Express the number of entities to which another entity can be associated via a relationship set.</a:t>
            </a:r>
          </a:p>
          <a:p>
            <a:r>
              <a:rPr lang="en-US" altLang="en-US" sz="2400" dirty="0"/>
              <a:t>Most useful in describing binary relationship sets.</a:t>
            </a:r>
          </a:p>
          <a:p>
            <a:r>
              <a:rPr lang="en-US" altLang="en-US" sz="2400" dirty="0"/>
              <a:t>For a binary relationship set the mapping cardinality must be one of the following types:</a:t>
            </a:r>
          </a:p>
          <a:p>
            <a:pPr lvl="1"/>
            <a:r>
              <a:rPr lang="en-US" altLang="en-US" sz="2400" dirty="0">
                <a:ea typeface="ＭＳ Ｐゴシック" panose="020B0600070205080204" pitchFamily="34" charset="-128"/>
              </a:rPr>
              <a:t>One to one</a:t>
            </a:r>
          </a:p>
          <a:p>
            <a:pPr lvl="1"/>
            <a:r>
              <a:rPr lang="en-US" altLang="en-US" sz="2400" dirty="0">
                <a:ea typeface="ＭＳ Ｐゴシック" panose="020B0600070205080204" pitchFamily="34" charset="-128"/>
              </a:rPr>
              <a:t>One to many</a:t>
            </a:r>
          </a:p>
          <a:p>
            <a:pPr lvl="1"/>
            <a:r>
              <a:rPr lang="en-US" altLang="en-US" sz="2400" dirty="0">
                <a:ea typeface="ＭＳ Ｐゴシック" panose="020B0600070205080204" pitchFamily="34" charset="-128"/>
              </a:rPr>
              <a:t>Many to one</a:t>
            </a:r>
          </a:p>
          <a:p>
            <a:pPr lvl="1"/>
            <a:r>
              <a:rPr lang="en-US" altLang="en-US" sz="2400" dirty="0">
                <a:ea typeface="ＭＳ Ｐゴシック" panose="020B0600070205080204" pitchFamily="34" charset="-128"/>
              </a:rPr>
              <a:t>Many to many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7FDFECB-BF84-4C4B-9869-536D9A33F5EE}"/>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7821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Mapping Cardinalities</a:t>
            </a:r>
          </a:p>
        </p:txBody>
      </p:sp>
      <p:sp>
        <p:nvSpPr>
          <p:cNvPr id="28675" name="Text Box 3"/>
          <p:cNvSpPr txBox="1">
            <a:spLocks noChangeArrowheads="1"/>
          </p:cNvSpPr>
          <p:nvPr/>
        </p:nvSpPr>
        <p:spPr bwMode="auto">
          <a:xfrm>
            <a:off x="2529459" y="4675886"/>
            <a:ext cx="1416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altLang="en-US" sz="1700" dirty="0"/>
              <a:t>One to one</a:t>
            </a:r>
          </a:p>
        </p:txBody>
      </p:sp>
      <p:sp>
        <p:nvSpPr>
          <p:cNvPr id="28676" name="Text Box 4"/>
          <p:cNvSpPr txBox="1">
            <a:spLocks noChangeArrowheads="1"/>
          </p:cNvSpPr>
          <p:nvPr/>
        </p:nvSpPr>
        <p:spPr bwMode="auto">
          <a:xfrm>
            <a:off x="6265696" y="4679855"/>
            <a:ext cx="1487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altLang="en-US" sz="1700" dirty="0"/>
              <a:t>One to many</a:t>
            </a:r>
          </a:p>
        </p:txBody>
      </p:sp>
      <p:sp>
        <p:nvSpPr>
          <p:cNvPr id="28677" name="Text Box 5"/>
          <p:cNvSpPr txBox="1">
            <a:spLocks noChangeArrowheads="1"/>
          </p:cNvSpPr>
          <p:nvPr/>
        </p:nvSpPr>
        <p:spPr bwMode="auto">
          <a:xfrm>
            <a:off x="1488821" y="5267579"/>
            <a:ext cx="606929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kumimoji="1" lang="en-US" altLang="en-US" sz="1700" dirty="0"/>
              <a:t>Note: Some elements in </a:t>
            </a:r>
            <a:r>
              <a:rPr kumimoji="1" lang="en-US" altLang="en-US" sz="1700" i="1" dirty="0"/>
              <a:t>A</a:t>
            </a:r>
            <a:r>
              <a:rPr kumimoji="1" lang="en-US" altLang="en-US" sz="1700" dirty="0"/>
              <a:t> and </a:t>
            </a:r>
            <a:r>
              <a:rPr kumimoji="1" lang="en-US" altLang="en-US" sz="1700" i="1" dirty="0"/>
              <a:t>B</a:t>
            </a:r>
            <a:r>
              <a:rPr kumimoji="1" lang="en-US" altLang="en-US" sz="1700" dirty="0"/>
              <a:t> may not be mapped to any </a:t>
            </a:r>
          </a:p>
          <a:p>
            <a:r>
              <a:rPr kumimoji="1" lang="en-US" altLang="en-US" sz="1700" dirty="0"/>
              <a:t>elements in the other set</a:t>
            </a:r>
          </a:p>
        </p:txBody>
      </p:sp>
      <p:pic>
        <p:nvPicPr>
          <p:cNvPr id="28678" name="Picture 7"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680" y="1389379"/>
            <a:ext cx="5939028" cy="302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6131B0C-19E4-4A63-BF29-BB039C88E93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025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Mapping Cardinalities </a:t>
            </a:r>
          </a:p>
        </p:txBody>
      </p:sp>
      <p:sp>
        <p:nvSpPr>
          <p:cNvPr id="29699" name="Text Box 3"/>
          <p:cNvSpPr txBox="1">
            <a:spLocks noChangeArrowheads="1"/>
          </p:cNvSpPr>
          <p:nvPr/>
        </p:nvSpPr>
        <p:spPr bwMode="auto">
          <a:xfrm>
            <a:off x="2284921" y="4593781"/>
            <a:ext cx="1689671"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altLang="en-US" sz="1700" dirty="0"/>
              <a:t>Many to one</a:t>
            </a:r>
          </a:p>
        </p:txBody>
      </p:sp>
      <p:sp>
        <p:nvSpPr>
          <p:cNvPr id="29700" name="Text Box 4"/>
          <p:cNvSpPr txBox="1">
            <a:spLocks noChangeArrowheads="1"/>
          </p:cNvSpPr>
          <p:nvPr/>
        </p:nvSpPr>
        <p:spPr bwMode="auto">
          <a:xfrm>
            <a:off x="5962206" y="4632452"/>
            <a:ext cx="160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altLang="en-US" sz="1700" dirty="0"/>
              <a:t>Many to many</a:t>
            </a:r>
          </a:p>
        </p:txBody>
      </p:sp>
      <p:sp>
        <p:nvSpPr>
          <p:cNvPr id="29701" name="Text Box 5"/>
          <p:cNvSpPr txBox="1">
            <a:spLocks noChangeArrowheads="1"/>
          </p:cNvSpPr>
          <p:nvPr/>
        </p:nvSpPr>
        <p:spPr bwMode="auto">
          <a:xfrm>
            <a:off x="1507109" y="5126038"/>
            <a:ext cx="604518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kumimoji="1" lang="en-US" altLang="en-US" sz="1700" dirty="0"/>
              <a:t>Note: Some elements in A and B may not be mapped to any </a:t>
            </a:r>
          </a:p>
          <a:p>
            <a:r>
              <a:rPr kumimoji="1" lang="en-US" altLang="en-US" sz="1700" dirty="0"/>
              <a:t>elements in the other set</a:t>
            </a:r>
          </a:p>
        </p:txBody>
      </p:sp>
      <p:pic>
        <p:nvPicPr>
          <p:cNvPr id="29702" name="Picture 7"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3" y="1277156"/>
            <a:ext cx="5851524" cy="3053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B171FF3-63AB-41B5-B0A2-FC5B1E933C3E}"/>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94594" name="Rectangle 2"/>
          <p:cNvSpPr>
            <a:spLocks noGrp="1" noChangeArrowheads="1"/>
          </p:cNvSpPr>
          <p:nvPr>
            <p:ph type="title"/>
          </p:nvPr>
        </p:nvSpPr>
        <p:spPr/>
        <p:txBody>
          <a:bodyPr/>
          <a:lstStyle/>
          <a:p>
            <a:pPr>
              <a:defRPr/>
            </a:pPr>
            <a:r>
              <a:rPr lang="en-US" altLang="en-US" sz="2400" dirty="0">
                <a:effectLst>
                  <a:outerShdw blurRad="38100" dist="38100" dir="2700000" algn="tl">
                    <a:srgbClr val="C0C0C0"/>
                  </a:outerShdw>
                </a:effectLst>
              </a:rPr>
              <a:t>Representing Cardinality Constraints in ER Diagram</a:t>
            </a:r>
          </a:p>
        </p:txBody>
      </p:sp>
      <p:sp>
        <p:nvSpPr>
          <p:cNvPr id="30723" name="Rectangle 3"/>
          <p:cNvSpPr>
            <a:spLocks noGrp="1" noChangeArrowheads="1"/>
          </p:cNvSpPr>
          <p:nvPr>
            <p:ph type="body" idx="1"/>
          </p:nvPr>
        </p:nvSpPr>
        <p:spPr>
          <a:xfrm>
            <a:off x="768350" y="1133475"/>
            <a:ext cx="7647681" cy="2744788"/>
          </a:xfrm>
        </p:spPr>
        <p:txBody>
          <a:bodyPr/>
          <a:lstStyle/>
          <a:p>
            <a:pPr>
              <a:lnSpc>
                <a:spcPct val="90000"/>
              </a:lnSpc>
            </a:pPr>
            <a:r>
              <a:rPr lang="en-US" altLang="en-US" sz="2000" dirty="0"/>
              <a:t>We express cardinality constraints by drawing either a directed line (</a:t>
            </a:r>
            <a:r>
              <a:rPr lang="en-US" altLang="en-US" sz="2000" dirty="0">
                <a:sym typeface="Symbol" panose="05050102010706020507" pitchFamily="18" charset="2"/>
              </a:rPr>
              <a:t>), signifying “one,” or an undirected line (—), signifying “many,” between the relationship set and the entity set.</a:t>
            </a:r>
          </a:p>
          <a:p>
            <a:pPr>
              <a:lnSpc>
                <a:spcPct val="90000"/>
              </a:lnSpc>
              <a:buFont typeface="Monotype Sorts" charset="2"/>
              <a:buNone/>
            </a:pPr>
            <a:endParaRPr lang="en-US" altLang="en-US" sz="1000" dirty="0">
              <a:sym typeface="Symbol" panose="05050102010706020507" pitchFamily="18" charset="2"/>
            </a:endParaRPr>
          </a:p>
          <a:p>
            <a:pPr>
              <a:lnSpc>
                <a:spcPct val="90000"/>
              </a:lnSpc>
            </a:pPr>
            <a:r>
              <a:rPr lang="en-US" altLang="en-US" sz="2000" dirty="0"/>
              <a:t>One-to-one relationship between an </a:t>
            </a:r>
            <a:r>
              <a:rPr lang="en-US" altLang="en-US" sz="2000" i="1" dirty="0"/>
              <a:t>instructor</a:t>
            </a:r>
            <a:r>
              <a:rPr lang="en-US" altLang="en-US" sz="2000" dirty="0"/>
              <a:t> and a </a:t>
            </a:r>
            <a:r>
              <a:rPr lang="en-US" altLang="en-US" sz="2000" i="1" dirty="0"/>
              <a:t>student </a:t>
            </a:r>
            <a:r>
              <a:rPr lang="en-US" altLang="en-US" sz="2000" dirty="0"/>
              <a:t>:</a:t>
            </a:r>
          </a:p>
          <a:p>
            <a:pPr lvl="1">
              <a:lnSpc>
                <a:spcPct val="90000"/>
              </a:lnSpc>
            </a:pPr>
            <a:r>
              <a:rPr lang="en-US" altLang="en-US" sz="2000" dirty="0">
                <a:ea typeface="ＭＳ Ｐゴシック" panose="020B0600070205080204" pitchFamily="34" charset="-128"/>
              </a:rPr>
              <a:t>A student is associated with at most one </a:t>
            </a:r>
            <a:r>
              <a:rPr lang="en-US" altLang="en-US" sz="2000" i="1" dirty="0">
                <a:ea typeface="ＭＳ Ｐゴシック" panose="020B0600070205080204" pitchFamily="34" charset="-128"/>
              </a:rPr>
              <a:t>instructor</a:t>
            </a:r>
            <a:r>
              <a:rPr lang="en-US" altLang="en-US" sz="2000" dirty="0">
                <a:ea typeface="ＭＳ Ｐゴシック" panose="020B0600070205080204" pitchFamily="34" charset="-128"/>
              </a:rPr>
              <a:t> via the relationship </a:t>
            </a:r>
            <a:r>
              <a:rPr lang="en-US" altLang="en-US" sz="2000" i="1" dirty="0">
                <a:ea typeface="ＭＳ Ｐゴシック" panose="020B0600070205080204" pitchFamily="34" charset="-128"/>
              </a:rPr>
              <a:t>advisor</a:t>
            </a:r>
          </a:p>
          <a:p>
            <a:pPr lvl="1">
              <a:lnSpc>
                <a:spcPct val="90000"/>
              </a:lnSpc>
            </a:pPr>
            <a:r>
              <a:rPr lang="en-US" altLang="en-US" sz="2000" dirty="0">
                <a:ea typeface="ＭＳ Ｐゴシック" panose="020B0600070205080204" pitchFamily="34" charset="-128"/>
              </a:rPr>
              <a:t>A </a:t>
            </a:r>
            <a:r>
              <a:rPr lang="en-US" altLang="en-US" sz="2000" i="1" dirty="0">
                <a:ea typeface="ＭＳ Ｐゴシック" panose="020B0600070205080204" pitchFamily="34" charset="-128"/>
              </a:rPr>
              <a:t>student</a:t>
            </a:r>
            <a:r>
              <a:rPr lang="en-US" altLang="en-US" sz="2000" dirty="0">
                <a:ea typeface="ＭＳ Ｐゴシック" panose="020B0600070205080204" pitchFamily="34" charset="-128"/>
              </a:rPr>
              <a:t> is associated with at most one </a:t>
            </a:r>
            <a:r>
              <a:rPr lang="en-US" altLang="en-US" sz="2000" i="1" dirty="0">
                <a:ea typeface="ＭＳ Ｐゴシック" panose="020B0600070205080204" pitchFamily="34" charset="-128"/>
              </a:rPr>
              <a:t>instructor</a:t>
            </a:r>
            <a:r>
              <a:rPr lang="en-US" altLang="en-US" sz="2000" dirty="0">
                <a:ea typeface="ＭＳ Ｐゴシック" panose="020B0600070205080204" pitchFamily="34" charset="-128"/>
              </a:rPr>
              <a:t> as advisor.</a:t>
            </a:r>
          </a:p>
        </p:txBody>
      </p:sp>
      <p:pic>
        <p:nvPicPr>
          <p:cNvPr id="30724" name="Picture 5"/>
          <p:cNvPicPr>
            <a:picLocks noChangeAspect="1" noChangeArrowheads="1"/>
          </p:cNvPicPr>
          <p:nvPr/>
        </p:nvPicPr>
        <p:blipFill>
          <a:blip r:embed="rId3">
            <a:extLst>
              <a:ext uri="{28A0092B-C50C-407E-A947-70E740481C1C}">
                <a14:useLocalDpi xmlns:a14="http://schemas.microsoft.com/office/drawing/2010/main" val="0"/>
              </a:ext>
            </a:extLst>
          </a:blip>
          <a:srcRect b="78418"/>
          <a:stretch>
            <a:fillRect/>
          </a:stretch>
        </p:blipFill>
        <p:spPr bwMode="auto">
          <a:xfrm>
            <a:off x="1824764" y="4432147"/>
            <a:ext cx="5534851" cy="145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184CFEF-5B98-4A34-910C-283EB9B840BF}"/>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98690" name="Rectangle 2"/>
          <p:cNvSpPr>
            <a:spLocks noGrp="1" noChangeArrowheads="1"/>
          </p:cNvSpPr>
          <p:nvPr>
            <p:ph type="title"/>
          </p:nvPr>
        </p:nvSpPr>
        <p:spPr>
          <a:xfrm>
            <a:off x="819150" y="95250"/>
            <a:ext cx="8077200" cy="609600"/>
          </a:xfrm>
        </p:spPr>
        <p:txBody>
          <a:bodyPr/>
          <a:lstStyle/>
          <a:p>
            <a:pPr>
              <a:defRPr/>
            </a:pPr>
            <a:r>
              <a:rPr lang="en-US" altLang="en-US" dirty="0">
                <a:effectLst>
                  <a:outerShdw blurRad="38100" dist="38100" dir="2700000" algn="tl">
                    <a:srgbClr val="C0C0C0"/>
                  </a:outerShdw>
                </a:effectLst>
              </a:rPr>
              <a:t>One-to-Many Relationship</a:t>
            </a:r>
          </a:p>
        </p:txBody>
      </p:sp>
      <p:sp>
        <p:nvSpPr>
          <p:cNvPr id="31747" name="Rectangle 3"/>
          <p:cNvSpPr>
            <a:spLocks noGrp="1" noChangeArrowheads="1"/>
          </p:cNvSpPr>
          <p:nvPr>
            <p:ph type="body" idx="1"/>
          </p:nvPr>
        </p:nvSpPr>
        <p:spPr>
          <a:xfrm>
            <a:off x="763481" y="1087438"/>
            <a:ext cx="7643672" cy="1582610"/>
          </a:xfrm>
        </p:spPr>
        <p:txBody>
          <a:bodyPr/>
          <a:lstStyle/>
          <a:p>
            <a:r>
              <a:rPr lang="en-US" altLang="en-US" sz="2400" dirty="0"/>
              <a:t>one-to-many relationship between an </a:t>
            </a:r>
            <a:r>
              <a:rPr lang="en-US" altLang="en-US" sz="2400" i="1" dirty="0"/>
              <a:t>instructor</a:t>
            </a:r>
            <a:r>
              <a:rPr lang="en-US" altLang="en-US" sz="2400" dirty="0"/>
              <a:t> and a </a:t>
            </a:r>
            <a:r>
              <a:rPr lang="en-US" altLang="en-US" sz="2400" i="1" dirty="0"/>
              <a:t>student</a:t>
            </a:r>
          </a:p>
          <a:p>
            <a:pPr lvl="1"/>
            <a:r>
              <a:rPr lang="en-US" altLang="en-US" sz="2400" dirty="0">
                <a:ea typeface="ＭＳ Ｐゴシック" panose="020B0600070205080204" pitchFamily="34" charset="-128"/>
              </a:rPr>
              <a:t>an instructor is associated with several (including 0) students via </a:t>
            </a:r>
            <a:r>
              <a:rPr lang="en-US" altLang="en-US" sz="2400" i="1" dirty="0">
                <a:ea typeface="ＭＳ Ｐゴシック" panose="020B0600070205080204" pitchFamily="34" charset="-128"/>
              </a:rPr>
              <a:t>advisor </a:t>
            </a:r>
          </a:p>
          <a:p>
            <a:pPr lvl="1"/>
            <a:r>
              <a:rPr lang="en-US" altLang="en-US" sz="2400" dirty="0">
                <a:ea typeface="ＭＳ Ｐゴシック" panose="020B0600070205080204" pitchFamily="34" charset="-128"/>
              </a:rPr>
              <a:t>a student is associated with at most one instructor via advisor, </a:t>
            </a:r>
          </a:p>
        </p:txBody>
      </p:sp>
      <p:pic>
        <p:nvPicPr>
          <p:cNvPr id="31748" name="Picture 5"/>
          <p:cNvPicPr>
            <a:picLocks noChangeAspect="1" noChangeArrowheads="1"/>
          </p:cNvPicPr>
          <p:nvPr/>
        </p:nvPicPr>
        <p:blipFill>
          <a:blip r:embed="rId3">
            <a:extLst>
              <a:ext uri="{28A0092B-C50C-407E-A947-70E740481C1C}">
                <a14:useLocalDpi xmlns:a14="http://schemas.microsoft.com/office/drawing/2010/main" val="0"/>
              </a:ext>
            </a:extLst>
          </a:blip>
          <a:srcRect t="31459" b="44698"/>
          <a:stretch>
            <a:fillRect/>
          </a:stretch>
        </p:blipFill>
        <p:spPr bwMode="auto">
          <a:xfrm>
            <a:off x="2009117" y="4273444"/>
            <a:ext cx="5152400" cy="1497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DA7C434-1F11-433B-B868-5B8C52821A12}"/>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00738" name="Rectangle 2"/>
          <p:cNvSpPr>
            <a:spLocks noGrp="1" noChangeArrowheads="1"/>
          </p:cNvSpPr>
          <p:nvPr>
            <p:ph type="title"/>
          </p:nvPr>
        </p:nvSpPr>
        <p:spPr>
          <a:xfrm>
            <a:off x="852488" y="225425"/>
            <a:ext cx="8113712" cy="457200"/>
          </a:xfrm>
        </p:spPr>
        <p:txBody>
          <a:bodyPr/>
          <a:lstStyle/>
          <a:p>
            <a:pPr>
              <a:defRPr/>
            </a:pPr>
            <a:r>
              <a:rPr lang="en-US" altLang="en-US" dirty="0">
                <a:effectLst>
                  <a:outerShdw blurRad="38100" dist="38100" dir="2700000" algn="tl">
                    <a:srgbClr val="C0C0C0"/>
                  </a:outerShdw>
                </a:effectLst>
              </a:rPr>
              <a:t>Many-to-One Relationships</a:t>
            </a:r>
          </a:p>
        </p:txBody>
      </p:sp>
      <p:sp>
        <p:nvSpPr>
          <p:cNvPr id="32771" name="Rectangle 3"/>
          <p:cNvSpPr>
            <a:spLocks noGrp="1" noChangeArrowheads="1"/>
          </p:cNvSpPr>
          <p:nvPr>
            <p:ph type="body" idx="1"/>
          </p:nvPr>
        </p:nvSpPr>
        <p:spPr>
          <a:xfrm>
            <a:off x="745724" y="1108012"/>
            <a:ext cx="7752101" cy="1814512"/>
          </a:xfrm>
        </p:spPr>
        <p:txBody>
          <a:bodyPr/>
          <a:lstStyle/>
          <a:p>
            <a:r>
              <a:rPr lang="en-US" altLang="en-US" sz="2000" dirty="0"/>
              <a:t>In a many-to-one relationship between an </a:t>
            </a:r>
            <a:r>
              <a:rPr lang="en-US" altLang="en-US" sz="2000" i="1" dirty="0"/>
              <a:t>instructor</a:t>
            </a:r>
            <a:r>
              <a:rPr lang="en-US" altLang="en-US" sz="2000" dirty="0"/>
              <a:t> and a </a:t>
            </a:r>
            <a:r>
              <a:rPr lang="en-US" altLang="en-US" sz="2000" i="1" dirty="0"/>
              <a:t>student, </a:t>
            </a:r>
          </a:p>
          <a:p>
            <a:pPr lvl="1"/>
            <a:r>
              <a:rPr lang="en-US" altLang="en-US" sz="2000" dirty="0">
                <a:ea typeface="ＭＳ Ｐゴシック" panose="020B0600070205080204" pitchFamily="34" charset="-128"/>
              </a:rPr>
              <a:t>an instructor</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 is associated with at most one student via </a:t>
            </a:r>
            <a:r>
              <a:rPr lang="en-US" altLang="en-US" sz="2000" i="1" dirty="0">
                <a:ea typeface="ＭＳ Ｐゴシック" panose="020B0600070205080204" pitchFamily="34" charset="-128"/>
              </a:rPr>
              <a:t>advisor</a:t>
            </a:r>
            <a:r>
              <a:rPr lang="en-US" altLang="en-US" sz="2000" dirty="0">
                <a:ea typeface="ＭＳ Ｐゴシック" panose="020B0600070205080204" pitchFamily="34" charset="-128"/>
              </a:rPr>
              <a:t>, </a:t>
            </a:r>
          </a:p>
          <a:p>
            <a:pPr lvl="1"/>
            <a:r>
              <a:rPr lang="en-US" altLang="en-US" sz="2000" dirty="0">
                <a:ea typeface="ＭＳ Ｐゴシック" panose="020B0600070205080204" pitchFamily="34" charset="-128"/>
              </a:rPr>
              <a:t>and a student is associated with several (including 0) instructors via </a:t>
            </a:r>
            <a:r>
              <a:rPr lang="en-US" altLang="en-US" sz="2000" i="1" dirty="0">
                <a:ea typeface="ＭＳ Ｐゴシック" panose="020B0600070205080204" pitchFamily="34" charset="-128"/>
              </a:rPr>
              <a:t>advisor</a:t>
            </a:r>
          </a:p>
        </p:txBody>
      </p:sp>
      <p:grpSp>
        <p:nvGrpSpPr>
          <p:cNvPr id="3" name="Group 2">
            <a:extLst>
              <a:ext uri="{FF2B5EF4-FFF2-40B4-BE49-F238E27FC236}">
                <a16:creationId xmlns:a16="http://schemas.microsoft.com/office/drawing/2014/main" id="{0F11A9D3-B35F-4D20-8A97-EE883DFF5759}"/>
              </a:ext>
            </a:extLst>
          </p:cNvPr>
          <p:cNvGrpSpPr/>
          <p:nvPr/>
        </p:nvGrpSpPr>
        <p:grpSpPr>
          <a:xfrm>
            <a:off x="1852385" y="3935475"/>
            <a:ext cx="5876163" cy="1814513"/>
            <a:chOff x="1999869" y="2532454"/>
            <a:chExt cx="5876163" cy="1814513"/>
          </a:xfrm>
        </p:grpSpPr>
        <p:pic>
          <p:nvPicPr>
            <p:cNvPr id="32772" name="Picture 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t="68164" b="6378"/>
            <a:stretch>
              <a:fillRect/>
            </a:stretch>
          </p:blipFill>
          <p:spPr bwMode="auto">
            <a:xfrm>
              <a:off x="1999869" y="2532454"/>
              <a:ext cx="5876163"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Line 6"/>
            <p:cNvSpPr>
              <a:spLocks noChangeShapeType="1"/>
            </p:cNvSpPr>
            <p:nvPr/>
          </p:nvSpPr>
          <p:spPr bwMode="auto">
            <a:xfrm>
              <a:off x="6361211" y="3472078"/>
              <a:ext cx="228600" cy="1587"/>
            </a:xfrm>
            <a:prstGeom prst="line">
              <a:avLst/>
            </a:prstGeom>
            <a:noFill/>
            <a:ln w="12700">
              <a:solidFill>
                <a:schemeClr val="tx1"/>
              </a:solidFill>
              <a:round/>
              <a:headEnd type="none" w="lg" len="lg"/>
              <a:tailEnd type="stealth" w="lg" len="lg"/>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38CDAE9-E387-4B01-A720-4ACF35118A59}"/>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57730" name="Rectangle 2"/>
          <p:cNvSpPr>
            <a:spLocks noGrp="1" noChangeArrowheads="1"/>
          </p:cNvSpPr>
          <p:nvPr>
            <p:ph type="title"/>
          </p:nvPr>
        </p:nvSpPr>
        <p:spPr>
          <a:xfrm>
            <a:off x="755650" y="125413"/>
            <a:ext cx="8077200" cy="609600"/>
          </a:xfrm>
        </p:spPr>
        <p:txBody>
          <a:bodyPr/>
          <a:lstStyle/>
          <a:p>
            <a:pPr>
              <a:defRPr/>
            </a:pPr>
            <a:r>
              <a:rPr lang="en-US" altLang="en-US" dirty="0">
                <a:effectLst/>
              </a:rPr>
              <a:t>Design Phases</a:t>
            </a:r>
            <a:endParaRPr lang="en-US" altLang="en-US" dirty="0">
              <a:effectLst>
                <a:outerShdw blurRad="38100" dist="38100" dir="2700000" algn="tl">
                  <a:srgbClr val="C0C0C0"/>
                </a:outerShdw>
              </a:effectLst>
            </a:endParaRPr>
          </a:p>
        </p:txBody>
      </p:sp>
      <p:pic>
        <p:nvPicPr>
          <p:cNvPr id="4" name="Picture 3">
            <a:extLst>
              <a:ext uri="{FF2B5EF4-FFF2-40B4-BE49-F238E27FC236}">
                <a16:creationId xmlns:a16="http://schemas.microsoft.com/office/drawing/2014/main" id="{07F36A2D-76B5-4282-A83F-14FFA8D4C16A}"/>
              </a:ext>
            </a:extLst>
          </p:cNvPr>
          <p:cNvPicPr>
            <a:picLocks noChangeAspect="1"/>
          </p:cNvPicPr>
          <p:nvPr/>
        </p:nvPicPr>
        <p:blipFill>
          <a:blip r:embed="rId3"/>
          <a:stretch>
            <a:fillRect/>
          </a:stretch>
        </p:blipFill>
        <p:spPr>
          <a:xfrm>
            <a:off x="0" y="1440381"/>
            <a:ext cx="9144000" cy="2341136"/>
          </a:xfrm>
          <a:prstGeom prst="rect">
            <a:avLst/>
          </a:prstGeom>
        </p:spPr>
      </p:pic>
      <p:sp>
        <p:nvSpPr>
          <p:cNvPr id="5" name="TextBox 4">
            <a:extLst>
              <a:ext uri="{FF2B5EF4-FFF2-40B4-BE49-F238E27FC236}">
                <a16:creationId xmlns:a16="http://schemas.microsoft.com/office/drawing/2014/main" id="{4EE7BBB1-0D09-48E4-8B0C-B2EC4791468E}"/>
              </a:ext>
            </a:extLst>
          </p:cNvPr>
          <p:cNvSpPr txBox="1"/>
          <p:nvPr/>
        </p:nvSpPr>
        <p:spPr>
          <a:xfrm>
            <a:off x="755650" y="4486885"/>
            <a:ext cx="7891135" cy="830997"/>
          </a:xfrm>
          <a:prstGeom prst="rect">
            <a:avLst/>
          </a:prstGeom>
          <a:noFill/>
        </p:spPr>
        <p:txBody>
          <a:bodyPr wrap="none" rtlCol="0">
            <a:spAutoFit/>
          </a:bodyPr>
          <a:lstStyle/>
          <a:p>
            <a:r>
              <a:rPr lang="en-GB" sz="2400" dirty="0">
                <a:latin typeface="Amasis MT Pro" panose="020B0604020202020204" pitchFamily="18" charset="0"/>
              </a:rPr>
              <a:t>Design Objective: </a:t>
            </a:r>
          </a:p>
          <a:p>
            <a:r>
              <a:rPr lang="en-GB" sz="2400" dirty="0">
                <a:latin typeface="Amasis MT Pro" panose="020B0604020202020204" pitchFamily="18" charset="0"/>
              </a:rPr>
              <a:t>Avoid Redundancies, Inconsistencies and incompleteness  </a:t>
            </a:r>
            <a:endParaRPr lang="en-GB" sz="1800" dirty="0">
              <a:latin typeface="Amasis MT Pro" panose="020B0604020202020204" pitchFamily="18" charset="0"/>
            </a:endParaRPr>
          </a:p>
        </p:txBody>
      </p:sp>
    </p:spTree>
    <p:extLst>
      <p:ext uri="{BB962C8B-B14F-4D97-AF65-F5344CB8AC3E}">
        <p14:creationId xmlns:p14="http://schemas.microsoft.com/office/powerpoint/2010/main" val="503166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4D901F7-E18E-4092-8CEE-D775F0E83EE9}"/>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0278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Many-to-Many Relationship</a:t>
            </a:r>
          </a:p>
        </p:txBody>
      </p:sp>
      <p:sp>
        <p:nvSpPr>
          <p:cNvPr id="33795" name="Rectangle 3"/>
          <p:cNvSpPr>
            <a:spLocks noGrp="1" noChangeArrowheads="1"/>
          </p:cNvSpPr>
          <p:nvPr>
            <p:ph type="body" idx="1"/>
          </p:nvPr>
        </p:nvSpPr>
        <p:spPr>
          <a:xfrm>
            <a:off x="768351" y="1093788"/>
            <a:ext cx="7772972" cy="1546225"/>
          </a:xfrm>
        </p:spPr>
        <p:txBody>
          <a:bodyPr/>
          <a:lstStyle/>
          <a:p>
            <a:r>
              <a:rPr lang="en-US" altLang="en-US" sz="2400" dirty="0"/>
              <a:t>An instructor is associated with several (possibly 0) students via </a:t>
            </a:r>
            <a:r>
              <a:rPr lang="en-US" altLang="en-US" sz="2400" i="1" dirty="0"/>
              <a:t>advisor</a:t>
            </a:r>
          </a:p>
          <a:p>
            <a:r>
              <a:rPr lang="en-US" altLang="en-US" sz="2400" dirty="0"/>
              <a:t>A student is associated with several (possibly 0) instructors via </a:t>
            </a:r>
            <a:r>
              <a:rPr lang="en-US" altLang="en-US" sz="2400" i="1" dirty="0"/>
              <a:t>advisor</a:t>
            </a:r>
            <a:r>
              <a:rPr lang="en-US" altLang="en-US" sz="2400" dirty="0"/>
              <a:t> </a:t>
            </a:r>
          </a:p>
        </p:txBody>
      </p:sp>
      <p:pic>
        <p:nvPicPr>
          <p:cNvPr id="3379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1456" y="4011511"/>
            <a:ext cx="6161088" cy="126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0AAD82A-5D5B-40A7-94DA-C76C720BA788}"/>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04834" name="Rectangle 2"/>
          <p:cNvSpPr>
            <a:spLocks noGrp="1" noChangeArrowheads="1"/>
          </p:cNvSpPr>
          <p:nvPr>
            <p:ph type="title"/>
          </p:nvPr>
        </p:nvSpPr>
        <p:spPr>
          <a:xfrm>
            <a:off x="1296988" y="233363"/>
            <a:ext cx="7427912" cy="455612"/>
          </a:xfrm>
        </p:spPr>
        <p:txBody>
          <a:bodyPr/>
          <a:lstStyle/>
          <a:p>
            <a:pPr>
              <a:defRPr/>
            </a:pPr>
            <a:r>
              <a:rPr lang="en-US" altLang="en-US" sz="2800" dirty="0">
                <a:effectLst>
                  <a:outerShdw blurRad="38100" dist="38100" dir="2700000" algn="tl">
                    <a:srgbClr val="C0C0C0"/>
                  </a:outerShdw>
                </a:effectLst>
              </a:rPr>
              <a:t>Total and Partial Participation</a:t>
            </a:r>
          </a:p>
        </p:txBody>
      </p:sp>
      <p:sp>
        <p:nvSpPr>
          <p:cNvPr id="34819" name="Rectangle 3"/>
          <p:cNvSpPr>
            <a:spLocks noChangeArrowheads="1"/>
          </p:cNvSpPr>
          <p:nvPr/>
        </p:nvSpPr>
        <p:spPr bwMode="auto">
          <a:xfrm>
            <a:off x="772357" y="1068642"/>
            <a:ext cx="7762043" cy="457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08585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rgbClr val="002060"/>
              </a:buClr>
              <a:buSzPct val="110000"/>
              <a:buFont typeface="Wingdings" panose="05000000000000000000" pitchFamily="2" charset="2"/>
              <a:buChar char="§"/>
            </a:pPr>
            <a:r>
              <a:rPr kumimoji="1" lang="en-US" altLang="en-US" sz="2000" b="1" dirty="0"/>
              <a:t>Total participation </a:t>
            </a:r>
            <a:r>
              <a:rPr kumimoji="1" lang="en-US" altLang="en-US" sz="2000" dirty="0"/>
              <a:t>(indicated by double line):  every entity in the entity set participates in at least one relationship in the relationship set</a:t>
            </a:r>
          </a:p>
          <a:p>
            <a:pPr>
              <a:spcBef>
                <a:spcPct val="35000"/>
              </a:spcBef>
              <a:buClr>
                <a:schemeClr val="tx2"/>
              </a:buClr>
              <a:buSzPct val="90000"/>
              <a:buFont typeface="Monotype Sorts" charset="2"/>
              <a:buChar char="n"/>
            </a:pPr>
            <a:endParaRPr kumimoji="1" lang="en-US" altLang="en-US" sz="2000" dirty="0"/>
          </a:p>
          <a:p>
            <a:pPr>
              <a:spcBef>
                <a:spcPct val="35000"/>
              </a:spcBef>
              <a:buClr>
                <a:schemeClr val="tx2"/>
              </a:buClr>
              <a:buSzPct val="90000"/>
              <a:buFont typeface="Monotype Sorts" charset="2"/>
              <a:buChar char="n"/>
            </a:pPr>
            <a:endParaRPr kumimoji="1" lang="en-US" altLang="en-US" sz="2000" dirty="0"/>
          </a:p>
          <a:p>
            <a:pPr>
              <a:spcBef>
                <a:spcPct val="35000"/>
              </a:spcBef>
              <a:buClr>
                <a:schemeClr val="tx2"/>
              </a:buClr>
              <a:buSzPct val="90000"/>
              <a:buFont typeface="Monotype Sorts" charset="2"/>
              <a:buChar char="n"/>
            </a:pPr>
            <a:endParaRPr kumimoji="1" lang="en-US" altLang="en-US" sz="2000" dirty="0"/>
          </a:p>
          <a:p>
            <a:pPr>
              <a:spcBef>
                <a:spcPct val="35000"/>
              </a:spcBef>
              <a:buClr>
                <a:schemeClr val="tx2"/>
              </a:buClr>
              <a:buSzPct val="90000"/>
              <a:buFont typeface="Monotype Sorts" charset="2"/>
              <a:buChar char="n"/>
            </a:pPr>
            <a:endParaRPr kumimoji="1" lang="en-US" altLang="en-US" sz="2000" dirty="0"/>
          </a:p>
          <a:p>
            <a:pPr lvl="1">
              <a:spcBef>
                <a:spcPct val="35000"/>
              </a:spcBef>
              <a:buClr>
                <a:schemeClr val="hlink"/>
              </a:buClr>
              <a:buSzPct val="80000"/>
            </a:pPr>
            <a:endParaRPr kumimoji="1" lang="en-US" altLang="en-US" sz="2000" dirty="0"/>
          </a:p>
          <a:p>
            <a:pPr lvl="1">
              <a:spcBef>
                <a:spcPct val="35000"/>
              </a:spcBef>
              <a:buClr>
                <a:schemeClr val="hlink"/>
              </a:buClr>
              <a:buSzPct val="80000"/>
            </a:pPr>
            <a:r>
              <a:rPr kumimoji="1" lang="en-US" altLang="en-US" sz="2000" dirty="0"/>
              <a:t>participation of </a:t>
            </a:r>
            <a:r>
              <a:rPr kumimoji="1" lang="en-US" altLang="en-US" sz="2000" i="1" dirty="0"/>
              <a:t>student  </a:t>
            </a:r>
            <a:r>
              <a:rPr kumimoji="1" lang="en-US" altLang="en-US" sz="2000" dirty="0"/>
              <a:t>in </a:t>
            </a:r>
            <a:r>
              <a:rPr kumimoji="1" lang="en-US" altLang="en-US" sz="2000" i="1" dirty="0"/>
              <a:t>advisor r</a:t>
            </a:r>
            <a:r>
              <a:rPr kumimoji="1" lang="en-US" altLang="en-US" sz="2000" dirty="0"/>
              <a:t>elation is total</a:t>
            </a:r>
          </a:p>
          <a:p>
            <a:pPr marL="1200150" lvl="2" indent="-342900">
              <a:spcBef>
                <a:spcPct val="35000"/>
              </a:spcBef>
              <a:buClr>
                <a:srgbClr val="33CC33"/>
              </a:buClr>
              <a:buSzPct val="90000"/>
              <a:buFont typeface="Wingdings" panose="05000000000000000000" pitchFamily="2" charset="2"/>
              <a:buChar char="§"/>
            </a:pPr>
            <a:r>
              <a:rPr kumimoji="1" lang="en-US" altLang="en-US" sz="2000" dirty="0"/>
              <a:t> every </a:t>
            </a:r>
            <a:r>
              <a:rPr kumimoji="1" lang="en-US" altLang="en-US" sz="2000" i="1" dirty="0"/>
              <a:t>student </a:t>
            </a:r>
            <a:r>
              <a:rPr kumimoji="1" lang="en-US" altLang="en-US" sz="2000" dirty="0"/>
              <a:t>must have an associated instructor</a:t>
            </a:r>
          </a:p>
          <a:p>
            <a:pPr>
              <a:spcBef>
                <a:spcPct val="35000"/>
              </a:spcBef>
              <a:buClr>
                <a:srgbClr val="002060"/>
              </a:buClr>
              <a:buSzPct val="110000"/>
              <a:buFont typeface="Wingdings" panose="05000000000000000000" pitchFamily="2" charset="2"/>
              <a:buChar char="§"/>
            </a:pPr>
            <a:r>
              <a:rPr kumimoji="1" lang="en-US" altLang="en-US" sz="2000" b="1" dirty="0"/>
              <a:t>Partial participation</a:t>
            </a:r>
            <a:r>
              <a:rPr kumimoji="1" lang="en-US" altLang="en-US" sz="2000" dirty="0"/>
              <a:t>:  some entities may not participate in any relationship in the relationship set</a:t>
            </a:r>
          </a:p>
          <a:p>
            <a:pPr marL="800100" lvl="1" indent="-342900">
              <a:spcBef>
                <a:spcPct val="35000"/>
              </a:spcBef>
              <a:buClr>
                <a:schemeClr val="hlink"/>
              </a:buClr>
              <a:buSzPct val="110000"/>
              <a:buFont typeface="Arial" panose="020B0604020202020204" pitchFamily="34" charset="0"/>
              <a:buChar char="•"/>
            </a:pPr>
            <a:r>
              <a:rPr kumimoji="1" lang="en-US" altLang="en-US" sz="2000" dirty="0"/>
              <a:t>Example: participation of </a:t>
            </a:r>
            <a:r>
              <a:rPr kumimoji="1" lang="en-US" altLang="en-US" sz="2000" i="1" dirty="0"/>
              <a:t>instructor</a:t>
            </a:r>
            <a:r>
              <a:rPr kumimoji="1" lang="en-US" altLang="en-US" sz="2000" dirty="0"/>
              <a:t> in </a:t>
            </a:r>
            <a:r>
              <a:rPr kumimoji="1" lang="en-US" altLang="en-US" sz="2000" i="1" dirty="0"/>
              <a:t>advisor</a:t>
            </a:r>
            <a:r>
              <a:rPr kumimoji="1" lang="en-US" altLang="en-US" sz="2000" dirty="0"/>
              <a:t> is partial</a:t>
            </a:r>
          </a:p>
        </p:txBody>
      </p:sp>
      <p:pic>
        <p:nvPicPr>
          <p:cNvPr id="504851" name="Picture 504850">
            <a:extLst>
              <a:ext uri="{FF2B5EF4-FFF2-40B4-BE49-F238E27FC236}">
                <a16:creationId xmlns:a16="http://schemas.microsoft.com/office/drawing/2014/main" id="{7AD8FC18-4D82-4ED5-AF97-0EC81F628D61}"/>
              </a:ext>
            </a:extLst>
          </p:cNvPr>
          <p:cNvPicPr>
            <a:picLocks noChangeAspect="1"/>
          </p:cNvPicPr>
          <p:nvPr/>
        </p:nvPicPr>
        <p:blipFill>
          <a:blip r:embed="rId3"/>
          <a:stretch>
            <a:fillRect/>
          </a:stretch>
        </p:blipFill>
        <p:spPr>
          <a:xfrm>
            <a:off x="1579317" y="2500059"/>
            <a:ext cx="5985366" cy="118114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C7BCFE4-7BE2-4D24-8AB3-C7558E9772FA}"/>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06882" name="Rectangle 2"/>
          <p:cNvSpPr>
            <a:spLocks noGrp="1" noChangeArrowheads="1"/>
          </p:cNvSpPr>
          <p:nvPr>
            <p:ph type="title"/>
          </p:nvPr>
        </p:nvSpPr>
        <p:spPr>
          <a:xfrm>
            <a:off x="742950" y="38100"/>
            <a:ext cx="8420100" cy="682625"/>
          </a:xfrm>
        </p:spPr>
        <p:txBody>
          <a:bodyPr/>
          <a:lstStyle/>
          <a:p>
            <a:pPr>
              <a:defRPr/>
            </a:pPr>
            <a:r>
              <a:rPr lang="en-US" altLang="en-US" sz="2600" dirty="0">
                <a:effectLst>
                  <a:outerShdw blurRad="38100" dist="38100" dir="2700000" algn="tl">
                    <a:srgbClr val="C0C0C0"/>
                  </a:outerShdw>
                </a:effectLst>
              </a:rPr>
              <a:t>Notation for Expressing More Complex Constraints</a:t>
            </a:r>
          </a:p>
        </p:txBody>
      </p:sp>
      <p:sp>
        <p:nvSpPr>
          <p:cNvPr id="35843" name="Rectangle 3"/>
          <p:cNvSpPr>
            <a:spLocks noChangeArrowheads="1"/>
          </p:cNvSpPr>
          <p:nvPr/>
        </p:nvSpPr>
        <p:spPr bwMode="auto">
          <a:xfrm>
            <a:off x="760707" y="1106487"/>
            <a:ext cx="7632954" cy="4463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800100" indent="-34290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rgbClr val="002060"/>
              </a:buClr>
              <a:buSzPct val="110000"/>
              <a:buFont typeface="Wingdings" panose="05000000000000000000" pitchFamily="2" charset="2"/>
              <a:buChar char="§"/>
            </a:pPr>
            <a:r>
              <a:rPr kumimoji="1" lang="en-US" altLang="en-US" sz="1800" dirty="0"/>
              <a:t>A line may have an associated minimum and maximum cardinality, shown in the form </a:t>
            </a:r>
            <a:r>
              <a:rPr kumimoji="1" lang="en-US" altLang="en-US" sz="1800" i="1" dirty="0" err="1"/>
              <a:t>l..h</a:t>
            </a:r>
            <a:r>
              <a:rPr kumimoji="1" lang="en-US" altLang="en-US" sz="1800" dirty="0"/>
              <a:t>, where </a:t>
            </a:r>
            <a:r>
              <a:rPr kumimoji="1" lang="en-US" altLang="en-US" sz="1800" i="1" dirty="0"/>
              <a:t>l</a:t>
            </a:r>
            <a:r>
              <a:rPr kumimoji="1" lang="en-US" altLang="en-US" sz="1800" dirty="0"/>
              <a:t> is the minimum and </a:t>
            </a:r>
            <a:r>
              <a:rPr kumimoji="1" lang="en-US" altLang="en-US" sz="1800" i="1" dirty="0"/>
              <a:t>h</a:t>
            </a:r>
            <a:r>
              <a:rPr kumimoji="1" lang="en-US" altLang="en-US" sz="1800" dirty="0"/>
              <a:t> the maximum cardinality</a:t>
            </a:r>
          </a:p>
          <a:p>
            <a:pPr lvl="1">
              <a:spcBef>
                <a:spcPct val="35000"/>
              </a:spcBef>
              <a:buClr>
                <a:srgbClr val="FF9933"/>
              </a:buClr>
              <a:buSzPct val="110000"/>
              <a:buFont typeface="Arial" panose="020B0604020202020204" pitchFamily="34" charset="0"/>
              <a:buChar char="•"/>
            </a:pPr>
            <a:r>
              <a:rPr kumimoji="1" lang="en-US" altLang="en-US" sz="1800" dirty="0"/>
              <a:t>A minimum value of 1 indicates total participation.</a:t>
            </a:r>
          </a:p>
          <a:p>
            <a:pPr lvl="1">
              <a:spcBef>
                <a:spcPct val="35000"/>
              </a:spcBef>
              <a:buClr>
                <a:srgbClr val="FF9933"/>
              </a:buClr>
              <a:buSzPct val="110000"/>
              <a:buFont typeface="Arial" panose="020B0604020202020204" pitchFamily="34" charset="0"/>
              <a:buChar char="•"/>
            </a:pPr>
            <a:r>
              <a:rPr kumimoji="1" lang="en-US" altLang="en-US" sz="1800" dirty="0"/>
              <a:t>A maximum value of 1 indicates that the entity participates  in at most one relationship</a:t>
            </a:r>
          </a:p>
          <a:p>
            <a:pPr lvl="1">
              <a:spcBef>
                <a:spcPct val="35000"/>
              </a:spcBef>
              <a:buClr>
                <a:srgbClr val="FF9933"/>
              </a:buClr>
              <a:buSzPct val="110000"/>
              <a:buFont typeface="Arial" panose="020B0604020202020204" pitchFamily="34" charset="0"/>
              <a:buChar char="•"/>
            </a:pPr>
            <a:r>
              <a:rPr kumimoji="1" lang="en-US" altLang="en-US" sz="1800" dirty="0"/>
              <a:t>A maximum value of * indicates no limit.</a:t>
            </a:r>
          </a:p>
          <a:p>
            <a:pPr>
              <a:spcBef>
                <a:spcPct val="35000"/>
              </a:spcBef>
              <a:buClr>
                <a:srgbClr val="002060"/>
              </a:buClr>
              <a:buSzPct val="110000"/>
              <a:buFont typeface="Wingdings" panose="05000000000000000000" pitchFamily="2" charset="2"/>
              <a:buChar char="§"/>
            </a:pPr>
            <a:r>
              <a:rPr kumimoji="1" lang="en-US" altLang="en-US" sz="1800" dirty="0"/>
              <a:t>Example</a:t>
            </a:r>
          </a:p>
          <a:p>
            <a:pPr>
              <a:spcBef>
                <a:spcPct val="35000"/>
              </a:spcBef>
              <a:buClr>
                <a:srgbClr val="002060"/>
              </a:buClr>
              <a:buSzPct val="110000"/>
              <a:buFont typeface="Wingdings" panose="05000000000000000000" pitchFamily="2" charset="2"/>
              <a:buChar char="§"/>
            </a:pPr>
            <a:endParaRPr kumimoji="1" lang="en-US" altLang="en-US" sz="1800" dirty="0"/>
          </a:p>
          <a:p>
            <a:pPr>
              <a:spcBef>
                <a:spcPct val="35000"/>
              </a:spcBef>
              <a:buClr>
                <a:srgbClr val="002060"/>
              </a:buClr>
              <a:buSzPct val="100000"/>
              <a:buFont typeface="Wingdings" panose="05000000000000000000" pitchFamily="2" charset="2"/>
              <a:buChar char="§"/>
            </a:pPr>
            <a:endParaRPr kumimoji="1" lang="en-US" altLang="en-US" sz="1800" dirty="0"/>
          </a:p>
          <a:p>
            <a:pPr>
              <a:spcBef>
                <a:spcPct val="35000"/>
              </a:spcBef>
              <a:buClr>
                <a:srgbClr val="002060"/>
              </a:buClr>
              <a:buSzPct val="100000"/>
              <a:buFont typeface="Wingdings" panose="05000000000000000000" pitchFamily="2" charset="2"/>
              <a:buChar char="§"/>
            </a:pPr>
            <a:endParaRPr kumimoji="1" lang="en-US" altLang="en-US" sz="1800" dirty="0"/>
          </a:p>
          <a:p>
            <a:pPr>
              <a:spcBef>
                <a:spcPct val="35000"/>
              </a:spcBef>
              <a:buClr>
                <a:srgbClr val="002060"/>
              </a:buClr>
              <a:buSzPct val="100000"/>
              <a:buFont typeface="Wingdings" panose="05000000000000000000" pitchFamily="2" charset="2"/>
              <a:buChar char="§"/>
            </a:pPr>
            <a:endParaRPr kumimoji="1" lang="en-US" altLang="en-US" sz="1800" dirty="0"/>
          </a:p>
          <a:p>
            <a:pPr lvl="1">
              <a:spcBef>
                <a:spcPct val="35000"/>
              </a:spcBef>
              <a:buClr>
                <a:srgbClr val="FF9933"/>
              </a:buClr>
              <a:buSzPct val="110000"/>
              <a:buFont typeface="Arial" panose="020B0604020202020204" pitchFamily="34" charset="0"/>
              <a:buChar char="•"/>
            </a:pPr>
            <a:r>
              <a:rPr kumimoji="1" lang="en-US" altLang="en-US" sz="1800" dirty="0"/>
              <a:t>Instructor can advise 0 or more students.  A student must have 1 advisor; cannot have multiple advisors</a:t>
            </a:r>
          </a:p>
          <a:p>
            <a:pPr>
              <a:spcBef>
                <a:spcPct val="35000"/>
              </a:spcBef>
              <a:buClr>
                <a:schemeClr val="tx2"/>
              </a:buClr>
              <a:buSzPct val="90000"/>
            </a:pPr>
            <a:endParaRPr kumimoji="1" lang="en-US" altLang="en-US" sz="1700" dirty="0"/>
          </a:p>
          <a:p>
            <a:pPr>
              <a:spcBef>
                <a:spcPct val="35000"/>
              </a:spcBef>
              <a:buClr>
                <a:schemeClr val="tx2"/>
              </a:buClr>
              <a:buSzPct val="90000"/>
              <a:buFont typeface="Monotype Sorts" charset="2"/>
              <a:buChar char="n"/>
            </a:pPr>
            <a:endParaRPr kumimoji="1" lang="en-US" altLang="en-US" sz="1700" dirty="0"/>
          </a:p>
        </p:txBody>
      </p:sp>
      <p:pic>
        <p:nvPicPr>
          <p:cNvPr id="358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274" y="4001039"/>
            <a:ext cx="5392484" cy="105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5EE80D2-CFF8-494A-BF2A-53B032EA69B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10978" name="Rectangle 2"/>
          <p:cNvSpPr>
            <a:spLocks noGrp="1" noChangeArrowheads="1"/>
          </p:cNvSpPr>
          <p:nvPr>
            <p:ph type="title"/>
          </p:nvPr>
        </p:nvSpPr>
        <p:spPr>
          <a:xfrm>
            <a:off x="708660" y="53975"/>
            <a:ext cx="8496300" cy="609600"/>
          </a:xfrm>
        </p:spPr>
        <p:txBody>
          <a:bodyPr/>
          <a:lstStyle/>
          <a:p>
            <a:pPr>
              <a:defRPr/>
            </a:pPr>
            <a:r>
              <a:rPr lang="en-US" altLang="en-US" sz="2800" dirty="0">
                <a:effectLst>
                  <a:outerShdw blurRad="38100" dist="38100" dir="2700000" algn="tl">
                    <a:srgbClr val="C0C0C0"/>
                  </a:outerShdw>
                </a:effectLst>
              </a:rPr>
              <a:t>Cardinality Constraints on Ternary Relationship</a:t>
            </a:r>
          </a:p>
        </p:txBody>
      </p:sp>
      <p:sp>
        <p:nvSpPr>
          <p:cNvPr id="14339" name="Rectangle 3"/>
          <p:cNvSpPr>
            <a:spLocks noGrp="1" noChangeArrowheads="1"/>
          </p:cNvSpPr>
          <p:nvPr>
            <p:ph type="body" idx="1"/>
          </p:nvPr>
        </p:nvSpPr>
        <p:spPr>
          <a:xfrm>
            <a:off x="772357" y="1130300"/>
            <a:ext cx="7518203" cy="5189538"/>
          </a:xfrm>
        </p:spPr>
        <p:txBody>
          <a:bodyPr/>
          <a:lstStyle/>
          <a:p>
            <a:pPr>
              <a:defRPr/>
            </a:pPr>
            <a:r>
              <a:rPr lang="en-US" altLang="en-US" sz="1700" dirty="0">
                <a:ea typeface="ＭＳ Ｐゴシック" charset="-128"/>
              </a:rPr>
              <a:t>We allow at most one arrow out of a ternary (or greater degree) relationship to indicate a cardinality constraint</a:t>
            </a:r>
          </a:p>
          <a:p>
            <a:pPr>
              <a:defRPr/>
            </a:pPr>
            <a:r>
              <a:rPr lang="en-US" altLang="en-US" sz="1700" dirty="0">
                <a:ea typeface="ＭＳ Ｐゴシック" charset="-128"/>
              </a:rPr>
              <a:t>For example, an arrow from </a:t>
            </a:r>
            <a:r>
              <a:rPr lang="en-US" altLang="en-US" sz="1700" i="1" dirty="0" err="1">
                <a:ea typeface="ＭＳ Ｐゴシック" charset="-128"/>
              </a:rPr>
              <a:t>proj_guide</a:t>
            </a:r>
            <a:r>
              <a:rPr lang="en-US" altLang="en-US" sz="1700" dirty="0">
                <a:ea typeface="ＭＳ Ｐゴシック" charset="-128"/>
              </a:rPr>
              <a:t> to </a:t>
            </a:r>
            <a:r>
              <a:rPr lang="en-US" altLang="en-US" sz="1700" i="1" dirty="0">
                <a:ea typeface="ＭＳ Ｐゴシック" charset="-128"/>
              </a:rPr>
              <a:t>instructor</a:t>
            </a:r>
            <a:r>
              <a:rPr lang="en-US" altLang="en-US" sz="1700" dirty="0">
                <a:ea typeface="ＭＳ Ｐゴシック" charset="-128"/>
              </a:rPr>
              <a:t> indicates each student has at most one guide for a project</a:t>
            </a:r>
          </a:p>
          <a:p>
            <a:pPr>
              <a:defRPr/>
            </a:pPr>
            <a:r>
              <a:rPr lang="en-US" altLang="en-US" sz="1700" dirty="0">
                <a:ea typeface="ＭＳ Ｐゴシック" charset="-128"/>
              </a:rPr>
              <a:t>If there is more than one arrow, there are two ways of defining the meaning.  </a:t>
            </a:r>
          </a:p>
          <a:p>
            <a:pPr lvl="1">
              <a:defRPr/>
            </a:pPr>
            <a:r>
              <a:rPr lang="en-US" altLang="en-US" sz="1700" dirty="0"/>
              <a:t>For example, a ternary relationship </a:t>
            </a:r>
            <a:r>
              <a:rPr lang="en-US" altLang="en-US" sz="1700" i="1" dirty="0"/>
              <a:t>R </a:t>
            </a:r>
            <a:r>
              <a:rPr lang="en-US" altLang="en-US" sz="1700" dirty="0"/>
              <a:t>between </a:t>
            </a:r>
            <a:r>
              <a:rPr lang="en-US" altLang="en-US" sz="1700" i="1" dirty="0"/>
              <a:t>A</a:t>
            </a:r>
            <a:r>
              <a:rPr lang="en-US" altLang="en-US" sz="1700" dirty="0"/>
              <a:t>,</a:t>
            </a:r>
            <a:r>
              <a:rPr lang="en-US" altLang="en-US" sz="1700" i="1" dirty="0"/>
              <a:t> B </a:t>
            </a:r>
            <a:r>
              <a:rPr lang="en-US" altLang="en-US" sz="1700" dirty="0"/>
              <a:t>and </a:t>
            </a:r>
            <a:r>
              <a:rPr lang="en-US" altLang="en-US" sz="1700" i="1" dirty="0"/>
              <a:t>C </a:t>
            </a:r>
            <a:r>
              <a:rPr lang="en-US" altLang="en-US" sz="1700" dirty="0"/>
              <a:t>with arrows to </a:t>
            </a:r>
            <a:r>
              <a:rPr lang="en-US" altLang="en-US" sz="1700" i="1" dirty="0"/>
              <a:t>B </a:t>
            </a:r>
            <a:r>
              <a:rPr lang="en-US" altLang="en-US" sz="1700" dirty="0"/>
              <a:t>and </a:t>
            </a:r>
            <a:r>
              <a:rPr lang="en-US" altLang="en-US" sz="1700" i="1" dirty="0"/>
              <a:t>C </a:t>
            </a:r>
            <a:r>
              <a:rPr lang="en-US" altLang="en-US" sz="1700" dirty="0"/>
              <a:t>could mean</a:t>
            </a:r>
          </a:p>
          <a:p>
            <a:pPr marL="800100" lvl="2" indent="0">
              <a:buFont typeface="Webdings" panose="05030102010509060703" pitchFamily="18" charset="2"/>
              <a:buNone/>
              <a:defRPr/>
            </a:pPr>
            <a:r>
              <a:rPr lang="en-US" altLang="en-US" sz="1700" dirty="0"/>
              <a:t>	     1.      Each </a:t>
            </a:r>
            <a:r>
              <a:rPr lang="en-US" altLang="en-US" sz="1700" i="1" dirty="0"/>
              <a:t>A </a:t>
            </a:r>
            <a:r>
              <a:rPr lang="en-US" altLang="en-US" sz="1700" dirty="0"/>
              <a:t>entity is associated with a unique entity from B</a:t>
            </a:r>
          </a:p>
          <a:p>
            <a:pPr marL="800100" lvl="2" indent="0">
              <a:buFont typeface="Webdings" panose="05030102010509060703" pitchFamily="18" charset="2"/>
              <a:buNone/>
              <a:defRPr/>
            </a:pPr>
            <a:r>
              <a:rPr lang="en-US" altLang="en-US" sz="1700" dirty="0"/>
              <a:t>                and </a:t>
            </a:r>
            <a:r>
              <a:rPr lang="en-US" altLang="en-US" sz="1700" i="1" dirty="0"/>
              <a:t>C </a:t>
            </a:r>
            <a:r>
              <a:rPr lang="en-US" altLang="en-US" sz="1700" dirty="0"/>
              <a:t>or </a:t>
            </a:r>
          </a:p>
          <a:p>
            <a:pPr lvl="2">
              <a:buFont typeface="Monotype Sorts" charset="2"/>
              <a:buNone/>
              <a:defRPr/>
            </a:pPr>
            <a:r>
              <a:rPr lang="en-US" altLang="en-US" sz="1700" dirty="0"/>
              <a:t>	   2.     Each pair of entities from (</a:t>
            </a:r>
            <a:r>
              <a:rPr lang="en-US" altLang="en-US" sz="1700" i="1" dirty="0"/>
              <a:t>A, B</a:t>
            </a:r>
            <a:r>
              <a:rPr lang="en-US" altLang="en-US" sz="1700" dirty="0"/>
              <a:t>) is associated with a   	unique  </a:t>
            </a:r>
            <a:r>
              <a:rPr lang="en-US" altLang="en-US" sz="1700" i="1" dirty="0"/>
              <a:t>C </a:t>
            </a:r>
            <a:r>
              <a:rPr lang="en-US" altLang="en-US" sz="1700" dirty="0"/>
              <a:t>entity, and each pair (</a:t>
            </a:r>
            <a:r>
              <a:rPr lang="en-US" altLang="en-US" sz="1700" i="1" dirty="0"/>
              <a:t>A, C</a:t>
            </a:r>
            <a:r>
              <a:rPr lang="en-US" altLang="en-US" sz="1700" dirty="0"/>
              <a:t>) is associated 	with a unique </a:t>
            </a:r>
            <a:r>
              <a:rPr lang="en-US" altLang="en-US" sz="1700" i="1" dirty="0"/>
              <a:t>B</a:t>
            </a:r>
          </a:p>
          <a:p>
            <a:pPr lvl="1">
              <a:defRPr/>
            </a:pPr>
            <a:r>
              <a:rPr lang="en-US" altLang="en-US" sz="1700" dirty="0"/>
              <a:t>Each alternative has been used in different formalisms</a:t>
            </a:r>
          </a:p>
          <a:p>
            <a:pPr lvl="1">
              <a:defRPr/>
            </a:pPr>
            <a:r>
              <a:rPr lang="en-US" altLang="en-US" sz="1700" dirty="0"/>
              <a:t>To avoid confusion we outlaw more than one arrow</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5C6DFD9-7FC0-49F4-952D-5E315506DDB3}"/>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Primary Key</a:t>
            </a:r>
          </a:p>
        </p:txBody>
      </p:sp>
      <p:sp>
        <p:nvSpPr>
          <p:cNvPr id="37891" name="Rectangle 3"/>
          <p:cNvSpPr>
            <a:spLocks noGrp="1" noChangeArrowheads="1"/>
          </p:cNvSpPr>
          <p:nvPr>
            <p:ph type="body" idx="1"/>
          </p:nvPr>
        </p:nvSpPr>
        <p:spPr>
          <a:xfrm>
            <a:off x="768349" y="1222375"/>
            <a:ext cx="7647681" cy="3386201"/>
          </a:xfrm>
        </p:spPr>
        <p:txBody>
          <a:bodyPr/>
          <a:lstStyle/>
          <a:p>
            <a:r>
              <a:rPr lang="en-US" altLang="en-US" sz="2000" dirty="0"/>
              <a:t>Primary keys provide a way to specify how entities and  relations are distinguished.  We will consider:</a:t>
            </a:r>
          </a:p>
          <a:p>
            <a:pPr lvl="1"/>
            <a:r>
              <a:rPr lang="en-US" altLang="en-US" sz="2000" dirty="0">
                <a:ea typeface="ＭＳ Ｐゴシック" panose="020B0600070205080204" pitchFamily="34" charset="-128"/>
              </a:rPr>
              <a:t>Entity sets</a:t>
            </a:r>
          </a:p>
          <a:p>
            <a:pPr lvl="1"/>
            <a:r>
              <a:rPr lang="en-US" altLang="en-US" sz="2000" dirty="0">
                <a:ea typeface="ＭＳ Ｐゴシック" panose="020B0600070205080204" pitchFamily="34" charset="-128"/>
              </a:rPr>
              <a:t>Relationship sets.</a:t>
            </a:r>
          </a:p>
          <a:p>
            <a:pPr lvl="1"/>
            <a:r>
              <a:rPr lang="en-US" altLang="en-US" sz="2000" dirty="0">
                <a:ea typeface="ＭＳ Ｐゴシック" panose="020B0600070205080204" pitchFamily="34" charset="-128"/>
              </a:rPr>
              <a:t>Weak entity sets</a:t>
            </a:r>
          </a:p>
          <a:p>
            <a:pPr lvl="1"/>
            <a:endParaRPr lang="en-US" altLang="en-US" dirty="0">
              <a:ea typeface="ＭＳ Ｐゴシック" panose="020B0600070205080204" pitchFamily="34" charset="-128"/>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D15450F-CD50-4228-93A1-517A01BC9FC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Primary key for Entity Sets</a:t>
            </a:r>
          </a:p>
        </p:txBody>
      </p:sp>
      <p:sp>
        <p:nvSpPr>
          <p:cNvPr id="38915" name="Rectangle 3"/>
          <p:cNvSpPr>
            <a:spLocks noGrp="1" noChangeArrowheads="1"/>
          </p:cNvSpPr>
          <p:nvPr>
            <p:ph type="body" idx="1"/>
          </p:nvPr>
        </p:nvSpPr>
        <p:spPr>
          <a:xfrm>
            <a:off x="768350" y="1177925"/>
            <a:ext cx="7534401" cy="3893947"/>
          </a:xfrm>
        </p:spPr>
        <p:txBody>
          <a:bodyPr/>
          <a:lstStyle/>
          <a:p>
            <a:r>
              <a:rPr lang="en-US" altLang="en-US" sz="2000" dirty="0"/>
              <a:t>By definition, individual entities are distinct.</a:t>
            </a:r>
          </a:p>
          <a:p>
            <a:r>
              <a:rPr lang="en-US" altLang="en-US" sz="2000" dirty="0"/>
              <a:t>From database perspective, the differences among them must be expressed in terms of their attributes.</a:t>
            </a:r>
          </a:p>
          <a:p>
            <a:r>
              <a:rPr lang="en-US" altLang="en-US" sz="2000" dirty="0"/>
              <a:t>The values of the attribute values of an entity must be such that they can uniquely identify the entity.</a:t>
            </a:r>
          </a:p>
          <a:p>
            <a:pPr lvl="1"/>
            <a:r>
              <a:rPr lang="en-US" altLang="en-US" sz="2000" dirty="0">
                <a:ea typeface="ＭＳ Ｐゴシック" panose="020B0600070205080204" pitchFamily="34" charset="-128"/>
              </a:rPr>
              <a:t>No two entities in an entity set are allowed to have exactly the same value for all attributes.</a:t>
            </a:r>
          </a:p>
          <a:p>
            <a:r>
              <a:rPr lang="en-US" altLang="en-US" sz="2000" dirty="0"/>
              <a:t>A key for an entity is a set of attributes that suffice to distinguish entities from each other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0B272E9-6B86-466C-89CA-04C4FFF714A9}"/>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Primary Key for Relationship Sets</a:t>
            </a:r>
          </a:p>
        </p:txBody>
      </p:sp>
      <p:sp>
        <p:nvSpPr>
          <p:cNvPr id="39939" name="Rectangle 3"/>
          <p:cNvSpPr>
            <a:spLocks noGrp="1" noChangeArrowheads="1"/>
          </p:cNvSpPr>
          <p:nvPr>
            <p:ph type="body" idx="1"/>
          </p:nvPr>
        </p:nvSpPr>
        <p:spPr>
          <a:xfrm>
            <a:off x="768350" y="1133857"/>
            <a:ext cx="7665436" cy="4462272"/>
          </a:xfrm>
        </p:spPr>
        <p:txBody>
          <a:bodyPr/>
          <a:lstStyle/>
          <a:p>
            <a:r>
              <a:rPr lang="en-US" altLang="en-US" sz="2000" dirty="0"/>
              <a:t>To distinguish among the various relationships of a relationship set we use the individual  primary keys of the entities in the relationship set.</a:t>
            </a:r>
          </a:p>
          <a:p>
            <a:pPr lvl="1"/>
            <a:r>
              <a:rPr lang="en-US" altLang="en-US" sz="2000" dirty="0">
                <a:ea typeface="ＭＳ Ｐゴシック" panose="020B0600070205080204" pitchFamily="34" charset="-128"/>
              </a:rPr>
              <a:t>Let </a:t>
            </a:r>
            <a:r>
              <a:rPr lang="en-US" altLang="en-US" sz="2000" i="1" dirty="0">
                <a:ea typeface="ＭＳ Ｐゴシック" panose="020B0600070205080204" pitchFamily="34" charset="-128"/>
              </a:rPr>
              <a:t>R</a:t>
            </a:r>
            <a:r>
              <a:rPr lang="en-US" altLang="en-US" sz="2000" dirty="0">
                <a:ea typeface="ＭＳ Ｐゴシック" panose="020B0600070205080204" pitchFamily="34" charset="-128"/>
              </a:rPr>
              <a:t> be a relationship set involving entity sets E</a:t>
            </a:r>
            <a:r>
              <a:rPr lang="en-US" altLang="en-US" sz="2000" baseline="-25000" dirty="0">
                <a:ea typeface="ＭＳ Ｐゴシック" panose="020B0600070205080204" pitchFamily="34" charset="-128"/>
              </a:rPr>
              <a:t>1</a:t>
            </a:r>
            <a:r>
              <a:rPr lang="en-US" altLang="en-US" sz="2000" dirty="0">
                <a:ea typeface="ＭＳ Ｐゴシック" panose="020B0600070205080204" pitchFamily="34" charset="-128"/>
              </a:rPr>
              <a:t>, E</a:t>
            </a:r>
            <a:r>
              <a:rPr lang="en-US" altLang="en-US" sz="2000" baseline="-25000" dirty="0">
                <a:ea typeface="ＭＳ Ｐゴシック" panose="020B0600070205080204" pitchFamily="34" charset="-128"/>
              </a:rPr>
              <a:t>2</a:t>
            </a:r>
            <a:r>
              <a:rPr lang="en-US" altLang="en-US" sz="2000" dirty="0">
                <a:ea typeface="ＭＳ Ｐゴシック" panose="020B0600070205080204" pitchFamily="34" charset="-128"/>
              </a:rPr>
              <a:t>, .. </a:t>
            </a:r>
            <a:r>
              <a:rPr lang="en-US" altLang="en-US" sz="2000" dirty="0" err="1">
                <a:ea typeface="ＭＳ Ｐゴシック" panose="020B0600070205080204" pitchFamily="34" charset="-128"/>
              </a:rPr>
              <a:t>E</a:t>
            </a:r>
            <a:r>
              <a:rPr lang="en-US" altLang="en-US" sz="2000" baseline="-25000" dirty="0" err="1">
                <a:ea typeface="ＭＳ Ｐゴシック" panose="020B0600070205080204" pitchFamily="34" charset="-128"/>
              </a:rPr>
              <a:t>n</a:t>
            </a:r>
            <a:endParaRPr lang="en-US" altLang="en-US" sz="2000" baseline="-25000" dirty="0">
              <a:ea typeface="ＭＳ Ｐゴシック" panose="020B0600070205080204" pitchFamily="34" charset="-128"/>
            </a:endParaRPr>
          </a:p>
          <a:p>
            <a:pPr lvl="1"/>
            <a:r>
              <a:rPr lang="en-US" altLang="en-US" sz="2000" dirty="0">
                <a:ea typeface="ＭＳ Ｐゴシック" panose="020B0600070205080204" pitchFamily="34" charset="-128"/>
              </a:rPr>
              <a:t>The primary key for R is consists of the  union of the primary keys of entity sets E</a:t>
            </a:r>
            <a:r>
              <a:rPr lang="en-US" altLang="en-US" sz="2000" baseline="-25000" dirty="0">
                <a:ea typeface="ＭＳ Ｐゴシック" panose="020B0600070205080204" pitchFamily="34" charset="-128"/>
              </a:rPr>
              <a:t>1</a:t>
            </a:r>
            <a:r>
              <a:rPr lang="en-US" altLang="en-US" sz="2000" dirty="0">
                <a:ea typeface="ＭＳ Ｐゴシック" panose="020B0600070205080204" pitchFamily="34" charset="-128"/>
              </a:rPr>
              <a:t>, E</a:t>
            </a:r>
            <a:r>
              <a:rPr lang="en-US" altLang="en-US" sz="2000" baseline="-25000" dirty="0">
                <a:ea typeface="ＭＳ Ｐゴシック" panose="020B0600070205080204" pitchFamily="34" charset="-128"/>
              </a:rPr>
              <a:t>2</a:t>
            </a: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E</a:t>
            </a:r>
            <a:r>
              <a:rPr lang="en-US" altLang="en-US" sz="2000" baseline="-25000" dirty="0" err="1">
                <a:ea typeface="ＭＳ Ｐゴシック" panose="020B0600070205080204" pitchFamily="34" charset="-128"/>
              </a:rPr>
              <a:t>n</a:t>
            </a:r>
            <a:endParaRPr lang="en-US" altLang="en-US" sz="2000" baseline="-25000" dirty="0">
              <a:ea typeface="ＭＳ Ｐゴシック" panose="020B0600070205080204" pitchFamily="34" charset="-128"/>
            </a:endParaRPr>
          </a:p>
          <a:p>
            <a:pPr lvl="1"/>
            <a:r>
              <a:rPr lang="en-US" altLang="en-US" sz="2000" dirty="0">
                <a:ea typeface="ＭＳ Ｐゴシック" panose="020B0600070205080204" pitchFamily="34" charset="-128"/>
              </a:rPr>
              <a:t>If the relationship set </a:t>
            </a:r>
            <a:r>
              <a:rPr lang="en-US" altLang="en-US" sz="2000" i="1" dirty="0">
                <a:ea typeface="ＭＳ Ｐゴシック" panose="020B0600070205080204" pitchFamily="34" charset="-128"/>
              </a:rPr>
              <a:t>R</a:t>
            </a:r>
            <a:r>
              <a:rPr lang="en-US" altLang="en-US" sz="2000" dirty="0">
                <a:ea typeface="ＭＳ Ｐゴシック" panose="020B0600070205080204" pitchFamily="34" charset="-128"/>
              </a:rPr>
              <a:t> has attributes  a</a:t>
            </a:r>
            <a:r>
              <a:rPr lang="en-US" altLang="en-US" sz="2000" baseline="-25000" dirty="0">
                <a:ea typeface="ＭＳ Ｐゴシック" panose="020B0600070205080204" pitchFamily="34" charset="-128"/>
              </a:rPr>
              <a:t>1</a:t>
            </a:r>
            <a:r>
              <a:rPr lang="en-US" altLang="en-US" sz="2000" dirty="0">
                <a:ea typeface="ＭＳ Ｐゴシック" panose="020B0600070205080204" pitchFamily="34" charset="-128"/>
              </a:rPr>
              <a:t>, a</a:t>
            </a:r>
            <a:r>
              <a:rPr lang="en-US" altLang="en-US" sz="2000" baseline="-25000" dirty="0">
                <a:ea typeface="ＭＳ Ｐゴシック" panose="020B0600070205080204" pitchFamily="34" charset="-128"/>
              </a:rPr>
              <a:t>2</a:t>
            </a:r>
            <a:r>
              <a:rPr lang="en-US" altLang="en-US" sz="2000" dirty="0">
                <a:ea typeface="ＭＳ Ｐゴシック" panose="020B0600070205080204" pitchFamily="34" charset="-128"/>
              </a:rPr>
              <a:t>, .., a</a:t>
            </a:r>
            <a:r>
              <a:rPr lang="en-US" altLang="en-US" sz="2000" baseline="-25000" dirty="0">
                <a:ea typeface="ＭＳ Ｐゴシック" panose="020B0600070205080204" pitchFamily="34" charset="-128"/>
              </a:rPr>
              <a:t>m</a:t>
            </a:r>
            <a:r>
              <a:rPr lang="en-US" altLang="en-US" sz="2000" dirty="0">
                <a:ea typeface="ＭＳ Ｐゴシック" panose="020B0600070205080204" pitchFamily="34" charset="-128"/>
              </a:rPr>
              <a:t> associated with it, then the  primary key of </a:t>
            </a:r>
            <a:r>
              <a:rPr lang="en-US" altLang="en-US" sz="2000" i="1" dirty="0">
                <a:ea typeface="ＭＳ Ｐゴシック" panose="020B0600070205080204" pitchFamily="34" charset="-128"/>
              </a:rPr>
              <a:t>R  </a:t>
            </a:r>
            <a:r>
              <a:rPr lang="en-US" altLang="en-US" sz="2000" dirty="0">
                <a:ea typeface="ＭＳ Ｐゴシック" panose="020B0600070205080204" pitchFamily="34" charset="-128"/>
              </a:rPr>
              <a:t>also includes the attributes a</a:t>
            </a:r>
            <a:r>
              <a:rPr lang="en-US" altLang="en-US" sz="2000" baseline="-25000" dirty="0">
                <a:ea typeface="ＭＳ Ｐゴシック" panose="020B0600070205080204" pitchFamily="34" charset="-128"/>
              </a:rPr>
              <a:t>1</a:t>
            </a:r>
            <a:r>
              <a:rPr lang="en-US" altLang="en-US" sz="2000" dirty="0">
                <a:ea typeface="ＭＳ Ｐゴシック" panose="020B0600070205080204" pitchFamily="34" charset="-128"/>
              </a:rPr>
              <a:t>, a</a:t>
            </a:r>
            <a:r>
              <a:rPr lang="en-US" altLang="en-US" sz="2000" baseline="-25000" dirty="0">
                <a:ea typeface="ＭＳ Ｐゴシック" panose="020B0600070205080204" pitchFamily="34" charset="-128"/>
              </a:rPr>
              <a:t>2</a:t>
            </a:r>
            <a:r>
              <a:rPr lang="en-US" altLang="en-US" sz="2000" dirty="0">
                <a:ea typeface="ＭＳ Ｐゴシック" panose="020B0600070205080204" pitchFamily="34" charset="-128"/>
              </a:rPr>
              <a:t>, .., a</a:t>
            </a:r>
            <a:r>
              <a:rPr lang="en-US" altLang="en-US" sz="2000" baseline="-25000" dirty="0">
                <a:ea typeface="ＭＳ Ｐゴシック" panose="020B0600070205080204" pitchFamily="34" charset="-128"/>
              </a:rPr>
              <a:t>m</a:t>
            </a:r>
            <a:r>
              <a:rPr lang="en-US" altLang="en-US" sz="2000" dirty="0">
                <a:ea typeface="ＭＳ Ｐゴシック" panose="020B0600070205080204" pitchFamily="34" charset="-128"/>
              </a:rPr>
              <a:t> </a:t>
            </a:r>
          </a:p>
          <a:p>
            <a:r>
              <a:rPr lang="en-US" altLang="en-US" sz="2000" dirty="0"/>
              <a:t>Example: relationship set “advisor”.</a:t>
            </a:r>
          </a:p>
          <a:p>
            <a:pPr lvl="1"/>
            <a:r>
              <a:rPr lang="en-US" altLang="en-US" sz="2000" dirty="0">
                <a:ea typeface="ＭＳ Ｐゴシック" panose="020B0600070205080204" pitchFamily="34" charset="-128"/>
              </a:rPr>
              <a:t>The primary key  consists of </a:t>
            </a:r>
            <a:r>
              <a:rPr lang="en-US" altLang="en-US" sz="2000" i="1" dirty="0">
                <a:ea typeface="ＭＳ Ｐゴシック" panose="020B0600070205080204" pitchFamily="34" charset="-128"/>
              </a:rPr>
              <a:t>instructor.ID</a:t>
            </a:r>
            <a:r>
              <a:rPr lang="en-US" altLang="en-US" sz="2000" dirty="0">
                <a:ea typeface="ＭＳ Ｐゴシック" panose="020B0600070205080204" pitchFamily="34" charset="-128"/>
              </a:rPr>
              <a:t> and s</a:t>
            </a:r>
            <a:r>
              <a:rPr lang="en-US" altLang="en-US" sz="2000" i="1" dirty="0">
                <a:ea typeface="ＭＳ Ｐゴシック" panose="020B0600070205080204" pitchFamily="34" charset="-128"/>
              </a:rPr>
              <a:t>tudent.ID</a:t>
            </a:r>
          </a:p>
          <a:p>
            <a:r>
              <a:rPr lang="en-US" altLang="en-US" sz="2000" dirty="0"/>
              <a:t>The choice of the primary key for a relationship set depends on  the mapping cardinality of the relationship set.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7133808-BDE8-4C4B-BE46-AB5DFF7F916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a:xfrm>
            <a:off x="951230" y="117475"/>
            <a:ext cx="8077200" cy="609600"/>
          </a:xfrm>
        </p:spPr>
        <p:txBody>
          <a:bodyPr/>
          <a:lstStyle/>
          <a:p>
            <a:pPr>
              <a:defRPr/>
            </a:pPr>
            <a:r>
              <a:rPr lang="en-US" altLang="en-US" sz="2800" dirty="0">
                <a:effectLst>
                  <a:outerShdw blurRad="38100" dist="38100" dir="2700000" algn="tl">
                    <a:srgbClr val="C0C0C0"/>
                  </a:outerShdw>
                </a:effectLst>
              </a:rPr>
              <a:t>Choice of Primary key for Binary Relationship</a:t>
            </a:r>
          </a:p>
        </p:txBody>
      </p:sp>
      <p:sp>
        <p:nvSpPr>
          <p:cNvPr id="40963" name="Rectangle 3"/>
          <p:cNvSpPr>
            <a:spLocks noGrp="1" noChangeArrowheads="1"/>
          </p:cNvSpPr>
          <p:nvPr>
            <p:ph type="body" idx="1"/>
          </p:nvPr>
        </p:nvSpPr>
        <p:spPr>
          <a:xfrm>
            <a:off x="781235" y="1193869"/>
            <a:ext cx="7741328" cy="5096060"/>
          </a:xfrm>
        </p:spPr>
        <p:txBody>
          <a:bodyPr/>
          <a:lstStyle/>
          <a:p>
            <a:r>
              <a:rPr lang="en-US" altLang="en-US" sz="2400" dirty="0"/>
              <a:t>Many-to-Many relationships.   The preceding union of the primary keys is a minimal superkey and is chosen  as the primary key.</a:t>
            </a:r>
          </a:p>
          <a:p>
            <a:r>
              <a:rPr lang="en-US" altLang="en-US" sz="2400" dirty="0"/>
              <a:t>One-to-Many relationships . The primary key of the “Many” side is a minimal superkey and is used as the primary key.</a:t>
            </a:r>
          </a:p>
          <a:p>
            <a:r>
              <a:rPr lang="en-US" altLang="en-US" sz="2400" dirty="0"/>
              <a:t>Many-to-one relationships. The primary key of the “Many” side is a minimal superkey and is used as the primary key.</a:t>
            </a:r>
          </a:p>
          <a:p>
            <a:r>
              <a:rPr lang="en-US" altLang="en-US" sz="2400" dirty="0"/>
              <a:t>One-to-one relationships. The primary key of either one of the participating entity sets forms a minimal superkey, and either one can be chosen as the primary key.</a:t>
            </a:r>
          </a:p>
          <a:p>
            <a:endParaRPr lang="en-US" altLang="en-US" sz="17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67992AA-4E72-44C7-8240-7058EF6CCDF9}"/>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Weak Entity Sets</a:t>
            </a:r>
          </a:p>
        </p:txBody>
      </p:sp>
      <p:sp>
        <p:nvSpPr>
          <p:cNvPr id="43011" name="Rectangle 3"/>
          <p:cNvSpPr>
            <a:spLocks noGrp="1" noChangeArrowheads="1"/>
          </p:cNvSpPr>
          <p:nvPr>
            <p:ph type="body" idx="1"/>
          </p:nvPr>
        </p:nvSpPr>
        <p:spPr>
          <a:xfrm>
            <a:off x="768350" y="1071384"/>
            <a:ext cx="7629925" cy="4138533"/>
          </a:xfrm>
        </p:spPr>
        <p:txBody>
          <a:bodyPr/>
          <a:lstStyle/>
          <a:p>
            <a:r>
              <a:rPr lang="en-GB" sz="2000" dirty="0"/>
              <a:t>Consider the following entities.</a:t>
            </a:r>
          </a:p>
          <a:p>
            <a:pPr lvl="1"/>
            <a:r>
              <a:rPr lang="en-GB" sz="2000" dirty="0"/>
              <a:t>course = {</a:t>
            </a:r>
            <a:r>
              <a:rPr lang="en-GB" sz="2000" u="sng" dirty="0" err="1"/>
              <a:t>course_id</a:t>
            </a:r>
            <a:r>
              <a:rPr lang="en-GB" sz="2000" dirty="0"/>
              <a:t>, tittle, credits} </a:t>
            </a:r>
          </a:p>
          <a:p>
            <a:pPr lvl="1"/>
            <a:r>
              <a:rPr lang="en-GB" sz="2000" dirty="0"/>
              <a:t>section = {</a:t>
            </a:r>
            <a:r>
              <a:rPr lang="en-GB" sz="2000" u="sng" dirty="0" err="1"/>
              <a:t>course_id</a:t>
            </a:r>
            <a:r>
              <a:rPr lang="en-GB" sz="2000" u="sng" dirty="0"/>
              <a:t>, </a:t>
            </a:r>
            <a:r>
              <a:rPr lang="en-GB" sz="2000" u="sng" dirty="0" err="1"/>
              <a:t>sec_id</a:t>
            </a:r>
            <a:r>
              <a:rPr lang="en-GB" sz="2000" u="sng" dirty="0"/>
              <a:t>, semester, year</a:t>
            </a:r>
            <a:r>
              <a:rPr lang="en-GB" sz="2000" dirty="0"/>
              <a:t>, building}</a:t>
            </a:r>
            <a:endParaRPr lang="en-US" altLang="en-US" sz="2000" dirty="0"/>
          </a:p>
          <a:p>
            <a:r>
              <a:rPr lang="en-US" altLang="en-US" sz="2000" i="1" dirty="0"/>
              <a:t>Section</a:t>
            </a:r>
            <a:r>
              <a:rPr lang="en-US" altLang="en-US" sz="2000" dirty="0"/>
              <a:t> entity, which is uniquely identified by a </a:t>
            </a:r>
            <a:r>
              <a:rPr lang="en-US" altLang="en-US" sz="2000" i="1" dirty="0" err="1"/>
              <a:t>course_id</a:t>
            </a:r>
            <a:r>
              <a:rPr lang="en-US" altLang="en-US" sz="2000" dirty="0"/>
              <a:t>, </a:t>
            </a:r>
            <a:r>
              <a:rPr lang="en-US" altLang="en-US" sz="2000" i="1" dirty="0"/>
              <a:t>semester, year</a:t>
            </a:r>
            <a:r>
              <a:rPr lang="en-US" altLang="en-US" sz="2000" dirty="0"/>
              <a:t>, and </a:t>
            </a:r>
            <a:r>
              <a:rPr lang="en-US" altLang="en-US" sz="2000" i="1" dirty="0" err="1"/>
              <a:t>sec_id</a:t>
            </a:r>
            <a:r>
              <a:rPr lang="en-US" altLang="en-US" sz="2000" dirty="0"/>
              <a:t>.</a:t>
            </a:r>
          </a:p>
          <a:p>
            <a:r>
              <a:rPr lang="en-US" altLang="en-US" sz="2000" dirty="0"/>
              <a:t>Clearly, section entities are related to course entities. Suppose we create a relationship set </a:t>
            </a:r>
            <a:r>
              <a:rPr lang="en-US" altLang="en-US" sz="2000" i="1" dirty="0" err="1"/>
              <a:t>sec_course</a:t>
            </a:r>
            <a:r>
              <a:rPr lang="en-US" altLang="en-US" sz="2000" dirty="0"/>
              <a:t> between entity sets </a:t>
            </a:r>
            <a:r>
              <a:rPr lang="en-US" altLang="en-US" sz="2000" i="1" dirty="0"/>
              <a:t>section</a:t>
            </a:r>
            <a:r>
              <a:rPr lang="en-US" altLang="en-US" sz="2000" dirty="0"/>
              <a:t> and </a:t>
            </a:r>
            <a:r>
              <a:rPr lang="en-US" altLang="en-US" sz="2000" i="1" dirty="0"/>
              <a:t>course</a:t>
            </a:r>
            <a:r>
              <a:rPr lang="en-US" altLang="en-US" sz="2000" dirty="0"/>
              <a:t>.</a:t>
            </a:r>
          </a:p>
          <a:p>
            <a:r>
              <a:rPr lang="en-US" altLang="en-US" sz="2000" dirty="0"/>
              <a:t>Note that the information in </a:t>
            </a:r>
            <a:r>
              <a:rPr lang="en-US" altLang="en-US" sz="2000" i="1" dirty="0" err="1"/>
              <a:t>sec_course</a:t>
            </a:r>
            <a:r>
              <a:rPr lang="en-US" altLang="en-US" sz="2000" dirty="0"/>
              <a:t> is redundant, since </a:t>
            </a:r>
            <a:r>
              <a:rPr lang="en-US" altLang="en-US" sz="2000" i="1" dirty="0"/>
              <a:t>section</a:t>
            </a:r>
            <a:r>
              <a:rPr lang="en-US" altLang="en-US" sz="2000" dirty="0"/>
              <a:t> already has an attribute </a:t>
            </a:r>
            <a:r>
              <a:rPr lang="en-US" altLang="en-US" sz="2000" i="1" dirty="0" err="1"/>
              <a:t>course_id</a:t>
            </a:r>
            <a:r>
              <a:rPr lang="en-US" altLang="en-US" sz="2000" dirty="0"/>
              <a:t>, which identifies the course with which the section is related. </a:t>
            </a:r>
          </a:p>
          <a:p>
            <a:r>
              <a:rPr lang="en-US" altLang="en-US" sz="2000" dirty="0"/>
              <a:t>One option to deal with this redundancy is to get rid of the relationship </a:t>
            </a:r>
            <a:r>
              <a:rPr lang="en-US" altLang="en-US" sz="2000" dirty="0" err="1"/>
              <a:t>s</a:t>
            </a:r>
            <a:r>
              <a:rPr lang="en-US" altLang="en-US" sz="2000" i="1" dirty="0" err="1"/>
              <a:t>ec_course</a:t>
            </a:r>
            <a:r>
              <a:rPr lang="en-US" altLang="en-US" sz="2000" dirty="0"/>
              <a:t>;  however, by doing so the relationship between </a:t>
            </a:r>
            <a:r>
              <a:rPr lang="en-US" altLang="en-US" sz="2000" i="1" dirty="0"/>
              <a:t>section</a:t>
            </a:r>
            <a:r>
              <a:rPr lang="en-US" altLang="en-US" sz="2000" dirty="0"/>
              <a:t> and </a:t>
            </a:r>
            <a:r>
              <a:rPr lang="en-US" altLang="en-US" sz="2000" i="1" dirty="0"/>
              <a:t>course </a:t>
            </a:r>
            <a:r>
              <a:rPr lang="en-US" altLang="en-US" sz="2000" dirty="0"/>
              <a:t>becomes implicit in an attribute, which is not desirable.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6D73449-60D4-4B06-B02E-221FA5D7001F}"/>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Weak Entity Sets (Cont.)</a:t>
            </a:r>
          </a:p>
        </p:txBody>
      </p:sp>
      <p:sp>
        <p:nvSpPr>
          <p:cNvPr id="44035" name="Rectangle 3"/>
          <p:cNvSpPr>
            <a:spLocks noGrp="1" noChangeArrowheads="1"/>
          </p:cNvSpPr>
          <p:nvPr>
            <p:ph type="body" idx="1"/>
          </p:nvPr>
        </p:nvSpPr>
        <p:spPr>
          <a:xfrm>
            <a:off x="768351" y="1056443"/>
            <a:ext cx="7668514" cy="5042732"/>
          </a:xfrm>
        </p:spPr>
        <p:txBody>
          <a:bodyPr/>
          <a:lstStyle/>
          <a:p>
            <a:r>
              <a:rPr lang="en-US" altLang="en-US" sz="1700" dirty="0"/>
              <a:t>An alternative way to deal with this redundancy is to not store the attribute </a:t>
            </a:r>
            <a:r>
              <a:rPr lang="en-US" altLang="en-US" sz="1700" i="1" dirty="0" err="1"/>
              <a:t>course_id</a:t>
            </a:r>
            <a:r>
              <a:rPr lang="en-US" altLang="en-US" sz="1700" dirty="0"/>
              <a:t>  in the </a:t>
            </a:r>
            <a:r>
              <a:rPr lang="en-US" altLang="en-US" sz="1700" i="1" dirty="0"/>
              <a:t>section</a:t>
            </a:r>
            <a:r>
              <a:rPr lang="en-US" altLang="en-US" sz="1700" dirty="0"/>
              <a:t> entity and to only store the remaining attributes </a:t>
            </a:r>
            <a:r>
              <a:rPr lang="en-US" altLang="en-US" sz="1700" i="1" dirty="0" err="1"/>
              <a:t>section_id</a:t>
            </a:r>
            <a:r>
              <a:rPr lang="en-US" altLang="en-US" sz="1700" dirty="0"/>
              <a:t>,  </a:t>
            </a:r>
            <a:r>
              <a:rPr lang="en-US" altLang="en-US" sz="1700" i="1" dirty="0"/>
              <a:t>year</a:t>
            </a:r>
            <a:r>
              <a:rPr lang="en-US" altLang="en-US" sz="1700" dirty="0"/>
              <a:t>, and </a:t>
            </a:r>
            <a:r>
              <a:rPr lang="en-US" altLang="en-US" sz="1700" i="1" dirty="0"/>
              <a:t>semester. </a:t>
            </a:r>
          </a:p>
          <a:p>
            <a:pPr lvl="1"/>
            <a:r>
              <a:rPr lang="en-US" altLang="en-US" sz="1700" dirty="0">
                <a:ea typeface="ＭＳ Ｐゴシック" panose="020B0600070205080204" pitchFamily="34" charset="-128"/>
              </a:rPr>
              <a:t>However, the entity set </a:t>
            </a:r>
            <a:r>
              <a:rPr lang="en-US" altLang="en-US" sz="1700" i="1" dirty="0">
                <a:ea typeface="ＭＳ Ｐゴシック" panose="020B0600070205080204" pitchFamily="34" charset="-128"/>
              </a:rPr>
              <a:t>section</a:t>
            </a:r>
            <a:r>
              <a:rPr lang="en-US" altLang="en-US" sz="1700" dirty="0">
                <a:ea typeface="ＭＳ Ｐゴシック" panose="020B0600070205080204" pitchFamily="34" charset="-128"/>
              </a:rPr>
              <a:t> then does not have enough attributes to identify a particular </a:t>
            </a:r>
            <a:r>
              <a:rPr lang="en-US" altLang="en-US" sz="1700" i="1" dirty="0">
                <a:ea typeface="ＭＳ Ｐゴシック" panose="020B0600070205080204" pitchFamily="34" charset="-128"/>
              </a:rPr>
              <a:t>section</a:t>
            </a:r>
            <a:r>
              <a:rPr lang="en-US" altLang="en-US" sz="1700" dirty="0">
                <a:ea typeface="ＭＳ Ｐゴシック" panose="020B0600070205080204" pitchFamily="34" charset="-128"/>
              </a:rPr>
              <a:t> entity uniquely</a:t>
            </a:r>
          </a:p>
          <a:p>
            <a:r>
              <a:rPr lang="en-US" altLang="en-US" sz="1700" dirty="0"/>
              <a:t>To deal with this problem, we treat the relationship </a:t>
            </a:r>
            <a:r>
              <a:rPr lang="en-US" altLang="en-US" sz="1700" i="1" dirty="0" err="1"/>
              <a:t>sec_course</a:t>
            </a:r>
            <a:r>
              <a:rPr lang="en-US" altLang="en-US" sz="1700" dirty="0"/>
              <a:t>  as a special relationship that provides extra information, in this case, the </a:t>
            </a:r>
            <a:r>
              <a:rPr lang="en-US" altLang="en-US" sz="1700" i="1" dirty="0" err="1"/>
              <a:t>course_id</a:t>
            </a:r>
            <a:r>
              <a:rPr lang="en-US" altLang="en-US" sz="1700" dirty="0"/>
              <a:t>, required to identify </a:t>
            </a:r>
            <a:r>
              <a:rPr lang="en-US" altLang="en-US" sz="1700" i="1" dirty="0"/>
              <a:t>section</a:t>
            </a:r>
            <a:r>
              <a:rPr lang="en-US" altLang="en-US" sz="1700" dirty="0"/>
              <a:t>  entities uniquely.</a:t>
            </a:r>
          </a:p>
          <a:p>
            <a:r>
              <a:rPr lang="en-US" altLang="en-US" sz="1700" dirty="0"/>
              <a:t>A </a:t>
            </a:r>
            <a:r>
              <a:rPr lang="en-US" altLang="en-US" sz="1700" b="1" dirty="0">
                <a:solidFill>
                  <a:srgbClr val="002060"/>
                </a:solidFill>
              </a:rPr>
              <a:t>weak entity set</a:t>
            </a:r>
            <a:r>
              <a:rPr lang="en-US" altLang="en-US" sz="1700" dirty="0">
                <a:solidFill>
                  <a:srgbClr val="002060"/>
                </a:solidFill>
              </a:rPr>
              <a:t> </a:t>
            </a:r>
            <a:r>
              <a:rPr lang="en-US" altLang="en-US" sz="1700" dirty="0"/>
              <a:t>is one whose existence is dependent on another entity, called its </a:t>
            </a:r>
            <a:r>
              <a:rPr lang="en-US" altLang="en-US" sz="1700" b="1" dirty="0">
                <a:solidFill>
                  <a:srgbClr val="002060"/>
                </a:solidFill>
              </a:rPr>
              <a:t>identifying entity</a:t>
            </a:r>
            <a:endParaRPr lang="en-US" altLang="en-US" sz="1700" dirty="0">
              <a:solidFill>
                <a:srgbClr val="002060"/>
              </a:solidFill>
            </a:endParaRPr>
          </a:p>
          <a:p>
            <a:r>
              <a:rPr lang="en-US" altLang="en-US" sz="1700" dirty="0"/>
              <a:t>Instead of associating a primary key with a weak entity, we use the identifying entity, along with extra attributes called </a:t>
            </a:r>
            <a:r>
              <a:rPr lang="en-US" altLang="en-US" sz="1700" b="1" dirty="0">
                <a:solidFill>
                  <a:srgbClr val="002060"/>
                </a:solidFill>
              </a:rPr>
              <a:t>discriminator</a:t>
            </a:r>
            <a:r>
              <a:rPr lang="en-US" altLang="en-US" sz="1700" dirty="0">
                <a:solidFill>
                  <a:srgbClr val="002060"/>
                </a:solidFill>
              </a:rPr>
              <a:t> </a:t>
            </a:r>
            <a:r>
              <a:rPr lang="en-US" altLang="en-US" sz="1700" dirty="0"/>
              <a:t>to uniquely identify a weak entity. </a:t>
            </a:r>
          </a:p>
          <a:p>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38CDAE9-E387-4B01-A720-4ACF35118A59}"/>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57730" name="Rectangle 2"/>
          <p:cNvSpPr>
            <a:spLocks noGrp="1" noChangeArrowheads="1"/>
          </p:cNvSpPr>
          <p:nvPr>
            <p:ph type="title"/>
          </p:nvPr>
        </p:nvSpPr>
        <p:spPr>
          <a:xfrm>
            <a:off x="755650" y="125413"/>
            <a:ext cx="8077200" cy="609600"/>
          </a:xfrm>
        </p:spPr>
        <p:txBody>
          <a:bodyPr/>
          <a:lstStyle/>
          <a:p>
            <a:pPr>
              <a:defRPr/>
            </a:pPr>
            <a:r>
              <a:rPr lang="en-US" altLang="en-US" dirty="0">
                <a:effectLst/>
              </a:rPr>
              <a:t>Design Phases</a:t>
            </a:r>
            <a:endParaRPr lang="en-US" altLang="en-US" dirty="0">
              <a:effectLst>
                <a:outerShdw blurRad="38100" dist="38100" dir="2700000" algn="tl">
                  <a:srgbClr val="C0C0C0"/>
                </a:outerShdw>
              </a:effectLst>
            </a:endParaRPr>
          </a:p>
        </p:txBody>
      </p:sp>
      <p:sp>
        <p:nvSpPr>
          <p:cNvPr id="6147" name="Rectangle 3"/>
          <p:cNvSpPr>
            <a:spLocks noGrp="1" noChangeArrowheads="1"/>
          </p:cNvSpPr>
          <p:nvPr>
            <p:ph type="body" idx="1"/>
          </p:nvPr>
        </p:nvSpPr>
        <p:spPr>
          <a:xfrm>
            <a:off x="755650" y="1546923"/>
            <a:ext cx="7595870" cy="3764153"/>
          </a:xfrm>
        </p:spPr>
        <p:txBody>
          <a:bodyPr/>
          <a:lstStyle/>
          <a:p>
            <a:r>
              <a:rPr lang="en-US" altLang="en-US" sz="1800" dirty="0"/>
              <a:t>Initial phase -- characterize fully the data needs of the prospective database users. </a:t>
            </a:r>
          </a:p>
          <a:p>
            <a:r>
              <a:rPr lang="en-US" altLang="en-US" sz="1800" dirty="0"/>
              <a:t>Second phase  -- choosing  a data model</a:t>
            </a:r>
          </a:p>
          <a:p>
            <a:pPr lvl="1"/>
            <a:r>
              <a:rPr lang="en-US" altLang="en-US" sz="1800" dirty="0">
                <a:ea typeface="ＭＳ Ｐゴシック" panose="020B0600070205080204" pitchFamily="34" charset="-128"/>
              </a:rPr>
              <a:t>Applying the concepts of the chosen data model</a:t>
            </a:r>
          </a:p>
          <a:p>
            <a:pPr lvl="1"/>
            <a:r>
              <a:rPr lang="en-US" altLang="en-US" sz="1800" dirty="0">
                <a:ea typeface="ＭＳ Ｐゴシック" panose="020B0600070205080204" pitchFamily="34" charset="-128"/>
              </a:rPr>
              <a:t>Translating  these requirements into a conceptual schema of the database.</a:t>
            </a:r>
          </a:p>
          <a:p>
            <a:pPr lvl="1"/>
            <a:r>
              <a:rPr lang="en-US" altLang="en-US" sz="1800" dirty="0">
                <a:ea typeface="ＭＳ Ｐゴシック" panose="020B0600070205080204" pitchFamily="34" charset="-128"/>
              </a:rPr>
              <a:t>A fully developed conceptual schema indicates the functional requirements of the enterprise. </a:t>
            </a:r>
          </a:p>
          <a:p>
            <a:pPr lvl="2"/>
            <a:r>
              <a:rPr lang="en-US" altLang="en-US" sz="1800" dirty="0">
                <a:ea typeface="ＭＳ Ｐゴシック" panose="020B0600070205080204" pitchFamily="34" charset="-128"/>
              </a:rPr>
              <a:t>Describe the kinds of operations (or transactions) that will be performed on the data.</a:t>
            </a:r>
          </a:p>
          <a:p>
            <a:pPr>
              <a:buFont typeface="Monotype Sorts" charset="2"/>
              <a:buNone/>
            </a:pPr>
            <a:endParaRPr lang="en-US" altLang="en-US" dirty="0"/>
          </a:p>
          <a:p>
            <a:pPr>
              <a:buFont typeface="Monotype Sorts" charset="2"/>
              <a:buNone/>
            </a:pPr>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4C3A8C8-1BA7-4535-808C-0989B0B796DE}"/>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531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Weak Entity Sets (Cont.)</a:t>
            </a:r>
          </a:p>
        </p:txBody>
      </p:sp>
      <p:sp>
        <p:nvSpPr>
          <p:cNvPr id="45059" name="Rectangle 3"/>
          <p:cNvSpPr>
            <a:spLocks noGrp="1" noChangeArrowheads="1"/>
          </p:cNvSpPr>
          <p:nvPr>
            <p:ph type="body" idx="1"/>
          </p:nvPr>
        </p:nvSpPr>
        <p:spPr>
          <a:xfrm>
            <a:off x="768351" y="1148415"/>
            <a:ext cx="7534402" cy="4630593"/>
          </a:xfrm>
        </p:spPr>
        <p:txBody>
          <a:bodyPr/>
          <a:lstStyle/>
          <a:p>
            <a:r>
              <a:rPr lang="en-US" altLang="en-US" sz="1700" dirty="0"/>
              <a:t>An entity set that is not a weak entity set is termed a </a:t>
            </a:r>
            <a:r>
              <a:rPr lang="en-US" altLang="en-US" sz="1700" b="1" dirty="0">
                <a:solidFill>
                  <a:srgbClr val="002060"/>
                </a:solidFill>
              </a:rPr>
              <a:t>strong entity set</a:t>
            </a:r>
            <a:r>
              <a:rPr lang="en-US" altLang="en-US" sz="1700" dirty="0">
                <a:solidFill>
                  <a:srgbClr val="000099"/>
                </a:solidFill>
              </a:rPr>
              <a:t>.</a:t>
            </a:r>
          </a:p>
          <a:p>
            <a:r>
              <a:rPr lang="en-US" altLang="en-US" sz="1700" dirty="0"/>
              <a:t>Every weak entity must be associated with an identifying entity; that is, the weak entity set is said to be </a:t>
            </a:r>
            <a:r>
              <a:rPr lang="en-US" altLang="en-US" sz="1700" b="1" dirty="0">
                <a:solidFill>
                  <a:srgbClr val="002060"/>
                </a:solidFill>
              </a:rPr>
              <a:t>existence dependent</a:t>
            </a:r>
            <a:r>
              <a:rPr lang="en-US" altLang="en-US" sz="1700" dirty="0">
                <a:solidFill>
                  <a:srgbClr val="002060"/>
                </a:solidFill>
              </a:rPr>
              <a:t> </a:t>
            </a:r>
            <a:r>
              <a:rPr lang="en-US" altLang="en-US" sz="1700" dirty="0"/>
              <a:t>on the identifying entity set. </a:t>
            </a:r>
          </a:p>
          <a:p>
            <a:r>
              <a:rPr lang="en-US" altLang="en-US" sz="1700" dirty="0"/>
              <a:t>The identifying entity set is said to </a:t>
            </a:r>
            <a:r>
              <a:rPr lang="en-US" altLang="en-US" sz="1700" b="1" dirty="0">
                <a:solidFill>
                  <a:srgbClr val="002060"/>
                </a:solidFill>
              </a:rPr>
              <a:t>own</a:t>
            </a:r>
            <a:r>
              <a:rPr lang="en-US" altLang="en-US" sz="1700" dirty="0"/>
              <a:t> the weak entity set that it identifies. </a:t>
            </a:r>
          </a:p>
          <a:p>
            <a:r>
              <a:rPr lang="en-US" altLang="en-US" sz="1700" dirty="0"/>
              <a:t>The relationship associating the weak entity set with the identifying entity set is called the </a:t>
            </a:r>
            <a:r>
              <a:rPr lang="en-US" altLang="en-US" sz="1700" b="1" dirty="0">
                <a:solidFill>
                  <a:srgbClr val="002060"/>
                </a:solidFill>
              </a:rPr>
              <a:t>identifying relationship</a:t>
            </a:r>
            <a:r>
              <a:rPr lang="en-US" altLang="en-US" sz="1700" dirty="0"/>
              <a:t>.</a:t>
            </a:r>
          </a:p>
          <a:p>
            <a:r>
              <a:rPr lang="en-GB" dirty="0"/>
              <a:t>The set of attributes that allows distinguishing among weak entities is called the </a:t>
            </a:r>
            <a:r>
              <a:rPr lang="en-GB" b="1" dirty="0">
                <a:solidFill>
                  <a:srgbClr val="002060"/>
                </a:solidFill>
              </a:rPr>
              <a:t>discriminator</a:t>
            </a:r>
            <a:r>
              <a:rPr lang="en-GB" dirty="0"/>
              <a:t> or </a:t>
            </a:r>
            <a:r>
              <a:rPr lang="en-GB" b="1" dirty="0">
                <a:solidFill>
                  <a:srgbClr val="002060"/>
                </a:solidFill>
              </a:rPr>
              <a:t>partial key</a:t>
            </a:r>
            <a:r>
              <a:rPr lang="en-GB" dirty="0"/>
              <a:t>.</a:t>
            </a:r>
            <a:endParaRPr lang="en-US" altLang="en-US" sz="1700" dirty="0"/>
          </a:p>
          <a:p>
            <a:r>
              <a:rPr lang="en-US" altLang="en-US" sz="1700" dirty="0"/>
              <a:t>Note that the relational schema we eventually create from the entity set </a:t>
            </a:r>
            <a:r>
              <a:rPr lang="en-US" altLang="en-US" sz="1700" i="1" dirty="0"/>
              <a:t>section</a:t>
            </a:r>
            <a:r>
              <a:rPr lang="en-US" altLang="en-US" sz="1700" dirty="0"/>
              <a:t> does have the attribute </a:t>
            </a:r>
            <a:r>
              <a:rPr lang="en-US" altLang="en-US" sz="1700" i="1" dirty="0" err="1"/>
              <a:t>course_id</a:t>
            </a:r>
            <a:r>
              <a:rPr lang="en-US" altLang="en-US" sz="1700" dirty="0"/>
              <a:t>, for reasons that will become clear later, even though we have dropped the attribute </a:t>
            </a:r>
            <a:r>
              <a:rPr lang="en-US" altLang="en-US" sz="1700" i="1" dirty="0" err="1"/>
              <a:t>course_id</a:t>
            </a:r>
            <a:r>
              <a:rPr lang="en-US" altLang="en-US" sz="1700" dirty="0"/>
              <a:t>  from the entity set </a:t>
            </a:r>
            <a:r>
              <a:rPr lang="en-US" altLang="en-US" sz="1700" i="1" dirty="0"/>
              <a:t>section.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17B4A19-FF1C-465B-95AB-C7FE48D7DDD3}"/>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7362" name="Rectangle 2"/>
          <p:cNvSpPr>
            <a:spLocks noGrp="1" noChangeArrowheads="1"/>
          </p:cNvSpPr>
          <p:nvPr>
            <p:ph type="title"/>
          </p:nvPr>
        </p:nvSpPr>
        <p:spPr>
          <a:xfrm>
            <a:off x="539750" y="85725"/>
            <a:ext cx="8077200" cy="609600"/>
          </a:xfrm>
        </p:spPr>
        <p:txBody>
          <a:bodyPr/>
          <a:lstStyle/>
          <a:p>
            <a:pPr>
              <a:defRPr/>
            </a:pPr>
            <a:r>
              <a:rPr lang="en-US" altLang="en-US" dirty="0">
                <a:effectLst>
                  <a:outerShdw blurRad="38100" dist="38100" dir="2700000" algn="tl">
                    <a:srgbClr val="C0C0C0"/>
                  </a:outerShdw>
                </a:effectLst>
              </a:rPr>
              <a:t>Expressing Weak Entity Sets (Ex 1)</a:t>
            </a:r>
          </a:p>
        </p:txBody>
      </p:sp>
      <p:sp>
        <p:nvSpPr>
          <p:cNvPr id="46083" name="Rectangle 3"/>
          <p:cNvSpPr>
            <a:spLocks noGrp="1" noChangeArrowheads="1"/>
          </p:cNvSpPr>
          <p:nvPr>
            <p:ph type="body" idx="1"/>
          </p:nvPr>
        </p:nvSpPr>
        <p:spPr>
          <a:xfrm>
            <a:off x="781235" y="1142557"/>
            <a:ext cx="7411789" cy="2222436"/>
          </a:xfrm>
        </p:spPr>
        <p:txBody>
          <a:bodyPr/>
          <a:lstStyle/>
          <a:p>
            <a:r>
              <a:rPr lang="en-US" altLang="en-US" sz="1800" dirty="0"/>
              <a:t>In E-R diagrams, a weak entity set is depicted via a double rectangle.</a:t>
            </a:r>
          </a:p>
          <a:p>
            <a:r>
              <a:rPr lang="en-US" altLang="en-US" sz="1800" dirty="0"/>
              <a:t>We underline the discriminator of a weak entity set  with a dashed line.</a:t>
            </a:r>
          </a:p>
          <a:p>
            <a:r>
              <a:rPr lang="en-US" altLang="en-US" sz="1800" dirty="0"/>
              <a:t>The relationship set connecting the  weak entity set to the identifying strong entity set is depicted by a double diamond. </a:t>
            </a:r>
          </a:p>
          <a:p>
            <a:r>
              <a:rPr lang="en-US" altLang="en-US" sz="1800" dirty="0"/>
              <a:t>Primary key for </a:t>
            </a:r>
            <a:r>
              <a:rPr lang="en-US" altLang="en-US" sz="1800" i="1" dirty="0"/>
              <a:t>section </a:t>
            </a:r>
            <a:r>
              <a:rPr lang="en-US" altLang="en-US" sz="1800" dirty="0"/>
              <a:t>– (</a:t>
            </a:r>
            <a:r>
              <a:rPr lang="en-US" altLang="en-US" sz="1800" i="1" dirty="0" err="1"/>
              <a:t>course_id</a:t>
            </a:r>
            <a:r>
              <a:rPr lang="en-US" altLang="en-US" sz="1800" i="1" dirty="0"/>
              <a:t>, </a:t>
            </a:r>
            <a:r>
              <a:rPr lang="en-US" altLang="en-US" sz="1800" i="1" dirty="0" err="1"/>
              <a:t>sec_id</a:t>
            </a:r>
            <a:r>
              <a:rPr lang="en-US" altLang="en-US" sz="1800" i="1" dirty="0"/>
              <a:t>, semester, year</a:t>
            </a:r>
            <a:r>
              <a:rPr lang="en-US" altLang="en-US" sz="2400" dirty="0"/>
              <a:t>)</a:t>
            </a:r>
          </a:p>
        </p:txBody>
      </p:sp>
      <p:pic>
        <p:nvPicPr>
          <p:cNvPr id="9" name="Picture 8">
            <a:extLst>
              <a:ext uri="{FF2B5EF4-FFF2-40B4-BE49-F238E27FC236}">
                <a16:creationId xmlns:a16="http://schemas.microsoft.com/office/drawing/2014/main" id="{4DAEF5BF-475C-4A31-832E-515CEDA7E2E2}"/>
              </a:ext>
            </a:extLst>
          </p:cNvPr>
          <p:cNvPicPr>
            <a:picLocks noChangeAspect="1"/>
          </p:cNvPicPr>
          <p:nvPr/>
        </p:nvPicPr>
        <p:blipFill>
          <a:blip r:embed="rId3"/>
          <a:stretch>
            <a:fillRect/>
          </a:stretch>
        </p:blipFill>
        <p:spPr>
          <a:xfrm>
            <a:off x="1282542" y="4364162"/>
            <a:ext cx="6591616" cy="135128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17B4A19-FF1C-465B-95AB-C7FE48D7DDD3}"/>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27362" name="Rectangle 2"/>
          <p:cNvSpPr>
            <a:spLocks noGrp="1" noChangeArrowheads="1"/>
          </p:cNvSpPr>
          <p:nvPr>
            <p:ph type="title"/>
          </p:nvPr>
        </p:nvSpPr>
        <p:spPr>
          <a:xfrm>
            <a:off x="539750" y="85725"/>
            <a:ext cx="8077200" cy="609600"/>
          </a:xfrm>
        </p:spPr>
        <p:txBody>
          <a:bodyPr/>
          <a:lstStyle/>
          <a:p>
            <a:pPr>
              <a:defRPr/>
            </a:pPr>
            <a:r>
              <a:rPr lang="en-US" altLang="en-US" dirty="0">
                <a:effectLst>
                  <a:outerShdw blurRad="38100" dist="38100" dir="2700000" algn="tl">
                    <a:srgbClr val="C0C0C0"/>
                  </a:outerShdw>
                </a:effectLst>
              </a:rPr>
              <a:t>Expressing Weak Entity Sets (Ex 2)</a:t>
            </a:r>
          </a:p>
        </p:txBody>
      </p:sp>
      <p:sp>
        <p:nvSpPr>
          <p:cNvPr id="46083" name="Rectangle 3"/>
          <p:cNvSpPr>
            <a:spLocks noGrp="1" noChangeArrowheads="1"/>
          </p:cNvSpPr>
          <p:nvPr>
            <p:ph type="body" idx="1"/>
          </p:nvPr>
        </p:nvSpPr>
        <p:spPr>
          <a:xfrm>
            <a:off x="781235" y="1142557"/>
            <a:ext cx="7411789" cy="2222436"/>
          </a:xfrm>
        </p:spPr>
        <p:txBody>
          <a:bodyPr/>
          <a:lstStyle/>
          <a:p>
            <a:r>
              <a:rPr lang="en-GB" sz="2000" dirty="0"/>
              <a:t>Consider how banks store details about children (for saving accounts). Since a child cannot be uniquely identified (no NIC) we associate a child with an adult who is his guardian. </a:t>
            </a:r>
          </a:p>
          <a:p>
            <a:r>
              <a:rPr lang="en-GB" sz="2000" dirty="0"/>
              <a:t>Assume that one guardian would not name all his children with the same name. Then name becomes a partial key for the weak entity set child and adult is the associated identifying entity set. </a:t>
            </a:r>
          </a:p>
          <a:p>
            <a:r>
              <a:rPr lang="en-GB" sz="2000" dirty="0"/>
              <a:t>Primary key for child is (NIC, name)</a:t>
            </a:r>
            <a:endParaRPr lang="en-US" altLang="en-US" sz="2800" dirty="0"/>
          </a:p>
        </p:txBody>
      </p:sp>
      <p:pic>
        <p:nvPicPr>
          <p:cNvPr id="4" name="Picture 3">
            <a:extLst>
              <a:ext uri="{FF2B5EF4-FFF2-40B4-BE49-F238E27FC236}">
                <a16:creationId xmlns:a16="http://schemas.microsoft.com/office/drawing/2014/main" id="{6E068937-8F0A-4206-8426-6AAE3A4A0BD9}"/>
              </a:ext>
            </a:extLst>
          </p:cNvPr>
          <p:cNvPicPr>
            <a:picLocks noChangeAspect="1"/>
          </p:cNvPicPr>
          <p:nvPr/>
        </p:nvPicPr>
        <p:blipFill>
          <a:blip r:embed="rId3"/>
          <a:stretch>
            <a:fillRect/>
          </a:stretch>
        </p:blipFill>
        <p:spPr>
          <a:xfrm>
            <a:off x="945553" y="4439649"/>
            <a:ext cx="7252893" cy="1729707"/>
          </a:xfrm>
          <a:prstGeom prst="rect">
            <a:avLst/>
          </a:prstGeom>
        </p:spPr>
      </p:pic>
    </p:spTree>
    <p:extLst>
      <p:ext uri="{BB962C8B-B14F-4D97-AF65-F5344CB8AC3E}">
        <p14:creationId xmlns:p14="http://schemas.microsoft.com/office/powerpoint/2010/main" val="2020852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FE1A20F-926A-46D5-878A-CC8BCEA5D0C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7993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Redundant Attributes</a:t>
            </a:r>
          </a:p>
        </p:txBody>
      </p:sp>
      <p:sp>
        <p:nvSpPr>
          <p:cNvPr id="47109" name="Rectangle 3"/>
          <p:cNvSpPr>
            <a:spLocks noGrp="1" noChangeArrowheads="1"/>
          </p:cNvSpPr>
          <p:nvPr>
            <p:ph type="body" idx="1"/>
          </p:nvPr>
        </p:nvSpPr>
        <p:spPr>
          <a:xfrm>
            <a:off x="768350" y="1075145"/>
            <a:ext cx="7594415" cy="3313975"/>
          </a:xfrm>
        </p:spPr>
        <p:txBody>
          <a:bodyPr/>
          <a:lstStyle/>
          <a:p>
            <a:r>
              <a:rPr lang="en-US" altLang="en-US" sz="1700" dirty="0"/>
              <a:t>Suppose we have entity sets:</a:t>
            </a:r>
          </a:p>
          <a:p>
            <a:pPr lvl="1"/>
            <a:r>
              <a:rPr lang="en-US" altLang="en-US" sz="1700" i="1" dirty="0">
                <a:ea typeface="ＭＳ Ｐゴシック" panose="020B0600070205080204" pitchFamily="34" charset="-128"/>
              </a:rPr>
              <a:t>student</a:t>
            </a:r>
            <a:r>
              <a:rPr lang="en-US" altLang="en-US" sz="1700" dirty="0">
                <a:ea typeface="ＭＳ Ｐゴシック" panose="020B0600070205080204" pitchFamily="34" charset="-128"/>
              </a:rPr>
              <a:t>, with attributes: </a:t>
            </a:r>
            <a:r>
              <a:rPr lang="en-US" altLang="en-US" sz="1700" i="1" dirty="0">
                <a:ea typeface="ＭＳ Ｐゴシック" panose="020B0600070205080204" pitchFamily="34" charset="-128"/>
              </a:rPr>
              <a:t>ID</a:t>
            </a:r>
            <a:r>
              <a:rPr lang="en-US" altLang="en-US" sz="1700" dirty="0">
                <a:ea typeface="ＭＳ Ｐゴシック" panose="020B0600070205080204" pitchFamily="34" charset="-128"/>
              </a:rPr>
              <a:t>, </a:t>
            </a:r>
            <a:r>
              <a:rPr lang="en-US" altLang="en-US" sz="1700" i="1" dirty="0">
                <a:ea typeface="ＭＳ Ｐゴシック" panose="020B0600070205080204" pitchFamily="34" charset="-128"/>
              </a:rPr>
              <a:t>name, </a:t>
            </a:r>
            <a:r>
              <a:rPr lang="en-US" altLang="en-US" sz="1700" i="1" dirty="0" err="1">
                <a:ea typeface="ＭＳ Ｐゴシック" panose="020B0600070205080204" pitchFamily="34" charset="-128"/>
              </a:rPr>
              <a:t>tot_cred</a:t>
            </a:r>
            <a:r>
              <a:rPr lang="en-US" altLang="en-US" sz="1700" dirty="0">
                <a:ea typeface="ＭＳ Ｐゴシック" panose="020B0600070205080204" pitchFamily="34" charset="-128"/>
              </a:rPr>
              <a:t>, </a:t>
            </a:r>
            <a:r>
              <a:rPr lang="en-US" altLang="en-US" sz="1700" i="1" dirty="0">
                <a:ea typeface="ＭＳ Ｐゴシック" panose="020B0600070205080204" pitchFamily="34" charset="-128"/>
              </a:rPr>
              <a:t>dept_name</a:t>
            </a:r>
          </a:p>
          <a:p>
            <a:pPr lvl="1"/>
            <a:r>
              <a:rPr lang="en-US" altLang="en-US" sz="1700" i="1" dirty="0">
                <a:ea typeface="ＭＳ Ｐゴシック" panose="020B0600070205080204" pitchFamily="34" charset="-128"/>
              </a:rPr>
              <a:t>department, </a:t>
            </a:r>
            <a:r>
              <a:rPr lang="en-US" altLang="en-US" sz="1700" dirty="0">
                <a:ea typeface="ＭＳ Ｐゴシック" panose="020B0600070205080204" pitchFamily="34" charset="-128"/>
              </a:rPr>
              <a:t>with attributes: </a:t>
            </a:r>
            <a:r>
              <a:rPr lang="en-US" altLang="en-US" sz="1700" i="1" dirty="0" err="1">
                <a:ea typeface="ＭＳ Ｐゴシック" panose="020B0600070205080204" pitchFamily="34" charset="-128"/>
              </a:rPr>
              <a:t>dept_name</a:t>
            </a:r>
            <a:r>
              <a:rPr lang="en-US" altLang="en-US" sz="1700" i="1" dirty="0">
                <a:ea typeface="ＭＳ Ｐゴシック" panose="020B0600070205080204" pitchFamily="34" charset="-128"/>
              </a:rPr>
              <a:t>, building, budget</a:t>
            </a:r>
          </a:p>
          <a:p>
            <a:r>
              <a:rPr lang="en-US" altLang="en-US" sz="1700" dirty="0"/>
              <a:t>We model the fact that each student has an associated department</a:t>
            </a:r>
            <a:r>
              <a:rPr lang="en-US" altLang="en-US" sz="1700" i="1" dirty="0"/>
              <a:t> </a:t>
            </a:r>
            <a:r>
              <a:rPr lang="en-US" altLang="en-US" sz="1700" dirty="0"/>
              <a:t>using a relationship set </a:t>
            </a:r>
            <a:r>
              <a:rPr lang="en-US" altLang="en-US" i="1" dirty="0" err="1"/>
              <a:t>stud</a:t>
            </a:r>
            <a:r>
              <a:rPr lang="en-US" altLang="en-US" sz="1700" i="1" dirty="0" err="1"/>
              <a:t>_dept</a:t>
            </a:r>
            <a:endParaRPr lang="en-US" altLang="en-US" sz="1700" i="1" dirty="0"/>
          </a:p>
          <a:p>
            <a:r>
              <a:rPr lang="en-US" altLang="en-US" sz="1700" dirty="0"/>
              <a:t>The attribute </a:t>
            </a:r>
            <a:r>
              <a:rPr lang="en-US" altLang="en-US" sz="1700" i="1" dirty="0"/>
              <a:t>dept_name </a:t>
            </a:r>
            <a:r>
              <a:rPr lang="en-US" altLang="en-US" sz="1700" dirty="0"/>
              <a:t>in </a:t>
            </a:r>
            <a:r>
              <a:rPr lang="en-US" altLang="en-US" sz="1700" i="1" dirty="0"/>
              <a:t>student</a:t>
            </a:r>
            <a:r>
              <a:rPr lang="en-US" altLang="en-US" sz="1700" dirty="0"/>
              <a:t> below replicates information present in the relationship and is therefore  redundant</a:t>
            </a:r>
          </a:p>
          <a:p>
            <a:pPr lvl="1"/>
            <a:r>
              <a:rPr lang="en-US" altLang="en-US" sz="1700" dirty="0">
                <a:ea typeface="ＭＳ Ｐゴシック" panose="020B0600070205080204" pitchFamily="34" charset="-128"/>
              </a:rPr>
              <a:t>and needs to be removed.</a:t>
            </a:r>
          </a:p>
          <a:p>
            <a:r>
              <a:rPr lang="en-US" altLang="en-US" sz="1700" dirty="0"/>
              <a:t>BUT: when converting back to tables, in some cases the attribute gets reintroduced, as we will see later.</a:t>
            </a:r>
          </a:p>
        </p:txBody>
      </p:sp>
      <p:pic>
        <p:nvPicPr>
          <p:cNvPr id="8" name="Picture 7">
            <a:extLst>
              <a:ext uri="{FF2B5EF4-FFF2-40B4-BE49-F238E27FC236}">
                <a16:creationId xmlns:a16="http://schemas.microsoft.com/office/drawing/2014/main" id="{31DC5132-C467-4720-85B4-2A91343719EF}"/>
              </a:ext>
            </a:extLst>
          </p:cNvPr>
          <p:cNvPicPr>
            <a:picLocks noChangeAspect="1"/>
          </p:cNvPicPr>
          <p:nvPr/>
        </p:nvPicPr>
        <p:blipFill>
          <a:blip r:embed="rId3"/>
          <a:stretch>
            <a:fillRect/>
          </a:stretch>
        </p:blipFill>
        <p:spPr>
          <a:xfrm>
            <a:off x="1935479" y="4655471"/>
            <a:ext cx="5560258" cy="2085054"/>
          </a:xfrm>
          <a:prstGeom prst="rect">
            <a:avLst/>
          </a:prstGeom>
        </p:spPr>
      </p:pic>
      <p:cxnSp>
        <p:nvCxnSpPr>
          <p:cNvPr id="7" name="Straight Connector 6">
            <a:extLst>
              <a:ext uri="{FF2B5EF4-FFF2-40B4-BE49-F238E27FC236}">
                <a16:creationId xmlns:a16="http://schemas.microsoft.com/office/drawing/2014/main" id="{C7F3C57B-A0A6-425B-ABE4-183F329F79F4}"/>
              </a:ext>
            </a:extLst>
          </p:cNvPr>
          <p:cNvCxnSpPr/>
          <p:nvPr/>
        </p:nvCxnSpPr>
        <p:spPr bwMode="auto">
          <a:xfrm>
            <a:off x="2006599" y="6075680"/>
            <a:ext cx="924561" cy="0"/>
          </a:xfrm>
          <a:prstGeom prst="line">
            <a:avLst/>
          </a:prstGeom>
          <a:solidFill>
            <a:schemeClr val="accent1"/>
          </a:solidFill>
          <a:ln w="19050" cap="flat" cmpd="sng" algn="ctr">
            <a:solidFill>
              <a:schemeClr val="tx2"/>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F9C4E9B-3D94-4F2A-98AF-58F41B64941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06882" name="Rectangle 2"/>
          <p:cNvSpPr>
            <a:spLocks noGrp="1" noChangeArrowheads="1"/>
          </p:cNvSpPr>
          <p:nvPr>
            <p:ph type="title"/>
          </p:nvPr>
        </p:nvSpPr>
        <p:spPr>
          <a:xfrm>
            <a:off x="742950" y="38100"/>
            <a:ext cx="8420100" cy="682625"/>
          </a:xfrm>
        </p:spPr>
        <p:txBody>
          <a:bodyPr/>
          <a:lstStyle/>
          <a:p>
            <a:pPr>
              <a:defRPr/>
            </a:pPr>
            <a:r>
              <a:rPr lang="en-US" altLang="en-US">
                <a:effectLst>
                  <a:outerShdw blurRad="38100" dist="38100" dir="2700000" algn="tl">
                    <a:srgbClr val="C0C0C0"/>
                  </a:outerShdw>
                </a:effectLst>
              </a:rPr>
              <a:t>E-R Diagram for a University Enterprise</a:t>
            </a:r>
          </a:p>
        </p:txBody>
      </p:sp>
      <p:pic>
        <p:nvPicPr>
          <p:cNvPr id="7" name="Picture 6">
            <a:extLst>
              <a:ext uri="{FF2B5EF4-FFF2-40B4-BE49-F238E27FC236}">
                <a16:creationId xmlns:a16="http://schemas.microsoft.com/office/drawing/2014/main" id="{F52F3C4F-CF32-4104-A221-A27D4040C28D}"/>
              </a:ext>
            </a:extLst>
          </p:cNvPr>
          <p:cNvPicPr>
            <a:picLocks noChangeAspect="1"/>
          </p:cNvPicPr>
          <p:nvPr/>
        </p:nvPicPr>
        <p:blipFill rotWithShape="1">
          <a:blip r:embed="rId3"/>
          <a:srcRect r="-2934"/>
          <a:stretch/>
        </p:blipFill>
        <p:spPr>
          <a:xfrm>
            <a:off x="1247095" y="863601"/>
            <a:ext cx="6464227" cy="57404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FE1A20F-926A-46D5-878A-CC8BCEA5D0C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79938"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Exercise</a:t>
            </a:r>
          </a:p>
        </p:txBody>
      </p:sp>
      <p:sp>
        <p:nvSpPr>
          <p:cNvPr id="47109" name="Rectangle 3"/>
          <p:cNvSpPr>
            <a:spLocks noGrp="1" noChangeArrowheads="1"/>
          </p:cNvSpPr>
          <p:nvPr>
            <p:ph type="body" idx="1"/>
          </p:nvPr>
        </p:nvSpPr>
        <p:spPr>
          <a:xfrm>
            <a:off x="768350" y="1075146"/>
            <a:ext cx="7594415" cy="1314094"/>
          </a:xfrm>
        </p:spPr>
        <p:txBody>
          <a:bodyPr/>
          <a:lstStyle/>
          <a:p>
            <a:pPr marL="0" indent="0">
              <a:buNone/>
            </a:pPr>
            <a:r>
              <a:rPr lang="en-GB" sz="1800" dirty="0"/>
              <a:t>Design an ER diagram for keeping track of the exploits of your favourite SLPL team. You should store the matches played, the scores in each match, the players in each match, individual player statistics (batting only) for each match. Summary statistics should be </a:t>
            </a:r>
            <a:r>
              <a:rPr lang="en-GB" sz="1800" dirty="0" err="1"/>
              <a:t>modeled</a:t>
            </a:r>
            <a:r>
              <a:rPr lang="en-GB" sz="1800" dirty="0"/>
              <a:t> derived attributes</a:t>
            </a:r>
            <a:endParaRPr lang="en-US" altLang="en-US" sz="1800" dirty="0"/>
          </a:p>
        </p:txBody>
      </p:sp>
      <p:pic>
        <p:nvPicPr>
          <p:cNvPr id="4" name="Picture 3">
            <a:extLst>
              <a:ext uri="{FF2B5EF4-FFF2-40B4-BE49-F238E27FC236}">
                <a16:creationId xmlns:a16="http://schemas.microsoft.com/office/drawing/2014/main" id="{E1944403-3BFE-445B-939E-23777946E174}"/>
              </a:ext>
            </a:extLst>
          </p:cNvPr>
          <p:cNvPicPr>
            <a:picLocks noChangeAspect="1"/>
          </p:cNvPicPr>
          <p:nvPr/>
        </p:nvPicPr>
        <p:blipFill>
          <a:blip r:embed="rId3"/>
          <a:stretch>
            <a:fillRect/>
          </a:stretch>
        </p:blipFill>
        <p:spPr>
          <a:xfrm>
            <a:off x="1174197" y="2737311"/>
            <a:ext cx="6795605" cy="3556216"/>
          </a:xfrm>
          <a:prstGeom prst="rect">
            <a:avLst/>
          </a:prstGeom>
        </p:spPr>
      </p:pic>
    </p:spTree>
    <p:extLst>
      <p:ext uri="{BB962C8B-B14F-4D97-AF65-F5344CB8AC3E}">
        <p14:creationId xmlns:p14="http://schemas.microsoft.com/office/powerpoint/2010/main" val="16699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FE1A20F-926A-46D5-878A-CC8BCEA5D0C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79938"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Exercise</a:t>
            </a:r>
          </a:p>
        </p:txBody>
      </p:sp>
      <p:sp>
        <p:nvSpPr>
          <p:cNvPr id="47109" name="Rectangle 3"/>
          <p:cNvSpPr>
            <a:spLocks noGrp="1" noChangeArrowheads="1"/>
          </p:cNvSpPr>
          <p:nvPr>
            <p:ph type="body" idx="1"/>
          </p:nvPr>
        </p:nvSpPr>
        <p:spPr>
          <a:xfrm>
            <a:off x="768350" y="844549"/>
            <a:ext cx="7594415" cy="1314094"/>
          </a:xfrm>
        </p:spPr>
        <p:txBody>
          <a:bodyPr/>
          <a:lstStyle/>
          <a:p>
            <a:pPr marL="0" indent="0">
              <a:buNone/>
            </a:pPr>
            <a:r>
              <a:rPr lang="en-GB" sz="1600" dirty="0"/>
              <a:t>Construct and ER diagram for a car Insurance company whose customers own one or more cars each. Each car has associated with it zero to any number of recorded accidents. Each insurance policy covers one or more cars, and has one or more premium payment associated with it. Each payment is for a particular period of time and has an associated due date, and the date when the payment was received.</a:t>
            </a:r>
            <a:endParaRPr lang="en-US" altLang="en-US" sz="1400" dirty="0"/>
          </a:p>
        </p:txBody>
      </p:sp>
      <p:pic>
        <p:nvPicPr>
          <p:cNvPr id="5" name="Picture 4">
            <a:extLst>
              <a:ext uri="{FF2B5EF4-FFF2-40B4-BE49-F238E27FC236}">
                <a16:creationId xmlns:a16="http://schemas.microsoft.com/office/drawing/2014/main" id="{F32D5B58-F407-4359-A8A2-13FCEA57D0A1}"/>
              </a:ext>
            </a:extLst>
          </p:cNvPr>
          <p:cNvPicPr>
            <a:picLocks noChangeAspect="1"/>
          </p:cNvPicPr>
          <p:nvPr/>
        </p:nvPicPr>
        <p:blipFill>
          <a:blip r:embed="rId3"/>
          <a:stretch>
            <a:fillRect/>
          </a:stretch>
        </p:blipFill>
        <p:spPr>
          <a:xfrm>
            <a:off x="1068946" y="2523308"/>
            <a:ext cx="7006107" cy="4086359"/>
          </a:xfrm>
          <a:prstGeom prst="rect">
            <a:avLst/>
          </a:prstGeom>
        </p:spPr>
      </p:pic>
    </p:spTree>
    <p:extLst>
      <p:ext uri="{BB962C8B-B14F-4D97-AF65-F5344CB8AC3E}">
        <p14:creationId xmlns:p14="http://schemas.microsoft.com/office/powerpoint/2010/main" val="32977540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57B4C2C-4A96-44B1-9B21-040C9858EAC8}"/>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58434" name="Rectangle 2"/>
          <p:cNvSpPr>
            <a:spLocks noGrp="1" noChangeArrowheads="1"/>
          </p:cNvSpPr>
          <p:nvPr>
            <p:ph type="title"/>
          </p:nvPr>
        </p:nvSpPr>
        <p:spPr>
          <a:xfrm>
            <a:off x="679348" y="1127382"/>
            <a:ext cx="8077200" cy="609600"/>
          </a:xfrm>
        </p:spPr>
        <p:txBody>
          <a:bodyPr/>
          <a:lstStyle/>
          <a:p>
            <a:pPr>
              <a:defRPr/>
            </a:pPr>
            <a:r>
              <a:rPr lang="en-US" altLang="en-US" dirty="0">
                <a:effectLst>
                  <a:outerShdw blurRad="38100" dist="38100" dir="2700000" algn="tl">
                    <a:srgbClr val="C0C0C0"/>
                  </a:outerShdw>
                </a:effectLst>
              </a:rPr>
              <a:t>Reduction to Relation Schemas</a:t>
            </a:r>
          </a:p>
        </p:txBody>
      </p:sp>
      <p:pic>
        <p:nvPicPr>
          <p:cNvPr id="4" name="Picture 3">
            <a:extLst>
              <a:ext uri="{FF2B5EF4-FFF2-40B4-BE49-F238E27FC236}">
                <a16:creationId xmlns:a16="http://schemas.microsoft.com/office/drawing/2014/main" id="{BDDBD719-7294-4D01-A39D-E03F36EB9EDA}"/>
              </a:ext>
            </a:extLst>
          </p:cNvPr>
          <p:cNvPicPr>
            <a:picLocks noChangeAspect="1"/>
          </p:cNvPicPr>
          <p:nvPr/>
        </p:nvPicPr>
        <p:blipFill rotWithShape="1">
          <a:blip r:embed="rId3"/>
          <a:srcRect r="-2934"/>
          <a:stretch/>
        </p:blipFill>
        <p:spPr>
          <a:xfrm>
            <a:off x="457200" y="2239771"/>
            <a:ext cx="4660490" cy="4138635"/>
          </a:xfrm>
          <a:prstGeom prst="rect">
            <a:avLst/>
          </a:prstGeom>
        </p:spPr>
      </p:pic>
      <p:pic>
        <p:nvPicPr>
          <p:cNvPr id="2050" name="Picture 2" descr="World Economic Outlook Database: October 2021">
            <a:extLst>
              <a:ext uri="{FF2B5EF4-FFF2-40B4-BE49-F238E27FC236}">
                <a16:creationId xmlns:a16="http://schemas.microsoft.com/office/drawing/2014/main" id="{BF5DA3B2-76E1-4AAD-95B2-2E6C4E3FDF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3675" y="314386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3B3DD038-E95F-45F6-B40E-6690BF90C76C}"/>
              </a:ext>
            </a:extLst>
          </p:cNvPr>
          <p:cNvSpPr/>
          <p:nvPr/>
        </p:nvSpPr>
        <p:spPr bwMode="auto">
          <a:xfrm>
            <a:off x="5353665" y="4215427"/>
            <a:ext cx="1047135" cy="31232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Helvetica"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431AD14-9CAC-4B27-9ABE-33EDDFE6F28A}"/>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58434" name="Rectangle 2"/>
          <p:cNvSpPr>
            <a:spLocks noGrp="1" noChangeArrowheads="1"/>
          </p:cNvSpPr>
          <p:nvPr>
            <p:ph type="title"/>
          </p:nvPr>
        </p:nvSpPr>
        <p:spPr>
          <a:xfrm>
            <a:off x="885825" y="114300"/>
            <a:ext cx="8077200" cy="609600"/>
          </a:xfrm>
        </p:spPr>
        <p:txBody>
          <a:bodyPr/>
          <a:lstStyle/>
          <a:p>
            <a:pPr>
              <a:defRPr/>
            </a:pPr>
            <a:r>
              <a:rPr lang="en-US" altLang="en-US">
                <a:effectLst>
                  <a:outerShdw blurRad="38100" dist="38100" dir="2700000" algn="tl">
                    <a:srgbClr val="C0C0C0"/>
                  </a:outerShdw>
                </a:effectLst>
              </a:rPr>
              <a:t>Reduction to Relation Schemas</a:t>
            </a:r>
          </a:p>
        </p:txBody>
      </p:sp>
      <p:sp>
        <p:nvSpPr>
          <p:cNvPr id="50179" name="Rectangle 3"/>
          <p:cNvSpPr>
            <a:spLocks noGrp="1" noChangeArrowheads="1"/>
          </p:cNvSpPr>
          <p:nvPr>
            <p:ph type="body" idx="1"/>
          </p:nvPr>
        </p:nvSpPr>
        <p:spPr>
          <a:xfrm>
            <a:off x="788167" y="1130365"/>
            <a:ext cx="7563231" cy="3917124"/>
          </a:xfrm>
        </p:spPr>
        <p:txBody>
          <a:bodyPr/>
          <a:lstStyle/>
          <a:p>
            <a:r>
              <a:rPr lang="en-US" altLang="en-US" sz="2000" dirty="0"/>
              <a:t>Entity sets and relationship sets can be expressed uniformly as </a:t>
            </a:r>
            <a:r>
              <a:rPr lang="en-US" altLang="en-US" sz="2000" i="1" dirty="0"/>
              <a:t>relation schemas </a:t>
            </a:r>
            <a:r>
              <a:rPr lang="en-US" altLang="en-US" sz="2000" dirty="0"/>
              <a:t>that represent the contents of the database.</a:t>
            </a:r>
          </a:p>
          <a:p>
            <a:r>
              <a:rPr lang="en-US" altLang="en-US" sz="2000" dirty="0"/>
              <a:t>A database which conforms to an E-R diagram can be represented by a collection of schemas.</a:t>
            </a:r>
          </a:p>
          <a:p>
            <a:r>
              <a:rPr lang="en-US" altLang="en-US" sz="2000" dirty="0"/>
              <a:t>For each entity set and relationship set there is a unique schema that is assigned the name of the corresponding entity set or relationship set.</a:t>
            </a:r>
          </a:p>
          <a:p>
            <a:r>
              <a:rPr lang="en-US" altLang="en-US" sz="2000" dirty="0"/>
              <a:t>Each schema has a number of columns (generally corresponding to attributes), which have unique names.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B752CFA-C0EB-4F40-9218-876595694A01}"/>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8674" name="Rectangle 2"/>
          <p:cNvSpPr>
            <a:spLocks noGrp="1" noChangeArrowheads="1"/>
          </p:cNvSpPr>
          <p:nvPr>
            <p:ph type="title" idx="4294967295"/>
          </p:nvPr>
        </p:nvSpPr>
        <p:spPr>
          <a:xfrm>
            <a:off x="773113" y="-11113"/>
            <a:ext cx="8370887" cy="609601"/>
          </a:xfrm>
        </p:spPr>
        <p:txBody>
          <a:bodyPr/>
          <a:lstStyle/>
          <a:p>
            <a:pPr>
              <a:defRPr/>
            </a:pPr>
            <a:r>
              <a:rPr lang="en-US" altLang="en-US" sz="2400">
                <a:effectLst>
                  <a:outerShdw blurRad="38100" dist="38100" dir="2700000" algn="tl">
                    <a:srgbClr val="C0C0C0"/>
                  </a:outerShdw>
                </a:effectLst>
              </a:rPr>
              <a:t>Representation of Entity Sets with Composite Attributes</a:t>
            </a:r>
          </a:p>
        </p:txBody>
      </p:sp>
      <p:sp>
        <p:nvSpPr>
          <p:cNvPr id="52227" name="Rectangle 3"/>
          <p:cNvSpPr>
            <a:spLocks noGrp="1" noChangeArrowheads="1"/>
          </p:cNvSpPr>
          <p:nvPr>
            <p:ph type="body" idx="4294967295"/>
          </p:nvPr>
        </p:nvSpPr>
        <p:spPr>
          <a:xfrm>
            <a:off x="2849563" y="1104900"/>
            <a:ext cx="6026150" cy="5097463"/>
          </a:xfrm>
        </p:spPr>
        <p:txBody>
          <a:bodyPr/>
          <a:lstStyle/>
          <a:p>
            <a:pPr>
              <a:buFont typeface="Wingdings" panose="05000000000000000000" pitchFamily="2" charset="2"/>
              <a:buChar char="§"/>
            </a:pPr>
            <a:r>
              <a:rPr lang="en-US" altLang="en-US" sz="1700" dirty="0"/>
              <a:t>Composite attributes are flattened out by creating a separate attribute for each component attribute</a:t>
            </a:r>
          </a:p>
          <a:p>
            <a:pPr lvl="1">
              <a:buSzPct val="110000"/>
              <a:buFont typeface="Arial" panose="020B0604020202020204" pitchFamily="34" charset="0"/>
              <a:buChar char="•"/>
            </a:pPr>
            <a:r>
              <a:rPr lang="en-US" altLang="en-US" sz="1700" dirty="0">
                <a:ea typeface="ＭＳ Ｐゴシック" panose="020B0600070205080204" pitchFamily="34" charset="-128"/>
              </a:rPr>
              <a:t>Example: given entity set </a:t>
            </a:r>
            <a:r>
              <a:rPr lang="en-US" altLang="en-US" sz="1700" i="1" dirty="0">
                <a:ea typeface="ＭＳ Ｐゴシック" panose="020B0600070205080204" pitchFamily="34" charset="-128"/>
              </a:rPr>
              <a:t>instructor</a:t>
            </a:r>
            <a:r>
              <a:rPr lang="en-US" altLang="en-US" sz="1700" dirty="0">
                <a:ea typeface="ＭＳ Ｐゴシック" panose="020B0600070205080204" pitchFamily="34" charset="-128"/>
              </a:rPr>
              <a:t> with composite attribute </a:t>
            </a:r>
            <a:r>
              <a:rPr lang="en-US" altLang="en-US" sz="1700" i="1" dirty="0">
                <a:ea typeface="ＭＳ Ｐゴシック" panose="020B0600070205080204" pitchFamily="34" charset="-128"/>
              </a:rPr>
              <a:t>name</a:t>
            </a:r>
            <a:r>
              <a:rPr lang="en-US" altLang="en-US" sz="1700" dirty="0">
                <a:ea typeface="ＭＳ Ｐゴシック" panose="020B0600070205080204" pitchFamily="34" charset="-128"/>
              </a:rPr>
              <a:t> with component attributes </a:t>
            </a:r>
            <a:r>
              <a:rPr lang="en-US" altLang="en-US" sz="1700" i="1" dirty="0" err="1">
                <a:ea typeface="ＭＳ Ｐゴシック" panose="020B0600070205080204" pitchFamily="34" charset="-128"/>
              </a:rPr>
              <a:t>first_name</a:t>
            </a:r>
            <a:r>
              <a:rPr lang="en-US" altLang="en-US" sz="1700" i="1" dirty="0">
                <a:ea typeface="ＭＳ Ｐゴシック" panose="020B0600070205080204" pitchFamily="34" charset="-128"/>
              </a:rPr>
              <a:t> </a:t>
            </a:r>
            <a:r>
              <a:rPr lang="en-US" altLang="en-US" sz="1700" dirty="0">
                <a:ea typeface="ＭＳ Ｐゴシック" panose="020B0600070205080204" pitchFamily="34" charset="-128"/>
              </a:rPr>
              <a:t>and </a:t>
            </a:r>
            <a:r>
              <a:rPr lang="en-US" altLang="en-US" sz="1700" i="1" dirty="0" err="1">
                <a:ea typeface="ＭＳ Ｐゴシック" panose="020B0600070205080204" pitchFamily="34" charset="-128"/>
              </a:rPr>
              <a:t>last_name</a:t>
            </a:r>
            <a:r>
              <a:rPr lang="en-US" altLang="en-US" sz="1700" dirty="0">
                <a:ea typeface="ＭＳ Ｐゴシック" panose="020B0600070205080204" pitchFamily="34" charset="-128"/>
              </a:rPr>
              <a:t> the schema corresponding to the entity set has two attributes </a:t>
            </a:r>
            <a:r>
              <a:rPr lang="en-US" altLang="en-US" sz="1700" i="1" dirty="0" err="1">
                <a:ea typeface="ＭＳ Ｐゴシック" panose="020B0600070205080204" pitchFamily="34" charset="-128"/>
              </a:rPr>
              <a:t>name_first_name</a:t>
            </a:r>
            <a:r>
              <a:rPr lang="en-US" altLang="en-US" sz="1700" dirty="0">
                <a:ea typeface="ＭＳ Ｐゴシック" panose="020B0600070205080204" pitchFamily="34" charset="-128"/>
              </a:rPr>
              <a:t>  and </a:t>
            </a:r>
            <a:r>
              <a:rPr lang="en-US" altLang="en-US" sz="1700" i="1" dirty="0" err="1">
                <a:ea typeface="ＭＳ Ｐゴシック" panose="020B0600070205080204" pitchFamily="34" charset="-128"/>
              </a:rPr>
              <a:t>name_last_name</a:t>
            </a:r>
            <a:endParaRPr lang="en-US" altLang="en-US" sz="1700" i="1" dirty="0">
              <a:ea typeface="ＭＳ Ｐゴシック" panose="020B0600070205080204" pitchFamily="34" charset="-128"/>
            </a:endParaRPr>
          </a:p>
          <a:p>
            <a:pPr lvl="2">
              <a:buFont typeface="Wingdings" panose="05000000000000000000" pitchFamily="2" charset="2"/>
              <a:buChar char="§"/>
            </a:pPr>
            <a:r>
              <a:rPr lang="en-US" altLang="en-US" sz="1700" dirty="0">
                <a:ea typeface="ＭＳ Ｐゴシック" panose="020B0600070205080204" pitchFamily="34" charset="-128"/>
              </a:rPr>
              <a:t>Prefix omitted if there is no ambiguity (</a:t>
            </a:r>
            <a:r>
              <a:rPr lang="en-US" altLang="en-US" sz="1700" i="1" dirty="0" err="1">
                <a:ea typeface="ＭＳ Ｐゴシック" panose="020B0600070205080204" pitchFamily="34" charset="-128"/>
              </a:rPr>
              <a:t>name_first_name</a:t>
            </a:r>
            <a:r>
              <a:rPr lang="en-US" altLang="en-US" sz="1700" i="1" dirty="0">
                <a:ea typeface="ＭＳ Ｐゴシック" panose="020B0600070205080204" pitchFamily="34" charset="-128"/>
              </a:rPr>
              <a:t> </a:t>
            </a:r>
            <a:r>
              <a:rPr lang="en-US" altLang="en-US" sz="1700" dirty="0">
                <a:ea typeface="ＭＳ Ｐゴシック" panose="020B0600070205080204" pitchFamily="34" charset="-128"/>
              </a:rPr>
              <a:t>could be </a:t>
            </a:r>
            <a:r>
              <a:rPr lang="en-US" altLang="en-US" sz="1700" i="1" dirty="0" err="1">
                <a:ea typeface="ＭＳ Ｐゴシック" panose="020B0600070205080204" pitchFamily="34" charset="-128"/>
              </a:rPr>
              <a:t>first_name</a:t>
            </a:r>
            <a:r>
              <a:rPr lang="en-US" altLang="en-US" sz="1700" i="1" dirty="0">
                <a:ea typeface="ＭＳ Ｐゴシック" panose="020B0600070205080204" pitchFamily="34" charset="-128"/>
              </a:rPr>
              <a:t>)</a:t>
            </a:r>
            <a:endParaRPr lang="en-US" altLang="en-US" sz="1700" dirty="0">
              <a:ea typeface="ＭＳ Ｐゴシック" panose="020B0600070205080204" pitchFamily="34" charset="-128"/>
            </a:endParaRPr>
          </a:p>
          <a:p>
            <a:pPr>
              <a:buFont typeface="Wingdings" panose="05000000000000000000" pitchFamily="2" charset="2"/>
              <a:buChar char="§"/>
            </a:pPr>
            <a:r>
              <a:rPr lang="en-US" altLang="en-US" sz="1700" dirty="0"/>
              <a:t>Ignoring multivalued attributes, extended instructor schema is</a:t>
            </a:r>
          </a:p>
          <a:p>
            <a:pPr lvl="1">
              <a:buSzPct val="110000"/>
              <a:buFont typeface="Arial" panose="020B0604020202020204" pitchFamily="34" charset="0"/>
              <a:buChar char="•"/>
            </a:pPr>
            <a:r>
              <a:rPr lang="en-US" altLang="en-US" sz="1700" i="1" dirty="0">
                <a:ea typeface="ＭＳ Ｐゴシック" panose="020B0600070205080204" pitchFamily="34" charset="-128"/>
              </a:rPr>
              <a:t>instructor(ID, </a:t>
            </a:r>
            <a:br>
              <a:rPr lang="en-US" altLang="en-US" sz="1700" i="1" dirty="0">
                <a:ea typeface="ＭＳ Ｐゴシック" panose="020B0600070205080204" pitchFamily="34" charset="-128"/>
              </a:rPr>
            </a:br>
            <a:r>
              <a:rPr lang="en-US" altLang="en-US" sz="1700" i="1" dirty="0">
                <a:ea typeface="ＭＳ Ｐゴシック" panose="020B0600070205080204" pitchFamily="34" charset="-128"/>
              </a:rPr>
              <a:t>      </a:t>
            </a:r>
            <a:r>
              <a:rPr lang="en-US" altLang="en-US" sz="1700" i="1" dirty="0" err="1">
                <a:ea typeface="ＭＳ Ｐゴシック" panose="020B0600070205080204" pitchFamily="34" charset="-128"/>
              </a:rPr>
              <a:t>first_name</a:t>
            </a:r>
            <a:r>
              <a:rPr lang="en-US" altLang="en-US" sz="1700" i="1" dirty="0">
                <a:ea typeface="ＭＳ Ｐゴシック" panose="020B0600070205080204" pitchFamily="34" charset="-128"/>
              </a:rPr>
              <a:t>, </a:t>
            </a:r>
            <a:r>
              <a:rPr lang="en-US" altLang="en-US" sz="1700" i="1" dirty="0" err="1">
                <a:ea typeface="ＭＳ Ｐゴシック" panose="020B0600070205080204" pitchFamily="34" charset="-128"/>
              </a:rPr>
              <a:t>middle_initial</a:t>
            </a:r>
            <a:r>
              <a:rPr lang="en-US" altLang="en-US" sz="1700" i="1" dirty="0">
                <a:ea typeface="ＭＳ Ｐゴシック" panose="020B0600070205080204" pitchFamily="34" charset="-128"/>
              </a:rPr>
              <a:t>,  </a:t>
            </a:r>
            <a:r>
              <a:rPr lang="en-US" altLang="en-US" sz="1700" i="1" dirty="0" err="1">
                <a:ea typeface="ＭＳ Ｐゴシック" panose="020B0600070205080204" pitchFamily="34" charset="-128"/>
              </a:rPr>
              <a:t>last_name</a:t>
            </a:r>
            <a:r>
              <a:rPr lang="en-US" altLang="en-US" sz="1700" i="1" dirty="0">
                <a:ea typeface="ＭＳ Ｐゴシック" panose="020B0600070205080204" pitchFamily="34" charset="-128"/>
              </a:rPr>
              <a:t>,</a:t>
            </a:r>
            <a:br>
              <a:rPr lang="en-US" altLang="en-US" sz="1700" i="1" dirty="0">
                <a:ea typeface="ＭＳ Ｐゴシック" panose="020B0600070205080204" pitchFamily="34" charset="-128"/>
              </a:rPr>
            </a:br>
            <a:r>
              <a:rPr lang="en-US" altLang="en-US" sz="1700" i="1" dirty="0">
                <a:ea typeface="ＭＳ Ｐゴシック" panose="020B0600070205080204" pitchFamily="34" charset="-128"/>
              </a:rPr>
              <a:t>      </a:t>
            </a:r>
            <a:r>
              <a:rPr lang="en-US" altLang="en-US" sz="1700" i="1" dirty="0" err="1">
                <a:ea typeface="ＭＳ Ｐゴシック" panose="020B0600070205080204" pitchFamily="34" charset="-128"/>
              </a:rPr>
              <a:t>street_number</a:t>
            </a:r>
            <a:r>
              <a:rPr lang="en-US" altLang="en-US" sz="1700" i="1" dirty="0">
                <a:ea typeface="ＭＳ Ｐゴシック" panose="020B0600070205080204" pitchFamily="34" charset="-128"/>
              </a:rPr>
              <a:t>, </a:t>
            </a:r>
            <a:r>
              <a:rPr lang="en-US" altLang="en-US" sz="1700" i="1" dirty="0" err="1">
                <a:ea typeface="ＭＳ Ｐゴシック" panose="020B0600070205080204" pitchFamily="34" charset="-128"/>
              </a:rPr>
              <a:t>street_name</a:t>
            </a:r>
            <a:r>
              <a:rPr lang="en-US" altLang="en-US" sz="1700" i="1" dirty="0">
                <a:ea typeface="ＭＳ Ｐゴシック" panose="020B0600070205080204" pitchFamily="34" charset="-128"/>
              </a:rPr>
              <a:t>,  </a:t>
            </a:r>
            <a:br>
              <a:rPr lang="en-US" altLang="en-US" sz="1700" i="1" dirty="0">
                <a:ea typeface="ＭＳ Ｐゴシック" panose="020B0600070205080204" pitchFamily="34" charset="-128"/>
              </a:rPr>
            </a:br>
            <a:r>
              <a:rPr lang="en-US" altLang="en-US" sz="1700" i="1" dirty="0">
                <a:ea typeface="ＭＳ Ｐゴシック" panose="020B0600070205080204" pitchFamily="34" charset="-128"/>
              </a:rPr>
              <a:t>           </a:t>
            </a:r>
            <a:r>
              <a:rPr lang="en-US" altLang="en-US" sz="1700" i="1" dirty="0" err="1">
                <a:ea typeface="ＭＳ Ｐゴシック" panose="020B0600070205080204" pitchFamily="34" charset="-128"/>
              </a:rPr>
              <a:t>apt_number</a:t>
            </a:r>
            <a:r>
              <a:rPr lang="en-US" altLang="en-US" sz="1700" i="1" dirty="0">
                <a:ea typeface="ＭＳ Ｐゴシック" panose="020B0600070205080204" pitchFamily="34" charset="-128"/>
              </a:rPr>
              <a:t>, city, state, </a:t>
            </a:r>
            <a:r>
              <a:rPr lang="en-US" altLang="en-US" sz="1700" i="1" dirty="0" err="1">
                <a:ea typeface="ＭＳ Ｐゴシック" panose="020B0600070205080204" pitchFamily="34" charset="-128"/>
              </a:rPr>
              <a:t>zip_code</a:t>
            </a:r>
            <a:r>
              <a:rPr lang="en-US" altLang="en-US" sz="1700" i="1" dirty="0">
                <a:ea typeface="ＭＳ Ｐゴシック" panose="020B0600070205080204" pitchFamily="34" charset="-128"/>
              </a:rPr>
              <a:t>,  </a:t>
            </a:r>
            <a:br>
              <a:rPr lang="en-US" altLang="en-US" sz="1700" i="1" dirty="0">
                <a:ea typeface="ＭＳ Ｐゴシック" panose="020B0600070205080204" pitchFamily="34" charset="-128"/>
              </a:rPr>
            </a:br>
            <a:r>
              <a:rPr lang="en-US" altLang="en-US" sz="1700" i="1" dirty="0">
                <a:ea typeface="ＭＳ Ｐゴシック" panose="020B0600070205080204" pitchFamily="34" charset="-128"/>
              </a:rPr>
              <a:t>      </a:t>
            </a:r>
            <a:r>
              <a:rPr lang="en-US" altLang="en-US" sz="1700" i="1" dirty="0" err="1">
                <a:ea typeface="ＭＳ Ｐゴシック" panose="020B0600070205080204" pitchFamily="34" charset="-128"/>
              </a:rPr>
              <a:t>date_of_birth</a:t>
            </a:r>
            <a:r>
              <a:rPr lang="en-US" altLang="en-US" sz="1700" i="1" dirty="0">
                <a:ea typeface="ＭＳ Ｐゴシック" panose="020B0600070205080204" pitchFamily="34" charset="-128"/>
              </a:rPr>
              <a:t>)</a:t>
            </a:r>
          </a:p>
          <a:p>
            <a:pPr lvl="1"/>
            <a:endParaRPr lang="en-US" altLang="en-US" dirty="0">
              <a:ea typeface="ＭＳ Ｐゴシック" panose="020B0600070205080204" pitchFamily="34" charset="-128"/>
            </a:endParaRPr>
          </a:p>
        </p:txBody>
      </p:sp>
      <p:pic>
        <p:nvPicPr>
          <p:cNvPr id="522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27" y="1414272"/>
            <a:ext cx="1963786" cy="41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a:extLst>
              <a:ext uri="{FF2B5EF4-FFF2-40B4-BE49-F238E27FC236}">
                <a16:creationId xmlns:a16="http://schemas.microsoft.com/office/drawing/2014/main" id="{A71F2832-D867-405A-9DDE-E73F532BF5D4}"/>
              </a:ext>
            </a:extLst>
          </p:cNvPr>
          <p:cNvCxnSpPr>
            <a:cxnSpLocks/>
          </p:cNvCxnSpPr>
          <p:nvPr/>
        </p:nvCxnSpPr>
        <p:spPr bwMode="auto">
          <a:xfrm flipH="1">
            <a:off x="2484387" y="2787445"/>
            <a:ext cx="486696" cy="0"/>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Right Brace 3">
            <a:extLst>
              <a:ext uri="{FF2B5EF4-FFF2-40B4-BE49-F238E27FC236}">
                <a16:creationId xmlns:a16="http://schemas.microsoft.com/office/drawing/2014/main" id="{058CA772-020D-41EB-9CB3-5CAE2119394C}"/>
              </a:ext>
            </a:extLst>
          </p:cNvPr>
          <p:cNvSpPr/>
          <p:nvPr/>
        </p:nvSpPr>
        <p:spPr bwMode="auto">
          <a:xfrm>
            <a:off x="2212258" y="2433484"/>
            <a:ext cx="117987" cy="648929"/>
          </a:xfrm>
          <a:prstGeom prst="rightBrace">
            <a:avLst/>
          </a:prstGeom>
          <a:ln>
            <a:solidFill>
              <a:srgbClr val="FF0000"/>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600" b="0" i="0" u="none" strike="noStrike" cap="none" normalizeH="0" baseline="0">
              <a:ln>
                <a:noFill/>
              </a:ln>
              <a:solidFill>
                <a:schemeClr val="tx1"/>
              </a:solidFill>
              <a:effectLst/>
              <a:latin typeface="Helvetica"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C1640C5-367D-4A64-85B5-D5EF1C9AED42}"/>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8194" name="Rectangle 2"/>
          <p:cNvSpPr>
            <a:spLocks noGrp="1" noChangeArrowheads="1"/>
          </p:cNvSpPr>
          <p:nvPr>
            <p:ph type="title" idx="4294967295"/>
          </p:nvPr>
        </p:nvSpPr>
        <p:spPr>
          <a:xfrm>
            <a:off x="768350" y="107536"/>
            <a:ext cx="8077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Design Phases (Cont.)</a:t>
            </a:r>
          </a:p>
        </p:txBody>
      </p:sp>
      <p:sp>
        <p:nvSpPr>
          <p:cNvPr id="8195" name="Rectangle 3"/>
          <p:cNvSpPr>
            <a:spLocks noGrp="1" noChangeArrowheads="1"/>
          </p:cNvSpPr>
          <p:nvPr>
            <p:ph type="body" idx="4294967295"/>
          </p:nvPr>
        </p:nvSpPr>
        <p:spPr>
          <a:xfrm>
            <a:off x="766762" y="1366838"/>
            <a:ext cx="7610476" cy="4375150"/>
          </a:xfrm>
        </p:spPr>
        <p:txBody>
          <a:bodyPr/>
          <a:lstStyle/>
          <a:p>
            <a:pPr>
              <a:buFont typeface="Wingdings" panose="05000000000000000000" pitchFamily="2" charset="2"/>
              <a:buChar char="§"/>
            </a:pPr>
            <a:r>
              <a:rPr lang="en-US" altLang="en-US" sz="1700" dirty="0"/>
              <a:t>Final Phase -- Moving from an abstract data model to the implementation of the database</a:t>
            </a:r>
            <a:endParaRPr lang="en-US" altLang="en-US" sz="1700" i="1" dirty="0"/>
          </a:p>
          <a:p>
            <a:pPr marL="800100" lvl="1" indent="-342900"/>
            <a:r>
              <a:rPr lang="en-US" altLang="en-US" sz="1700" dirty="0">
                <a:ea typeface="ＭＳ Ｐゴシック" panose="020B0600070205080204" pitchFamily="34" charset="-128"/>
              </a:rPr>
              <a:t>Logical Design –  Deciding on the database schema. </a:t>
            </a:r>
          </a:p>
          <a:p>
            <a:pPr marL="1143000" lvl="2" indent="-342900"/>
            <a:r>
              <a:rPr lang="en-US" altLang="en-US" dirty="0">
                <a:ea typeface="ＭＳ Ｐゴシック" panose="020B0600070205080204" pitchFamily="34" charset="-128"/>
              </a:rPr>
              <a:t>Database design requires that we find a “good” collection of relation schemas.</a:t>
            </a:r>
          </a:p>
          <a:p>
            <a:pPr marL="1143000" lvl="2" indent="-342900">
              <a:buFont typeface="Wingdings" panose="05000000000000000000" pitchFamily="2" charset="2"/>
              <a:buChar char="§"/>
            </a:pPr>
            <a:r>
              <a:rPr lang="en-US" altLang="en-US" sz="1700" dirty="0">
                <a:ea typeface="ＭＳ Ｐゴシック" panose="020B0600070205080204" pitchFamily="34" charset="-128"/>
              </a:rPr>
              <a:t>Business decision – What attributes should we record in the database?</a:t>
            </a:r>
          </a:p>
          <a:p>
            <a:pPr marL="1143000" lvl="2" indent="-342900">
              <a:buFont typeface="Wingdings" panose="05000000000000000000" pitchFamily="2" charset="2"/>
              <a:buChar char="§"/>
            </a:pPr>
            <a:r>
              <a:rPr lang="en-US" altLang="en-US" sz="1700" dirty="0">
                <a:ea typeface="ＭＳ Ｐゴシック" panose="020B0600070205080204" pitchFamily="34" charset="-128"/>
              </a:rPr>
              <a:t>Computer Science decision –  What relation schemas should we have and how should the attributes be distributed among the various relation schemas?</a:t>
            </a:r>
          </a:p>
          <a:p>
            <a:pPr marL="800100" lvl="1" indent="-342900"/>
            <a:r>
              <a:rPr lang="en-US" altLang="en-US" sz="1700" dirty="0">
                <a:ea typeface="ＭＳ Ｐゴシック" panose="020B0600070205080204" pitchFamily="34" charset="-128"/>
              </a:rPr>
              <a:t>Physical Design – Deciding on the physical layout of the database                </a:t>
            </a:r>
          </a:p>
          <a:p>
            <a:pPr>
              <a:buFont typeface="Monotype Sorts" charset="2"/>
              <a:buNone/>
            </a:pPr>
            <a:endParaRPr lang="en-US" altLang="en-US" dirty="0"/>
          </a:p>
          <a:p>
            <a:pPr>
              <a:buFont typeface="Monotype Sorts" charset="2"/>
              <a:buNone/>
            </a:pPr>
            <a:r>
              <a:rPr lang="en-US" altLang="en-US" dirty="0">
                <a:sym typeface="Symbol" panose="05050102010706020507" pitchFamily="18" charset="2"/>
              </a:rPr>
              <a:t>     </a:t>
            </a:r>
          </a:p>
        </p:txBody>
      </p:sp>
      <p:sp>
        <p:nvSpPr>
          <p:cNvPr id="8196" name="Rectangle 3"/>
          <p:cNvSpPr>
            <a:spLocks noChangeArrowheads="1"/>
          </p:cNvSpPr>
          <p:nvPr/>
        </p:nvSpPr>
        <p:spPr bwMode="auto">
          <a:xfrm>
            <a:off x="927100" y="1074738"/>
            <a:ext cx="74501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buFont typeface="Monotype Sorts" charset="2"/>
              <a:buNone/>
            </a:pPr>
            <a:endParaRPr lang="en-US" altLang="en-US"/>
          </a:p>
          <a:p>
            <a:pPr>
              <a:buFont typeface="Monotype Sorts" charset="2"/>
              <a:buNone/>
            </a:pPr>
            <a:r>
              <a:rPr lang="en-US" altLang="en-US">
                <a:sym typeface="Symbol" panose="05050102010706020507" pitchFamily="18" charset="2"/>
              </a:rPr>
              <a:t> </a:t>
            </a:r>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4677EE1-E8DB-4D68-A10F-B4FE5C51B6C8}"/>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8674" name="Rectangle 2"/>
          <p:cNvSpPr>
            <a:spLocks noGrp="1" noChangeArrowheads="1"/>
          </p:cNvSpPr>
          <p:nvPr>
            <p:ph type="title" idx="4294967295"/>
          </p:nvPr>
        </p:nvSpPr>
        <p:spPr>
          <a:xfrm>
            <a:off x="262671" y="225552"/>
            <a:ext cx="8537575" cy="609600"/>
          </a:xfrm>
        </p:spPr>
        <p:txBody>
          <a:bodyPr/>
          <a:lstStyle/>
          <a:p>
            <a:pPr>
              <a:defRPr/>
            </a:pPr>
            <a:r>
              <a:rPr lang="en-US" altLang="en-US" sz="2400" dirty="0">
                <a:effectLst>
                  <a:outerShdw blurRad="38100" dist="38100" dir="2700000" algn="tl">
                    <a:srgbClr val="C0C0C0"/>
                  </a:outerShdw>
                </a:effectLst>
              </a:rPr>
              <a:t>Representation of Entity Sets with Multivalued Attributes</a:t>
            </a:r>
          </a:p>
        </p:txBody>
      </p:sp>
      <p:sp>
        <p:nvSpPr>
          <p:cNvPr id="53251" name="Rectangle 3"/>
          <p:cNvSpPr>
            <a:spLocks noGrp="1" noChangeArrowheads="1"/>
          </p:cNvSpPr>
          <p:nvPr>
            <p:ph type="body" idx="4294967295"/>
          </p:nvPr>
        </p:nvSpPr>
        <p:spPr>
          <a:xfrm>
            <a:off x="772357" y="1205115"/>
            <a:ext cx="7518204" cy="4817733"/>
          </a:xfrm>
        </p:spPr>
        <p:txBody>
          <a:bodyPr/>
          <a:lstStyle/>
          <a:p>
            <a:pPr>
              <a:buFont typeface="Wingdings" panose="05000000000000000000" pitchFamily="2" charset="2"/>
              <a:buChar char="§"/>
            </a:pPr>
            <a:r>
              <a:rPr lang="en-US" altLang="en-US" sz="1700" dirty="0"/>
              <a:t>A multivalued attribute </a:t>
            </a:r>
            <a:r>
              <a:rPr lang="en-US" altLang="en-US" sz="1700" i="1" dirty="0"/>
              <a:t>M</a:t>
            </a:r>
            <a:r>
              <a:rPr lang="en-US" altLang="en-US" sz="1700" dirty="0"/>
              <a:t> of an entity </a:t>
            </a:r>
            <a:r>
              <a:rPr lang="en-US" altLang="en-US" sz="1700" i="1" dirty="0"/>
              <a:t>E</a:t>
            </a:r>
            <a:r>
              <a:rPr lang="en-US" altLang="en-US" sz="1700" dirty="0"/>
              <a:t> is represented by a separate schema </a:t>
            </a:r>
            <a:r>
              <a:rPr lang="en-US" altLang="en-US" sz="1700" i="1" dirty="0"/>
              <a:t>EM</a:t>
            </a:r>
            <a:endParaRPr lang="en-US" altLang="en-US" sz="1700" dirty="0"/>
          </a:p>
          <a:p>
            <a:pPr>
              <a:buFont typeface="Wingdings" panose="05000000000000000000" pitchFamily="2" charset="2"/>
              <a:buChar char="§"/>
            </a:pPr>
            <a:r>
              <a:rPr lang="en-US" altLang="en-US" sz="1700" dirty="0"/>
              <a:t>Schema </a:t>
            </a:r>
            <a:r>
              <a:rPr lang="en-US" altLang="en-US" sz="1700" i="1" dirty="0"/>
              <a:t>EM</a:t>
            </a:r>
            <a:r>
              <a:rPr lang="en-US" altLang="en-US" sz="1700" dirty="0"/>
              <a:t> has attributes corresponding to the primary key of </a:t>
            </a:r>
            <a:r>
              <a:rPr lang="en-US" altLang="en-US" sz="1700" i="1" dirty="0"/>
              <a:t>E</a:t>
            </a:r>
            <a:r>
              <a:rPr lang="en-US" altLang="en-US" sz="1700" dirty="0"/>
              <a:t> and an attribute corresponding to multivalued attribute </a:t>
            </a:r>
            <a:r>
              <a:rPr lang="en-US" altLang="en-US" sz="1700" i="1" dirty="0"/>
              <a:t>M</a:t>
            </a:r>
            <a:endParaRPr lang="en-US" altLang="en-US" sz="1700" dirty="0"/>
          </a:p>
          <a:p>
            <a:pPr>
              <a:buFont typeface="Wingdings" panose="05000000000000000000" pitchFamily="2" charset="2"/>
              <a:buChar char="§"/>
            </a:pPr>
            <a:r>
              <a:rPr lang="en-US" altLang="en-US" sz="1700" dirty="0"/>
              <a:t>Example:  Multivalued attribute </a:t>
            </a:r>
            <a:r>
              <a:rPr lang="en-US" altLang="en-US" sz="1700" i="1" dirty="0" err="1"/>
              <a:t>phone_number</a:t>
            </a:r>
            <a:r>
              <a:rPr lang="en-US" altLang="en-US" sz="1700" i="1" dirty="0"/>
              <a:t> </a:t>
            </a:r>
            <a:r>
              <a:rPr lang="en-US" altLang="en-US" sz="1700" dirty="0"/>
              <a:t>of </a:t>
            </a:r>
            <a:r>
              <a:rPr lang="en-US" altLang="en-US" sz="1700" i="1" dirty="0"/>
              <a:t>instructor</a:t>
            </a:r>
            <a:r>
              <a:rPr lang="en-US" altLang="en-US" sz="1700" dirty="0"/>
              <a:t> is represented by a schema:</a:t>
            </a:r>
            <a:br>
              <a:rPr lang="en-US" altLang="en-US" sz="1700" dirty="0"/>
            </a:br>
            <a:r>
              <a:rPr lang="en-US" altLang="en-US" sz="1700" dirty="0"/>
              <a:t>    </a:t>
            </a:r>
            <a:r>
              <a:rPr lang="en-US" altLang="en-US" sz="1700" b="1" i="1" dirty="0" err="1"/>
              <a:t>inst_phone</a:t>
            </a:r>
            <a:r>
              <a:rPr lang="en-US" altLang="en-US" sz="1700" b="1" i="1" dirty="0"/>
              <a:t>= </a:t>
            </a:r>
            <a:r>
              <a:rPr lang="en-US" altLang="en-US" sz="1700" b="1" dirty="0"/>
              <a:t>(</a:t>
            </a:r>
            <a:r>
              <a:rPr lang="en-US" altLang="en-US" sz="1700" b="1" i="1" dirty="0"/>
              <a:t> </a:t>
            </a:r>
            <a:r>
              <a:rPr lang="en-US" altLang="en-US" sz="1700" b="1" i="1" u="sng" dirty="0"/>
              <a:t>ID</a:t>
            </a:r>
            <a:r>
              <a:rPr lang="en-US" altLang="en-US" sz="1700" b="1" i="1" dirty="0"/>
              <a:t>, </a:t>
            </a:r>
            <a:r>
              <a:rPr lang="en-US" altLang="en-US" sz="1700" b="1" i="1" u="sng" dirty="0" err="1"/>
              <a:t>phone_number</a:t>
            </a:r>
            <a:r>
              <a:rPr lang="en-US" altLang="en-US" sz="1700" b="1" dirty="0"/>
              <a:t>)</a:t>
            </a:r>
            <a:r>
              <a:rPr lang="en-US" altLang="en-US" sz="1700" b="1" i="1" dirty="0"/>
              <a:t> </a:t>
            </a:r>
          </a:p>
          <a:p>
            <a:pPr marL="0" indent="0">
              <a:buNone/>
            </a:pPr>
            <a:endParaRPr lang="en-US" altLang="en-US" sz="1700" b="1" i="1" dirty="0"/>
          </a:p>
          <a:p>
            <a:pPr>
              <a:buFont typeface="Wingdings" panose="05000000000000000000" pitchFamily="2" charset="2"/>
              <a:buChar char="§"/>
            </a:pPr>
            <a:r>
              <a:rPr lang="en-US" altLang="en-US" sz="1700" dirty="0"/>
              <a:t>Each value of the multivalued attribute maps to a separate tuple of the relation on schema </a:t>
            </a:r>
            <a:r>
              <a:rPr lang="en-US" altLang="en-US" sz="1700" i="1" dirty="0"/>
              <a:t>EM</a:t>
            </a:r>
            <a:endParaRPr lang="en-US" altLang="en-US" sz="1700" dirty="0"/>
          </a:p>
          <a:p>
            <a:pPr lvl="1">
              <a:buSzPct val="110000"/>
              <a:buFont typeface="Arial" panose="020B0604020202020204" pitchFamily="34" charset="0"/>
              <a:buChar char="•"/>
            </a:pPr>
            <a:r>
              <a:rPr lang="en-US" altLang="en-US" sz="1700" dirty="0">
                <a:ea typeface="ＭＳ Ｐゴシック" panose="020B0600070205080204" pitchFamily="34" charset="-128"/>
              </a:rPr>
              <a:t>For example, an </a:t>
            </a:r>
            <a:r>
              <a:rPr lang="en-US" altLang="en-US" sz="1700" i="1" dirty="0">
                <a:ea typeface="ＭＳ Ｐゴシック" panose="020B0600070205080204" pitchFamily="34" charset="-128"/>
              </a:rPr>
              <a:t>instructor</a:t>
            </a:r>
            <a:r>
              <a:rPr lang="en-US" altLang="en-US" sz="1700" dirty="0">
                <a:ea typeface="ＭＳ Ｐゴシック" panose="020B0600070205080204" pitchFamily="34" charset="-128"/>
              </a:rPr>
              <a:t> entity with primary key  22222 and phone numbers 456-7890 and 123-4567 maps to two tuples:  </a:t>
            </a:r>
          </a:p>
          <a:p>
            <a:pPr lvl="2">
              <a:buSzPct val="110000"/>
              <a:buFont typeface="Arial" panose="020B0604020202020204" pitchFamily="34" charset="0"/>
              <a:buChar char="•"/>
            </a:pPr>
            <a:r>
              <a:rPr lang="en-US" altLang="en-US" dirty="0">
                <a:ea typeface="ＭＳ Ｐゴシック" panose="020B0600070205080204" pitchFamily="34" charset="-128"/>
              </a:rPr>
              <a:t>(22222, 456-7890) and </a:t>
            </a:r>
          </a:p>
          <a:p>
            <a:pPr lvl="2">
              <a:buSzPct val="110000"/>
              <a:buFont typeface="Arial" panose="020B0604020202020204" pitchFamily="34" charset="0"/>
              <a:buChar char="•"/>
            </a:pPr>
            <a:r>
              <a:rPr lang="en-US" altLang="en-US" dirty="0">
                <a:ea typeface="ＭＳ Ｐゴシック" panose="020B0600070205080204" pitchFamily="34" charset="-128"/>
              </a:rPr>
              <a:t>(22222, 123-4567)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55F7536-BC6B-4913-B44A-500E76086342}"/>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2530" name="Rectangle 2"/>
          <p:cNvSpPr>
            <a:spLocks noGrp="1" noChangeArrowheads="1"/>
          </p:cNvSpPr>
          <p:nvPr>
            <p:ph type="title"/>
          </p:nvPr>
        </p:nvSpPr>
        <p:spPr>
          <a:xfrm>
            <a:off x="666750" y="96838"/>
            <a:ext cx="8429625" cy="603250"/>
          </a:xfrm>
        </p:spPr>
        <p:txBody>
          <a:bodyPr/>
          <a:lstStyle/>
          <a:p>
            <a:pPr>
              <a:defRPr/>
            </a:pPr>
            <a:r>
              <a:rPr lang="en-US" altLang="en-US">
                <a:effectLst>
                  <a:outerShdw blurRad="38100" dist="38100" dir="2700000" algn="tl">
                    <a:srgbClr val="C0C0C0"/>
                  </a:outerShdw>
                </a:effectLst>
              </a:rPr>
              <a:t>Representing Relationship Sets</a:t>
            </a:r>
          </a:p>
        </p:txBody>
      </p:sp>
      <p:sp>
        <p:nvSpPr>
          <p:cNvPr id="54275" name="Rectangle 3"/>
          <p:cNvSpPr>
            <a:spLocks noGrp="1" noChangeArrowheads="1"/>
          </p:cNvSpPr>
          <p:nvPr>
            <p:ph type="body" idx="1"/>
          </p:nvPr>
        </p:nvSpPr>
        <p:spPr>
          <a:xfrm>
            <a:off x="754603" y="1189038"/>
            <a:ext cx="7523766" cy="1932114"/>
          </a:xfrm>
        </p:spPr>
        <p:txBody>
          <a:bodyPr/>
          <a:lstStyle/>
          <a:p>
            <a:r>
              <a:rPr lang="en-US" altLang="en-US" sz="1700" dirty="0"/>
              <a:t>A many-to-many relationship set is represented as a schema with attributes for the primary keys of the two participating entity sets, and any descriptive attributes of the relationship set. </a:t>
            </a:r>
          </a:p>
          <a:p>
            <a:r>
              <a:rPr lang="en-US" altLang="en-US" sz="1700" dirty="0"/>
              <a:t>Example: schema for relationship set </a:t>
            </a:r>
            <a:r>
              <a:rPr lang="en-US" altLang="en-US" sz="1700" i="1" dirty="0"/>
              <a:t>advisor</a:t>
            </a:r>
          </a:p>
          <a:p>
            <a:pPr>
              <a:buFont typeface="Monotype Sorts" charset="2"/>
              <a:buNone/>
            </a:pPr>
            <a:endParaRPr lang="en-US" altLang="en-US" sz="1700" i="1" dirty="0"/>
          </a:p>
          <a:p>
            <a:pPr lvl="2"/>
            <a:r>
              <a:rPr lang="en-US" altLang="en-US" b="1" i="1" dirty="0"/>
              <a:t>advisor = </a:t>
            </a:r>
            <a:r>
              <a:rPr lang="en-US" altLang="en-US" b="1" dirty="0"/>
              <a:t>(</a:t>
            </a:r>
            <a:r>
              <a:rPr lang="en-US" altLang="en-US" b="1" i="1" u="sng" dirty="0" err="1"/>
              <a:t>s_id</a:t>
            </a:r>
            <a:r>
              <a:rPr lang="en-US" altLang="en-US" b="1" i="1" u="sng" dirty="0"/>
              <a:t>, </a:t>
            </a:r>
            <a:r>
              <a:rPr lang="en-US" altLang="en-US" b="1" i="1" u="sng" dirty="0" err="1"/>
              <a:t>i_id</a:t>
            </a:r>
            <a:r>
              <a:rPr lang="en-US" altLang="en-US" b="1" dirty="0"/>
              <a:t>)</a:t>
            </a:r>
          </a:p>
          <a:p>
            <a:pPr marL="857250" lvl="2" indent="0">
              <a:buNone/>
            </a:pPr>
            <a:endParaRPr lang="en-US" altLang="en-US" b="1" dirty="0"/>
          </a:p>
          <a:p>
            <a:pPr lvl="2"/>
            <a:r>
              <a:rPr lang="en-GB" dirty="0"/>
              <a:t>student = (</a:t>
            </a:r>
            <a:r>
              <a:rPr lang="en-GB" dirty="0" err="1"/>
              <a:t>s_id</a:t>
            </a:r>
            <a:r>
              <a:rPr lang="en-GB" dirty="0"/>
              <a:t>, name, </a:t>
            </a:r>
            <a:r>
              <a:rPr lang="en-GB" dirty="0" err="1"/>
              <a:t>tot_cred</a:t>
            </a:r>
            <a:r>
              <a:rPr lang="en-GB" dirty="0"/>
              <a:t>)</a:t>
            </a:r>
          </a:p>
          <a:p>
            <a:pPr lvl="2"/>
            <a:r>
              <a:rPr lang="en-GB" dirty="0"/>
              <a:t>instructor = (</a:t>
            </a:r>
            <a:r>
              <a:rPr lang="en-GB" dirty="0" err="1"/>
              <a:t>i_id</a:t>
            </a:r>
            <a:r>
              <a:rPr lang="en-GB" dirty="0"/>
              <a:t>, name, salary)</a:t>
            </a:r>
            <a:endParaRPr lang="en-US" altLang="en-US" dirty="0"/>
          </a:p>
        </p:txBody>
      </p:sp>
      <p:pic>
        <p:nvPicPr>
          <p:cNvPr id="5427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510" y="4645188"/>
            <a:ext cx="6999859" cy="143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C4510CF-E01A-48DE-9D75-D2621C2E4C18}"/>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457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Redundancy of Schemas</a:t>
            </a:r>
          </a:p>
        </p:txBody>
      </p:sp>
      <p:sp>
        <p:nvSpPr>
          <p:cNvPr id="55299" name="Rectangle 4"/>
          <p:cNvSpPr>
            <a:spLocks noChangeArrowheads="1"/>
          </p:cNvSpPr>
          <p:nvPr/>
        </p:nvSpPr>
        <p:spPr bwMode="auto">
          <a:xfrm>
            <a:off x="768350" y="1237997"/>
            <a:ext cx="7729474" cy="203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nSpc>
                <a:spcPct val="90000"/>
              </a:lnSpc>
              <a:spcBef>
                <a:spcPct val="35000"/>
              </a:spcBef>
              <a:buClr>
                <a:srgbClr val="002060"/>
              </a:buClr>
              <a:buSzPct val="100000"/>
              <a:buFont typeface="Wingdings" panose="05000000000000000000" pitchFamily="2" charset="2"/>
              <a:buChar char="§"/>
            </a:pPr>
            <a:r>
              <a:rPr kumimoji="1" lang="en-US" altLang="en-US" sz="1700" dirty="0"/>
              <a:t>Many-to-one and one-to-many relationship sets that are total on the many-side can be represented by adding an extra attribute to the “many” side, containing the primary key of the “one” side</a:t>
            </a:r>
          </a:p>
          <a:p>
            <a:pPr>
              <a:lnSpc>
                <a:spcPct val="90000"/>
              </a:lnSpc>
              <a:spcBef>
                <a:spcPct val="35000"/>
              </a:spcBef>
              <a:buClr>
                <a:srgbClr val="002060"/>
              </a:buClr>
              <a:buSzPct val="100000"/>
              <a:buFont typeface="Wingdings" panose="05000000000000000000" pitchFamily="2" charset="2"/>
              <a:buChar char="§"/>
            </a:pPr>
            <a:r>
              <a:rPr kumimoji="1" lang="en-US" altLang="en-US" sz="1700" dirty="0"/>
              <a:t>Example: Instead of creating a schema for relationship set </a:t>
            </a:r>
            <a:r>
              <a:rPr kumimoji="1" lang="en-US" altLang="en-US" sz="1700" i="1" dirty="0" err="1"/>
              <a:t>inst_dept</a:t>
            </a:r>
            <a:r>
              <a:rPr kumimoji="1" lang="en-US" altLang="en-US" sz="1700" dirty="0"/>
              <a:t>, add an attribute </a:t>
            </a:r>
            <a:r>
              <a:rPr kumimoji="1" lang="en-US" altLang="en-US" sz="1700" i="1" dirty="0"/>
              <a:t>dept_name</a:t>
            </a:r>
            <a:r>
              <a:rPr kumimoji="1" lang="en-US" altLang="en-US" sz="1700" dirty="0"/>
              <a:t> to the schema arising from entity set </a:t>
            </a:r>
            <a:r>
              <a:rPr kumimoji="1" lang="en-US" altLang="en-US" sz="1700" i="1" dirty="0"/>
              <a:t>instructor</a:t>
            </a:r>
          </a:p>
          <a:p>
            <a:pPr>
              <a:lnSpc>
                <a:spcPct val="90000"/>
              </a:lnSpc>
              <a:spcBef>
                <a:spcPct val="35000"/>
              </a:spcBef>
              <a:buClr>
                <a:srgbClr val="002060"/>
              </a:buClr>
              <a:buSzPct val="100000"/>
              <a:buFont typeface="Wingdings" panose="05000000000000000000" pitchFamily="2" charset="2"/>
              <a:buChar char="§"/>
            </a:pPr>
            <a:r>
              <a:rPr kumimoji="1" lang="en-US" altLang="en-US" sz="1700" dirty="0"/>
              <a:t>Example</a:t>
            </a:r>
          </a:p>
        </p:txBody>
      </p:sp>
      <p:sp>
        <p:nvSpPr>
          <p:cNvPr id="55300" name="Rectangle 6"/>
          <p:cNvSpPr>
            <a:spLocks noChangeArrowheads="1"/>
          </p:cNvSpPr>
          <p:nvPr/>
        </p:nvSpPr>
        <p:spPr bwMode="auto">
          <a:xfrm rot="-372694">
            <a:off x="1692275" y="3449638"/>
            <a:ext cx="1970088" cy="2809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grpSp>
        <p:nvGrpSpPr>
          <p:cNvPr id="2" name="Group 13"/>
          <p:cNvGrpSpPr>
            <a:grpSpLocks/>
          </p:cNvGrpSpPr>
          <p:nvPr/>
        </p:nvGrpSpPr>
        <p:grpSpPr bwMode="auto">
          <a:xfrm>
            <a:off x="1452880" y="3243072"/>
            <a:ext cx="6317679" cy="2578608"/>
            <a:chOff x="0" y="1413"/>
            <a:chExt cx="5483" cy="2545"/>
          </a:xfrm>
        </p:grpSpPr>
        <p:pic>
          <p:nvPicPr>
            <p:cNvPr id="55302" name="Picture 6"/>
            <p:cNvPicPr>
              <a:picLocks noChangeAspect="1" noChangeArrowheads="1"/>
            </p:cNvPicPr>
            <p:nvPr/>
          </p:nvPicPr>
          <p:blipFill>
            <a:blip r:embed="rId3">
              <a:extLst>
                <a:ext uri="{28A0092B-C50C-407E-A947-70E740481C1C}">
                  <a14:useLocalDpi xmlns:a14="http://schemas.microsoft.com/office/drawing/2010/main" val="0"/>
                </a:ext>
              </a:extLst>
            </a:blip>
            <a:srcRect l="17952" t="423" r="7481" b="61655"/>
            <a:stretch>
              <a:fillRect/>
            </a:stretch>
          </p:blipFill>
          <p:spPr bwMode="auto">
            <a:xfrm>
              <a:off x="175" y="1413"/>
              <a:ext cx="5308" cy="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Rectangle 11"/>
            <p:cNvSpPr>
              <a:spLocks noChangeArrowheads="1"/>
            </p:cNvSpPr>
            <p:nvPr/>
          </p:nvSpPr>
          <p:spPr bwMode="auto">
            <a:xfrm>
              <a:off x="0" y="1500"/>
              <a:ext cx="1956" cy="44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55304" name="Rectangle 12"/>
            <p:cNvSpPr>
              <a:spLocks noChangeArrowheads="1"/>
            </p:cNvSpPr>
            <p:nvPr/>
          </p:nvSpPr>
          <p:spPr bwMode="auto">
            <a:xfrm>
              <a:off x="1920" y="1690"/>
              <a:ext cx="374" cy="1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C76CA3E-8E5B-4E32-8319-D6101395F8ED}"/>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6626" name="Rectangle 2"/>
          <p:cNvSpPr>
            <a:spLocks noGrp="1" noChangeArrowheads="1"/>
          </p:cNvSpPr>
          <p:nvPr>
            <p:ph type="title" idx="4294967295"/>
          </p:nvPr>
        </p:nvSpPr>
        <p:spPr/>
        <p:txBody>
          <a:bodyPr/>
          <a:lstStyle/>
          <a:p>
            <a:pPr>
              <a:defRPr/>
            </a:pPr>
            <a:r>
              <a:rPr lang="en-US" altLang="en-US" dirty="0">
                <a:effectLst>
                  <a:outerShdw blurRad="38100" dist="38100" dir="2700000" algn="tl">
                    <a:srgbClr val="C0C0C0"/>
                  </a:outerShdw>
                </a:effectLst>
              </a:rPr>
              <a:t>Redundancy of Schemas (Cont.)</a:t>
            </a:r>
          </a:p>
        </p:txBody>
      </p:sp>
      <p:sp>
        <p:nvSpPr>
          <p:cNvPr id="56323" name="Rectangle 3"/>
          <p:cNvSpPr>
            <a:spLocks noGrp="1" noChangeArrowheads="1"/>
          </p:cNvSpPr>
          <p:nvPr>
            <p:ph type="body" idx="4294967295"/>
          </p:nvPr>
        </p:nvSpPr>
        <p:spPr>
          <a:xfrm>
            <a:off x="768350" y="1203706"/>
            <a:ext cx="7558904" cy="2856230"/>
          </a:xfrm>
        </p:spPr>
        <p:txBody>
          <a:bodyPr/>
          <a:lstStyle/>
          <a:p>
            <a:pPr>
              <a:lnSpc>
                <a:spcPct val="90000"/>
              </a:lnSpc>
              <a:buFont typeface="Wingdings" panose="05000000000000000000" pitchFamily="2" charset="2"/>
              <a:buChar char="§"/>
            </a:pPr>
            <a:r>
              <a:rPr lang="en-US" altLang="en-US" sz="1700" dirty="0"/>
              <a:t>For one-to-one relationship sets, either side can be chosen to act as the “many” side</a:t>
            </a:r>
          </a:p>
          <a:p>
            <a:pPr lvl="1">
              <a:lnSpc>
                <a:spcPct val="90000"/>
              </a:lnSpc>
              <a:buSzPct val="110000"/>
              <a:buFont typeface="Arial" panose="020B0604020202020204" pitchFamily="34" charset="0"/>
              <a:buChar char="•"/>
            </a:pPr>
            <a:r>
              <a:rPr lang="en-US" altLang="en-US" sz="1700" dirty="0">
                <a:ea typeface="ＭＳ Ｐゴシック" panose="020B0600070205080204" pitchFamily="34" charset="-128"/>
              </a:rPr>
              <a:t>That is, an extra attribute can be added to either of the tables corresponding to the two entity sets </a:t>
            </a:r>
          </a:p>
          <a:p>
            <a:pPr>
              <a:lnSpc>
                <a:spcPct val="90000"/>
              </a:lnSpc>
              <a:buFont typeface="Wingdings" panose="05000000000000000000" pitchFamily="2" charset="2"/>
              <a:buChar char="§"/>
            </a:pPr>
            <a:r>
              <a:rPr lang="en-US" altLang="en-US" sz="1700" dirty="0"/>
              <a:t>If participation is </a:t>
            </a:r>
            <a:r>
              <a:rPr lang="en-US" altLang="en-US" sz="1700" i="1" dirty="0"/>
              <a:t>partial</a:t>
            </a:r>
            <a:r>
              <a:rPr lang="en-US" altLang="en-US" sz="1700" dirty="0"/>
              <a:t> on the “many” side, replacing a schema by an extra attribute in the schema corresponding to the “many” side could result in null values</a:t>
            </a:r>
          </a:p>
          <a:p>
            <a:endParaRPr lang="en-US"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1B14CE7-7739-4499-9091-0388D54C416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66626" name="Rectangle 2"/>
          <p:cNvSpPr>
            <a:spLocks noGrp="1" noChangeArrowheads="1"/>
          </p:cNvSpPr>
          <p:nvPr>
            <p:ph type="title" idx="4294967295"/>
          </p:nvPr>
        </p:nvSpPr>
        <p:spPr/>
        <p:txBody>
          <a:bodyPr/>
          <a:lstStyle/>
          <a:p>
            <a:pPr>
              <a:defRPr/>
            </a:pPr>
            <a:r>
              <a:rPr lang="en-US" altLang="en-US">
                <a:effectLst>
                  <a:outerShdw blurRad="38100" dist="38100" dir="2700000" algn="tl">
                    <a:srgbClr val="C0C0C0"/>
                  </a:outerShdw>
                </a:effectLst>
              </a:rPr>
              <a:t>Redundancy of Schemas (Cont.)</a:t>
            </a:r>
          </a:p>
        </p:txBody>
      </p:sp>
      <p:sp>
        <p:nvSpPr>
          <p:cNvPr id="57347" name="Rectangle 3"/>
          <p:cNvSpPr>
            <a:spLocks noGrp="1" noChangeArrowheads="1"/>
          </p:cNvSpPr>
          <p:nvPr>
            <p:ph type="body" idx="4294967295"/>
          </p:nvPr>
        </p:nvSpPr>
        <p:spPr>
          <a:xfrm>
            <a:off x="768350" y="1222375"/>
            <a:ext cx="7621047" cy="1545209"/>
          </a:xfrm>
        </p:spPr>
        <p:txBody>
          <a:bodyPr/>
          <a:lstStyle/>
          <a:p>
            <a:pPr>
              <a:lnSpc>
                <a:spcPct val="90000"/>
              </a:lnSpc>
              <a:buFont typeface="Wingdings" panose="05000000000000000000" pitchFamily="2" charset="2"/>
              <a:buChar char="§"/>
            </a:pPr>
            <a:r>
              <a:rPr lang="en-US" altLang="en-US" sz="1700" dirty="0"/>
              <a:t>The schema corresponding to a relationship set linking a weak entity set to its identifying strong entity set is redundant.</a:t>
            </a:r>
          </a:p>
          <a:p>
            <a:pPr>
              <a:lnSpc>
                <a:spcPct val="90000"/>
              </a:lnSpc>
              <a:buFont typeface="Wingdings" panose="05000000000000000000" pitchFamily="2" charset="2"/>
              <a:buChar char="§"/>
            </a:pPr>
            <a:r>
              <a:rPr lang="en-US" altLang="en-US" sz="1700" dirty="0"/>
              <a:t>Example: The </a:t>
            </a:r>
            <a:r>
              <a:rPr lang="en-US" altLang="en-US" sz="1700" i="1" dirty="0"/>
              <a:t>section </a:t>
            </a:r>
            <a:r>
              <a:rPr lang="en-US" altLang="en-US" sz="1700" dirty="0"/>
              <a:t>schema already contains the attributes that would appear in the </a:t>
            </a:r>
            <a:r>
              <a:rPr lang="en-US" altLang="en-US" sz="1700" i="1" dirty="0" err="1"/>
              <a:t>sec_course</a:t>
            </a:r>
            <a:r>
              <a:rPr lang="en-US" altLang="en-US" sz="1700" dirty="0"/>
              <a:t> schema</a:t>
            </a:r>
          </a:p>
          <a:p>
            <a:endParaRPr lang="en-US" altLang="en-US" dirty="0"/>
          </a:p>
        </p:txBody>
      </p:sp>
      <p:pic>
        <p:nvPicPr>
          <p:cNvPr id="6" name="Picture 5">
            <a:extLst>
              <a:ext uri="{FF2B5EF4-FFF2-40B4-BE49-F238E27FC236}">
                <a16:creationId xmlns:a16="http://schemas.microsoft.com/office/drawing/2014/main" id="{DBA0DE1E-CA24-4141-920A-1A0DAAD6A717}"/>
              </a:ext>
            </a:extLst>
          </p:cNvPr>
          <p:cNvPicPr>
            <a:picLocks noChangeAspect="1"/>
          </p:cNvPicPr>
          <p:nvPr/>
        </p:nvPicPr>
        <p:blipFill>
          <a:blip r:embed="rId3"/>
          <a:stretch>
            <a:fillRect/>
          </a:stretch>
        </p:blipFill>
        <p:spPr>
          <a:xfrm>
            <a:off x="1280674" y="3429000"/>
            <a:ext cx="7108723" cy="185413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0A76AC4-F330-4D11-A19E-B6BCAEE76B93}"/>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6402" name="Rectangle 2"/>
          <p:cNvSpPr>
            <a:spLocks noGrp="1" noChangeArrowheads="1"/>
          </p:cNvSpPr>
          <p:nvPr>
            <p:ph type="title"/>
          </p:nvPr>
        </p:nvSpPr>
        <p:spPr>
          <a:xfrm>
            <a:off x="469900" y="2736850"/>
            <a:ext cx="8267700" cy="609600"/>
          </a:xfrm>
        </p:spPr>
        <p:txBody>
          <a:bodyPr/>
          <a:lstStyle/>
          <a:p>
            <a:pPr>
              <a:defRPr/>
            </a:pPr>
            <a:r>
              <a:rPr lang="en-US" altLang="en-US" dirty="0">
                <a:effectLst>
                  <a:outerShdw blurRad="38100" dist="38100" dir="2700000" algn="tl">
                    <a:srgbClr val="C0C0C0"/>
                  </a:outerShdw>
                </a:effectLst>
              </a:rPr>
              <a:t>Extended E-R Features</a:t>
            </a:r>
          </a:p>
        </p:txBody>
      </p:sp>
      <p:sp>
        <p:nvSpPr>
          <p:cNvPr id="58371" name="Rectangle 3"/>
          <p:cNvSpPr>
            <a:spLocks noChangeArrowheads="1"/>
          </p:cNvSpPr>
          <p:nvPr/>
        </p:nvSpPr>
        <p:spPr bwMode="auto">
          <a:xfrm>
            <a:off x="1422400" y="2851150"/>
            <a:ext cx="684530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chemeClr val="tx2"/>
              </a:buClr>
              <a:buSzPct val="90000"/>
            </a:pPr>
            <a:endParaRPr kumimoji="1" lang="en-US" altLang="en-US" sz="1800"/>
          </a:p>
        </p:txBody>
      </p:sp>
    </p:spTree>
    <p:extLst>
      <p:ext uri="{BB962C8B-B14F-4D97-AF65-F5344CB8AC3E}">
        <p14:creationId xmlns:p14="http://schemas.microsoft.com/office/powerpoint/2010/main" val="1249226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08D798C-4676-4394-951D-313370757CC9}"/>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3350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Specialization</a:t>
            </a:r>
          </a:p>
        </p:txBody>
      </p:sp>
      <p:sp>
        <p:nvSpPr>
          <p:cNvPr id="59395" name="Rectangle 3"/>
          <p:cNvSpPr>
            <a:spLocks noGrp="1" noChangeArrowheads="1"/>
          </p:cNvSpPr>
          <p:nvPr>
            <p:ph type="body" idx="1"/>
          </p:nvPr>
        </p:nvSpPr>
        <p:spPr>
          <a:xfrm>
            <a:off x="768350" y="1208089"/>
            <a:ext cx="7674314" cy="3924744"/>
          </a:xfrm>
        </p:spPr>
        <p:txBody>
          <a:bodyPr/>
          <a:lstStyle/>
          <a:p>
            <a:r>
              <a:rPr lang="en-US" altLang="en-US" sz="2000" dirty="0"/>
              <a:t>Top-down design process; we designate sub-groupings within an entity set that are distinctive from other entities in the set.</a:t>
            </a:r>
          </a:p>
          <a:p>
            <a:r>
              <a:rPr lang="en-US" altLang="en-US" sz="2000" dirty="0"/>
              <a:t>These sub-groupings become lower-level entity sets that have attributes or participate in relationships that do not apply to the higher-level entity set.</a:t>
            </a:r>
          </a:p>
          <a:p>
            <a:r>
              <a:rPr lang="en-US" altLang="en-US" sz="2000" dirty="0"/>
              <a:t>Depicted by a </a:t>
            </a:r>
            <a:r>
              <a:rPr lang="en-US" altLang="en-US" sz="2000" i="1" dirty="0"/>
              <a:t>triangle</a:t>
            </a:r>
            <a:r>
              <a:rPr lang="en-US" altLang="en-US" sz="2000" dirty="0"/>
              <a:t> component labeled ISA (e.g., </a:t>
            </a:r>
            <a:r>
              <a:rPr lang="en-US" altLang="en-US" sz="2000" i="1" dirty="0"/>
              <a:t>instructor</a:t>
            </a:r>
            <a:r>
              <a:rPr lang="en-US" altLang="en-US" sz="2000" dirty="0"/>
              <a:t> “is a” </a:t>
            </a:r>
            <a:r>
              <a:rPr lang="en-US" altLang="en-US" sz="2000" i="1" dirty="0"/>
              <a:t>person</a:t>
            </a:r>
            <a:r>
              <a:rPr lang="en-US" altLang="en-US" sz="2000" dirty="0"/>
              <a:t>).</a:t>
            </a:r>
          </a:p>
          <a:p>
            <a:r>
              <a:rPr lang="en-US" altLang="en-US" sz="2000" b="1" dirty="0">
                <a:solidFill>
                  <a:srgbClr val="002060"/>
                </a:solidFill>
              </a:rPr>
              <a:t>Attribute inheritance</a:t>
            </a:r>
            <a:r>
              <a:rPr lang="en-US" altLang="en-US" sz="2000" dirty="0">
                <a:solidFill>
                  <a:srgbClr val="002060"/>
                </a:solidFill>
              </a:rPr>
              <a:t> </a:t>
            </a:r>
            <a:r>
              <a:rPr lang="en-US" altLang="en-US" sz="2000" dirty="0"/>
              <a:t>– a lower-level entity set inherits all the attributes and relationship participation of the higher-level entity set to which it is linked.</a:t>
            </a:r>
          </a:p>
          <a:p>
            <a:endParaRPr lang="en-US" altLang="en-US" dirty="0"/>
          </a:p>
        </p:txBody>
      </p:sp>
    </p:spTree>
    <p:extLst>
      <p:ext uri="{BB962C8B-B14F-4D97-AF65-F5344CB8AC3E}">
        <p14:creationId xmlns:p14="http://schemas.microsoft.com/office/powerpoint/2010/main" val="39437074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5F89BDF-93E5-44B2-AF99-B53F9EA76A6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3760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Specialization Example</a:t>
            </a:r>
          </a:p>
        </p:txBody>
      </p:sp>
      <p:sp>
        <p:nvSpPr>
          <p:cNvPr id="60419" name="Rectangle 3"/>
          <p:cNvSpPr>
            <a:spLocks noGrp="1" noChangeArrowheads="1"/>
          </p:cNvSpPr>
          <p:nvPr>
            <p:ph type="body" idx="1"/>
          </p:nvPr>
        </p:nvSpPr>
        <p:spPr>
          <a:xfrm>
            <a:off x="768350" y="993775"/>
            <a:ext cx="7692898" cy="1240952"/>
          </a:xfrm>
        </p:spPr>
        <p:txBody>
          <a:bodyPr/>
          <a:lstStyle/>
          <a:p>
            <a:r>
              <a:rPr lang="en-US" altLang="en-US" sz="1700" b="1" dirty="0">
                <a:solidFill>
                  <a:srgbClr val="002060"/>
                </a:solidFill>
              </a:rPr>
              <a:t>Overlapping</a:t>
            </a:r>
            <a:r>
              <a:rPr lang="en-US" altLang="en-US" sz="1700" dirty="0"/>
              <a:t> – </a:t>
            </a:r>
            <a:r>
              <a:rPr lang="en-US" altLang="en-US" sz="1700" i="1" dirty="0"/>
              <a:t>employee</a:t>
            </a:r>
            <a:r>
              <a:rPr lang="en-US" altLang="en-US" sz="1700" dirty="0"/>
              <a:t> and </a:t>
            </a:r>
            <a:r>
              <a:rPr lang="en-US" altLang="en-US" sz="1700" i="1" dirty="0"/>
              <a:t>student</a:t>
            </a:r>
          </a:p>
          <a:p>
            <a:r>
              <a:rPr lang="en-US" altLang="en-US" sz="1700" b="1" dirty="0">
                <a:solidFill>
                  <a:srgbClr val="002060"/>
                </a:solidFill>
              </a:rPr>
              <a:t>Disjoint</a:t>
            </a:r>
            <a:r>
              <a:rPr lang="en-US" altLang="en-US" sz="1700" dirty="0"/>
              <a:t> – </a:t>
            </a:r>
            <a:r>
              <a:rPr lang="en-US" altLang="en-US" sz="1700" i="1" dirty="0"/>
              <a:t>instructor</a:t>
            </a:r>
            <a:r>
              <a:rPr lang="en-US" altLang="en-US" sz="1700" dirty="0"/>
              <a:t> and </a:t>
            </a:r>
            <a:r>
              <a:rPr lang="en-US" altLang="en-US" sz="1700" i="1" dirty="0"/>
              <a:t>secretary</a:t>
            </a:r>
          </a:p>
          <a:p>
            <a:r>
              <a:rPr lang="en-US" altLang="en-US" sz="1700" dirty="0"/>
              <a:t>Total and partial</a:t>
            </a:r>
          </a:p>
        </p:txBody>
      </p:sp>
      <p:pic>
        <p:nvPicPr>
          <p:cNvPr id="7" name="Picture 6">
            <a:extLst>
              <a:ext uri="{FF2B5EF4-FFF2-40B4-BE49-F238E27FC236}">
                <a16:creationId xmlns:a16="http://schemas.microsoft.com/office/drawing/2014/main" id="{C38F3536-A890-497F-97EC-7CB9E83711C9}"/>
              </a:ext>
            </a:extLst>
          </p:cNvPr>
          <p:cNvPicPr>
            <a:picLocks noChangeAspect="1"/>
          </p:cNvPicPr>
          <p:nvPr/>
        </p:nvPicPr>
        <p:blipFill>
          <a:blip r:embed="rId3"/>
          <a:stretch>
            <a:fillRect/>
          </a:stretch>
        </p:blipFill>
        <p:spPr>
          <a:xfrm>
            <a:off x="2375263" y="2250822"/>
            <a:ext cx="3496612" cy="3613403"/>
          </a:xfrm>
          <a:prstGeom prst="rect">
            <a:avLst/>
          </a:prstGeom>
        </p:spPr>
      </p:pic>
    </p:spTree>
    <p:extLst>
      <p:ext uri="{BB962C8B-B14F-4D97-AF65-F5344CB8AC3E}">
        <p14:creationId xmlns:p14="http://schemas.microsoft.com/office/powerpoint/2010/main" val="11319381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F477ECB-1B1D-4830-A530-CDBFA91473C1}"/>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70722" name="Rectangle 2"/>
          <p:cNvSpPr>
            <a:spLocks noGrp="1" noChangeArrowheads="1"/>
          </p:cNvSpPr>
          <p:nvPr>
            <p:ph type="title" idx="4294967295"/>
          </p:nvPr>
        </p:nvSpPr>
        <p:spPr>
          <a:xfrm>
            <a:off x="808038" y="49213"/>
            <a:ext cx="8077200" cy="609600"/>
          </a:xfrm>
        </p:spPr>
        <p:txBody>
          <a:bodyPr/>
          <a:lstStyle/>
          <a:p>
            <a:pPr>
              <a:defRPr/>
            </a:pPr>
            <a:r>
              <a:rPr lang="en-US" altLang="en-US" sz="2800">
                <a:effectLst>
                  <a:outerShdw blurRad="38100" dist="38100" dir="2700000" algn="tl">
                    <a:srgbClr val="C0C0C0"/>
                  </a:outerShdw>
                </a:effectLst>
              </a:rPr>
              <a:t>Representing Specialization via Schemas</a:t>
            </a:r>
          </a:p>
        </p:txBody>
      </p:sp>
      <p:sp>
        <p:nvSpPr>
          <p:cNvPr id="61443" name="Rectangle 3"/>
          <p:cNvSpPr>
            <a:spLocks noGrp="1" noChangeArrowheads="1"/>
          </p:cNvSpPr>
          <p:nvPr>
            <p:ph type="body" idx="4294967295"/>
          </p:nvPr>
        </p:nvSpPr>
        <p:spPr>
          <a:xfrm>
            <a:off x="772360" y="1157289"/>
            <a:ext cx="7507195" cy="4499800"/>
          </a:xfrm>
        </p:spPr>
        <p:txBody>
          <a:bodyPr/>
          <a:lstStyle/>
          <a:p>
            <a:pPr>
              <a:buFont typeface="Wingdings" panose="05000000000000000000" pitchFamily="2" charset="2"/>
              <a:buChar char="§"/>
              <a:tabLst>
                <a:tab pos="346075" algn="l"/>
                <a:tab pos="1255713" algn="ctr"/>
                <a:tab pos="2452688" algn="l"/>
                <a:tab pos="3824288" algn="ctr"/>
              </a:tabLst>
            </a:pPr>
            <a:r>
              <a:rPr lang="en-US" altLang="en-US" sz="1700" dirty="0"/>
              <a:t>Method 1: </a:t>
            </a:r>
          </a:p>
          <a:p>
            <a:pPr lvl="1">
              <a:buSzPct val="110000"/>
              <a:buFont typeface="Arial" panose="020B0604020202020204" pitchFamily="34" charset="0"/>
              <a:buChar char="•"/>
              <a:tabLst>
                <a:tab pos="346075" algn="l"/>
                <a:tab pos="1255713" algn="ctr"/>
                <a:tab pos="2452688" algn="l"/>
                <a:tab pos="3824288" algn="ctr"/>
              </a:tabLst>
            </a:pPr>
            <a:r>
              <a:rPr lang="en-US" altLang="en-US" sz="1700" dirty="0">
                <a:ea typeface="ＭＳ Ｐゴシック" panose="020B0600070205080204" pitchFamily="34" charset="-128"/>
              </a:rPr>
              <a:t>Form a schema for the higher-level entity </a:t>
            </a:r>
          </a:p>
          <a:p>
            <a:pPr lvl="1">
              <a:buSzPct val="110000"/>
              <a:buFont typeface="Arial" panose="020B0604020202020204" pitchFamily="34" charset="0"/>
              <a:buChar char="•"/>
              <a:tabLst>
                <a:tab pos="346075" algn="l"/>
                <a:tab pos="1255713" algn="ctr"/>
                <a:tab pos="2452688" algn="l"/>
                <a:tab pos="3824288" algn="ctr"/>
              </a:tabLst>
            </a:pPr>
            <a:r>
              <a:rPr lang="en-US" altLang="en-US" sz="1700" dirty="0">
                <a:ea typeface="ＭＳ Ｐゴシック" panose="020B0600070205080204" pitchFamily="34" charset="-128"/>
              </a:rPr>
              <a:t>Form a schema for each lower-level entity set, include primary key of higher-level entity set and local attributes</a:t>
            </a:r>
          </a:p>
          <a:p>
            <a:pPr marL="457200" lvl="1" indent="0">
              <a:buSzPct val="110000"/>
              <a:buNone/>
              <a:tabLst>
                <a:tab pos="346075" algn="l"/>
                <a:tab pos="1255713" algn="ctr"/>
                <a:tab pos="2452688" algn="l"/>
                <a:tab pos="3824288" algn="ctr"/>
              </a:tabLst>
            </a:pPr>
            <a:br>
              <a:rPr lang="en-US" altLang="en-US" sz="1700" dirty="0">
                <a:ea typeface="ＭＳ Ｐゴシック" panose="020B0600070205080204" pitchFamily="34" charset="-128"/>
              </a:rPr>
            </a:br>
            <a:br>
              <a:rPr lang="en-US" altLang="en-US" sz="1700" dirty="0">
                <a:ea typeface="ＭＳ Ｐゴシック" panose="020B0600070205080204" pitchFamily="34" charset="-128"/>
              </a:rPr>
            </a:br>
            <a:endParaRPr lang="en-US" altLang="en-US" sz="1700" dirty="0">
              <a:ea typeface="ＭＳ Ｐゴシック" panose="020B0600070205080204" pitchFamily="34" charset="-128"/>
            </a:endParaRPr>
          </a:p>
          <a:p>
            <a:pPr lvl="1">
              <a:tabLst>
                <a:tab pos="346075" algn="l"/>
                <a:tab pos="1255713" algn="ctr"/>
                <a:tab pos="2452688" algn="l"/>
                <a:tab pos="3824288" algn="ctr"/>
              </a:tabLst>
            </a:pPr>
            <a:endParaRPr lang="en-US" altLang="en-US" sz="1700" dirty="0">
              <a:ea typeface="ＭＳ Ｐゴシック" panose="020B0600070205080204" pitchFamily="34" charset="-128"/>
            </a:endParaRPr>
          </a:p>
          <a:p>
            <a:pPr marL="457200" lvl="1" indent="0">
              <a:buNone/>
              <a:tabLst>
                <a:tab pos="346075" algn="l"/>
                <a:tab pos="1255713" algn="ctr"/>
                <a:tab pos="2452688" algn="l"/>
                <a:tab pos="3824288" algn="ctr"/>
              </a:tabLst>
            </a:pPr>
            <a:endParaRPr lang="en-US" altLang="en-US" sz="1700" dirty="0">
              <a:ea typeface="ＭＳ Ｐゴシック" panose="020B0600070205080204" pitchFamily="34" charset="-128"/>
            </a:endParaRPr>
          </a:p>
          <a:p>
            <a:pPr lvl="1">
              <a:buSzPct val="110000"/>
              <a:buFont typeface="Arial" panose="020B0604020202020204" pitchFamily="34" charset="0"/>
              <a:buChar char="•"/>
              <a:tabLst>
                <a:tab pos="346075" algn="l"/>
                <a:tab pos="1255713" algn="ctr"/>
                <a:tab pos="2452688" algn="l"/>
                <a:tab pos="3824288" algn="ctr"/>
              </a:tabLst>
            </a:pPr>
            <a:r>
              <a:rPr lang="en-US" altLang="en-US" sz="1700" dirty="0">
                <a:ea typeface="ＭＳ Ｐゴシック" panose="020B0600070205080204" pitchFamily="34" charset="-128"/>
              </a:rPr>
              <a:t>Drawback:  getting information about, an </a:t>
            </a:r>
            <a:r>
              <a:rPr lang="en-US" altLang="en-US" sz="1700" i="1" dirty="0">
                <a:ea typeface="ＭＳ Ｐゴシック" panose="020B0600070205080204" pitchFamily="34" charset="-128"/>
              </a:rPr>
              <a:t>employee</a:t>
            </a:r>
            <a:r>
              <a:rPr lang="en-US" altLang="en-US" sz="1700" dirty="0">
                <a:ea typeface="ＭＳ Ｐゴシック" panose="020B0600070205080204" pitchFamily="34" charset="-128"/>
              </a:rPr>
              <a:t> requires accessing two relations, the one corresponding to the low-level schema and the one corresponding to the high-level schema</a:t>
            </a:r>
          </a:p>
        </p:txBody>
      </p:sp>
      <p:pic>
        <p:nvPicPr>
          <p:cNvPr id="2" name="Picture 1"/>
          <p:cNvPicPr>
            <a:picLocks noChangeAspect="1"/>
          </p:cNvPicPr>
          <p:nvPr/>
        </p:nvPicPr>
        <p:blipFill>
          <a:blip r:embed="rId3"/>
          <a:stretch>
            <a:fillRect/>
          </a:stretch>
        </p:blipFill>
        <p:spPr>
          <a:xfrm>
            <a:off x="2852737" y="2621661"/>
            <a:ext cx="3633407" cy="1268170"/>
          </a:xfrm>
          <a:prstGeom prst="rect">
            <a:avLst/>
          </a:prstGeom>
        </p:spPr>
      </p:pic>
    </p:spTree>
    <p:extLst>
      <p:ext uri="{BB962C8B-B14F-4D97-AF65-F5344CB8AC3E}">
        <p14:creationId xmlns:p14="http://schemas.microsoft.com/office/powerpoint/2010/main" val="42129551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CD3AA66-3572-4BFF-962D-40C8BC68FF83}"/>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72770" name="Rectangle 2"/>
          <p:cNvSpPr>
            <a:spLocks noGrp="1" noChangeArrowheads="1"/>
          </p:cNvSpPr>
          <p:nvPr>
            <p:ph type="title" idx="4294967295"/>
          </p:nvPr>
        </p:nvSpPr>
        <p:spPr>
          <a:xfrm>
            <a:off x="506027" y="96901"/>
            <a:ext cx="8942773" cy="609600"/>
          </a:xfrm>
        </p:spPr>
        <p:txBody>
          <a:bodyPr/>
          <a:lstStyle/>
          <a:p>
            <a:pPr>
              <a:defRPr/>
            </a:pPr>
            <a:r>
              <a:rPr lang="en-US" altLang="en-US" sz="2800" dirty="0">
                <a:effectLst>
                  <a:outerShdw blurRad="38100" dist="38100" dir="2700000" algn="tl">
                    <a:srgbClr val="C0C0C0"/>
                  </a:outerShdw>
                </a:effectLst>
              </a:rPr>
              <a:t>Representing Specialization as Schemas (Cont.)</a:t>
            </a:r>
          </a:p>
        </p:txBody>
      </p:sp>
      <p:sp>
        <p:nvSpPr>
          <p:cNvPr id="62467" name="Rectangle 3"/>
          <p:cNvSpPr>
            <a:spLocks noGrp="1" noChangeArrowheads="1"/>
          </p:cNvSpPr>
          <p:nvPr>
            <p:ph type="body" idx="4294967295"/>
          </p:nvPr>
        </p:nvSpPr>
        <p:spPr>
          <a:xfrm>
            <a:off x="763480" y="1148763"/>
            <a:ext cx="7392969" cy="3972941"/>
          </a:xfrm>
        </p:spPr>
        <p:txBody>
          <a:bodyPr/>
          <a:lstStyle/>
          <a:p>
            <a:pPr>
              <a:buFont typeface="Wingdings" panose="05000000000000000000" pitchFamily="2" charset="2"/>
              <a:buChar char="§"/>
              <a:tabLst>
                <a:tab pos="346075" algn="l"/>
                <a:tab pos="1255713" algn="ctr"/>
                <a:tab pos="2452688" algn="l"/>
                <a:tab pos="3824288" algn="ctr"/>
              </a:tabLst>
            </a:pPr>
            <a:r>
              <a:rPr lang="en-US" altLang="en-US" sz="1700" dirty="0"/>
              <a:t>Method 2:  </a:t>
            </a:r>
          </a:p>
          <a:p>
            <a:pPr lvl="1">
              <a:buSzPct val="110000"/>
              <a:buFont typeface="Arial" panose="020B0604020202020204" pitchFamily="34" charset="0"/>
              <a:buChar char="•"/>
              <a:tabLst>
                <a:tab pos="346075" algn="l"/>
                <a:tab pos="1255713" algn="ctr"/>
                <a:tab pos="2452688" algn="l"/>
                <a:tab pos="3824288" algn="ctr"/>
              </a:tabLst>
            </a:pPr>
            <a:r>
              <a:rPr lang="en-US" altLang="en-US" sz="1700" dirty="0">
                <a:ea typeface="ＭＳ Ｐゴシック" panose="020B0600070205080204" pitchFamily="34" charset="-128"/>
              </a:rPr>
              <a:t>Form a schema for each entity set with all local and inherited attributes</a:t>
            </a:r>
          </a:p>
          <a:p>
            <a:pPr lvl="1">
              <a:buFont typeface="Monotype Sorts" charset="2"/>
              <a:buNone/>
              <a:tabLst>
                <a:tab pos="346075" algn="l"/>
                <a:tab pos="1255713" algn="ctr"/>
                <a:tab pos="2452688" algn="l"/>
                <a:tab pos="3824288" algn="ctr"/>
              </a:tabLst>
            </a:pPr>
            <a:endParaRPr lang="en-US" altLang="en-US" sz="1700" dirty="0">
              <a:ea typeface="ＭＳ Ｐゴシック" panose="020B0600070205080204" pitchFamily="34" charset="-128"/>
            </a:endParaRPr>
          </a:p>
          <a:p>
            <a:pPr lvl="1">
              <a:buFont typeface="Monotype Sorts" charset="2"/>
              <a:buNone/>
              <a:tabLst>
                <a:tab pos="346075" algn="l"/>
                <a:tab pos="1255713" algn="ctr"/>
                <a:tab pos="2452688" algn="l"/>
                <a:tab pos="3824288" algn="ctr"/>
              </a:tabLst>
            </a:pPr>
            <a:endParaRPr lang="en-US" altLang="en-US" sz="1700" dirty="0">
              <a:ea typeface="ＭＳ Ｐゴシック" panose="020B0600070205080204" pitchFamily="34" charset="-128"/>
            </a:endParaRPr>
          </a:p>
          <a:p>
            <a:pPr lvl="1">
              <a:buFont typeface="Monotype Sorts" charset="2"/>
              <a:buNone/>
              <a:tabLst>
                <a:tab pos="346075" algn="l"/>
                <a:tab pos="1255713" algn="ctr"/>
                <a:tab pos="2452688" algn="l"/>
                <a:tab pos="3824288" algn="ctr"/>
              </a:tabLst>
            </a:pPr>
            <a:endParaRPr lang="en-US" altLang="en-US" sz="1700" dirty="0">
              <a:ea typeface="ＭＳ Ｐゴシック" panose="020B0600070205080204" pitchFamily="34" charset="-128"/>
            </a:endParaRPr>
          </a:p>
          <a:p>
            <a:pPr lvl="1">
              <a:buFont typeface="Monotype Sorts" charset="2"/>
              <a:buNone/>
              <a:tabLst>
                <a:tab pos="346075" algn="l"/>
                <a:tab pos="1255713" algn="ctr"/>
                <a:tab pos="2452688" algn="l"/>
                <a:tab pos="3824288" algn="ctr"/>
              </a:tabLst>
            </a:pPr>
            <a:endParaRPr lang="en-US" altLang="en-US" sz="1700" dirty="0">
              <a:ea typeface="ＭＳ Ｐゴシック" panose="020B0600070205080204" pitchFamily="34" charset="-128"/>
            </a:endParaRPr>
          </a:p>
          <a:p>
            <a:pPr lvl="1">
              <a:buSzPct val="110000"/>
              <a:buFont typeface="Arial" panose="020B0604020202020204" pitchFamily="34" charset="0"/>
              <a:buChar char="•"/>
              <a:tabLst>
                <a:tab pos="346075" algn="l"/>
                <a:tab pos="1255713" algn="ctr"/>
                <a:tab pos="2452688" algn="l"/>
                <a:tab pos="3824288" algn="ctr"/>
              </a:tabLst>
            </a:pPr>
            <a:r>
              <a:rPr lang="en-US" altLang="en-US" sz="1700" dirty="0">
                <a:ea typeface="ＭＳ Ｐゴシック" panose="020B0600070205080204" pitchFamily="34" charset="-128"/>
              </a:rPr>
              <a:t>Drawback:  </a:t>
            </a:r>
            <a:r>
              <a:rPr lang="en-US" altLang="en-US" sz="1700" i="1" dirty="0">
                <a:ea typeface="ＭＳ Ｐゴシック" panose="020B0600070205080204" pitchFamily="34" charset="-128"/>
              </a:rPr>
              <a:t>name, street</a:t>
            </a:r>
            <a:r>
              <a:rPr lang="en-US" altLang="en-US" sz="1700" dirty="0">
                <a:ea typeface="ＭＳ Ｐゴシック" panose="020B0600070205080204" pitchFamily="34" charset="-128"/>
              </a:rPr>
              <a:t> and </a:t>
            </a:r>
            <a:r>
              <a:rPr lang="en-US" altLang="en-US" sz="1700" i="1" dirty="0">
                <a:ea typeface="ＭＳ Ｐゴシック" panose="020B0600070205080204" pitchFamily="34" charset="-128"/>
              </a:rPr>
              <a:t>city</a:t>
            </a:r>
            <a:r>
              <a:rPr lang="en-US" altLang="en-US" sz="1700" dirty="0">
                <a:ea typeface="ＭＳ Ｐゴシック" panose="020B0600070205080204" pitchFamily="34" charset="-128"/>
              </a:rPr>
              <a:t> may be stored redundantly for people who are both students and employees</a:t>
            </a:r>
          </a:p>
        </p:txBody>
      </p:sp>
      <p:pic>
        <p:nvPicPr>
          <p:cNvPr id="2" name="Picture 1"/>
          <p:cNvPicPr>
            <a:picLocks noChangeAspect="1"/>
          </p:cNvPicPr>
          <p:nvPr/>
        </p:nvPicPr>
        <p:blipFill>
          <a:blip r:embed="rId3"/>
          <a:stretch>
            <a:fillRect/>
          </a:stretch>
        </p:blipFill>
        <p:spPr>
          <a:xfrm>
            <a:off x="2346483" y="2212449"/>
            <a:ext cx="4451033" cy="1216551"/>
          </a:xfrm>
          <a:prstGeom prst="rect">
            <a:avLst/>
          </a:prstGeom>
        </p:spPr>
      </p:pic>
    </p:spTree>
    <p:extLst>
      <p:ext uri="{BB962C8B-B14F-4D97-AF65-F5344CB8AC3E}">
        <p14:creationId xmlns:p14="http://schemas.microsoft.com/office/powerpoint/2010/main" val="327081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275412E-4708-4FFB-A8BD-6C255990832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9218"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Design Alternatives</a:t>
            </a:r>
          </a:p>
        </p:txBody>
      </p:sp>
      <p:sp>
        <p:nvSpPr>
          <p:cNvPr id="9219" name="Rectangle 3"/>
          <p:cNvSpPr>
            <a:spLocks noGrp="1" noChangeArrowheads="1"/>
          </p:cNvSpPr>
          <p:nvPr>
            <p:ph type="body" idx="4294967295"/>
          </p:nvPr>
        </p:nvSpPr>
        <p:spPr>
          <a:xfrm>
            <a:off x="768350" y="1123950"/>
            <a:ext cx="7612170" cy="3487807"/>
          </a:xfrm>
        </p:spPr>
        <p:txBody>
          <a:bodyPr/>
          <a:lstStyle/>
          <a:p>
            <a:pPr>
              <a:buFont typeface="Wingdings" panose="05000000000000000000" pitchFamily="2" charset="2"/>
              <a:buChar char="§"/>
            </a:pPr>
            <a:r>
              <a:rPr lang="en-US" altLang="en-US" sz="1700" dirty="0"/>
              <a:t>In designing a database schema, we must ensure that we avoid two major pitfalls:</a:t>
            </a:r>
          </a:p>
          <a:p>
            <a:pPr lvl="1">
              <a:buSzPct val="110000"/>
              <a:buFont typeface="Arial" panose="020B0604020202020204" pitchFamily="34" charset="0"/>
              <a:buChar char="•"/>
            </a:pPr>
            <a:r>
              <a:rPr lang="en-US" altLang="en-US" sz="2400" b="1" dirty="0">
                <a:ea typeface="ＭＳ Ｐゴシック" panose="020B0600070205080204" pitchFamily="34" charset="-128"/>
              </a:rPr>
              <a:t>Redundancy:  </a:t>
            </a:r>
            <a:r>
              <a:rPr lang="en-US" altLang="en-US" sz="1700" dirty="0">
                <a:ea typeface="ＭＳ Ｐゴシック" panose="020B0600070205080204" pitchFamily="34" charset="-128"/>
              </a:rPr>
              <a:t>a bad design  may result in repeat information.  </a:t>
            </a:r>
          </a:p>
          <a:p>
            <a:pPr lvl="2">
              <a:buFont typeface="Wingdings" panose="05000000000000000000" pitchFamily="2" charset="2"/>
              <a:buChar char="§"/>
            </a:pPr>
            <a:r>
              <a:rPr lang="en-US" altLang="en-US" sz="1700" dirty="0">
                <a:ea typeface="ＭＳ Ｐゴシック" panose="020B0600070205080204" pitchFamily="34" charset="-128"/>
              </a:rPr>
              <a:t>Redundant representation of information may lead to data inconsistency among the various copies of information </a:t>
            </a:r>
          </a:p>
          <a:p>
            <a:pPr lvl="1">
              <a:buSzPct val="110000"/>
              <a:buFont typeface="Arial" panose="020B0604020202020204" pitchFamily="34" charset="0"/>
              <a:buChar char="•"/>
            </a:pPr>
            <a:r>
              <a:rPr lang="en-US" altLang="en-US" sz="2400" b="1" dirty="0">
                <a:ea typeface="ＭＳ Ｐゴシック" panose="020B0600070205080204" pitchFamily="34" charset="-128"/>
              </a:rPr>
              <a:t>Incompleteness: </a:t>
            </a:r>
            <a:r>
              <a:rPr lang="en-US" altLang="en-US" sz="1700" dirty="0">
                <a:ea typeface="ＭＳ Ｐゴシック" panose="020B0600070205080204" pitchFamily="34" charset="-128"/>
              </a:rPr>
              <a:t>a bad design may make certain aspects of the enterprise difficult or impossible to model.</a:t>
            </a:r>
          </a:p>
          <a:p>
            <a:pPr marL="457200" lvl="1" indent="0">
              <a:buSzPct val="110000"/>
              <a:buNone/>
            </a:pPr>
            <a:endParaRPr lang="en-US" altLang="en-US" sz="1700" dirty="0">
              <a:ea typeface="ＭＳ Ｐゴシック" panose="020B0600070205080204" pitchFamily="34" charset="-128"/>
            </a:endParaRPr>
          </a:p>
          <a:p>
            <a:pPr>
              <a:buFont typeface="Wingdings" panose="05000000000000000000" pitchFamily="2" charset="2"/>
              <a:buChar char="§"/>
            </a:pPr>
            <a:r>
              <a:rPr lang="en-US" altLang="en-US" sz="1700" dirty="0"/>
              <a:t>Avoiding bad designs is not enough. There may be a  large number  of  good designs from which we must choose.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EB7603E-9E27-4651-BDF9-F99DC2BE23A6}"/>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3760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Generalization</a:t>
            </a:r>
          </a:p>
        </p:txBody>
      </p:sp>
      <p:sp>
        <p:nvSpPr>
          <p:cNvPr id="63491" name="Rectangle 3"/>
          <p:cNvSpPr>
            <a:spLocks noGrp="1" noChangeArrowheads="1"/>
          </p:cNvSpPr>
          <p:nvPr>
            <p:ph type="body" idx="1"/>
          </p:nvPr>
        </p:nvSpPr>
        <p:spPr>
          <a:xfrm>
            <a:off x="768349" y="1168400"/>
            <a:ext cx="7541149" cy="2674938"/>
          </a:xfrm>
        </p:spPr>
        <p:txBody>
          <a:bodyPr/>
          <a:lstStyle/>
          <a:p>
            <a:r>
              <a:rPr lang="en-US" altLang="en-US" sz="2400" b="1" dirty="0">
                <a:solidFill>
                  <a:srgbClr val="002060"/>
                </a:solidFill>
              </a:rPr>
              <a:t>A bottom-up design process</a:t>
            </a:r>
            <a:r>
              <a:rPr lang="en-US" altLang="en-US" sz="2400" dirty="0">
                <a:solidFill>
                  <a:srgbClr val="002060"/>
                </a:solidFill>
              </a:rPr>
              <a:t> </a:t>
            </a:r>
            <a:r>
              <a:rPr lang="en-US" altLang="en-US" sz="2400" dirty="0"/>
              <a:t>– combine a number of entity sets that share the same features into a higher-level entity set.</a:t>
            </a:r>
          </a:p>
          <a:p>
            <a:r>
              <a:rPr lang="en-US" altLang="en-US" sz="2400" dirty="0"/>
              <a:t>Specialization and generalization are simple inversions of each other; they are represented in an E-R diagram in the same way.</a:t>
            </a:r>
          </a:p>
          <a:p>
            <a:r>
              <a:rPr lang="en-US" altLang="en-US" sz="2400" dirty="0"/>
              <a:t>The terms specialization and generalization are used interchangeably.</a:t>
            </a:r>
          </a:p>
        </p:txBody>
      </p:sp>
    </p:spTree>
    <p:extLst>
      <p:ext uri="{BB962C8B-B14F-4D97-AF65-F5344CB8AC3E}">
        <p14:creationId xmlns:p14="http://schemas.microsoft.com/office/powerpoint/2010/main" val="7256679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BE5D142-6198-48DE-9A8C-0A4EBCEB4A3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43746" name="Rectangle 2"/>
          <p:cNvSpPr>
            <a:spLocks noGrp="1" noChangeArrowheads="1"/>
          </p:cNvSpPr>
          <p:nvPr>
            <p:ph type="title"/>
          </p:nvPr>
        </p:nvSpPr>
        <p:spPr>
          <a:xfrm>
            <a:off x="855663" y="114300"/>
            <a:ext cx="8077200" cy="561975"/>
          </a:xfrm>
        </p:spPr>
        <p:txBody>
          <a:bodyPr/>
          <a:lstStyle/>
          <a:p>
            <a:pPr>
              <a:defRPr/>
            </a:pPr>
            <a:r>
              <a:rPr lang="en-US" altLang="en-US" dirty="0">
                <a:effectLst>
                  <a:outerShdw blurRad="38100" dist="38100" dir="2700000" algn="tl">
                    <a:srgbClr val="C0C0C0"/>
                  </a:outerShdw>
                </a:effectLst>
              </a:rPr>
              <a:t>Completeness constraint</a:t>
            </a:r>
          </a:p>
        </p:txBody>
      </p:sp>
      <p:sp>
        <p:nvSpPr>
          <p:cNvPr id="64515" name="Rectangle 3"/>
          <p:cNvSpPr>
            <a:spLocks noGrp="1" noChangeArrowheads="1"/>
          </p:cNvSpPr>
          <p:nvPr>
            <p:ph type="body" idx="1"/>
          </p:nvPr>
        </p:nvSpPr>
        <p:spPr>
          <a:xfrm>
            <a:off x="766883" y="1187451"/>
            <a:ext cx="7471591" cy="3165094"/>
          </a:xfrm>
        </p:spPr>
        <p:txBody>
          <a:bodyPr/>
          <a:lstStyle/>
          <a:p>
            <a:r>
              <a:rPr lang="en-US" altLang="en-US" sz="2400" b="1" dirty="0">
                <a:solidFill>
                  <a:srgbClr val="002060"/>
                </a:solidFill>
              </a:rPr>
              <a:t>Completeness constraint</a:t>
            </a:r>
            <a:r>
              <a:rPr lang="en-US" altLang="en-US" sz="2400" dirty="0">
                <a:solidFill>
                  <a:srgbClr val="002060"/>
                </a:solidFill>
              </a:rPr>
              <a:t> </a:t>
            </a:r>
            <a:r>
              <a:rPr lang="en-US" altLang="en-US" sz="2400" dirty="0"/>
              <a:t>-- specifies whether or not an entity in the higher-level entity set must belong to at least one of the lower-level entity sets within a generalization.</a:t>
            </a:r>
          </a:p>
          <a:p>
            <a:pPr lvl="1"/>
            <a:r>
              <a:rPr lang="en-US" altLang="en-US" sz="2400" b="1" dirty="0">
                <a:solidFill>
                  <a:srgbClr val="002060"/>
                </a:solidFill>
                <a:ea typeface="ＭＳ Ｐゴシック" panose="020B0600070205080204" pitchFamily="34" charset="-128"/>
              </a:rPr>
              <a:t>total</a:t>
            </a:r>
            <a:r>
              <a:rPr lang="en-US" altLang="en-US" sz="2400" dirty="0">
                <a:ea typeface="ＭＳ Ｐゴシック" panose="020B0600070205080204" pitchFamily="34" charset="-128"/>
              </a:rPr>
              <a:t>: an entity must belong to one of the lower-level entity sets</a:t>
            </a:r>
          </a:p>
          <a:p>
            <a:pPr lvl="1"/>
            <a:r>
              <a:rPr lang="en-US" altLang="en-US" sz="2400" b="1" dirty="0">
                <a:solidFill>
                  <a:srgbClr val="002060"/>
                </a:solidFill>
                <a:ea typeface="ＭＳ Ｐゴシック" panose="020B0600070205080204" pitchFamily="34" charset="-128"/>
              </a:rPr>
              <a:t>partial</a:t>
            </a:r>
            <a:r>
              <a:rPr lang="en-US" altLang="en-US" sz="2400" dirty="0">
                <a:ea typeface="ＭＳ Ｐゴシック" panose="020B0600070205080204" pitchFamily="34" charset="-128"/>
              </a:rPr>
              <a:t>: an entity need not belong to one of the lower-level entity sets</a:t>
            </a:r>
          </a:p>
          <a:p>
            <a:endParaRPr lang="en-US" altLang="en-US" sz="1600" dirty="0"/>
          </a:p>
          <a:p>
            <a:endParaRPr lang="en-US" altLang="en-US" dirty="0"/>
          </a:p>
          <a:p>
            <a:endParaRPr lang="en-US" altLang="en-US" dirty="0"/>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1186976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38E0E32-A40D-46FA-A542-E938EC8A1F31}"/>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43746" name="Rectangle 2"/>
          <p:cNvSpPr>
            <a:spLocks noGrp="1" noChangeArrowheads="1"/>
          </p:cNvSpPr>
          <p:nvPr>
            <p:ph type="title"/>
          </p:nvPr>
        </p:nvSpPr>
        <p:spPr>
          <a:xfrm>
            <a:off x="855663" y="114300"/>
            <a:ext cx="8077200" cy="561975"/>
          </a:xfrm>
        </p:spPr>
        <p:txBody>
          <a:bodyPr/>
          <a:lstStyle/>
          <a:p>
            <a:pPr>
              <a:defRPr/>
            </a:pPr>
            <a:r>
              <a:rPr lang="en-US" altLang="en-US" dirty="0">
                <a:effectLst>
                  <a:outerShdw blurRad="38100" dist="38100" dir="2700000" algn="tl">
                    <a:srgbClr val="C0C0C0"/>
                  </a:outerShdw>
                </a:effectLst>
              </a:rPr>
              <a:t>Completeness constraint (Cont.)</a:t>
            </a:r>
          </a:p>
        </p:txBody>
      </p:sp>
      <p:sp>
        <p:nvSpPr>
          <p:cNvPr id="65539" name="Rectangle 3"/>
          <p:cNvSpPr>
            <a:spLocks noGrp="1" noChangeArrowheads="1"/>
          </p:cNvSpPr>
          <p:nvPr>
            <p:ph type="body" idx="1"/>
          </p:nvPr>
        </p:nvSpPr>
        <p:spPr>
          <a:xfrm>
            <a:off x="772357" y="1233995"/>
            <a:ext cx="7354144" cy="4394072"/>
          </a:xfrm>
        </p:spPr>
        <p:txBody>
          <a:bodyPr/>
          <a:lstStyle/>
          <a:p>
            <a:r>
              <a:rPr lang="en-US" altLang="en-US" sz="2000" dirty="0"/>
              <a:t>Partial generalization is the default.  </a:t>
            </a:r>
          </a:p>
          <a:p>
            <a:r>
              <a:rPr lang="en-US" altLang="en-US" sz="2000" dirty="0"/>
              <a:t>We can specify total generalization in an ER diagram by adding the keyword </a:t>
            </a:r>
            <a:r>
              <a:rPr lang="en-US" altLang="en-US" sz="2000" b="1" dirty="0"/>
              <a:t>total</a:t>
            </a:r>
            <a:r>
              <a:rPr lang="en-US" altLang="en-US" sz="2000" dirty="0"/>
              <a:t> in the diagram and drawing a dashed line from the keyword to the corresponding hollow arrow-head to which it applies (for a total generalization), or to the set of hollow arrow-heads to which it applies (for an overlapping generalization).</a:t>
            </a:r>
          </a:p>
          <a:p>
            <a:pPr marL="0" indent="0">
              <a:buNone/>
            </a:pPr>
            <a:endParaRPr lang="en-US" altLang="en-US" sz="2000" dirty="0"/>
          </a:p>
          <a:p>
            <a:r>
              <a:rPr lang="en-US" altLang="en-US" sz="2000" dirty="0"/>
              <a:t>The </a:t>
            </a:r>
            <a:r>
              <a:rPr lang="en-US" altLang="en-US" sz="2000" i="1" dirty="0"/>
              <a:t>student</a:t>
            </a:r>
            <a:r>
              <a:rPr lang="en-US" altLang="en-US" sz="2000" dirty="0"/>
              <a:t> generalization is total: All student entities must be either graduate or undergraduate. Because the higher-level entity set arrived at through generalization is generally composed of only those entities in the lower-level entity sets, the completeness constraint for a generalized higher-level entity set is usually total</a:t>
            </a:r>
          </a:p>
          <a:p>
            <a:endParaRPr lang="en-US" altLang="en-US" sz="2000" dirty="0"/>
          </a:p>
          <a:p>
            <a:endParaRPr lang="en-US" altLang="en-US" sz="2000" dirty="0"/>
          </a:p>
          <a:p>
            <a:endParaRPr lang="en-US" altLang="en-US" dirty="0"/>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0299873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B44043F-A027-4FC0-ABC7-723F0ED4AB87}"/>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45794" name="Rectangle 2"/>
          <p:cNvSpPr>
            <a:spLocks noGrp="1" noChangeArrowheads="1"/>
          </p:cNvSpPr>
          <p:nvPr>
            <p:ph type="title"/>
          </p:nvPr>
        </p:nvSpPr>
        <p:spPr>
          <a:xfrm>
            <a:off x="1209675" y="52388"/>
            <a:ext cx="6726238" cy="622300"/>
          </a:xfrm>
        </p:spPr>
        <p:txBody>
          <a:bodyPr/>
          <a:lstStyle/>
          <a:p>
            <a:pPr>
              <a:defRPr/>
            </a:pPr>
            <a:r>
              <a:rPr lang="en-US" altLang="en-US">
                <a:effectLst>
                  <a:outerShdw blurRad="38100" dist="38100" dir="2700000" algn="tl">
                    <a:srgbClr val="C0C0C0"/>
                  </a:outerShdw>
                </a:effectLst>
              </a:rPr>
              <a:t>Aggregation</a:t>
            </a:r>
          </a:p>
        </p:txBody>
      </p:sp>
      <p:sp>
        <p:nvSpPr>
          <p:cNvPr id="66563" name="Rectangle 3"/>
          <p:cNvSpPr>
            <a:spLocks noChangeArrowheads="1"/>
          </p:cNvSpPr>
          <p:nvPr/>
        </p:nvSpPr>
        <p:spPr bwMode="auto">
          <a:xfrm>
            <a:off x="710215" y="1071563"/>
            <a:ext cx="7679184" cy="100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marL="400050">
              <a:spcBef>
                <a:spcPct val="50000"/>
              </a:spcBef>
              <a:buClr>
                <a:srgbClr val="002060"/>
              </a:buClr>
              <a:buSzPct val="110000"/>
              <a:buFont typeface="Wingdings" panose="05000000000000000000" pitchFamily="2" charset="2"/>
              <a:buChar char="§"/>
            </a:pPr>
            <a:r>
              <a:rPr kumimoji="1" lang="en-US" altLang="en-US" sz="1700" dirty="0"/>
              <a:t>Consider the ternary relationship </a:t>
            </a:r>
            <a:r>
              <a:rPr kumimoji="1" lang="en-US" altLang="en-US" sz="1700" i="1" dirty="0" err="1"/>
              <a:t>proj_guide</a:t>
            </a:r>
            <a:r>
              <a:rPr kumimoji="1" lang="en-US" altLang="en-US" sz="1700" dirty="0"/>
              <a:t>, which we saw earlier</a:t>
            </a:r>
          </a:p>
          <a:p>
            <a:pPr marL="400050">
              <a:spcBef>
                <a:spcPct val="50000"/>
              </a:spcBef>
              <a:buClr>
                <a:srgbClr val="002060"/>
              </a:buClr>
              <a:buSzPct val="110000"/>
              <a:buFont typeface="Wingdings" panose="05000000000000000000" pitchFamily="2" charset="2"/>
              <a:buChar char="§"/>
            </a:pPr>
            <a:r>
              <a:rPr kumimoji="1" lang="en-US" altLang="en-US" sz="1700" dirty="0"/>
              <a:t>Suppose we want to record evaluations of a student by a guide on a project</a:t>
            </a:r>
          </a:p>
        </p:txBody>
      </p:sp>
      <p:pic>
        <p:nvPicPr>
          <p:cNvPr id="66564"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6896" y="2201769"/>
            <a:ext cx="4140454" cy="32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44882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E20832C-B96D-4B75-BA34-D9E99EE91A32}"/>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4784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Aggregation (Cont.)</a:t>
            </a:r>
          </a:p>
        </p:txBody>
      </p:sp>
      <p:sp>
        <p:nvSpPr>
          <p:cNvPr id="67587" name="Rectangle 3"/>
          <p:cNvSpPr>
            <a:spLocks noGrp="1" noChangeArrowheads="1"/>
          </p:cNvSpPr>
          <p:nvPr>
            <p:ph type="body" idx="1"/>
          </p:nvPr>
        </p:nvSpPr>
        <p:spPr>
          <a:xfrm>
            <a:off x="768350" y="1184275"/>
            <a:ext cx="7677723" cy="3760587"/>
          </a:xfrm>
        </p:spPr>
        <p:txBody>
          <a:bodyPr/>
          <a:lstStyle/>
          <a:p>
            <a:r>
              <a:rPr lang="en-US" altLang="en-US" sz="1700" dirty="0"/>
              <a:t>Relationship sets </a:t>
            </a:r>
            <a:r>
              <a:rPr lang="en-US" altLang="en-US" sz="1700" i="1" dirty="0" err="1"/>
              <a:t>eval_for</a:t>
            </a:r>
            <a:r>
              <a:rPr lang="en-US" altLang="en-US" sz="1700" i="1" dirty="0"/>
              <a:t> </a:t>
            </a:r>
            <a:r>
              <a:rPr lang="en-US" altLang="en-US" sz="1700" dirty="0"/>
              <a:t>and </a:t>
            </a:r>
            <a:r>
              <a:rPr lang="en-US" altLang="en-US" sz="1700" i="1" dirty="0" err="1"/>
              <a:t>proj_guide</a:t>
            </a:r>
            <a:r>
              <a:rPr lang="en-US" altLang="en-US" sz="1700" dirty="0"/>
              <a:t> represent overlapping information</a:t>
            </a:r>
          </a:p>
          <a:p>
            <a:pPr lvl="1"/>
            <a:r>
              <a:rPr lang="en-US" altLang="en-US" sz="1700" dirty="0">
                <a:ea typeface="ＭＳ Ｐゴシック" panose="020B0600070205080204" pitchFamily="34" charset="-128"/>
              </a:rPr>
              <a:t>Every </a:t>
            </a:r>
            <a:r>
              <a:rPr lang="en-US" altLang="en-US" sz="1700" i="1" dirty="0" err="1">
                <a:ea typeface="ＭＳ Ｐゴシック" panose="020B0600070205080204" pitchFamily="34" charset="-128"/>
              </a:rPr>
              <a:t>eval_for</a:t>
            </a:r>
            <a:r>
              <a:rPr lang="en-US" altLang="en-US" sz="1700" dirty="0">
                <a:ea typeface="ＭＳ Ｐゴシック" panose="020B0600070205080204" pitchFamily="34" charset="-128"/>
              </a:rPr>
              <a:t> relationship corresponds to a </a:t>
            </a:r>
            <a:r>
              <a:rPr lang="en-US" altLang="en-US" sz="1700" i="1" dirty="0" err="1">
                <a:ea typeface="ＭＳ Ｐゴシック" panose="020B0600070205080204" pitchFamily="34" charset="-128"/>
              </a:rPr>
              <a:t>proj_guide</a:t>
            </a:r>
            <a:r>
              <a:rPr lang="en-US" altLang="en-US" sz="1700" dirty="0">
                <a:ea typeface="ＭＳ Ｐゴシック" panose="020B0600070205080204" pitchFamily="34" charset="-128"/>
              </a:rPr>
              <a:t> relationship</a:t>
            </a:r>
          </a:p>
          <a:p>
            <a:pPr lvl="1"/>
            <a:r>
              <a:rPr lang="en-US" altLang="en-US" sz="1700" dirty="0">
                <a:ea typeface="ＭＳ Ｐゴシック" panose="020B0600070205080204" pitchFamily="34" charset="-128"/>
              </a:rPr>
              <a:t>However, some </a:t>
            </a:r>
            <a:r>
              <a:rPr lang="en-US" altLang="en-US" sz="1700" i="1" dirty="0" err="1">
                <a:ea typeface="ＭＳ Ｐゴシック" panose="020B0600070205080204" pitchFamily="34" charset="-128"/>
              </a:rPr>
              <a:t>proj_guide</a:t>
            </a:r>
            <a:r>
              <a:rPr lang="en-US" altLang="en-US" sz="1700" dirty="0">
                <a:ea typeface="ＭＳ Ｐゴシック" panose="020B0600070205080204" pitchFamily="34" charset="-128"/>
              </a:rPr>
              <a:t> relationships may not correspond to any </a:t>
            </a:r>
            <a:r>
              <a:rPr lang="en-US" altLang="en-US" sz="1700" i="1" dirty="0" err="1">
                <a:ea typeface="ＭＳ Ｐゴシック" panose="020B0600070205080204" pitchFamily="34" charset="-128"/>
              </a:rPr>
              <a:t>eval_for</a:t>
            </a:r>
            <a:r>
              <a:rPr lang="en-US" altLang="en-US" sz="1700" dirty="0">
                <a:ea typeface="ＭＳ Ｐゴシック" panose="020B0600070205080204" pitchFamily="34" charset="-128"/>
              </a:rPr>
              <a:t> relationships </a:t>
            </a:r>
          </a:p>
          <a:p>
            <a:pPr lvl="2"/>
            <a:r>
              <a:rPr lang="en-US" altLang="en-US" sz="1700" dirty="0">
                <a:ea typeface="ＭＳ Ｐゴシック" panose="020B0600070205080204" pitchFamily="34" charset="-128"/>
              </a:rPr>
              <a:t>So we can’t discard the </a:t>
            </a:r>
            <a:r>
              <a:rPr lang="en-US" altLang="en-US" sz="1700" i="1" dirty="0" err="1">
                <a:ea typeface="ＭＳ Ｐゴシック" panose="020B0600070205080204" pitchFamily="34" charset="-128"/>
              </a:rPr>
              <a:t>proj_guide</a:t>
            </a:r>
            <a:r>
              <a:rPr lang="en-US" altLang="en-US" sz="1700" dirty="0">
                <a:ea typeface="ＭＳ Ｐゴシック" panose="020B0600070205080204" pitchFamily="34" charset="-128"/>
              </a:rPr>
              <a:t> relationship</a:t>
            </a:r>
          </a:p>
          <a:p>
            <a:r>
              <a:rPr lang="en-US" altLang="en-US" sz="1700" dirty="0"/>
              <a:t>Eliminate this redundancy via </a:t>
            </a:r>
            <a:r>
              <a:rPr lang="en-US" altLang="en-US" sz="1700" i="1" dirty="0"/>
              <a:t>aggregation</a:t>
            </a:r>
            <a:endParaRPr lang="en-US" altLang="en-US" sz="1700" dirty="0"/>
          </a:p>
          <a:p>
            <a:pPr lvl="1"/>
            <a:r>
              <a:rPr lang="en-US" altLang="en-US" sz="1700" dirty="0">
                <a:ea typeface="ＭＳ Ｐゴシック" panose="020B0600070205080204" pitchFamily="34" charset="-128"/>
              </a:rPr>
              <a:t>Treat relationship as an abstract entity</a:t>
            </a:r>
          </a:p>
          <a:p>
            <a:pPr lvl="1"/>
            <a:r>
              <a:rPr lang="en-US" altLang="en-US" sz="1700" dirty="0">
                <a:ea typeface="ＭＳ Ｐゴシック" panose="020B0600070205080204" pitchFamily="34" charset="-128"/>
              </a:rPr>
              <a:t>Allows relationships between relationships </a:t>
            </a:r>
          </a:p>
          <a:p>
            <a:pPr lvl="1"/>
            <a:r>
              <a:rPr lang="en-US" altLang="en-US" sz="1700" dirty="0">
                <a:ea typeface="ＭＳ Ｐゴシック" panose="020B0600070205080204" pitchFamily="34" charset="-128"/>
              </a:rPr>
              <a:t>Abstraction of relationship into new entity</a:t>
            </a:r>
          </a:p>
        </p:txBody>
      </p:sp>
    </p:spTree>
    <p:extLst>
      <p:ext uri="{BB962C8B-B14F-4D97-AF65-F5344CB8AC3E}">
        <p14:creationId xmlns:p14="http://schemas.microsoft.com/office/powerpoint/2010/main" val="25069988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B140C94-6C41-4365-BD45-45ADE443FAB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47842" name="Rectangle 2"/>
          <p:cNvSpPr>
            <a:spLocks noGrp="1" noChangeArrowheads="1"/>
          </p:cNvSpPr>
          <p:nvPr>
            <p:ph type="title" idx="4294967295"/>
          </p:nvPr>
        </p:nvSpPr>
        <p:spPr/>
        <p:txBody>
          <a:bodyPr/>
          <a:lstStyle/>
          <a:p>
            <a:pPr>
              <a:defRPr/>
            </a:pPr>
            <a:r>
              <a:rPr lang="en-US" altLang="en-US">
                <a:effectLst>
                  <a:outerShdw blurRad="38100" dist="38100" dir="2700000" algn="tl">
                    <a:srgbClr val="C0C0C0"/>
                  </a:outerShdw>
                </a:effectLst>
              </a:rPr>
              <a:t>Aggregation (Cont.)</a:t>
            </a:r>
          </a:p>
        </p:txBody>
      </p:sp>
      <p:sp>
        <p:nvSpPr>
          <p:cNvPr id="68611" name="Rectangle 3"/>
          <p:cNvSpPr>
            <a:spLocks noGrp="1" noChangeArrowheads="1"/>
          </p:cNvSpPr>
          <p:nvPr>
            <p:ph type="body" idx="4294967295"/>
          </p:nvPr>
        </p:nvSpPr>
        <p:spPr>
          <a:xfrm>
            <a:off x="768351" y="1106488"/>
            <a:ext cx="7647680" cy="1773237"/>
          </a:xfrm>
        </p:spPr>
        <p:txBody>
          <a:bodyPr/>
          <a:lstStyle/>
          <a:p>
            <a:pPr>
              <a:buFont typeface="Wingdings" panose="05000000000000000000" pitchFamily="2" charset="2"/>
              <a:buChar char="§"/>
            </a:pPr>
            <a:r>
              <a:rPr lang="en-US" altLang="en-US" sz="1700" dirty="0"/>
              <a:t>Eliminate this redundancy via </a:t>
            </a:r>
            <a:r>
              <a:rPr lang="en-US" altLang="en-US" sz="1700" i="1" dirty="0"/>
              <a:t>aggregation</a:t>
            </a:r>
            <a:r>
              <a:rPr lang="en-US" altLang="en-US" sz="1700" dirty="0"/>
              <a:t> without introducing redundancy, the following diagram represents:</a:t>
            </a:r>
          </a:p>
          <a:p>
            <a:pPr lvl="1">
              <a:buSzPct val="110000"/>
              <a:buFont typeface="Arial" panose="020B0604020202020204" pitchFamily="34" charset="0"/>
              <a:buChar char="•"/>
            </a:pPr>
            <a:r>
              <a:rPr lang="en-US" altLang="en-US" sz="1700" dirty="0">
                <a:ea typeface="ＭＳ Ｐゴシック" panose="020B0600070205080204" pitchFamily="34" charset="-128"/>
              </a:rPr>
              <a:t>A student is guided by a particular instructor on a particular project </a:t>
            </a:r>
          </a:p>
          <a:p>
            <a:pPr lvl="1">
              <a:buSzPct val="110000"/>
              <a:buFont typeface="Arial" panose="020B0604020202020204" pitchFamily="34" charset="0"/>
              <a:buChar char="•"/>
            </a:pPr>
            <a:r>
              <a:rPr lang="en-US" altLang="en-US" sz="1700" dirty="0">
                <a:ea typeface="ＭＳ Ｐゴシック" panose="020B0600070205080204" pitchFamily="34" charset="-128"/>
              </a:rPr>
              <a:t>A student, instructor, project combination may have an associated evaluation</a:t>
            </a:r>
          </a:p>
        </p:txBody>
      </p:sp>
      <p:pic>
        <p:nvPicPr>
          <p:cNvPr id="68612"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392" y="2837298"/>
            <a:ext cx="3677389" cy="2952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7104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8962555-0291-4727-B566-F7E227EEC3E4}"/>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74818" name="Rectangle 2"/>
          <p:cNvSpPr>
            <a:spLocks noGrp="1" noChangeArrowheads="1"/>
          </p:cNvSpPr>
          <p:nvPr>
            <p:ph type="title"/>
          </p:nvPr>
        </p:nvSpPr>
        <p:spPr>
          <a:xfrm>
            <a:off x="942975" y="-180975"/>
            <a:ext cx="8131175" cy="865188"/>
          </a:xfrm>
        </p:spPr>
        <p:txBody>
          <a:bodyPr/>
          <a:lstStyle/>
          <a:p>
            <a:pPr>
              <a:defRPr/>
            </a:pPr>
            <a:r>
              <a:rPr lang="en-US" altLang="en-US" dirty="0">
                <a:effectLst>
                  <a:outerShdw blurRad="38100" dist="38100" dir="2700000" algn="tl">
                    <a:srgbClr val="C0C0C0"/>
                  </a:outerShdw>
                </a:effectLst>
              </a:rPr>
              <a:t>Reduction to Relational Schemas</a:t>
            </a:r>
          </a:p>
        </p:txBody>
      </p:sp>
      <p:sp>
        <p:nvSpPr>
          <p:cNvPr id="17411" name="Rectangle 3"/>
          <p:cNvSpPr>
            <a:spLocks noChangeArrowheads="1"/>
          </p:cNvSpPr>
          <p:nvPr/>
        </p:nvSpPr>
        <p:spPr bwMode="auto">
          <a:xfrm>
            <a:off x="781235" y="1222375"/>
            <a:ext cx="7682172" cy="4210050"/>
          </a:xfrm>
          <a:prstGeom prst="rect">
            <a:avLst/>
          </a:prstGeom>
          <a:noFill/>
          <a:ln w="9525">
            <a:noFill/>
            <a:miter lim="800000"/>
            <a:headEnd/>
            <a:tailEnd/>
          </a:ln>
        </p:spPr>
        <p:txBody>
          <a:bodyPr/>
          <a:lstStyle/>
          <a:p>
            <a:pPr marL="342900" indent="-342900">
              <a:spcBef>
                <a:spcPct val="35000"/>
              </a:spcBef>
              <a:buClr>
                <a:srgbClr val="002060"/>
              </a:buClr>
              <a:buSzPct val="110000"/>
              <a:buFont typeface="Wingdings" panose="05000000000000000000" pitchFamily="2" charset="2"/>
              <a:buChar char="§"/>
              <a:defRPr/>
            </a:pPr>
            <a:r>
              <a:rPr kumimoji="1" lang="en-US" altLang="en-US" sz="1700" dirty="0">
                <a:ea typeface="ＭＳ Ｐゴシック" charset="-128"/>
              </a:rPr>
              <a:t>To represent aggregation, create a schema containing</a:t>
            </a:r>
          </a:p>
          <a:p>
            <a:pPr marL="800100" lvl="1" indent="-342900">
              <a:spcBef>
                <a:spcPct val="35000"/>
              </a:spcBef>
              <a:buClr>
                <a:srgbClr val="FF9933"/>
              </a:buClr>
              <a:buSzPct val="110000"/>
              <a:buFont typeface="Arial" panose="020B0604020202020204" pitchFamily="34" charset="0"/>
              <a:buChar char="•"/>
              <a:defRPr/>
            </a:pPr>
            <a:r>
              <a:rPr kumimoji="1" lang="en-US" altLang="en-US" sz="1700" dirty="0">
                <a:ea typeface="ＭＳ Ｐゴシック" charset="-128"/>
              </a:rPr>
              <a:t>Primary key of the aggregated relationship,</a:t>
            </a:r>
          </a:p>
          <a:p>
            <a:pPr marL="800100" lvl="1" indent="-342900">
              <a:spcBef>
                <a:spcPct val="35000"/>
              </a:spcBef>
              <a:buClr>
                <a:srgbClr val="FF9933"/>
              </a:buClr>
              <a:buSzPct val="110000"/>
              <a:buFont typeface="Arial" panose="020B0604020202020204" pitchFamily="34" charset="0"/>
              <a:buChar char="•"/>
              <a:defRPr/>
            </a:pPr>
            <a:r>
              <a:rPr kumimoji="1" lang="en-US" altLang="en-US" sz="1700" dirty="0">
                <a:ea typeface="ＭＳ Ｐゴシック" charset="-128"/>
              </a:rPr>
              <a:t>The primary key of the associated entity set</a:t>
            </a:r>
          </a:p>
          <a:p>
            <a:pPr marL="800100" lvl="1" indent="-342900">
              <a:spcBef>
                <a:spcPct val="35000"/>
              </a:spcBef>
              <a:buClr>
                <a:srgbClr val="FF9933"/>
              </a:buClr>
              <a:buSzPct val="110000"/>
              <a:buFont typeface="Arial" panose="020B0604020202020204" pitchFamily="34" charset="0"/>
              <a:buChar char="•"/>
              <a:defRPr/>
            </a:pPr>
            <a:r>
              <a:rPr kumimoji="1" lang="en-US" altLang="en-US" sz="1700" dirty="0">
                <a:ea typeface="ＭＳ Ｐゴシック" charset="-128"/>
              </a:rPr>
              <a:t>Any descriptive attributes</a:t>
            </a:r>
          </a:p>
          <a:p>
            <a:pPr marL="342900" indent="-342900">
              <a:spcBef>
                <a:spcPct val="35000"/>
              </a:spcBef>
              <a:buClr>
                <a:srgbClr val="002060"/>
              </a:buClr>
              <a:buSzPct val="110000"/>
              <a:buFont typeface="Wingdings" panose="05000000000000000000" pitchFamily="2" charset="2"/>
              <a:buChar char="§"/>
              <a:defRPr/>
            </a:pPr>
            <a:r>
              <a:rPr kumimoji="1" lang="en-US" altLang="en-US" sz="1700" dirty="0">
                <a:ea typeface="ＭＳ Ｐゴシック" charset="-128"/>
              </a:rPr>
              <a:t>In our example:</a:t>
            </a:r>
          </a:p>
          <a:p>
            <a:pPr marL="800100" lvl="1" indent="-342900">
              <a:spcBef>
                <a:spcPct val="35000"/>
              </a:spcBef>
              <a:buClr>
                <a:srgbClr val="FF9933"/>
              </a:buClr>
              <a:buSzPct val="110000"/>
              <a:buFont typeface="Arial" panose="020B0604020202020204" pitchFamily="34" charset="0"/>
              <a:buChar char="•"/>
              <a:defRPr/>
            </a:pPr>
            <a:r>
              <a:rPr kumimoji="1" lang="en-US" altLang="en-US" sz="1700" dirty="0">
                <a:ea typeface="ＭＳ Ｐゴシック" charset="-128"/>
              </a:rPr>
              <a:t>The schema </a:t>
            </a:r>
            <a:r>
              <a:rPr kumimoji="1" lang="en-US" altLang="en-US" sz="1700" i="1" dirty="0" err="1">
                <a:ea typeface="ＭＳ Ｐゴシック" charset="-128"/>
              </a:rPr>
              <a:t>eval_for</a:t>
            </a:r>
            <a:r>
              <a:rPr kumimoji="1" lang="en-US" altLang="en-US" sz="1700" i="1" dirty="0">
                <a:ea typeface="ＭＳ Ｐゴシック" charset="-128"/>
              </a:rPr>
              <a:t> </a:t>
            </a:r>
            <a:r>
              <a:rPr kumimoji="1" lang="en-US" altLang="en-US" sz="1700" dirty="0">
                <a:ea typeface="ＭＳ Ｐゴシック" charset="-128"/>
              </a:rPr>
              <a:t>is:</a:t>
            </a:r>
          </a:p>
          <a:p>
            <a:pPr lvl="1">
              <a:spcBef>
                <a:spcPct val="35000"/>
              </a:spcBef>
              <a:buClr>
                <a:srgbClr val="FF9933"/>
              </a:buClr>
              <a:buSzPct val="110000"/>
              <a:defRPr/>
            </a:pPr>
            <a:r>
              <a:rPr kumimoji="1" lang="en-US" altLang="en-US" sz="1700" dirty="0">
                <a:ea typeface="ＭＳ Ｐゴシック" charset="-128"/>
              </a:rPr>
              <a:t>	       </a:t>
            </a:r>
            <a:r>
              <a:rPr kumimoji="1" lang="en-US" altLang="en-US" sz="1700" i="1" dirty="0" err="1">
                <a:ea typeface="ＭＳ Ｐゴシック" charset="-128"/>
              </a:rPr>
              <a:t>eval_for</a:t>
            </a:r>
            <a:r>
              <a:rPr kumimoji="1" lang="en-US" altLang="en-US" sz="1700" i="1" dirty="0">
                <a:ea typeface="ＭＳ Ｐゴシック" charset="-128"/>
              </a:rPr>
              <a:t> </a:t>
            </a:r>
            <a:r>
              <a:rPr kumimoji="1" lang="en-US" altLang="en-US" sz="1700" dirty="0">
                <a:ea typeface="ＭＳ Ｐゴシック" charset="-128"/>
              </a:rPr>
              <a:t>(</a:t>
            </a:r>
            <a:r>
              <a:rPr kumimoji="1" lang="en-US" altLang="en-US" sz="1700" i="1" dirty="0" err="1">
                <a:ea typeface="ＭＳ Ｐゴシック" charset="-128"/>
              </a:rPr>
              <a:t>s_ID</a:t>
            </a:r>
            <a:r>
              <a:rPr kumimoji="1" lang="en-US" altLang="en-US" sz="1700" i="1" dirty="0">
                <a:ea typeface="ＭＳ Ｐゴシック" charset="-128"/>
              </a:rPr>
              <a:t>, </a:t>
            </a:r>
            <a:r>
              <a:rPr kumimoji="1" lang="en-US" altLang="en-US" sz="1700" i="1" dirty="0" err="1">
                <a:ea typeface="ＭＳ Ｐゴシック" charset="-128"/>
              </a:rPr>
              <a:t>project_id</a:t>
            </a:r>
            <a:r>
              <a:rPr kumimoji="1" lang="en-US" altLang="en-US" sz="1700" i="1" dirty="0">
                <a:ea typeface="ＭＳ Ｐゴシック" charset="-128"/>
              </a:rPr>
              <a:t>, </a:t>
            </a:r>
            <a:r>
              <a:rPr kumimoji="1" lang="en-US" altLang="en-US" sz="1700" i="1" dirty="0" err="1">
                <a:ea typeface="ＭＳ Ｐゴシック" charset="-128"/>
              </a:rPr>
              <a:t>i_ID</a:t>
            </a:r>
            <a:r>
              <a:rPr kumimoji="1" lang="en-US" altLang="en-US" sz="1700" i="1" dirty="0">
                <a:ea typeface="ＭＳ Ｐゴシック" charset="-128"/>
              </a:rPr>
              <a:t>, </a:t>
            </a:r>
            <a:r>
              <a:rPr kumimoji="1" lang="en-US" altLang="en-US" sz="1700" i="1" dirty="0" err="1">
                <a:ea typeface="ＭＳ Ｐゴシック" charset="-128"/>
              </a:rPr>
              <a:t>evaluation_id</a:t>
            </a:r>
            <a:r>
              <a:rPr kumimoji="1" lang="en-US" altLang="en-US" sz="1700" dirty="0">
                <a:ea typeface="ＭＳ Ｐゴシック" charset="-128"/>
              </a:rPr>
              <a:t>)</a:t>
            </a:r>
          </a:p>
          <a:p>
            <a:pPr marL="800100" lvl="1" indent="-342900">
              <a:spcBef>
                <a:spcPct val="35000"/>
              </a:spcBef>
              <a:buClr>
                <a:srgbClr val="FF9933"/>
              </a:buClr>
              <a:buSzPct val="110000"/>
              <a:buFont typeface="Arial" panose="020B0604020202020204" pitchFamily="34" charset="0"/>
              <a:buChar char="•"/>
              <a:defRPr/>
            </a:pPr>
            <a:r>
              <a:rPr kumimoji="1" lang="en-US" altLang="en-US" sz="1700" dirty="0">
                <a:ea typeface="ＭＳ Ｐゴシック" charset="-128"/>
              </a:rPr>
              <a:t>The schema </a:t>
            </a:r>
            <a:r>
              <a:rPr kumimoji="1" lang="en-US" altLang="en-US" sz="1700" i="1" dirty="0" err="1">
                <a:ea typeface="ＭＳ Ｐゴシック" charset="-128"/>
              </a:rPr>
              <a:t>proj_guide</a:t>
            </a:r>
            <a:r>
              <a:rPr kumimoji="1" lang="en-US" altLang="en-US" sz="1700" dirty="0">
                <a:ea typeface="ＭＳ Ｐゴシック" charset="-128"/>
              </a:rPr>
              <a:t> is redundant.</a:t>
            </a:r>
          </a:p>
          <a:p>
            <a:pPr marL="342900" indent="-342900">
              <a:spcBef>
                <a:spcPct val="35000"/>
              </a:spcBef>
              <a:buClr>
                <a:schemeClr val="tx2"/>
              </a:buClr>
              <a:buSzPct val="90000"/>
              <a:buFont typeface="Monotype Sorts" charset="2"/>
              <a:buChar char="n"/>
              <a:defRPr/>
            </a:pPr>
            <a:endParaRPr kumimoji="1" lang="en-US" altLang="en-US" sz="1700" dirty="0">
              <a:ea typeface="ＭＳ Ｐゴシック" charset="-128"/>
            </a:endParaRPr>
          </a:p>
          <a:p>
            <a:pPr marL="342900" indent="-342900">
              <a:spcBef>
                <a:spcPct val="35000"/>
              </a:spcBef>
              <a:buClr>
                <a:schemeClr val="tx2"/>
              </a:buClr>
              <a:buSzPct val="90000"/>
              <a:buFont typeface="Monotype Sorts" charset="2"/>
              <a:buChar char="n"/>
              <a:defRPr/>
            </a:pPr>
            <a:endParaRPr kumimoji="1" lang="en-US" altLang="en-US" sz="1800" dirty="0">
              <a:ea typeface="ＭＳ Ｐゴシック" charset="-128"/>
            </a:endParaRPr>
          </a:p>
        </p:txBody>
      </p:sp>
    </p:spTree>
    <p:extLst>
      <p:ext uri="{BB962C8B-B14F-4D97-AF65-F5344CB8AC3E}">
        <p14:creationId xmlns:p14="http://schemas.microsoft.com/office/powerpoint/2010/main" val="23767618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1904062-BFCB-4299-9B25-5F1784B3C43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70658" name="Rectangle 4"/>
          <p:cNvSpPr>
            <a:spLocks noGrp="1" noChangeArrowheads="1"/>
          </p:cNvSpPr>
          <p:nvPr>
            <p:ph type="ctrTitle"/>
          </p:nvPr>
        </p:nvSpPr>
        <p:spPr/>
        <p:txBody>
          <a:bodyPr/>
          <a:lstStyle/>
          <a:p>
            <a:r>
              <a:rPr lang="en-US" altLang="en-US" dirty="0">
                <a:effectLst/>
              </a:rPr>
              <a:t>Design Issues</a:t>
            </a:r>
          </a:p>
        </p:txBody>
      </p:sp>
    </p:spTree>
    <p:extLst>
      <p:ext uri="{BB962C8B-B14F-4D97-AF65-F5344CB8AC3E}">
        <p14:creationId xmlns:p14="http://schemas.microsoft.com/office/powerpoint/2010/main" val="9696619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639CB37-6CED-4366-8B08-6552F9E6A39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46146" name="Rectangle 2"/>
          <p:cNvSpPr>
            <a:spLocks noGrp="1" noChangeArrowheads="1"/>
          </p:cNvSpPr>
          <p:nvPr>
            <p:ph type="title" idx="4294967295"/>
          </p:nvPr>
        </p:nvSpPr>
        <p:spPr>
          <a:xfrm>
            <a:off x="852488" y="42863"/>
            <a:ext cx="8077200" cy="609600"/>
          </a:xfrm>
        </p:spPr>
        <p:txBody>
          <a:bodyPr/>
          <a:lstStyle/>
          <a:p>
            <a:pPr>
              <a:defRPr/>
            </a:pPr>
            <a:r>
              <a:rPr lang="en-US" altLang="en-US" dirty="0">
                <a:effectLst>
                  <a:outerShdw blurRad="38100" dist="38100" dir="2700000" algn="tl">
                    <a:srgbClr val="C0C0C0"/>
                  </a:outerShdw>
                </a:effectLst>
              </a:rPr>
              <a:t>Common Mistakes in E-R Diagrams</a:t>
            </a:r>
          </a:p>
        </p:txBody>
      </p:sp>
      <p:sp>
        <p:nvSpPr>
          <p:cNvPr id="71683" name="Rectangle 3"/>
          <p:cNvSpPr>
            <a:spLocks noGrp="1" noChangeArrowheads="1"/>
          </p:cNvSpPr>
          <p:nvPr>
            <p:ph type="body" idx="4294967295"/>
          </p:nvPr>
        </p:nvSpPr>
        <p:spPr>
          <a:xfrm>
            <a:off x="772357" y="1093788"/>
            <a:ext cx="7396283" cy="503364"/>
          </a:xfrm>
        </p:spPr>
        <p:txBody>
          <a:bodyPr/>
          <a:lstStyle/>
          <a:p>
            <a:pPr>
              <a:buSzPct val="110000"/>
              <a:buFont typeface="Wingdings" panose="05000000000000000000" pitchFamily="2" charset="2"/>
              <a:buChar char="§"/>
            </a:pPr>
            <a:r>
              <a:rPr lang="en-US" altLang="en-US" sz="1700" dirty="0"/>
              <a:t>Example of erroneous E-R diagrams </a:t>
            </a:r>
            <a:br>
              <a:rPr lang="en-US" altLang="en-US" sz="2000" dirty="0"/>
            </a:br>
            <a:br>
              <a:rPr lang="en-US" altLang="en-US" sz="2000" b="1" dirty="0">
                <a:solidFill>
                  <a:schemeClr val="tx2"/>
                </a:solidFill>
              </a:rPr>
            </a:br>
            <a:br>
              <a:rPr lang="en-US" altLang="en-US" sz="2000" dirty="0"/>
            </a:br>
            <a:br>
              <a:rPr lang="en-US" altLang="en-US" sz="2000" dirty="0"/>
            </a:br>
            <a:br>
              <a:rPr lang="en-US" altLang="en-US" sz="2000" dirty="0"/>
            </a:br>
            <a:endParaRPr lang="en-US" altLang="en-US" sz="2000" dirty="0"/>
          </a:p>
          <a:p>
            <a:endParaRPr lang="en-US" altLang="en-US" sz="2000" dirty="0"/>
          </a:p>
          <a:p>
            <a:pPr>
              <a:buFont typeface="Monotype Sorts" charset="2"/>
              <a:buNone/>
            </a:pPr>
            <a:endParaRPr lang="en-US" altLang="en-US" sz="2000" dirty="0"/>
          </a:p>
        </p:txBody>
      </p:sp>
      <p:pic>
        <p:nvPicPr>
          <p:cNvPr id="9" name="Picture 8">
            <a:extLst>
              <a:ext uri="{FF2B5EF4-FFF2-40B4-BE49-F238E27FC236}">
                <a16:creationId xmlns:a16="http://schemas.microsoft.com/office/drawing/2014/main" id="{53F4A2C6-AD3A-4980-A730-8ECCCC93FA22}"/>
              </a:ext>
            </a:extLst>
          </p:cNvPr>
          <p:cNvPicPr>
            <a:picLocks noChangeAspect="1"/>
          </p:cNvPicPr>
          <p:nvPr/>
        </p:nvPicPr>
        <p:blipFill>
          <a:blip r:embed="rId3"/>
          <a:stretch>
            <a:fillRect/>
          </a:stretch>
        </p:blipFill>
        <p:spPr>
          <a:xfrm>
            <a:off x="1712763" y="1597152"/>
            <a:ext cx="5515470" cy="4674870"/>
          </a:xfrm>
          <a:prstGeom prst="rect">
            <a:avLst/>
          </a:prstGeom>
        </p:spPr>
      </p:pic>
    </p:spTree>
    <p:extLst>
      <p:ext uri="{BB962C8B-B14F-4D97-AF65-F5344CB8AC3E}">
        <p14:creationId xmlns:p14="http://schemas.microsoft.com/office/powerpoint/2010/main" val="18827305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B750DED-DE3D-4B85-A29E-EEF4A31DE8EF}"/>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46146" name="Rectangle 2"/>
          <p:cNvSpPr>
            <a:spLocks noGrp="1" noChangeArrowheads="1"/>
          </p:cNvSpPr>
          <p:nvPr>
            <p:ph type="title" idx="4294967295"/>
          </p:nvPr>
        </p:nvSpPr>
        <p:spPr>
          <a:xfrm>
            <a:off x="852488" y="42863"/>
            <a:ext cx="8077200" cy="609600"/>
          </a:xfrm>
        </p:spPr>
        <p:txBody>
          <a:bodyPr/>
          <a:lstStyle/>
          <a:p>
            <a:pPr>
              <a:defRPr/>
            </a:pPr>
            <a:r>
              <a:rPr lang="en-US" altLang="en-US" sz="2800" dirty="0">
                <a:effectLst>
                  <a:outerShdw blurRad="38100" dist="38100" dir="2700000" algn="tl">
                    <a:srgbClr val="C0C0C0"/>
                  </a:outerShdw>
                </a:effectLst>
              </a:rPr>
              <a:t>Common Mistakes in E-R Diagrams (Cont.)</a:t>
            </a:r>
          </a:p>
        </p:txBody>
      </p:sp>
      <p:pic>
        <p:nvPicPr>
          <p:cNvPr id="9" name="Graphic 8">
            <a:extLst>
              <a:ext uri="{FF2B5EF4-FFF2-40B4-BE49-F238E27FC236}">
                <a16:creationId xmlns:a16="http://schemas.microsoft.com/office/drawing/2014/main" id="{8CD4B8B1-B217-4EE5-92FB-5CD6F419636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6205" t="105595" r="36205" b="-56126"/>
          <a:stretch/>
        </p:blipFill>
        <p:spPr>
          <a:xfrm>
            <a:off x="2060437" y="4277264"/>
            <a:ext cx="5023126" cy="2149570"/>
          </a:xfrm>
          <a:prstGeom prst="rect">
            <a:avLst/>
          </a:prstGeom>
        </p:spPr>
      </p:pic>
      <p:pic>
        <p:nvPicPr>
          <p:cNvPr id="7" name="Picture 6">
            <a:extLst>
              <a:ext uri="{FF2B5EF4-FFF2-40B4-BE49-F238E27FC236}">
                <a16:creationId xmlns:a16="http://schemas.microsoft.com/office/drawing/2014/main" id="{F8DA6C23-F47F-4655-AC8F-8208C2E54AA3}"/>
              </a:ext>
            </a:extLst>
          </p:cNvPr>
          <p:cNvPicPr>
            <a:picLocks noChangeAspect="1"/>
          </p:cNvPicPr>
          <p:nvPr/>
        </p:nvPicPr>
        <p:blipFill>
          <a:blip r:embed="rId5"/>
          <a:stretch>
            <a:fillRect/>
          </a:stretch>
        </p:blipFill>
        <p:spPr>
          <a:xfrm>
            <a:off x="2286547" y="2580736"/>
            <a:ext cx="6322431" cy="3988434"/>
          </a:xfrm>
          <a:prstGeom prst="rect">
            <a:avLst/>
          </a:prstGeom>
        </p:spPr>
      </p:pic>
      <p:pic>
        <p:nvPicPr>
          <p:cNvPr id="8" name="Picture 7">
            <a:extLst>
              <a:ext uri="{FF2B5EF4-FFF2-40B4-BE49-F238E27FC236}">
                <a16:creationId xmlns:a16="http://schemas.microsoft.com/office/drawing/2014/main" id="{8A2B8573-ABD2-4244-B3EE-9DF3BC31A55A}"/>
              </a:ext>
            </a:extLst>
          </p:cNvPr>
          <p:cNvPicPr>
            <a:picLocks noChangeAspect="1"/>
          </p:cNvPicPr>
          <p:nvPr/>
        </p:nvPicPr>
        <p:blipFill rotWithShape="1">
          <a:blip r:embed="rId6"/>
          <a:srcRect t="49860"/>
          <a:stretch/>
        </p:blipFill>
        <p:spPr>
          <a:xfrm>
            <a:off x="457200" y="921942"/>
            <a:ext cx="3573888" cy="1518832"/>
          </a:xfrm>
          <a:prstGeom prst="rect">
            <a:avLst/>
          </a:prstGeom>
        </p:spPr>
      </p:pic>
    </p:spTree>
    <p:extLst>
      <p:ext uri="{BB962C8B-B14F-4D97-AF65-F5344CB8AC3E}">
        <p14:creationId xmlns:p14="http://schemas.microsoft.com/office/powerpoint/2010/main" val="2648546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EDAB4D9-DBE9-41E1-A278-0E7435847F71}"/>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10242"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Design Approaches</a:t>
            </a:r>
          </a:p>
        </p:txBody>
      </p:sp>
      <p:sp>
        <p:nvSpPr>
          <p:cNvPr id="10243" name="Rectangle 3"/>
          <p:cNvSpPr>
            <a:spLocks noGrp="1" noChangeArrowheads="1"/>
          </p:cNvSpPr>
          <p:nvPr>
            <p:ph type="body" idx="4294967295"/>
          </p:nvPr>
        </p:nvSpPr>
        <p:spPr>
          <a:xfrm>
            <a:off x="768351" y="1123950"/>
            <a:ext cx="7763090" cy="4581906"/>
          </a:xfrm>
        </p:spPr>
        <p:txBody>
          <a:bodyPr/>
          <a:lstStyle/>
          <a:p>
            <a:pPr>
              <a:spcAft>
                <a:spcPts val="1200"/>
              </a:spcAft>
              <a:buFont typeface="Wingdings" panose="05000000000000000000" pitchFamily="2" charset="2"/>
              <a:buChar char="§"/>
            </a:pPr>
            <a:r>
              <a:rPr lang="en-US" altLang="en-US" sz="2000" dirty="0"/>
              <a:t>Entity Relationship Model (covered in this chapter)</a:t>
            </a:r>
          </a:p>
          <a:p>
            <a:pPr lvl="1">
              <a:spcAft>
                <a:spcPts val="1200"/>
              </a:spcAft>
              <a:buSzPct val="110000"/>
              <a:buFont typeface="Arial" panose="020B0604020202020204" pitchFamily="34" charset="0"/>
              <a:buChar char="•"/>
            </a:pPr>
            <a:r>
              <a:rPr lang="en-US" altLang="en-US" sz="2000" dirty="0">
                <a:ea typeface="ＭＳ Ｐゴシック" panose="020B0600070205080204" pitchFamily="34" charset="-128"/>
              </a:rPr>
              <a:t>Models an enterprise as a collection of </a:t>
            </a:r>
            <a:r>
              <a:rPr lang="en-US" altLang="en-US" sz="2000" i="1" dirty="0">
                <a:ea typeface="ＭＳ Ｐゴシック" panose="020B0600070205080204" pitchFamily="34" charset="-128"/>
              </a:rPr>
              <a:t>entities </a:t>
            </a:r>
            <a:r>
              <a:rPr lang="en-US" altLang="en-US" sz="2000" dirty="0">
                <a:ea typeface="ＭＳ Ｐゴシック" panose="020B0600070205080204" pitchFamily="34" charset="-128"/>
              </a:rPr>
              <a:t>and </a:t>
            </a:r>
            <a:r>
              <a:rPr lang="en-US" altLang="en-US" sz="2000" i="1" dirty="0">
                <a:ea typeface="ＭＳ Ｐゴシック" panose="020B0600070205080204" pitchFamily="34" charset="-128"/>
              </a:rPr>
              <a:t>relationships</a:t>
            </a:r>
          </a:p>
          <a:p>
            <a:pPr lvl="2">
              <a:spcAft>
                <a:spcPts val="1200"/>
              </a:spcAft>
              <a:buFont typeface="Wingdings" panose="05000000000000000000" pitchFamily="2" charset="2"/>
              <a:buChar char="§"/>
            </a:pPr>
            <a:r>
              <a:rPr lang="en-US" altLang="en-US" sz="2000" dirty="0">
                <a:ea typeface="ＭＳ Ｐゴシック" panose="020B0600070205080204" pitchFamily="34" charset="-128"/>
              </a:rPr>
              <a:t>Entity: a “thing” or “object” in the enterprise that is distinguishable from other objects</a:t>
            </a:r>
          </a:p>
          <a:p>
            <a:pPr lvl="3">
              <a:spcAft>
                <a:spcPts val="1200"/>
              </a:spcAft>
              <a:buFont typeface="Arial" panose="020B0604020202020204" pitchFamily="34" charset="0"/>
              <a:buChar char="•"/>
            </a:pPr>
            <a:r>
              <a:rPr lang="en-US" altLang="en-US" sz="2000" dirty="0">
                <a:ea typeface="ＭＳ Ｐゴシック" panose="020B0600070205080204" pitchFamily="34" charset="-128"/>
              </a:rPr>
              <a:t>Described by a set of </a:t>
            </a:r>
            <a:r>
              <a:rPr lang="en-US" altLang="en-US" sz="2000" i="1" dirty="0">
                <a:ea typeface="ＭＳ Ｐゴシック" panose="020B0600070205080204" pitchFamily="34" charset="-128"/>
              </a:rPr>
              <a:t>attributes</a:t>
            </a:r>
            <a:endParaRPr lang="en-US" altLang="en-US" sz="2000" dirty="0">
              <a:ea typeface="ＭＳ Ｐゴシック" panose="020B0600070205080204" pitchFamily="34" charset="-128"/>
            </a:endParaRPr>
          </a:p>
          <a:p>
            <a:pPr lvl="2">
              <a:spcAft>
                <a:spcPts val="1200"/>
              </a:spcAft>
              <a:buFont typeface="Wingdings" panose="05000000000000000000" pitchFamily="2" charset="2"/>
              <a:buChar char="§"/>
            </a:pPr>
            <a:r>
              <a:rPr lang="en-US" altLang="en-US" sz="2000" dirty="0">
                <a:ea typeface="ＭＳ Ｐゴシック" panose="020B0600070205080204" pitchFamily="34" charset="-128"/>
              </a:rPr>
              <a:t>Relationship: an association among several entities</a:t>
            </a:r>
          </a:p>
          <a:p>
            <a:pPr lvl="1">
              <a:spcAft>
                <a:spcPts val="1200"/>
              </a:spcAft>
              <a:buSzPct val="110000"/>
              <a:buFont typeface="Arial" panose="020B0604020202020204" pitchFamily="34" charset="0"/>
              <a:buChar char="•"/>
            </a:pPr>
            <a:r>
              <a:rPr lang="en-US" altLang="en-US" sz="2000" dirty="0">
                <a:ea typeface="ＭＳ Ｐゴシック" panose="020B0600070205080204" pitchFamily="34" charset="-128"/>
              </a:rPr>
              <a:t>Represented diagrammatically by an </a:t>
            </a:r>
            <a:r>
              <a:rPr lang="en-US" altLang="en-US" sz="2000" i="1" dirty="0">
                <a:ea typeface="ＭＳ Ｐゴシック" panose="020B0600070205080204" pitchFamily="34" charset="-128"/>
              </a:rPr>
              <a:t>entity-relationship diagram:</a:t>
            </a:r>
          </a:p>
          <a:p>
            <a:pPr>
              <a:spcAft>
                <a:spcPts val="1200"/>
              </a:spcAft>
              <a:buFont typeface="Wingdings" panose="05000000000000000000" pitchFamily="2" charset="2"/>
              <a:buChar char="§"/>
            </a:pPr>
            <a:r>
              <a:rPr lang="en-US" altLang="en-US" sz="2000" dirty="0"/>
              <a:t>Normalization Theory (Chapter 7)</a:t>
            </a:r>
          </a:p>
          <a:p>
            <a:pPr lvl="1">
              <a:spcAft>
                <a:spcPts val="1200"/>
              </a:spcAft>
              <a:buSzPct val="110000"/>
              <a:buFont typeface="Arial" panose="020B0604020202020204" pitchFamily="34" charset="0"/>
              <a:buChar char="•"/>
            </a:pPr>
            <a:r>
              <a:rPr lang="en-US" altLang="en-US" sz="2000" dirty="0">
                <a:ea typeface="ＭＳ Ｐゴシック" panose="020B0600070205080204" pitchFamily="34" charset="-128"/>
              </a:rPr>
              <a:t>Formalize what designs are bad, and test for them</a:t>
            </a:r>
          </a:p>
          <a:p>
            <a:pPr lvl="1">
              <a:buFont typeface="Monotype Sorts" charset="2"/>
              <a:buNone/>
            </a:pPr>
            <a:endParaRPr lang="en-US" altLang="en-US" dirty="0">
              <a:ea typeface="ＭＳ Ｐゴシック" panose="020B0600070205080204" pitchFamily="34" charset="-128"/>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F10E6B3-244B-40B7-92EA-A85265E64CD0}"/>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46146" name="Rectangle 2"/>
          <p:cNvSpPr>
            <a:spLocks noGrp="1" noChangeArrowheads="1"/>
          </p:cNvSpPr>
          <p:nvPr>
            <p:ph type="title" idx="4294967295"/>
          </p:nvPr>
        </p:nvSpPr>
        <p:spPr>
          <a:xfrm>
            <a:off x="852488" y="42863"/>
            <a:ext cx="8077200" cy="609600"/>
          </a:xfrm>
        </p:spPr>
        <p:txBody>
          <a:bodyPr/>
          <a:lstStyle/>
          <a:p>
            <a:pPr>
              <a:defRPr/>
            </a:pPr>
            <a:r>
              <a:rPr lang="en-US" altLang="en-US">
                <a:effectLst>
                  <a:outerShdw blurRad="38100" dist="38100" dir="2700000" algn="tl">
                    <a:srgbClr val="C0C0C0"/>
                  </a:outerShdw>
                </a:effectLst>
              </a:rPr>
              <a:t>Entities vs. Attributes</a:t>
            </a:r>
          </a:p>
        </p:txBody>
      </p:sp>
      <p:sp>
        <p:nvSpPr>
          <p:cNvPr id="73731" name="Rectangle 3"/>
          <p:cNvSpPr>
            <a:spLocks noGrp="1" noChangeArrowheads="1"/>
          </p:cNvSpPr>
          <p:nvPr>
            <p:ph type="body" idx="4294967295"/>
          </p:nvPr>
        </p:nvSpPr>
        <p:spPr>
          <a:xfrm>
            <a:off x="772357" y="1093788"/>
            <a:ext cx="7606861" cy="4368228"/>
          </a:xfrm>
        </p:spPr>
        <p:txBody>
          <a:bodyPr/>
          <a:lstStyle/>
          <a:p>
            <a:pPr>
              <a:buSzPct val="110000"/>
              <a:buFont typeface="Wingdings" panose="05000000000000000000" pitchFamily="2" charset="2"/>
              <a:buChar char="§"/>
            </a:pPr>
            <a:r>
              <a:rPr lang="en-US" altLang="en-US" sz="1700" dirty="0"/>
              <a:t>Use of entity sets vs. attributes</a:t>
            </a:r>
            <a:br>
              <a:rPr lang="en-US" altLang="en-US" sz="1700" dirty="0"/>
            </a:br>
            <a:br>
              <a:rPr lang="en-US" altLang="en-US" sz="1700" b="1" dirty="0">
                <a:solidFill>
                  <a:schemeClr val="tx2"/>
                </a:solidFill>
              </a:rPr>
            </a:br>
            <a:br>
              <a:rPr lang="en-US" altLang="en-US" sz="1700" dirty="0"/>
            </a:br>
            <a:br>
              <a:rPr lang="en-US" altLang="en-US" sz="1700" dirty="0"/>
            </a:br>
            <a:br>
              <a:rPr lang="en-US" altLang="en-US" sz="1700" dirty="0"/>
            </a:br>
            <a:endParaRPr lang="en-US" altLang="en-US" sz="1700" dirty="0"/>
          </a:p>
          <a:p>
            <a:endParaRPr lang="en-US" altLang="en-US" sz="1700" dirty="0"/>
          </a:p>
          <a:p>
            <a:endParaRPr lang="en-US" altLang="en-US" sz="1700" dirty="0"/>
          </a:p>
          <a:p>
            <a:pPr>
              <a:buSzPct val="110000"/>
              <a:buFont typeface="Wingdings" panose="05000000000000000000" pitchFamily="2" charset="2"/>
              <a:buChar char="§"/>
            </a:pPr>
            <a:r>
              <a:rPr lang="en-US" altLang="en-US" sz="1700" dirty="0"/>
              <a:t>Use of phone as an entity allows extra information about phone numbers (plus multiple phone numbers)</a:t>
            </a:r>
          </a:p>
        </p:txBody>
      </p:sp>
      <p:pic>
        <p:nvPicPr>
          <p:cNvPr id="73732" name="Picture 5"/>
          <p:cNvPicPr>
            <a:picLocks noChangeAspect="1" noChangeArrowheads="1"/>
          </p:cNvPicPr>
          <p:nvPr/>
        </p:nvPicPr>
        <p:blipFill>
          <a:blip r:embed="rId3">
            <a:extLst>
              <a:ext uri="{28A0092B-C50C-407E-A947-70E740481C1C}">
                <a14:useLocalDpi xmlns:a14="http://schemas.microsoft.com/office/drawing/2010/main" val="0"/>
              </a:ext>
            </a:extLst>
          </a:blip>
          <a:srcRect b="18642"/>
          <a:stretch>
            <a:fillRect/>
          </a:stretch>
        </p:blipFill>
        <p:spPr bwMode="auto">
          <a:xfrm>
            <a:off x="1600228" y="1835368"/>
            <a:ext cx="5598097" cy="1218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60400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297334F-3F8E-4C9E-A3BB-1813819B402E}"/>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46146" name="Rectangle 2"/>
          <p:cNvSpPr>
            <a:spLocks noGrp="1" noChangeArrowheads="1"/>
          </p:cNvSpPr>
          <p:nvPr>
            <p:ph type="title" idx="4294967295"/>
          </p:nvPr>
        </p:nvSpPr>
        <p:spPr/>
        <p:txBody>
          <a:bodyPr/>
          <a:lstStyle/>
          <a:p>
            <a:pPr>
              <a:defRPr/>
            </a:pPr>
            <a:r>
              <a:rPr lang="en-US" altLang="en-US">
                <a:effectLst>
                  <a:outerShdw blurRad="38100" dist="38100" dir="2700000" algn="tl">
                    <a:srgbClr val="C0C0C0"/>
                  </a:outerShdw>
                </a:effectLst>
              </a:rPr>
              <a:t>Entities vs. Relationship sets</a:t>
            </a:r>
          </a:p>
        </p:txBody>
      </p:sp>
      <p:sp>
        <p:nvSpPr>
          <p:cNvPr id="74755" name="Rectangle 3"/>
          <p:cNvSpPr>
            <a:spLocks noGrp="1" noChangeArrowheads="1"/>
          </p:cNvSpPr>
          <p:nvPr>
            <p:ph type="body" idx="4294967295"/>
          </p:nvPr>
        </p:nvSpPr>
        <p:spPr>
          <a:xfrm>
            <a:off x="768350" y="1093788"/>
            <a:ext cx="7416862" cy="4990020"/>
          </a:xfrm>
        </p:spPr>
        <p:txBody>
          <a:bodyPr/>
          <a:lstStyle/>
          <a:p>
            <a:pPr>
              <a:buSzPct val="110000"/>
              <a:buFont typeface="Wingdings" panose="05000000000000000000" pitchFamily="2" charset="2"/>
              <a:buChar char="§"/>
            </a:pPr>
            <a:r>
              <a:rPr lang="en-US" altLang="en-US" sz="1700" b="1" dirty="0">
                <a:solidFill>
                  <a:srgbClr val="002060"/>
                </a:solidFill>
              </a:rPr>
              <a:t>Use of entity sets vs. relationship sets</a:t>
            </a:r>
          </a:p>
          <a:p>
            <a:pPr>
              <a:buSzPct val="110000"/>
              <a:buFont typeface="Wingdings" panose="05000000000000000000" pitchFamily="2" charset="2"/>
              <a:buChar char="§"/>
            </a:pPr>
            <a:endParaRPr lang="en-US" altLang="en-US" sz="700" b="1" dirty="0">
              <a:solidFill>
                <a:srgbClr val="002060"/>
              </a:solidFill>
            </a:endParaRPr>
          </a:p>
          <a:p>
            <a:pPr marL="0" indent="0">
              <a:spcBef>
                <a:spcPts val="0"/>
              </a:spcBef>
              <a:buNone/>
            </a:pPr>
            <a:r>
              <a:rPr lang="en-US" altLang="en-US" sz="1700" dirty="0"/>
              <a:t>      Possible guideline is to designate a relationship set to describe</a:t>
            </a:r>
          </a:p>
          <a:p>
            <a:pPr marL="400050" lvl="1" indent="0">
              <a:spcBef>
                <a:spcPts val="0"/>
              </a:spcBef>
              <a:buNone/>
            </a:pPr>
            <a:r>
              <a:rPr lang="en-US" altLang="en-US" sz="1700" dirty="0"/>
              <a:t>an action that occurs between entities</a:t>
            </a: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pPr>
              <a:buSzPct val="110000"/>
              <a:buFont typeface="Wingdings" panose="05000000000000000000" pitchFamily="2" charset="2"/>
              <a:buChar char="§"/>
            </a:pPr>
            <a:endParaRPr lang="en-US" altLang="en-US" sz="1700" b="1" dirty="0">
              <a:solidFill>
                <a:srgbClr val="002060"/>
              </a:solidFill>
            </a:endParaRPr>
          </a:p>
          <a:p>
            <a:r>
              <a:rPr lang="en-US" altLang="en-US" sz="1700" b="1" dirty="0">
                <a:solidFill>
                  <a:srgbClr val="002060"/>
                </a:solidFill>
              </a:rPr>
              <a:t>Placement of relationship attributes</a:t>
            </a:r>
            <a:endParaRPr lang="en-US" altLang="en-US" sz="2000" b="1" dirty="0">
              <a:solidFill>
                <a:srgbClr val="002060"/>
              </a:solidFill>
            </a:endParaRPr>
          </a:p>
          <a:p>
            <a:endParaRPr lang="en-US" altLang="en-US" sz="2000" b="1" dirty="0">
              <a:solidFill>
                <a:srgbClr val="000099"/>
              </a:solidFill>
            </a:endParaRPr>
          </a:p>
          <a:p>
            <a:endParaRPr lang="en-US" altLang="en-US" sz="2000" b="1" dirty="0">
              <a:solidFill>
                <a:srgbClr val="000099"/>
              </a:solidFill>
            </a:endParaRPr>
          </a:p>
          <a:p>
            <a:endParaRPr lang="en-US" altLang="en-US" sz="2000" b="1" dirty="0">
              <a:solidFill>
                <a:srgbClr val="000099"/>
              </a:solidFill>
            </a:endParaRPr>
          </a:p>
          <a:p>
            <a:pPr marL="37931725" lvl="1" indent="-37474525"/>
            <a:endParaRPr lang="en-US" altLang="en-US" sz="2000" dirty="0">
              <a:solidFill>
                <a:srgbClr val="000099"/>
              </a:solidFill>
              <a:ea typeface="ＭＳ Ｐゴシック" panose="020B0600070205080204" pitchFamily="34" charset="-128"/>
            </a:endParaRPr>
          </a:p>
        </p:txBody>
      </p:sp>
      <p:pic>
        <p:nvPicPr>
          <p:cNvPr id="7475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296" y="2280273"/>
            <a:ext cx="5343596" cy="1964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127464" y="4935746"/>
            <a:ext cx="6309656" cy="877163"/>
          </a:xfrm>
          <a:prstGeom prst="rect">
            <a:avLst/>
          </a:prstGeom>
        </p:spPr>
        <p:txBody>
          <a:bodyPr wrap="square">
            <a:spAutoFit/>
          </a:bodyPr>
          <a:lstStyle/>
          <a:p>
            <a:pPr>
              <a:defRPr/>
            </a:pPr>
            <a:r>
              <a:rPr kumimoji="1" lang="en-US" sz="1700" dirty="0">
                <a:latin typeface="+mn-lt"/>
                <a:ea typeface="ＭＳ Ｐゴシック" charset="-128"/>
              </a:rPr>
              <a:t>For example, attribute date as attribute of advisor or as attribute of student</a:t>
            </a:r>
          </a:p>
          <a:p>
            <a:pPr>
              <a:defRPr/>
            </a:pPr>
            <a:endParaRPr kumimoji="1" lang="en-US" sz="1700" dirty="0">
              <a:latin typeface="+mn-lt"/>
              <a:ea typeface="ＭＳ Ｐゴシック" charset="-128"/>
            </a:endParaRPr>
          </a:p>
        </p:txBody>
      </p:sp>
    </p:spTree>
    <p:extLst>
      <p:ext uri="{BB962C8B-B14F-4D97-AF65-F5344CB8AC3E}">
        <p14:creationId xmlns:p14="http://schemas.microsoft.com/office/powerpoint/2010/main" val="14748453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DE380F1-487D-4B55-B4CE-F7BC3AB41446}"/>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48194" name="Rectangle 2"/>
          <p:cNvSpPr>
            <a:spLocks noGrp="1" noChangeArrowheads="1"/>
          </p:cNvSpPr>
          <p:nvPr>
            <p:ph type="title" idx="4294967295"/>
          </p:nvPr>
        </p:nvSpPr>
        <p:spPr>
          <a:xfrm>
            <a:off x="838200" y="95250"/>
            <a:ext cx="8077200" cy="609600"/>
          </a:xfrm>
        </p:spPr>
        <p:txBody>
          <a:bodyPr/>
          <a:lstStyle/>
          <a:p>
            <a:pPr>
              <a:defRPr/>
            </a:pPr>
            <a:r>
              <a:rPr lang="en-US" altLang="en-US">
                <a:effectLst>
                  <a:outerShdw blurRad="38100" dist="38100" dir="2700000" algn="tl">
                    <a:srgbClr val="C0C0C0"/>
                  </a:outerShdw>
                </a:effectLst>
              </a:rPr>
              <a:t>Binary Vs. Non-Binary Relationships</a:t>
            </a:r>
          </a:p>
        </p:txBody>
      </p:sp>
      <p:sp>
        <p:nvSpPr>
          <p:cNvPr id="75779" name="Rectangle 3"/>
          <p:cNvSpPr>
            <a:spLocks noGrp="1" noChangeArrowheads="1"/>
          </p:cNvSpPr>
          <p:nvPr>
            <p:ph type="body" idx="4294967295"/>
          </p:nvPr>
        </p:nvSpPr>
        <p:spPr>
          <a:xfrm>
            <a:off x="772358" y="1107341"/>
            <a:ext cx="7572652" cy="4932779"/>
          </a:xfrm>
        </p:spPr>
        <p:txBody>
          <a:bodyPr/>
          <a:lstStyle/>
          <a:p>
            <a:r>
              <a:rPr lang="en-US" altLang="en-US" sz="1700" dirty="0"/>
              <a:t>Although it is possible to replace any non-binary (</a:t>
            </a:r>
            <a:r>
              <a:rPr lang="en-US" altLang="en-US" sz="1700" i="1" dirty="0"/>
              <a:t>n</a:t>
            </a:r>
            <a:r>
              <a:rPr lang="en-US" altLang="en-US" sz="1700" dirty="0"/>
              <a:t>-</a:t>
            </a:r>
            <a:r>
              <a:rPr lang="en-US" altLang="en-US" sz="1700" dirty="0" err="1"/>
              <a:t>ary</a:t>
            </a:r>
            <a:r>
              <a:rPr lang="en-US" altLang="en-US" sz="1700" dirty="0"/>
              <a:t>, for </a:t>
            </a:r>
            <a:r>
              <a:rPr lang="en-US" altLang="en-US" sz="1700" i="1" dirty="0"/>
              <a:t>n</a:t>
            </a:r>
            <a:r>
              <a:rPr lang="en-US" altLang="en-US" sz="1700" dirty="0"/>
              <a:t> &gt; 2) relationship set by a number of distinct binary relationship sets, a </a:t>
            </a:r>
            <a:r>
              <a:rPr lang="en-US" altLang="en-US" sz="1700" i="1" dirty="0"/>
              <a:t>n</a:t>
            </a:r>
            <a:r>
              <a:rPr lang="en-US" altLang="en-US" sz="1700" dirty="0"/>
              <a:t>-</a:t>
            </a:r>
            <a:r>
              <a:rPr lang="en-US" altLang="en-US" sz="1700" dirty="0" err="1"/>
              <a:t>ary</a:t>
            </a:r>
            <a:r>
              <a:rPr lang="en-US" altLang="en-US" sz="1700" dirty="0"/>
              <a:t> relationship set shows more clearly that several entities participate in a single relationship.</a:t>
            </a:r>
          </a:p>
          <a:p>
            <a:r>
              <a:rPr lang="en-US" altLang="en-US" sz="1700" dirty="0"/>
              <a:t>Some relationships that appear to be non-binary may be better represented using binary relationships</a:t>
            </a:r>
          </a:p>
          <a:p>
            <a:pPr lvl="1"/>
            <a:r>
              <a:rPr lang="en-US" altLang="en-US" sz="1700" dirty="0">
                <a:ea typeface="ＭＳ Ｐゴシック" panose="020B0600070205080204" pitchFamily="34" charset="-128"/>
              </a:rPr>
              <a:t>For example,  a ternary relationship </a:t>
            </a:r>
            <a:r>
              <a:rPr lang="en-US" altLang="en-US" sz="1700" i="1" dirty="0">
                <a:ea typeface="ＭＳ Ｐゴシック" panose="020B0600070205080204" pitchFamily="34" charset="-128"/>
              </a:rPr>
              <a:t>parents</a:t>
            </a:r>
            <a:r>
              <a:rPr lang="en-US" altLang="en-US" sz="1700" dirty="0">
                <a:ea typeface="ＭＳ Ｐゴシック" panose="020B0600070205080204" pitchFamily="34" charset="-128"/>
              </a:rPr>
              <a:t>, relating a child to his/her father and mother, is best replaced by two binary relationships,  </a:t>
            </a:r>
            <a:r>
              <a:rPr lang="en-US" altLang="en-US" sz="1700" i="1" dirty="0">
                <a:ea typeface="ＭＳ Ｐゴシック" panose="020B0600070205080204" pitchFamily="34" charset="-128"/>
              </a:rPr>
              <a:t>father</a:t>
            </a:r>
            <a:r>
              <a:rPr lang="en-US" altLang="en-US" sz="1700" dirty="0">
                <a:ea typeface="ＭＳ Ｐゴシック" panose="020B0600070205080204" pitchFamily="34" charset="-128"/>
              </a:rPr>
              <a:t> and </a:t>
            </a:r>
            <a:r>
              <a:rPr lang="en-US" altLang="en-US" sz="1700" i="1" dirty="0">
                <a:ea typeface="ＭＳ Ｐゴシック" panose="020B0600070205080204" pitchFamily="34" charset="-128"/>
              </a:rPr>
              <a:t>mother</a:t>
            </a:r>
          </a:p>
          <a:p>
            <a:pPr lvl="2"/>
            <a:r>
              <a:rPr lang="en-US" altLang="en-US" sz="1700" dirty="0">
                <a:ea typeface="ＭＳ Ｐゴシック" panose="020B0600070205080204" pitchFamily="34" charset="-128"/>
              </a:rPr>
              <a:t>Using two binary relationships allows partial information (e.g., only mother being known)</a:t>
            </a:r>
          </a:p>
          <a:p>
            <a:pPr lvl="1"/>
            <a:r>
              <a:rPr lang="en-US" altLang="en-US" sz="1700" dirty="0">
                <a:ea typeface="ＭＳ Ｐゴシック" panose="020B0600070205080204" pitchFamily="34" charset="-128"/>
              </a:rPr>
              <a:t>But there are some relationships that are naturally non-binary</a:t>
            </a:r>
          </a:p>
          <a:p>
            <a:pPr lvl="2"/>
            <a:r>
              <a:rPr lang="en-US" altLang="en-US" sz="1700" dirty="0">
                <a:ea typeface="ＭＳ Ｐゴシック" panose="020B0600070205080204" pitchFamily="34" charset="-128"/>
              </a:rPr>
              <a:t>Example: </a:t>
            </a:r>
            <a:r>
              <a:rPr lang="en-US" altLang="en-US" sz="1700" i="1" dirty="0" err="1">
                <a:ea typeface="ＭＳ Ｐゴシック" panose="020B0600070205080204" pitchFamily="34" charset="-128"/>
              </a:rPr>
              <a:t>proj_guide</a:t>
            </a:r>
            <a:endParaRPr lang="en-US" altLang="en-US" sz="1700" i="1" dirty="0">
              <a:ea typeface="ＭＳ Ｐゴシック" panose="020B0600070205080204" pitchFamily="34" charset="-128"/>
            </a:endParaRPr>
          </a:p>
        </p:txBody>
      </p:sp>
    </p:spTree>
    <p:extLst>
      <p:ext uri="{BB962C8B-B14F-4D97-AF65-F5344CB8AC3E}">
        <p14:creationId xmlns:p14="http://schemas.microsoft.com/office/powerpoint/2010/main" val="25811330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C3F0691-02FD-4F01-B16B-37F0C98E7651}"/>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50242" name="Rectangle 2"/>
          <p:cNvSpPr>
            <a:spLocks noGrp="1" noChangeArrowheads="1"/>
          </p:cNvSpPr>
          <p:nvPr>
            <p:ph type="title" idx="4294967295"/>
          </p:nvPr>
        </p:nvSpPr>
        <p:spPr>
          <a:xfrm>
            <a:off x="855663" y="69850"/>
            <a:ext cx="8077200" cy="609600"/>
          </a:xfrm>
        </p:spPr>
        <p:txBody>
          <a:bodyPr/>
          <a:lstStyle/>
          <a:p>
            <a:pPr>
              <a:defRPr/>
            </a:pPr>
            <a:r>
              <a:rPr lang="en-US" altLang="en-US" sz="2400">
                <a:effectLst>
                  <a:outerShdw blurRad="38100" dist="38100" dir="2700000" algn="tl">
                    <a:srgbClr val="C0C0C0"/>
                  </a:outerShdw>
                </a:effectLst>
              </a:rPr>
              <a:t>Converting Non-Binary Relationships to Binary Form</a:t>
            </a:r>
          </a:p>
        </p:txBody>
      </p:sp>
      <p:sp>
        <p:nvSpPr>
          <p:cNvPr id="76803" name="Rectangle 3"/>
          <p:cNvSpPr>
            <a:spLocks noGrp="1" noChangeArrowheads="1"/>
          </p:cNvSpPr>
          <p:nvPr>
            <p:ph type="body" idx="4294967295"/>
          </p:nvPr>
        </p:nvSpPr>
        <p:spPr>
          <a:xfrm>
            <a:off x="772357" y="1050925"/>
            <a:ext cx="8012512" cy="3179699"/>
          </a:xfrm>
        </p:spPr>
        <p:txBody>
          <a:bodyPr/>
          <a:lstStyle/>
          <a:p>
            <a:pPr>
              <a:lnSpc>
                <a:spcPct val="90000"/>
              </a:lnSpc>
            </a:pPr>
            <a:r>
              <a:rPr lang="en-US" altLang="en-US" sz="1700" dirty="0"/>
              <a:t>In general, any non-binary relationship can be represented using binary relationships by creating an artificial entity set.</a:t>
            </a:r>
          </a:p>
          <a:p>
            <a:pPr lvl="1">
              <a:lnSpc>
                <a:spcPct val="90000"/>
              </a:lnSpc>
            </a:pPr>
            <a:r>
              <a:rPr lang="en-US" altLang="en-US" sz="1700" dirty="0">
                <a:ea typeface="ＭＳ Ｐゴシック" panose="020B0600070205080204" pitchFamily="34" charset="-128"/>
              </a:rPr>
              <a:t>Replace </a:t>
            </a:r>
            <a:r>
              <a:rPr lang="en-US" altLang="en-US" sz="1700" i="1" dirty="0">
                <a:ea typeface="ＭＳ Ｐゴシック" panose="020B0600070205080204" pitchFamily="34" charset="-128"/>
              </a:rPr>
              <a:t>R </a:t>
            </a:r>
            <a:r>
              <a:rPr lang="en-US" altLang="en-US" sz="1700" dirty="0">
                <a:ea typeface="ＭＳ Ｐゴシック" panose="020B0600070205080204" pitchFamily="34" charset="-128"/>
              </a:rPr>
              <a:t>between entity sets A, B and C</a:t>
            </a:r>
            <a:r>
              <a:rPr lang="en-US" altLang="en-US" sz="1700" i="1" dirty="0">
                <a:ea typeface="ＭＳ Ｐゴシック" panose="020B0600070205080204" pitchFamily="34" charset="-128"/>
              </a:rPr>
              <a:t> </a:t>
            </a:r>
            <a:r>
              <a:rPr lang="en-US" altLang="en-US" sz="1700" dirty="0">
                <a:ea typeface="ＭＳ Ｐゴシック" panose="020B0600070205080204" pitchFamily="34" charset="-128"/>
              </a:rPr>
              <a:t>by an entity set </a:t>
            </a:r>
            <a:r>
              <a:rPr lang="en-US" altLang="en-US" sz="1700" i="1" dirty="0">
                <a:ea typeface="ＭＳ Ｐゴシック" panose="020B0600070205080204" pitchFamily="34" charset="-128"/>
              </a:rPr>
              <a:t>E</a:t>
            </a:r>
            <a:r>
              <a:rPr lang="en-US" altLang="en-US" sz="1700" dirty="0">
                <a:ea typeface="ＭＳ Ｐゴシック" panose="020B0600070205080204" pitchFamily="34" charset="-128"/>
              </a:rPr>
              <a:t>, and three relationship sets: </a:t>
            </a:r>
          </a:p>
          <a:p>
            <a:pPr>
              <a:lnSpc>
                <a:spcPct val="90000"/>
              </a:lnSpc>
              <a:buFont typeface="Monotype Sorts" charset="2"/>
              <a:buNone/>
            </a:pPr>
            <a:r>
              <a:rPr lang="en-US" altLang="en-US" sz="1700" dirty="0"/>
              <a:t>		1. </a:t>
            </a:r>
            <a:r>
              <a:rPr lang="en-US" altLang="en-US" sz="1700" i="1" dirty="0"/>
              <a:t>R</a:t>
            </a:r>
            <a:r>
              <a:rPr lang="en-US" altLang="en-US" sz="1700" i="1" baseline="-25000" dirty="0"/>
              <a:t>A</a:t>
            </a:r>
            <a:r>
              <a:rPr lang="en-US" altLang="en-US" sz="1700" dirty="0"/>
              <a:t>, relating </a:t>
            </a:r>
            <a:r>
              <a:rPr lang="en-US" altLang="en-US" sz="1700" i="1" dirty="0"/>
              <a:t>E </a:t>
            </a:r>
            <a:r>
              <a:rPr lang="en-US" altLang="en-US" sz="1700" dirty="0"/>
              <a:t>and </a:t>
            </a:r>
            <a:r>
              <a:rPr lang="en-US" altLang="en-US" sz="1700" i="1" dirty="0"/>
              <a:t>A        </a:t>
            </a:r>
            <a:r>
              <a:rPr lang="en-US" altLang="en-US" sz="1700" dirty="0"/>
              <a:t>2.  </a:t>
            </a:r>
            <a:r>
              <a:rPr lang="en-US" altLang="en-US" sz="1700" i="1" dirty="0"/>
              <a:t>R</a:t>
            </a:r>
            <a:r>
              <a:rPr lang="en-US" altLang="en-US" sz="1700" i="1" baseline="-25000" dirty="0"/>
              <a:t>B</a:t>
            </a:r>
            <a:r>
              <a:rPr lang="en-US" altLang="en-US" sz="1700" dirty="0"/>
              <a:t>, relating </a:t>
            </a:r>
            <a:r>
              <a:rPr lang="en-US" altLang="en-US" sz="1700" i="1" dirty="0"/>
              <a:t>E </a:t>
            </a:r>
            <a:r>
              <a:rPr lang="en-US" altLang="en-US" sz="1700" dirty="0"/>
              <a:t>and </a:t>
            </a:r>
            <a:r>
              <a:rPr lang="en-US" altLang="en-US" sz="1700" i="1" dirty="0"/>
              <a:t>B      </a:t>
            </a:r>
            <a:br>
              <a:rPr lang="en-US" altLang="en-US" sz="1700" i="1" dirty="0"/>
            </a:br>
            <a:r>
              <a:rPr lang="en-US" altLang="en-US" sz="1700" i="1" dirty="0"/>
              <a:t>          </a:t>
            </a:r>
            <a:r>
              <a:rPr lang="en-US" altLang="en-US" sz="1700" dirty="0"/>
              <a:t>3. </a:t>
            </a:r>
            <a:r>
              <a:rPr lang="en-US" altLang="en-US" sz="1700" i="1" dirty="0"/>
              <a:t>R</a:t>
            </a:r>
            <a:r>
              <a:rPr lang="en-US" altLang="en-US" sz="1700" i="1" baseline="-25000" dirty="0"/>
              <a:t>C</a:t>
            </a:r>
            <a:r>
              <a:rPr lang="en-US" altLang="en-US" sz="1700" dirty="0"/>
              <a:t>, relating </a:t>
            </a:r>
            <a:r>
              <a:rPr lang="en-US" altLang="en-US" sz="1700" i="1" dirty="0"/>
              <a:t>E </a:t>
            </a:r>
            <a:r>
              <a:rPr lang="en-US" altLang="en-US" sz="1700" dirty="0"/>
              <a:t>and </a:t>
            </a:r>
            <a:r>
              <a:rPr lang="en-US" altLang="en-US" sz="1700" i="1" dirty="0"/>
              <a:t>C</a:t>
            </a:r>
          </a:p>
          <a:p>
            <a:pPr lvl="1">
              <a:lnSpc>
                <a:spcPct val="90000"/>
              </a:lnSpc>
            </a:pPr>
            <a:r>
              <a:rPr lang="en-US" altLang="en-US" sz="1700" dirty="0">
                <a:ea typeface="ＭＳ Ｐゴシック" panose="020B0600070205080204" pitchFamily="34" charset="-128"/>
              </a:rPr>
              <a:t>Create an identifying attribute for </a:t>
            </a:r>
            <a:r>
              <a:rPr lang="en-US" altLang="en-US" sz="1700" i="1" dirty="0">
                <a:ea typeface="ＭＳ Ｐゴシック" panose="020B0600070205080204" pitchFamily="34" charset="-128"/>
              </a:rPr>
              <a:t>E and </a:t>
            </a:r>
            <a:r>
              <a:rPr lang="en-US" altLang="en-US" sz="1700" dirty="0">
                <a:ea typeface="ＭＳ Ｐゴシック" panose="020B0600070205080204" pitchFamily="34" charset="-128"/>
              </a:rPr>
              <a:t>add any attributes of </a:t>
            </a:r>
            <a:r>
              <a:rPr lang="en-US" altLang="en-US" sz="1700" i="1" dirty="0">
                <a:ea typeface="ＭＳ Ｐゴシック" panose="020B0600070205080204" pitchFamily="34" charset="-128"/>
              </a:rPr>
              <a:t>R </a:t>
            </a:r>
            <a:r>
              <a:rPr lang="en-US" altLang="en-US" sz="1700" dirty="0">
                <a:ea typeface="ＭＳ Ｐゴシック" panose="020B0600070205080204" pitchFamily="34" charset="-128"/>
              </a:rPr>
              <a:t>to </a:t>
            </a:r>
            <a:r>
              <a:rPr lang="en-US" altLang="en-US" sz="1700" i="1" dirty="0">
                <a:ea typeface="ＭＳ Ｐゴシック" panose="020B0600070205080204" pitchFamily="34" charset="-128"/>
              </a:rPr>
              <a:t>E </a:t>
            </a:r>
          </a:p>
          <a:p>
            <a:pPr lvl="1">
              <a:lnSpc>
                <a:spcPct val="90000"/>
              </a:lnSpc>
            </a:pPr>
            <a:r>
              <a:rPr lang="en-US" altLang="en-US" sz="1700" dirty="0">
                <a:ea typeface="ＭＳ Ｐゴシック" panose="020B0600070205080204" pitchFamily="34" charset="-128"/>
              </a:rPr>
              <a:t>For each relationship (</a:t>
            </a:r>
            <a:r>
              <a:rPr lang="en-US" altLang="en-US" sz="1700" i="1" dirty="0" err="1">
                <a:ea typeface="ＭＳ Ｐゴシック" panose="020B0600070205080204" pitchFamily="34" charset="-128"/>
              </a:rPr>
              <a:t>a</a:t>
            </a:r>
            <a:r>
              <a:rPr lang="en-US" altLang="en-US" sz="1700" i="1" baseline="-25000" dirty="0" err="1">
                <a:ea typeface="ＭＳ Ｐゴシック" panose="020B0600070205080204" pitchFamily="34" charset="-128"/>
              </a:rPr>
              <a:t>i</a:t>
            </a:r>
            <a:r>
              <a:rPr lang="en-US" altLang="en-US" sz="1700" i="1" dirty="0">
                <a:ea typeface="ＭＳ Ｐゴシック" panose="020B0600070205080204" pitchFamily="34" charset="-128"/>
              </a:rPr>
              <a:t> , b</a:t>
            </a:r>
            <a:r>
              <a:rPr lang="en-US" altLang="en-US" sz="1700" i="1" baseline="-25000" dirty="0">
                <a:ea typeface="ＭＳ Ｐゴシック" panose="020B0600070205080204" pitchFamily="34" charset="-128"/>
              </a:rPr>
              <a:t>i</a:t>
            </a:r>
            <a:r>
              <a:rPr lang="en-US" altLang="en-US" sz="1700" i="1" dirty="0">
                <a:ea typeface="ＭＳ Ｐゴシック" panose="020B0600070205080204" pitchFamily="34" charset="-128"/>
              </a:rPr>
              <a:t> , c</a:t>
            </a:r>
            <a:r>
              <a:rPr lang="en-US" altLang="en-US" sz="1700" i="1" baseline="-25000" dirty="0">
                <a:ea typeface="ＭＳ Ｐゴシック" panose="020B0600070205080204" pitchFamily="34" charset="-128"/>
              </a:rPr>
              <a:t>i</a:t>
            </a:r>
            <a:r>
              <a:rPr lang="en-US" altLang="en-US" sz="1700" dirty="0">
                <a:ea typeface="ＭＳ Ｐゴシック" panose="020B0600070205080204" pitchFamily="34" charset="-128"/>
              </a:rPr>
              <a:t>) in </a:t>
            </a:r>
            <a:r>
              <a:rPr lang="en-US" altLang="en-US" sz="1700" i="1" dirty="0">
                <a:ea typeface="ＭＳ Ｐゴシック" panose="020B0600070205080204" pitchFamily="34" charset="-128"/>
              </a:rPr>
              <a:t>R,</a:t>
            </a:r>
            <a:r>
              <a:rPr lang="en-US" altLang="en-US" sz="1700" dirty="0">
                <a:ea typeface="ＭＳ Ｐゴシック" panose="020B0600070205080204" pitchFamily="34" charset="-128"/>
              </a:rPr>
              <a:t> create </a:t>
            </a:r>
          </a:p>
          <a:p>
            <a:pPr>
              <a:lnSpc>
                <a:spcPct val="90000"/>
              </a:lnSpc>
              <a:buFont typeface="Monotype Sorts" charset="2"/>
              <a:buNone/>
            </a:pPr>
            <a:r>
              <a:rPr lang="en-US" altLang="en-US" sz="1700" dirty="0"/>
              <a:t>	      1. a new entity </a:t>
            </a:r>
            <a:r>
              <a:rPr lang="en-US" altLang="en-US" sz="1700" i="1" dirty="0" err="1"/>
              <a:t>e</a:t>
            </a:r>
            <a:r>
              <a:rPr lang="en-US" altLang="en-US" sz="1700" i="1" baseline="-25000" dirty="0" err="1"/>
              <a:t>i</a:t>
            </a:r>
            <a:r>
              <a:rPr lang="en-US" altLang="en-US" sz="1700" i="1" dirty="0"/>
              <a:t> </a:t>
            </a:r>
            <a:r>
              <a:rPr lang="en-US" altLang="en-US" sz="1700" dirty="0"/>
              <a:t>in the entity set </a:t>
            </a:r>
            <a:r>
              <a:rPr lang="en-US" altLang="en-US" sz="1700" i="1" dirty="0"/>
              <a:t>E       </a:t>
            </a:r>
            <a:r>
              <a:rPr lang="en-US" altLang="en-US" sz="1700" dirty="0"/>
              <a:t>2. add (</a:t>
            </a:r>
            <a:r>
              <a:rPr lang="en-US" altLang="en-US" sz="1700" i="1" dirty="0" err="1"/>
              <a:t>e</a:t>
            </a:r>
            <a:r>
              <a:rPr lang="en-US" altLang="en-US" sz="1700" i="1" baseline="-25000" dirty="0" err="1"/>
              <a:t>i</a:t>
            </a:r>
            <a:r>
              <a:rPr lang="en-US" altLang="en-US" sz="1700" i="1" dirty="0"/>
              <a:t> , </a:t>
            </a:r>
            <a:r>
              <a:rPr lang="en-US" altLang="en-US" sz="1700" i="1" dirty="0" err="1"/>
              <a:t>a</a:t>
            </a:r>
            <a:r>
              <a:rPr lang="en-US" altLang="en-US" sz="1700" i="1" baseline="-25000" dirty="0" err="1"/>
              <a:t>i</a:t>
            </a:r>
            <a:r>
              <a:rPr lang="en-US" altLang="en-US" sz="1700" i="1" baseline="-25000" dirty="0"/>
              <a:t> </a:t>
            </a:r>
            <a:r>
              <a:rPr lang="en-US" altLang="en-US" sz="1700" dirty="0"/>
              <a:t>) to </a:t>
            </a:r>
            <a:r>
              <a:rPr lang="en-US" altLang="en-US" sz="1700" i="1" dirty="0"/>
              <a:t>R</a:t>
            </a:r>
            <a:r>
              <a:rPr lang="en-US" altLang="en-US" sz="1700" i="1" baseline="-25000" dirty="0"/>
              <a:t>A</a:t>
            </a:r>
          </a:p>
          <a:p>
            <a:pPr>
              <a:lnSpc>
                <a:spcPct val="90000"/>
              </a:lnSpc>
              <a:buFont typeface="Monotype Sorts" charset="2"/>
              <a:buNone/>
            </a:pPr>
            <a:r>
              <a:rPr lang="en-US" altLang="en-US" sz="1700" dirty="0"/>
              <a:t>	      3. add (</a:t>
            </a:r>
            <a:r>
              <a:rPr lang="en-US" altLang="en-US" sz="1700" i="1" dirty="0" err="1"/>
              <a:t>e</a:t>
            </a:r>
            <a:r>
              <a:rPr lang="en-US" altLang="en-US" sz="1700" i="1" baseline="-25000" dirty="0" err="1"/>
              <a:t>i</a:t>
            </a:r>
            <a:r>
              <a:rPr lang="en-US" altLang="en-US" sz="1700" i="1" dirty="0"/>
              <a:t> , b</a:t>
            </a:r>
            <a:r>
              <a:rPr lang="en-US" altLang="en-US" sz="1700" i="1" baseline="-25000" dirty="0"/>
              <a:t>i</a:t>
            </a:r>
            <a:r>
              <a:rPr lang="en-US" altLang="en-US" sz="1700" i="1" dirty="0"/>
              <a:t> </a:t>
            </a:r>
            <a:r>
              <a:rPr lang="en-US" altLang="en-US" sz="1700" dirty="0"/>
              <a:t>) to </a:t>
            </a:r>
            <a:r>
              <a:rPr lang="en-US" altLang="en-US" sz="1700" i="1" dirty="0"/>
              <a:t>R</a:t>
            </a:r>
            <a:r>
              <a:rPr lang="en-US" altLang="en-US" sz="1700" i="1" baseline="-25000" dirty="0"/>
              <a:t>B</a:t>
            </a:r>
            <a:r>
              <a:rPr lang="en-US" altLang="en-US" sz="1700" i="1" dirty="0"/>
              <a:t>      </a:t>
            </a:r>
            <a:r>
              <a:rPr lang="en-US" altLang="en-US" sz="1700" dirty="0"/>
              <a:t>	             4. add (</a:t>
            </a:r>
            <a:r>
              <a:rPr lang="en-US" altLang="en-US" sz="1700" i="1" dirty="0" err="1"/>
              <a:t>e</a:t>
            </a:r>
            <a:r>
              <a:rPr lang="en-US" altLang="en-US" sz="1700" i="1" baseline="-25000" dirty="0" err="1"/>
              <a:t>i</a:t>
            </a:r>
            <a:r>
              <a:rPr lang="en-US" altLang="en-US" sz="1700" i="1" dirty="0"/>
              <a:t> , c</a:t>
            </a:r>
            <a:r>
              <a:rPr lang="en-US" altLang="en-US" sz="1700" i="1" baseline="-25000" dirty="0"/>
              <a:t>i </a:t>
            </a:r>
            <a:r>
              <a:rPr lang="en-US" altLang="en-US" sz="1700" dirty="0"/>
              <a:t>) to </a:t>
            </a:r>
            <a:r>
              <a:rPr lang="en-US" altLang="en-US" sz="1700" i="1" dirty="0"/>
              <a:t>R</a:t>
            </a:r>
            <a:r>
              <a:rPr lang="en-US" altLang="en-US" sz="1700" i="1" baseline="-25000" dirty="0"/>
              <a:t>C</a:t>
            </a:r>
          </a:p>
        </p:txBody>
      </p:sp>
      <p:pic>
        <p:nvPicPr>
          <p:cNvPr id="7" name="Picture 6">
            <a:extLst>
              <a:ext uri="{FF2B5EF4-FFF2-40B4-BE49-F238E27FC236}">
                <a16:creationId xmlns:a16="http://schemas.microsoft.com/office/drawing/2014/main" id="{61798D97-0C41-4127-8946-9AD5E1534429}"/>
              </a:ext>
            </a:extLst>
          </p:cNvPr>
          <p:cNvPicPr>
            <a:picLocks noChangeAspect="1"/>
          </p:cNvPicPr>
          <p:nvPr/>
        </p:nvPicPr>
        <p:blipFill>
          <a:blip r:embed="rId3"/>
          <a:stretch>
            <a:fillRect/>
          </a:stretch>
        </p:blipFill>
        <p:spPr>
          <a:xfrm>
            <a:off x="1523993" y="4230624"/>
            <a:ext cx="6516802" cy="2211451"/>
          </a:xfrm>
          <a:prstGeom prst="rect">
            <a:avLst/>
          </a:prstGeom>
        </p:spPr>
      </p:pic>
    </p:spTree>
    <p:extLst>
      <p:ext uri="{BB962C8B-B14F-4D97-AF65-F5344CB8AC3E}">
        <p14:creationId xmlns:p14="http://schemas.microsoft.com/office/powerpoint/2010/main" val="8912983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775FB3B-D5B1-47CA-AF72-600243D3EE2E}"/>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52290" name="Rectangle 2"/>
          <p:cNvSpPr>
            <a:spLocks noGrp="1" noChangeArrowheads="1"/>
          </p:cNvSpPr>
          <p:nvPr>
            <p:ph type="title" idx="4294967295"/>
          </p:nvPr>
        </p:nvSpPr>
        <p:spPr>
          <a:xfrm>
            <a:off x="781050" y="-15875"/>
            <a:ext cx="8096250" cy="696913"/>
          </a:xfrm>
        </p:spPr>
        <p:txBody>
          <a:bodyPr/>
          <a:lstStyle/>
          <a:p>
            <a:pPr>
              <a:defRPr/>
            </a:pPr>
            <a:r>
              <a:rPr lang="en-US" altLang="en-US" sz="2800">
                <a:effectLst>
                  <a:outerShdw blurRad="38100" dist="38100" dir="2700000" algn="tl">
                    <a:srgbClr val="C0C0C0"/>
                  </a:outerShdw>
                </a:effectLst>
              </a:rPr>
              <a:t>Converting Non-Binary Relationships (Cont.)</a:t>
            </a:r>
          </a:p>
        </p:txBody>
      </p:sp>
      <p:sp>
        <p:nvSpPr>
          <p:cNvPr id="77827" name="Rectangle 3"/>
          <p:cNvSpPr>
            <a:spLocks noGrp="1" noChangeArrowheads="1"/>
          </p:cNvSpPr>
          <p:nvPr>
            <p:ph type="body" idx="4294967295"/>
          </p:nvPr>
        </p:nvSpPr>
        <p:spPr>
          <a:xfrm>
            <a:off x="763294" y="1160463"/>
            <a:ext cx="7594854" cy="3387153"/>
          </a:xfrm>
        </p:spPr>
        <p:txBody>
          <a:bodyPr/>
          <a:lstStyle/>
          <a:p>
            <a:r>
              <a:rPr lang="en-US" altLang="en-US" sz="1700" dirty="0"/>
              <a:t>Also need to translate constraints</a:t>
            </a:r>
          </a:p>
          <a:p>
            <a:pPr lvl="1"/>
            <a:r>
              <a:rPr lang="en-US" altLang="en-US" sz="1700" dirty="0">
                <a:ea typeface="ＭＳ Ｐゴシック" panose="020B0600070205080204" pitchFamily="34" charset="-128"/>
              </a:rPr>
              <a:t>Translating all constraints may not be possible</a:t>
            </a:r>
          </a:p>
          <a:p>
            <a:pPr lvl="1"/>
            <a:r>
              <a:rPr lang="en-US" altLang="en-US" sz="1700" dirty="0">
                <a:ea typeface="ＭＳ Ｐゴシック" panose="020B0600070205080204" pitchFamily="34" charset="-128"/>
              </a:rPr>
              <a:t>There may be instances in the translated schema that</a:t>
            </a:r>
            <a:br>
              <a:rPr lang="en-US" altLang="en-US" sz="1700" dirty="0">
                <a:ea typeface="ＭＳ Ｐゴシック" panose="020B0600070205080204" pitchFamily="34" charset="-128"/>
              </a:rPr>
            </a:br>
            <a:r>
              <a:rPr lang="en-US" altLang="en-US" sz="1700" dirty="0">
                <a:ea typeface="ＭＳ Ｐゴシック" panose="020B0600070205080204" pitchFamily="34" charset="-128"/>
              </a:rPr>
              <a:t>cannot correspond to any instance of </a:t>
            </a:r>
            <a:r>
              <a:rPr lang="en-US" altLang="en-US" sz="1700" i="1" dirty="0">
                <a:ea typeface="ＭＳ Ｐゴシック" panose="020B0600070205080204" pitchFamily="34" charset="-128"/>
              </a:rPr>
              <a:t>R</a:t>
            </a:r>
          </a:p>
          <a:p>
            <a:pPr lvl="2"/>
            <a:r>
              <a:rPr lang="en-US" altLang="en-US" sz="1700" dirty="0">
                <a:ea typeface="ＭＳ Ｐゴシック" panose="020B0600070205080204" pitchFamily="34" charset="-128"/>
              </a:rPr>
              <a:t>Exercise:</a:t>
            </a:r>
            <a:r>
              <a:rPr lang="en-US" altLang="en-US" sz="1700" i="1" dirty="0">
                <a:ea typeface="ＭＳ Ｐゴシック" panose="020B0600070205080204" pitchFamily="34" charset="-128"/>
              </a:rPr>
              <a:t>  add constraints to the relationships R</a:t>
            </a:r>
            <a:r>
              <a:rPr lang="en-US" altLang="en-US" sz="1700" i="1" baseline="-25000" dirty="0">
                <a:ea typeface="ＭＳ Ｐゴシック" panose="020B0600070205080204" pitchFamily="34" charset="-128"/>
              </a:rPr>
              <a:t>A</a:t>
            </a:r>
            <a:r>
              <a:rPr lang="en-US" altLang="en-US" sz="1700" i="1" dirty="0">
                <a:ea typeface="ＭＳ Ｐゴシック" panose="020B0600070205080204" pitchFamily="34" charset="-128"/>
              </a:rPr>
              <a:t>, R</a:t>
            </a:r>
            <a:r>
              <a:rPr lang="en-US" altLang="en-US" sz="1700" i="1" baseline="-25000" dirty="0">
                <a:ea typeface="ＭＳ Ｐゴシック" panose="020B0600070205080204" pitchFamily="34" charset="-128"/>
              </a:rPr>
              <a:t>B</a:t>
            </a:r>
            <a:r>
              <a:rPr lang="en-US" altLang="en-US" sz="1700" i="1" dirty="0">
                <a:ea typeface="ＭＳ Ｐゴシック" panose="020B0600070205080204" pitchFamily="34" charset="-128"/>
              </a:rPr>
              <a:t> and R</a:t>
            </a:r>
            <a:r>
              <a:rPr lang="en-US" altLang="en-US" sz="1700" i="1" baseline="-25000" dirty="0">
                <a:ea typeface="ＭＳ Ｐゴシック" panose="020B0600070205080204" pitchFamily="34" charset="-128"/>
              </a:rPr>
              <a:t>C </a:t>
            </a:r>
            <a:r>
              <a:rPr lang="en-US" altLang="en-US" sz="1700" dirty="0">
                <a:ea typeface="ＭＳ Ｐゴシック" panose="020B0600070205080204" pitchFamily="34" charset="-128"/>
              </a:rPr>
              <a:t>to ensure that a newly created entity corresponds to exactly one entity in each of entity sets </a:t>
            </a:r>
            <a:r>
              <a:rPr lang="en-US" altLang="en-US" sz="1700" i="1" dirty="0">
                <a:ea typeface="ＭＳ Ｐゴシック" panose="020B0600070205080204" pitchFamily="34" charset="-128"/>
              </a:rPr>
              <a:t>A, B</a:t>
            </a:r>
            <a:r>
              <a:rPr lang="en-US" altLang="en-US" sz="1700" dirty="0">
                <a:ea typeface="ＭＳ Ｐゴシック" panose="020B0600070205080204" pitchFamily="34" charset="-128"/>
              </a:rPr>
              <a:t> and </a:t>
            </a:r>
            <a:r>
              <a:rPr lang="en-US" altLang="en-US" sz="1700" i="1" dirty="0">
                <a:ea typeface="ＭＳ Ｐゴシック" panose="020B0600070205080204" pitchFamily="34" charset="-128"/>
              </a:rPr>
              <a:t>C</a:t>
            </a:r>
          </a:p>
          <a:p>
            <a:pPr lvl="1"/>
            <a:r>
              <a:rPr lang="en-US" altLang="en-US" sz="1700" dirty="0">
                <a:ea typeface="ＭＳ Ｐゴシック" panose="020B0600070205080204" pitchFamily="34" charset="-128"/>
              </a:rPr>
              <a:t>We can avoid creating an identifying attribute by making E a weak entity set (described shortly) identified by the three relationship sets </a:t>
            </a:r>
          </a:p>
          <a:p>
            <a:endParaRPr lang="en-US" altLang="en-US" sz="2000" dirty="0"/>
          </a:p>
        </p:txBody>
      </p:sp>
    </p:spTree>
    <p:extLst>
      <p:ext uri="{BB962C8B-B14F-4D97-AF65-F5344CB8AC3E}">
        <p14:creationId xmlns:p14="http://schemas.microsoft.com/office/powerpoint/2010/main" val="38319469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C2CC3E-3224-40AD-B723-310FED80F62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55193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E-R Design Decisions</a:t>
            </a:r>
          </a:p>
        </p:txBody>
      </p:sp>
      <p:sp>
        <p:nvSpPr>
          <p:cNvPr id="78851" name="Rectangle 3"/>
          <p:cNvSpPr>
            <a:spLocks noGrp="1" noChangeArrowheads="1"/>
          </p:cNvSpPr>
          <p:nvPr>
            <p:ph type="body" idx="1"/>
          </p:nvPr>
        </p:nvSpPr>
        <p:spPr>
          <a:xfrm>
            <a:off x="768350" y="1166941"/>
            <a:ext cx="7523394" cy="4136580"/>
          </a:xfrm>
        </p:spPr>
        <p:txBody>
          <a:bodyPr/>
          <a:lstStyle/>
          <a:p>
            <a:r>
              <a:rPr lang="en-US" altLang="en-US" sz="2400" dirty="0"/>
              <a:t>The use of an attribute or entity set to represent an object.</a:t>
            </a:r>
          </a:p>
          <a:p>
            <a:r>
              <a:rPr lang="en-US" altLang="en-US" sz="2400" dirty="0"/>
              <a:t>Whether a real-world concept is best expressed by an entity set or a relationship set.</a:t>
            </a:r>
          </a:p>
          <a:p>
            <a:r>
              <a:rPr lang="en-US" altLang="en-US" sz="2400" dirty="0"/>
              <a:t>The use of a ternary relationship versus a pair of binary relationships.</a:t>
            </a:r>
          </a:p>
          <a:p>
            <a:r>
              <a:rPr lang="en-US" altLang="en-US" sz="2400" dirty="0"/>
              <a:t>The use of a strong or weak entity set.</a:t>
            </a:r>
          </a:p>
          <a:p>
            <a:r>
              <a:rPr lang="en-US" altLang="en-US" sz="2400" dirty="0"/>
              <a:t>The use of specialization/generalization – contributes to modularity in the design.</a:t>
            </a:r>
          </a:p>
          <a:p>
            <a:r>
              <a:rPr lang="en-US" altLang="en-US" sz="2400" dirty="0"/>
              <a:t>The use of aggregation – can treat the aggregate entity set as a single unit without concern for the details of its internal structure.</a:t>
            </a:r>
          </a:p>
        </p:txBody>
      </p:sp>
    </p:spTree>
    <p:extLst>
      <p:ext uri="{BB962C8B-B14F-4D97-AF65-F5344CB8AC3E}">
        <p14:creationId xmlns:p14="http://schemas.microsoft.com/office/powerpoint/2010/main" val="24730635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2E487B1-7683-4B92-9A2E-C2E588216CFE}"/>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84034" name="Rectangle 2"/>
          <p:cNvSpPr>
            <a:spLocks noGrp="1" noChangeArrowheads="1"/>
          </p:cNvSpPr>
          <p:nvPr>
            <p:ph type="title"/>
          </p:nvPr>
        </p:nvSpPr>
        <p:spPr>
          <a:xfrm>
            <a:off x="834501" y="155575"/>
            <a:ext cx="7874494" cy="616782"/>
          </a:xfrm>
        </p:spPr>
        <p:txBody>
          <a:bodyPr/>
          <a:lstStyle/>
          <a:p>
            <a:pPr>
              <a:defRPr/>
            </a:pPr>
            <a:r>
              <a:rPr lang="en-US" altLang="en-US" sz="2800" dirty="0">
                <a:effectLst>
                  <a:outerShdw blurRad="38100" dist="38100" dir="2700000" algn="tl">
                    <a:srgbClr val="C0C0C0"/>
                  </a:outerShdw>
                </a:effectLst>
              </a:rPr>
              <a:t>Summary of Symbols Used in E-R Notation</a:t>
            </a:r>
          </a:p>
        </p:txBody>
      </p:sp>
      <p:pic>
        <p:nvPicPr>
          <p:cNvPr id="79875" name="Picture 5"/>
          <p:cNvPicPr>
            <a:picLocks noChangeAspect="1" noChangeArrowheads="1"/>
          </p:cNvPicPr>
          <p:nvPr/>
        </p:nvPicPr>
        <p:blipFill>
          <a:blip r:embed="rId3">
            <a:extLst>
              <a:ext uri="{28A0092B-C50C-407E-A947-70E740481C1C}">
                <a14:useLocalDpi xmlns:a14="http://schemas.microsoft.com/office/drawing/2010/main" val="0"/>
              </a:ext>
            </a:extLst>
          </a:blip>
          <a:srcRect b="53856"/>
          <a:stretch>
            <a:fillRect/>
          </a:stretch>
        </p:blipFill>
        <p:spPr bwMode="auto">
          <a:xfrm>
            <a:off x="1078261" y="1344062"/>
            <a:ext cx="6987477" cy="400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26831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F001CFF-1B65-48E2-A103-E7276A4941A2}"/>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75469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Symbols Used in E-R Notation (Cont.)</a:t>
            </a:r>
          </a:p>
        </p:txBody>
      </p:sp>
      <p:pic>
        <p:nvPicPr>
          <p:cNvPr id="80899" name="Picture 5"/>
          <p:cNvPicPr>
            <a:picLocks noChangeAspect="1" noChangeArrowheads="1"/>
          </p:cNvPicPr>
          <p:nvPr/>
        </p:nvPicPr>
        <p:blipFill>
          <a:blip r:embed="rId3">
            <a:extLst>
              <a:ext uri="{28A0092B-C50C-407E-A947-70E740481C1C}">
                <a14:useLocalDpi xmlns:a14="http://schemas.microsoft.com/office/drawing/2010/main" val="0"/>
              </a:ext>
            </a:extLst>
          </a:blip>
          <a:srcRect t="45372"/>
          <a:stretch>
            <a:fillRect/>
          </a:stretch>
        </p:blipFill>
        <p:spPr bwMode="auto">
          <a:xfrm>
            <a:off x="1719072" y="1265716"/>
            <a:ext cx="6511416" cy="4420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17901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A55FA5D-7C94-4D12-B2C8-85BDB30F4204}"/>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8608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Alternative ER Notations</a:t>
            </a:r>
          </a:p>
        </p:txBody>
      </p:sp>
      <p:sp>
        <p:nvSpPr>
          <p:cNvPr id="81923" name="Rectangle 116"/>
          <p:cNvSpPr>
            <a:spLocks noGrp="1" noChangeArrowheads="1"/>
          </p:cNvSpPr>
          <p:nvPr>
            <p:ph type="body" idx="1"/>
          </p:nvPr>
        </p:nvSpPr>
        <p:spPr>
          <a:xfrm>
            <a:off x="768350" y="1093789"/>
            <a:ext cx="7853617" cy="466788"/>
          </a:xfrm>
        </p:spPr>
        <p:txBody>
          <a:bodyPr/>
          <a:lstStyle/>
          <a:p>
            <a:r>
              <a:rPr kumimoji="0" lang="en-US" altLang="en-US" sz="1700" dirty="0"/>
              <a:t> Chen, IDE1FX, …</a:t>
            </a:r>
          </a:p>
        </p:txBody>
      </p:sp>
      <p:pic>
        <p:nvPicPr>
          <p:cNvPr id="81924" name="Picture 5"/>
          <p:cNvPicPr>
            <a:picLocks noChangeAspect="1" noChangeArrowheads="1"/>
          </p:cNvPicPr>
          <p:nvPr/>
        </p:nvPicPr>
        <p:blipFill>
          <a:blip r:embed="rId3">
            <a:extLst>
              <a:ext uri="{28A0092B-C50C-407E-A947-70E740481C1C}">
                <a14:useLocalDpi xmlns:a14="http://schemas.microsoft.com/office/drawing/2010/main" val="0"/>
              </a:ext>
            </a:extLst>
          </a:blip>
          <a:srcRect r="15594" b="76595"/>
          <a:stretch>
            <a:fillRect/>
          </a:stretch>
        </p:blipFill>
        <p:spPr bwMode="auto">
          <a:xfrm>
            <a:off x="1205469" y="1927291"/>
            <a:ext cx="6335649" cy="164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Picture 5"/>
          <p:cNvPicPr>
            <a:picLocks noChangeAspect="1" noChangeArrowheads="1"/>
          </p:cNvPicPr>
          <p:nvPr/>
        </p:nvPicPr>
        <p:blipFill>
          <a:blip r:embed="rId3">
            <a:extLst>
              <a:ext uri="{28A0092B-C50C-407E-A947-70E740481C1C}">
                <a14:useLocalDpi xmlns:a14="http://schemas.microsoft.com/office/drawing/2010/main" val="0"/>
              </a:ext>
            </a:extLst>
          </a:blip>
          <a:srcRect t="87552"/>
          <a:stretch>
            <a:fillRect/>
          </a:stretch>
        </p:blipFill>
        <p:spPr bwMode="auto">
          <a:xfrm>
            <a:off x="856932" y="3938653"/>
            <a:ext cx="7676452" cy="893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57305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9E8D138-CC8C-4690-AA50-FDD14C11BC21}"/>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75366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Alternative ER Notations</a:t>
            </a:r>
          </a:p>
        </p:txBody>
      </p:sp>
      <p:sp>
        <p:nvSpPr>
          <p:cNvPr id="82947" name="Rectangle 3"/>
          <p:cNvSpPr>
            <a:spLocks noGrp="1" noChangeArrowheads="1"/>
          </p:cNvSpPr>
          <p:nvPr>
            <p:ph type="body" idx="1"/>
          </p:nvPr>
        </p:nvSpPr>
        <p:spPr>
          <a:xfrm>
            <a:off x="158496" y="1266824"/>
            <a:ext cx="8159882" cy="622935"/>
          </a:xfrm>
        </p:spPr>
        <p:txBody>
          <a:bodyPr/>
          <a:lstStyle/>
          <a:p>
            <a:pPr>
              <a:buFont typeface="Monotype Sorts" charset="2"/>
              <a:buNone/>
            </a:pPr>
            <a:r>
              <a:rPr lang="en-US" altLang="en-US" sz="2000" b="1" dirty="0"/>
              <a:t>                                     </a:t>
            </a:r>
            <a:r>
              <a:rPr lang="en-US" altLang="en-US" b="1" dirty="0"/>
              <a:t>Chen                        IDE1FX (Crows feet notation)</a:t>
            </a:r>
          </a:p>
        </p:txBody>
      </p:sp>
      <p:pic>
        <p:nvPicPr>
          <p:cNvPr id="82948" name="Picture 5"/>
          <p:cNvPicPr>
            <a:picLocks noChangeAspect="1" noChangeArrowheads="1"/>
          </p:cNvPicPr>
          <p:nvPr/>
        </p:nvPicPr>
        <p:blipFill>
          <a:blip r:embed="rId3">
            <a:extLst>
              <a:ext uri="{28A0092B-C50C-407E-A947-70E740481C1C}">
                <a14:useLocalDpi xmlns:a14="http://schemas.microsoft.com/office/drawing/2010/main" val="0"/>
              </a:ext>
            </a:extLst>
          </a:blip>
          <a:srcRect t="22716" b="11975"/>
          <a:stretch>
            <a:fillRect/>
          </a:stretch>
        </p:blipFill>
        <p:spPr bwMode="auto">
          <a:xfrm>
            <a:off x="1734788" y="1889760"/>
            <a:ext cx="6166262" cy="3770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899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6334E2B-E53E-40B6-95AC-130B7A6B180F}"/>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6402" name="Rectangle 2"/>
          <p:cNvSpPr>
            <a:spLocks noGrp="1" noChangeArrowheads="1"/>
          </p:cNvSpPr>
          <p:nvPr>
            <p:ph type="title"/>
          </p:nvPr>
        </p:nvSpPr>
        <p:spPr>
          <a:xfrm>
            <a:off x="469900" y="2736850"/>
            <a:ext cx="8267700" cy="609600"/>
          </a:xfrm>
        </p:spPr>
        <p:txBody>
          <a:bodyPr/>
          <a:lstStyle/>
          <a:p>
            <a:pPr>
              <a:defRPr/>
            </a:pPr>
            <a:r>
              <a:rPr lang="en-US" altLang="en-US">
                <a:effectLst>
                  <a:outerShdw blurRad="38100" dist="38100" dir="2700000" algn="tl">
                    <a:srgbClr val="C0C0C0"/>
                  </a:outerShdw>
                </a:effectLst>
              </a:rPr>
              <a:t>Outline of the ER Model</a:t>
            </a:r>
          </a:p>
        </p:txBody>
      </p:sp>
      <p:sp>
        <p:nvSpPr>
          <p:cNvPr id="11267" name="Rectangle 3"/>
          <p:cNvSpPr>
            <a:spLocks noChangeArrowheads="1"/>
          </p:cNvSpPr>
          <p:nvPr/>
        </p:nvSpPr>
        <p:spPr bwMode="auto">
          <a:xfrm>
            <a:off x="1422400" y="2851150"/>
            <a:ext cx="684530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chemeClr val="tx2"/>
              </a:buClr>
              <a:buSzPct val="90000"/>
            </a:pPr>
            <a:endParaRPr kumimoji="1" lang="en-US" altLang="en-US" sz="18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FBBC8C7-FE94-41E3-9B6E-04E57B64D6AB}"/>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8813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UML	</a:t>
            </a:r>
          </a:p>
        </p:txBody>
      </p:sp>
      <p:sp>
        <p:nvSpPr>
          <p:cNvPr id="83971" name="Rectangle 3"/>
          <p:cNvSpPr>
            <a:spLocks noGrp="1" noChangeArrowheads="1"/>
          </p:cNvSpPr>
          <p:nvPr>
            <p:ph type="body" idx="1"/>
          </p:nvPr>
        </p:nvSpPr>
        <p:spPr>
          <a:xfrm>
            <a:off x="792548" y="2174811"/>
            <a:ext cx="7558903" cy="2508377"/>
          </a:xfrm>
        </p:spPr>
        <p:txBody>
          <a:bodyPr/>
          <a:lstStyle/>
          <a:p>
            <a:r>
              <a:rPr lang="en-US" altLang="en-US" sz="1700" b="1" dirty="0">
                <a:solidFill>
                  <a:srgbClr val="002060"/>
                </a:solidFill>
              </a:rPr>
              <a:t>UML</a:t>
            </a:r>
            <a:r>
              <a:rPr lang="en-US" altLang="en-US" sz="1700" dirty="0"/>
              <a:t>: Unified Modeling Language</a:t>
            </a:r>
          </a:p>
          <a:p>
            <a:r>
              <a:rPr lang="en-US" altLang="en-US" sz="1700" dirty="0"/>
              <a:t>UML has many components to graphically model different aspects of an entire software system</a:t>
            </a:r>
          </a:p>
          <a:p>
            <a:r>
              <a:rPr lang="en-US" altLang="en-US" sz="1700" dirty="0"/>
              <a:t>UML Class Diagrams correspond to E-R Diagram, but several differences.</a:t>
            </a:r>
          </a:p>
        </p:txBody>
      </p:sp>
    </p:spTree>
    <p:extLst>
      <p:ext uri="{BB962C8B-B14F-4D97-AF65-F5344CB8AC3E}">
        <p14:creationId xmlns:p14="http://schemas.microsoft.com/office/powerpoint/2010/main" val="9583622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BFF8D73-D938-4F02-B927-D1CF54E17D9D}"/>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751618" name="Rectangle 2"/>
          <p:cNvSpPr>
            <a:spLocks noGrp="1" noChangeArrowheads="1"/>
          </p:cNvSpPr>
          <p:nvPr>
            <p:ph type="title"/>
          </p:nvPr>
        </p:nvSpPr>
        <p:spPr>
          <a:xfrm>
            <a:off x="858838" y="104775"/>
            <a:ext cx="8077200" cy="609600"/>
          </a:xfrm>
        </p:spPr>
        <p:txBody>
          <a:bodyPr/>
          <a:lstStyle/>
          <a:p>
            <a:pPr>
              <a:defRPr/>
            </a:pPr>
            <a:r>
              <a:rPr lang="en-US" altLang="en-US" dirty="0">
                <a:effectLst>
                  <a:outerShdw blurRad="38100" dist="38100" dir="2700000" algn="tl">
                    <a:srgbClr val="C0C0C0"/>
                  </a:outerShdw>
                </a:effectLst>
              </a:rPr>
              <a:t>ER vs. UML Class Diagrams</a:t>
            </a:r>
          </a:p>
        </p:txBody>
      </p:sp>
      <p:sp>
        <p:nvSpPr>
          <p:cNvPr id="84995" name="Text Box 163"/>
          <p:cNvSpPr txBox="1">
            <a:spLocks noChangeArrowheads="1"/>
          </p:cNvSpPr>
          <p:nvPr/>
        </p:nvSpPr>
        <p:spPr bwMode="auto">
          <a:xfrm>
            <a:off x="1029791" y="5670646"/>
            <a:ext cx="70844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800" b="1" dirty="0">
                <a:solidFill>
                  <a:srgbClr val="C00000"/>
                </a:solidFill>
              </a:rPr>
              <a:t>* </a:t>
            </a:r>
            <a:r>
              <a:rPr lang="en-US" altLang="en-US" sz="1800" dirty="0">
                <a:solidFill>
                  <a:srgbClr val="C00000"/>
                </a:solidFill>
              </a:rPr>
              <a:t> </a:t>
            </a:r>
            <a:r>
              <a:rPr lang="en-US" altLang="en-US" sz="1700" b="1" dirty="0">
                <a:solidFill>
                  <a:srgbClr val="C00000"/>
                </a:solidFill>
              </a:rPr>
              <a:t>Note reversal of position in cardinality constraint depiction</a:t>
            </a:r>
          </a:p>
        </p:txBody>
      </p:sp>
      <p:pic>
        <p:nvPicPr>
          <p:cNvPr id="84996" name="Picture 5"/>
          <p:cNvPicPr>
            <a:picLocks noChangeAspect="1" noChangeArrowheads="1"/>
          </p:cNvPicPr>
          <p:nvPr/>
        </p:nvPicPr>
        <p:blipFill>
          <a:blip r:embed="rId3">
            <a:extLst>
              <a:ext uri="{28A0092B-C50C-407E-A947-70E740481C1C}">
                <a14:useLocalDpi xmlns:a14="http://schemas.microsoft.com/office/drawing/2010/main" val="0"/>
              </a:ext>
            </a:extLst>
          </a:blip>
          <a:srcRect b="44093"/>
          <a:stretch>
            <a:fillRect/>
          </a:stretch>
        </p:blipFill>
        <p:spPr bwMode="auto">
          <a:xfrm>
            <a:off x="1029791" y="1187354"/>
            <a:ext cx="7084418" cy="4017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4563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92F3774-7C2E-486C-9767-52DB16934122}"/>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75264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ER vs. UML Class Diagrams</a:t>
            </a:r>
          </a:p>
        </p:txBody>
      </p:sp>
      <p:sp>
        <p:nvSpPr>
          <p:cNvPr id="86019" name="Text Box 82"/>
          <p:cNvSpPr txBox="1">
            <a:spLocks noChangeArrowheads="1"/>
          </p:cNvSpPr>
          <p:nvPr/>
        </p:nvSpPr>
        <p:spPr bwMode="auto">
          <a:xfrm>
            <a:off x="1402715" y="1058863"/>
            <a:ext cx="256286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5000" rIns="90000" bIns="45000"/>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9pPr>
          </a:lstStyle>
          <a:p>
            <a:pPr eaLnBrk="1">
              <a:lnSpc>
                <a:spcPct val="104000"/>
              </a:lnSpc>
              <a:buClr>
                <a:srgbClr val="000000"/>
              </a:buClr>
              <a:buSzPct val="45000"/>
              <a:buFont typeface="Wingdings" panose="05000000000000000000" pitchFamily="2" charset="2"/>
              <a:buNone/>
            </a:pPr>
            <a:r>
              <a:rPr lang="en-US" altLang="en-US" sz="1700" b="1" dirty="0">
                <a:solidFill>
                  <a:srgbClr val="000000"/>
                </a:solidFill>
                <a:latin typeface="Arial" panose="020B0604020202020204" pitchFamily="34" charset="0"/>
              </a:rPr>
              <a:t>ER Diagram Notation</a:t>
            </a:r>
          </a:p>
        </p:txBody>
      </p:sp>
      <p:sp>
        <p:nvSpPr>
          <p:cNvPr id="86020" name="Text Box 83"/>
          <p:cNvSpPr txBox="1">
            <a:spLocks noChangeArrowheads="1"/>
          </p:cNvSpPr>
          <p:nvPr/>
        </p:nvSpPr>
        <p:spPr bwMode="auto">
          <a:xfrm>
            <a:off x="5178428" y="1087438"/>
            <a:ext cx="2230436"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5000" rIns="90000" bIns="45000"/>
          <a:lstStyle>
            <a:lvl1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1pPr>
            <a:lvl2pPr marL="742950" indent="-28575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2pPr>
            <a:lvl3pPr marL="11430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3pPr>
            <a:lvl4pPr marL="16002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4pPr>
            <a:lvl5pPr marL="2057400" indent="-228600"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chemeClr val="tx1"/>
                </a:solidFill>
                <a:latin typeface="Helvetica" panose="020B0604020202020204" pitchFamily="34" charset="0"/>
                <a:ea typeface="ＭＳ Ｐゴシック" panose="020B0600070205080204" pitchFamily="34" charset="-128"/>
              </a:defRPr>
            </a:lvl9pPr>
          </a:lstStyle>
          <a:p>
            <a:pPr eaLnBrk="1">
              <a:lnSpc>
                <a:spcPct val="104000"/>
              </a:lnSpc>
              <a:buClr>
                <a:srgbClr val="000000"/>
              </a:buClr>
              <a:buSzPct val="45000"/>
              <a:buFont typeface="Wingdings" panose="05000000000000000000" pitchFamily="2" charset="2"/>
              <a:buNone/>
            </a:pPr>
            <a:r>
              <a:rPr lang="en-US" altLang="en-US" sz="1700" b="1" dirty="0">
                <a:solidFill>
                  <a:srgbClr val="000000"/>
                </a:solidFill>
                <a:latin typeface="Arial" panose="020B0604020202020204" pitchFamily="34" charset="0"/>
              </a:rPr>
              <a:t>Equivalent in UML</a:t>
            </a:r>
          </a:p>
        </p:txBody>
      </p:sp>
      <p:sp>
        <p:nvSpPr>
          <p:cNvPr id="86021" name="Text Box 84"/>
          <p:cNvSpPr txBox="1">
            <a:spLocks noChangeArrowheads="1"/>
          </p:cNvSpPr>
          <p:nvPr/>
        </p:nvSpPr>
        <p:spPr bwMode="auto">
          <a:xfrm>
            <a:off x="1402715" y="5500116"/>
            <a:ext cx="6524543"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1800" b="1" dirty="0">
                <a:solidFill>
                  <a:srgbClr val="002060"/>
                </a:solidFill>
              </a:rPr>
              <a:t>*</a:t>
            </a:r>
            <a:r>
              <a:rPr lang="en-US" altLang="en-US" sz="1800" dirty="0">
                <a:solidFill>
                  <a:schemeClr val="tx2"/>
                </a:solidFill>
              </a:rPr>
              <a:t> </a:t>
            </a:r>
            <a:r>
              <a:rPr lang="en-US" altLang="en-US" sz="1700" dirty="0"/>
              <a:t>Generalization can use merged or separate arrows independent</a:t>
            </a:r>
          </a:p>
          <a:p>
            <a:r>
              <a:rPr lang="en-US" altLang="en-US" sz="1700" dirty="0"/>
              <a:t>   of disjoint/overlapping</a:t>
            </a:r>
            <a:endParaRPr lang="en-US" altLang="en-US" sz="1700" dirty="0">
              <a:solidFill>
                <a:schemeClr val="tx2"/>
              </a:solidFill>
            </a:endParaRPr>
          </a:p>
        </p:txBody>
      </p:sp>
      <p:pic>
        <p:nvPicPr>
          <p:cNvPr id="86022" name="Picture 5"/>
          <p:cNvPicPr>
            <a:picLocks noChangeAspect="1" noChangeArrowheads="1"/>
          </p:cNvPicPr>
          <p:nvPr/>
        </p:nvPicPr>
        <p:blipFill>
          <a:blip r:embed="rId3">
            <a:extLst>
              <a:ext uri="{28A0092B-C50C-407E-A947-70E740481C1C}">
                <a14:useLocalDpi xmlns:a14="http://schemas.microsoft.com/office/drawing/2010/main" val="0"/>
              </a:ext>
            </a:extLst>
          </a:blip>
          <a:srcRect t="56212" r="11429"/>
          <a:stretch>
            <a:fillRect/>
          </a:stretch>
        </p:blipFill>
        <p:spPr bwMode="auto">
          <a:xfrm>
            <a:off x="1051287" y="1561683"/>
            <a:ext cx="6875971" cy="3449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78544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2068415-F0CF-42DA-A518-81E10F803A85}"/>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9222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UML Class Diagrams (Cont.)</a:t>
            </a:r>
          </a:p>
        </p:txBody>
      </p:sp>
      <p:sp>
        <p:nvSpPr>
          <p:cNvPr id="87043" name="Rectangle 3"/>
          <p:cNvSpPr>
            <a:spLocks noGrp="1" noChangeArrowheads="1"/>
          </p:cNvSpPr>
          <p:nvPr>
            <p:ph type="body" idx="1"/>
          </p:nvPr>
        </p:nvSpPr>
        <p:spPr>
          <a:xfrm>
            <a:off x="768351" y="1222375"/>
            <a:ext cx="7550026" cy="3508121"/>
          </a:xfrm>
        </p:spPr>
        <p:txBody>
          <a:bodyPr/>
          <a:lstStyle/>
          <a:p>
            <a:r>
              <a:rPr lang="en-US" altLang="en-US" sz="2000" dirty="0"/>
              <a:t>Binary relationship sets are represented in UML by just drawing a line connecting the entity sets. The relationship set name is written adjacent to the line.  </a:t>
            </a:r>
          </a:p>
          <a:p>
            <a:r>
              <a:rPr lang="en-US" altLang="en-US" sz="2000" dirty="0"/>
              <a:t>The role played by an entity set in a relationship set may also be specified by writing the role name on the line, adjacent to the entity set. </a:t>
            </a:r>
          </a:p>
          <a:p>
            <a:r>
              <a:rPr lang="en-US" altLang="en-US" sz="2000" dirty="0"/>
              <a:t>The relationship set name may alternatively be written in a box, along with attributes of the relationship set, and the box is connected, using a dotted line, to the line depicting the  relationship set.</a:t>
            </a:r>
          </a:p>
        </p:txBody>
      </p:sp>
    </p:spTree>
    <p:extLst>
      <p:ext uri="{BB962C8B-B14F-4D97-AF65-F5344CB8AC3E}">
        <p14:creationId xmlns:p14="http://schemas.microsoft.com/office/powerpoint/2010/main" val="4985857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4CB005E-8803-4B5E-8921-117E2FAF2418}"/>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9222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ER vs. UML Class Diagrams</a:t>
            </a:r>
          </a:p>
        </p:txBody>
      </p:sp>
      <p:pic>
        <p:nvPicPr>
          <p:cNvPr id="7" name="Picture 6">
            <a:extLst>
              <a:ext uri="{FF2B5EF4-FFF2-40B4-BE49-F238E27FC236}">
                <a16:creationId xmlns:a16="http://schemas.microsoft.com/office/drawing/2014/main" id="{E6FD8724-B97C-4DE0-8186-9B362C8C0697}"/>
              </a:ext>
            </a:extLst>
          </p:cNvPr>
          <p:cNvPicPr>
            <a:picLocks noChangeAspect="1"/>
          </p:cNvPicPr>
          <p:nvPr/>
        </p:nvPicPr>
        <p:blipFill>
          <a:blip r:embed="rId3"/>
          <a:stretch>
            <a:fillRect/>
          </a:stretch>
        </p:blipFill>
        <p:spPr>
          <a:xfrm>
            <a:off x="2301219" y="844549"/>
            <a:ext cx="4612823" cy="5488707"/>
          </a:xfrm>
          <a:prstGeom prst="rect">
            <a:avLst/>
          </a:prstGeom>
        </p:spPr>
      </p:pic>
    </p:spTree>
    <p:extLst>
      <p:ext uri="{BB962C8B-B14F-4D97-AF65-F5344CB8AC3E}">
        <p14:creationId xmlns:p14="http://schemas.microsoft.com/office/powerpoint/2010/main" val="17344672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F6441C8-E573-4A5B-8258-A6E51AFBCB12}"/>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9222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Other Aspects of Database Design</a:t>
            </a:r>
          </a:p>
        </p:txBody>
      </p:sp>
      <p:sp>
        <p:nvSpPr>
          <p:cNvPr id="89091" name="Rectangle 3"/>
          <p:cNvSpPr>
            <a:spLocks noGrp="1" noChangeArrowheads="1"/>
          </p:cNvSpPr>
          <p:nvPr>
            <p:ph type="body" idx="1"/>
          </p:nvPr>
        </p:nvSpPr>
        <p:spPr>
          <a:xfrm>
            <a:off x="2082724" y="2317080"/>
            <a:ext cx="5448451" cy="1533017"/>
          </a:xfrm>
        </p:spPr>
        <p:txBody>
          <a:bodyPr/>
          <a:lstStyle/>
          <a:p>
            <a:r>
              <a:rPr lang="en-US" altLang="en-US" sz="2400" dirty="0"/>
              <a:t>Functional Requirements</a:t>
            </a:r>
          </a:p>
          <a:p>
            <a:r>
              <a:rPr lang="en-US" altLang="en-US" sz="2400" dirty="0"/>
              <a:t>Data Flow, Workflow</a:t>
            </a:r>
          </a:p>
          <a:p>
            <a:r>
              <a:rPr lang="en-US" altLang="en-US" sz="2400" dirty="0"/>
              <a:t>Schema Evolution</a:t>
            </a:r>
          </a:p>
        </p:txBody>
      </p:sp>
    </p:spTree>
    <p:extLst>
      <p:ext uri="{BB962C8B-B14F-4D97-AF65-F5344CB8AC3E}">
        <p14:creationId xmlns:p14="http://schemas.microsoft.com/office/powerpoint/2010/main" val="20044997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544F2F2-5A6B-4799-91D5-5773E98E905B}"/>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698370" name="Rectangle 2"/>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End of  Chapter  6</a:t>
            </a:r>
            <a:br>
              <a:rPr lang="en-US" altLang="en-US" dirty="0">
                <a:effectLst>
                  <a:outerShdw blurRad="38100" dist="38100" dir="2700000" algn="tl">
                    <a:srgbClr val="C0C0C0"/>
                  </a:outerShdw>
                </a:effectLst>
              </a:rPr>
            </a:br>
            <a:endParaRPr lang="en-US" altLang="en-US" dirty="0">
              <a:effectLst>
                <a:outerShdw blurRad="38100" dist="38100" dir="2700000" algn="tl">
                  <a:srgbClr val="C0C0C0"/>
                </a:outerShdw>
              </a:effectLst>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8503-9473-B5C9-4E5F-0FE9F76EAC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B0AD89-8153-8B23-7416-645919285F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25077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E62F591-5EAB-44B3-8668-C4274CA39F6F}"/>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5977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ER model -- Database Modeling</a:t>
            </a:r>
          </a:p>
        </p:txBody>
      </p:sp>
      <p:sp>
        <p:nvSpPr>
          <p:cNvPr id="12291" name="Rectangle 3"/>
          <p:cNvSpPr>
            <a:spLocks noGrp="1" noChangeArrowheads="1"/>
          </p:cNvSpPr>
          <p:nvPr>
            <p:ph type="body" idx="1"/>
          </p:nvPr>
        </p:nvSpPr>
        <p:spPr>
          <a:xfrm>
            <a:off x="768350" y="1222375"/>
            <a:ext cx="7619746" cy="3678809"/>
          </a:xfrm>
        </p:spPr>
        <p:txBody>
          <a:bodyPr/>
          <a:lstStyle/>
          <a:p>
            <a:pPr>
              <a:spcAft>
                <a:spcPts val="600"/>
              </a:spcAft>
            </a:pPr>
            <a:r>
              <a:rPr lang="en-US" altLang="en-US" sz="2000" dirty="0"/>
              <a:t>The ER data model was developed to facilitate database design by allowing specification of an </a:t>
            </a:r>
            <a:r>
              <a:rPr lang="en-US" altLang="en-US" sz="2000" b="1" dirty="0">
                <a:solidFill>
                  <a:srgbClr val="002060"/>
                </a:solidFill>
              </a:rPr>
              <a:t>enterprise schema </a:t>
            </a:r>
            <a:r>
              <a:rPr lang="en-US" altLang="en-US" sz="2000" dirty="0"/>
              <a:t>that represents the overall logical structure of a database.</a:t>
            </a:r>
          </a:p>
          <a:p>
            <a:pPr>
              <a:spcAft>
                <a:spcPts val="600"/>
              </a:spcAft>
            </a:pPr>
            <a:r>
              <a:rPr lang="en-US" altLang="en-US" sz="2000" dirty="0"/>
              <a:t>The ER data model employs three basic concepts: </a:t>
            </a:r>
          </a:p>
          <a:p>
            <a:pPr lvl="1">
              <a:spcAft>
                <a:spcPts val="600"/>
              </a:spcAft>
            </a:pPr>
            <a:r>
              <a:rPr lang="en-US" altLang="en-US" sz="2000" dirty="0">
                <a:ea typeface="ＭＳ Ｐゴシック" panose="020B0600070205080204" pitchFamily="34" charset="-128"/>
              </a:rPr>
              <a:t>entity sets,</a:t>
            </a:r>
          </a:p>
          <a:p>
            <a:pPr lvl="1">
              <a:spcAft>
                <a:spcPts val="600"/>
              </a:spcAft>
            </a:pPr>
            <a:r>
              <a:rPr lang="en-US" altLang="en-US" sz="2000" dirty="0">
                <a:ea typeface="ＭＳ Ｐゴシック" panose="020B0600070205080204" pitchFamily="34" charset="-128"/>
              </a:rPr>
              <a:t>relationship sets, </a:t>
            </a:r>
          </a:p>
          <a:p>
            <a:pPr lvl="1">
              <a:spcAft>
                <a:spcPts val="600"/>
              </a:spcAft>
            </a:pPr>
            <a:r>
              <a:rPr lang="en-US" altLang="en-US" sz="2000" dirty="0">
                <a:ea typeface="ＭＳ Ｐゴシック" panose="020B0600070205080204" pitchFamily="34" charset="-128"/>
              </a:rPr>
              <a:t>attributes.</a:t>
            </a:r>
          </a:p>
          <a:p>
            <a:pPr>
              <a:spcAft>
                <a:spcPts val="600"/>
              </a:spcAft>
            </a:pPr>
            <a:r>
              <a:rPr lang="en-US" altLang="en-US" sz="2000" dirty="0"/>
              <a:t>The ER model also has an associated diagrammatic representation, the </a:t>
            </a:r>
            <a:r>
              <a:rPr lang="en-US" altLang="en-US" sz="2000" b="1" dirty="0">
                <a:solidFill>
                  <a:srgbClr val="002060"/>
                </a:solidFill>
              </a:rPr>
              <a:t>ER diagram</a:t>
            </a:r>
            <a:r>
              <a:rPr lang="en-US" altLang="en-US" sz="2000" dirty="0"/>
              <a:t>, which can express the overall logical structure of a database graphically</a:t>
            </a:r>
            <a:r>
              <a:rPr lang="en-US" altLang="en-US" sz="2800" dirty="0"/>
              <a:t>.</a:t>
            </a:r>
          </a:p>
          <a:p>
            <a:pPr>
              <a:buFont typeface="Monotype Sorts" charset="2"/>
              <a:buNone/>
            </a:pPr>
            <a:endParaRPr lang="en-US" altLang="en-US" dirty="0"/>
          </a:p>
          <a:p>
            <a:endParaRPr lang="en-US" altLang="en-US" dirty="0"/>
          </a:p>
        </p:txBody>
      </p:sp>
    </p:spTree>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123160</TotalTime>
  <Words>5064</Words>
  <Application>Microsoft Office PowerPoint</Application>
  <PresentationFormat>On-screen Show (4:3)</PresentationFormat>
  <Paragraphs>531</Paragraphs>
  <Slides>87</Slides>
  <Notes>86</Notes>
  <HiddenSlides>5</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2_db-5-grey</vt:lpstr>
      <vt:lpstr>Chapter 6: Database Design Using the E-R Model</vt:lpstr>
      <vt:lpstr>Outline</vt:lpstr>
      <vt:lpstr>Design Phases</vt:lpstr>
      <vt:lpstr>Design Phases</vt:lpstr>
      <vt:lpstr>Design Phases (Cont.)</vt:lpstr>
      <vt:lpstr>Design Alternatives</vt:lpstr>
      <vt:lpstr>Design Approaches</vt:lpstr>
      <vt:lpstr>Outline of the ER Model</vt:lpstr>
      <vt:lpstr>ER model -- Database Modeling</vt:lpstr>
      <vt:lpstr>Entity Sets</vt:lpstr>
      <vt:lpstr>Entity Sets -- instructor and student</vt:lpstr>
      <vt:lpstr>Representing Entity sets in ER Diagram</vt:lpstr>
      <vt:lpstr>Relationship Sets</vt:lpstr>
      <vt:lpstr>Relationship Sets (Cont.)</vt:lpstr>
      <vt:lpstr>Representing Relationship  Sets via ER Diagrams </vt:lpstr>
      <vt:lpstr>Relationship Sets (Cont.)</vt:lpstr>
      <vt:lpstr>Relationship Sets with Attributes</vt:lpstr>
      <vt:lpstr>Roles</vt:lpstr>
      <vt:lpstr>Degree of a Relationship Set</vt:lpstr>
      <vt:lpstr>Non-binary Relationship Sets</vt:lpstr>
      <vt:lpstr>Complex Attributes</vt:lpstr>
      <vt:lpstr>Composite Attributes</vt:lpstr>
      <vt:lpstr>Representing Complex Attributes  in ER Diagram</vt:lpstr>
      <vt:lpstr>Mapping Cardinality Constraints</vt:lpstr>
      <vt:lpstr>Mapping Cardinalities</vt:lpstr>
      <vt:lpstr>Mapping Cardinalities </vt:lpstr>
      <vt:lpstr>Representing Cardinality Constraints in ER Diagram</vt:lpstr>
      <vt:lpstr>One-to-Many Relationship</vt:lpstr>
      <vt:lpstr>Many-to-One Relationships</vt:lpstr>
      <vt:lpstr>Many-to-Many Relationship</vt:lpstr>
      <vt:lpstr>Total and Partial Participation</vt:lpstr>
      <vt:lpstr>Notation for Expressing More Complex Constraints</vt:lpstr>
      <vt:lpstr>Cardinality Constraints on Ternary Relationship</vt:lpstr>
      <vt:lpstr>Primary Key</vt:lpstr>
      <vt:lpstr>Primary key for Entity Sets</vt:lpstr>
      <vt:lpstr>Primary Key for Relationship Sets</vt:lpstr>
      <vt:lpstr>Choice of Primary key for Binary Relationship</vt:lpstr>
      <vt:lpstr>Weak Entity Sets</vt:lpstr>
      <vt:lpstr>Weak Entity Sets (Cont.)</vt:lpstr>
      <vt:lpstr>Weak Entity Sets (Cont.)</vt:lpstr>
      <vt:lpstr>Expressing Weak Entity Sets (Ex 1)</vt:lpstr>
      <vt:lpstr>Expressing Weak Entity Sets (Ex 2)</vt:lpstr>
      <vt:lpstr>Redundant Attributes</vt:lpstr>
      <vt:lpstr>E-R Diagram for a University Enterprise</vt:lpstr>
      <vt:lpstr>Exercise</vt:lpstr>
      <vt:lpstr>Exercise</vt:lpstr>
      <vt:lpstr>Reduction to Relation Schemas</vt:lpstr>
      <vt:lpstr>Reduction to Relation Schemas</vt:lpstr>
      <vt:lpstr>Representation of Entity Sets with Composite Attributes</vt:lpstr>
      <vt:lpstr>Representation of Entity Sets with Multivalued Attributes</vt:lpstr>
      <vt:lpstr>Representing Relationship Sets</vt:lpstr>
      <vt:lpstr>Redundancy of Schemas</vt:lpstr>
      <vt:lpstr>Redundancy of Schemas (Cont.)</vt:lpstr>
      <vt:lpstr>Redundancy of Schemas (Cont.)</vt:lpstr>
      <vt:lpstr>Extended E-R Features</vt:lpstr>
      <vt:lpstr>Specialization</vt:lpstr>
      <vt:lpstr>Specialization Example</vt:lpstr>
      <vt:lpstr>Representing Specialization via Schemas</vt:lpstr>
      <vt:lpstr>Representing Specialization as Schemas (Cont.)</vt:lpstr>
      <vt:lpstr>Generalization</vt:lpstr>
      <vt:lpstr>Completeness constraint</vt:lpstr>
      <vt:lpstr>Completeness constraint (Cont.)</vt:lpstr>
      <vt:lpstr>Aggregation</vt:lpstr>
      <vt:lpstr>Aggregation (Cont.)</vt:lpstr>
      <vt:lpstr>Aggregation (Cont.)</vt:lpstr>
      <vt:lpstr>Reduction to Relational Schemas</vt:lpstr>
      <vt:lpstr>Design Issues</vt:lpstr>
      <vt:lpstr>Common Mistakes in E-R Diagrams</vt:lpstr>
      <vt:lpstr>Common Mistakes in E-R Diagrams (Cont.)</vt:lpstr>
      <vt:lpstr>Entities vs. Attributes</vt:lpstr>
      <vt:lpstr>Entities vs. Relationship sets</vt:lpstr>
      <vt:lpstr>Binary Vs. Non-Binary Relationships</vt:lpstr>
      <vt:lpstr>Converting Non-Binary Relationships to Binary Form</vt:lpstr>
      <vt:lpstr>Converting Non-Binary Relationships (Cont.)</vt:lpstr>
      <vt:lpstr>E-R Design Decisions</vt:lpstr>
      <vt:lpstr>Summary of Symbols Used in E-R Notation</vt:lpstr>
      <vt:lpstr>Symbols Used in E-R Notation (Cont.)</vt:lpstr>
      <vt:lpstr>Alternative ER Notations</vt:lpstr>
      <vt:lpstr>Alternative ER Notations</vt:lpstr>
      <vt:lpstr>UML </vt:lpstr>
      <vt:lpstr>ER vs. UML Class Diagrams</vt:lpstr>
      <vt:lpstr>ER vs. UML Class Diagrams</vt:lpstr>
      <vt:lpstr>UML Class Diagrams (Cont.)</vt:lpstr>
      <vt:lpstr>ER vs. UML Class Diagrams</vt:lpstr>
      <vt:lpstr>Other Aspects of Database Design</vt:lpstr>
      <vt:lpstr>End of  Chapter  6 </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Amal Shehan Perera</cp:lastModifiedBy>
  <cp:revision>498</cp:revision>
  <cp:lastPrinted>1999-06-28T19:27:31Z</cp:lastPrinted>
  <dcterms:created xsi:type="dcterms:W3CDTF">2009-12-21T15:40:22Z</dcterms:created>
  <dcterms:modified xsi:type="dcterms:W3CDTF">2024-08-20T10:00:18Z</dcterms:modified>
</cp:coreProperties>
</file>