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8" autoAdjust="0"/>
  </p:normalViewPr>
  <p:slideViewPr>
    <p:cSldViewPr>
      <p:cViewPr>
        <p:scale>
          <a:sx n="150" d="100"/>
          <a:sy n="150" d="100"/>
        </p:scale>
        <p:origin x="-504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LLM-Driven Synthetic Data Generation for API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752600"/>
          </a:xfrm>
        </p:spPr>
        <p:txBody>
          <a:bodyPr/>
          <a:lstStyle/>
          <a:p>
            <a:r>
              <a:rPr lang="en-IN" dirty="0" err="1" smtClean="0"/>
              <a:t>Raguraman</a:t>
            </a:r>
            <a:r>
              <a:rPr lang="en-IN" dirty="0" smtClean="0"/>
              <a:t> T</a:t>
            </a:r>
          </a:p>
          <a:p>
            <a:r>
              <a:rPr lang="en-GB" dirty="0" smtClean="0"/>
              <a:t>2023AA05528</a:t>
            </a:r>
          </a:p>
          <a:p>
            <a:r>
              <a:rPr lang="en-GB" dirty="0" smtClean="0"/>
              <a:t>BITS </a:t>
            </a:r>
            <a:r>
              <a:rPr lang="en-GB" dirty="0" err="1" smtClean="0"/>
              <a:t>Pilani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test data </a:t>
            </a:r>
            <a:r>
              <a:rPr lang="en-IN" dirty="0" smtClean="0"/>
              <a:t>generation</a:t>
            </a:r>
          </a:p>
          <a:p>
            <a:pPr lvl="1"/>
            <a:r>
              <a:rPr lang="en-GB" dirty="0"/>
              <a:t>Time-consuming</a:t>
            </a:r>
          </a:p>
          <a:p>
            <a:pPr lvl="1"/>
            <a:r>
              <a:rPr lang="en-GB" dirty="0"/>
              <a:t>Error-prone</a:t>
            </a:r>
          </a:p>
          <a:p>
            <a:pPr lvl="1"/>
            <a:r>
              <a:rPr lang="en-GB" dirty="0"/>
              <a:t>Schema complex</a:t>
            </a:r>
          </a:p>
          <a:p>
            <a:pPr lvl="1"/>
            <a:r>
              <a:rPr lang="en-GB" dirty="0"/>
              <a:t>Risky with PHI/PII data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3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 LLM-based </a:t>
            </a:r>
            <a:r>
              <a:rPr lang="en-GB" dirty="0" smtClean="0"/>
              <a:t>tool:</a:t>
            </a:r>
            <a:endParaRPr lang="en-GB" dirty="0"/>
          </a:p>
          <a:p>
            <a:pPr lvl="1"/>
            <a:r>
              <a:rPr lang="en-GB" dirty="0"/>
              <a:t>Uses data schema as </a:t>
            </a:r>
            <a:r>
              <a:rPr lang="en-GB" dirty="0" smtClean="0"/>
              <a:t>context. Ex, </a:t>
            </a:r>
            <a:r>
              <a:rPr lang="en-GB" dirty="0" err="1" smtClean="0"/>
              <a:t>Json</a:t>
            </a:r>
            <a:r>
              <a:rPr lang="en-GB" dirty="0"/>
              <a:t>-</a:t>
            </a:r>
            <a:r>
              <a:rPr lang="en-GB" dirty="0" smtClean="0"/>
              <a:t>schema, Open </a:t>
            </a:r>
            <a:r>
              <a:rPr lang="en-GB" dirty="0" err="1" smtClean="0"/>
              <a:t>Api</a:t>
            </a:r>
            <a:r>
              <a:rPr lang="en-GB" dirty="0" smtClean="0"/>
              <a:t> specification</a:t>
            </a:r>
            <a:endParaRPr lang="en-GB" dirty="0"/>
          </a:p>
          <a:p>
            <a:pPr lvl="1"/>
            <a:r>
              <a:rPr lang="en-GB" dirty="0"/>
              <a:t>Accepts natural language prompts</a:t>
            </a:r>
          </a:p>
          <a:p>
            <a:pPr lvl="1"/>
            <a:r>
              <a:rPr lang="en-GB" dirty="0"/>
              <a:t>Generates accurate, schema-compliant test data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LLMs to understand:</a:t>
            </a:r>
          </a:p>
          <a:p>
            <a:pPr lvl="1"/>
            <a:r>
              <a:rPr lang="en-GB" dirty="0"/>
              <a:t>Schema structure</a:t>
            </a:r>
          </a:p>
          <a:p>
            <a:pPr lvl="1"/>
            <a:r>
              <a:rPr lang="en-GB" dirty="0"/>
              <a:t>User prompts</a:t>
            </a:r>
          </a:p>
          <a:p>
            <a:r>
              <a:rPr lang="en-GB" dirty="0"/>
              <a:t>Generate test data through:</a:t>
            </a:r>
          </a:p>
          <a:p>
            <a:pPr lvl="1"/>
            <a:r>
              <a:rPr lang="en-GB" dirty="0"/>
              <a:t>Prompt engineering</a:t>
            </a:r>
          </a:p>
          <a:p>
            <a:pPr lvl="1"/>
            <a:r>
              <a:rPr lang="en-GB" dirty="0"/>
              <a:t>Context-aware synthesis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615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</a:t>
            </a:r>
          </a:p>
          <a:p>
            <a:pPr lvl="1"/>
            <a:r>
              <a:rPr lang="en-GB" dirty="0" smtClean="0"/>
              <a:t>Hand crafted</a:t>
            </a:r>
          </a:p>
          <a:p>
            <a:pPr lvl="1"/>
            <a:r>
              <a:rPr lang="en-GB" dirty="0" smtClean="0"/>
              <a:t>De-identified production data</a:t>
            </a:r>
            <a:endParaRPr lang="en-IN" dirty="0" smtClean="0"/>
          </a:p>
          <a:p>
            <a:r>
              <a:rPr lang="en-IN" dirty="0" smtClean="0"/>
              <a:t>Model </a:t>
            </a:r>
            <a:r>
              <a:rPr lang="en-IN" dirty="0"/>
              <a:t>layer: </a:t>
            </a:r>
            <a:endParaRPr lang="en-IN" dirty="0" smtClean="0"/>
          </a:p>
          <a:p>
            <a:pPr lvl="1"/>
            <a:r>
              <a:rPr lang="en-IN" dirty="0" smtClean="0"/>
              <a:t>LLM-based </a:t>
            </a:r>
            <a:r>
              <a:rPr lang="en-IN" dirty="0"/>
              <a:t>prompt </a:t>
            </a:r>
            <a:r>
              <a:rPr lang="en-IN" dirty="0" smtClean="0"/>
              <a:t>processing</a:t>
            </a:r>
          </a:p>
          <a:p>
            <a:pPr lvl="1"/>
            <a:r>
              <a:rPr lang="en-GB" dirty="0" smtClean="0"/>
              <a:t>Fine tuning if needed to achieve domain specific data generation</a:t>
            </a:r>
            <a:endParaRPr lang="en-IN" dirty="0"/>
          </a:p>
          <a:p>
            <a:r>
              <a:rPr lang="en-IN" dirty="0"/>
              <a:t>Interface: </a:t>
            </a:r>
            <a:endParaRPr lang="en-IN" dirty="0" smtClean="0"/>
          </a:p>
          <a:p>
            <a:pPr lvl="1"/>
            <a:r>
              <a:rPr lang="en-IN" dirty="0" smtClean="0"/>
              <a:t>API </a:t>
            </a:r>
            <a:r>
              <a:rPr lang="en-IN" dirty="0"/>
              <a:t>+ </a:t>
            </a:r>
            <a:r>
              <a:rPr lang="en-IN" dirty="0" smtClean="0"/>
              <a:t>Chat UI </a:t>
            </a:r>
            <a:r>
              <a:rPr lang="en-IN" dirty="0"/>
              <a:t>for user </a:t>
            </a:r>
            <a:r>
              <a:rPr lang="en-IN" dirty="0" smtClean="0"/>
              <a:t>interaction</a:t>
            </a:r>
          </a:p>
          <a:p>
            <a:pPr lvl="1"/>
            <a:r>
              <a:rPr lang="en-GB" dirty="0" smtClean="0"/>
              <a:t>API + System integration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</a:t>
            </a:r>
            <a:r>
              <a:rPr lang="en-IN" dirty="0" smtClean="0"/>
              <a:t>Overview</a:t>
            </a:r>
            <a:endParaRPr lang="en-IN" dirty="0"/>
          </a:p>
        </p:txBody>
      </p:sp>
      <p:pic>
        <p:nvPicPr>
          <p:cNvPr id="1028" name="Picture 4" descr="C:\Users\Admin\Documents\Learnings\AIML\Sem4 - Dissertation\Projec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24936" cy="411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and customizable data creation</a:t>
            </a:r>
          </a:p>
          <a:p>
            <a:r>
              <a:rPr lang="en-GB" dirty="0"/>
              <a:t>Less reliance on technical expertise</a:t>
            </a:r>
          </a:p>
          <a:p>
            <a:r>
              <a:rPr lang="en-GB" dirty="0"/>
              <a:t>No sensitive data leakage</a:t>
            </a:r>
          </a:p>
          <a:p>
            <a:r>
              <a:rPr lang="en-GB" dirty="0"/>
              <a:t>Seamless integration with </a:t>
            </a:r>
            <a:r>
              <a:rPr lang="en-GB" dirty="0" err="1"/>
              <a:t>DevOps</a:t>
            </a:r>
            <a:r>
              <a:rPr lang="en-GB" dirty="0"/>
              <a:t> </a:t>
            </a:r>
            <a:r>
              <a:rPr lang="en-GB" dirty="0" smtClean="0"/>
              <a:t>tools, API Market places, etc.</a:t>
            </a:r>
          </a:p>
          <a:p>
            <a:r>
              <a:rPr lang="en-GB" dirty="0" smtClean="0"/>
              <a:t>Can be extended to automated test generation tools</a:t>
            </a:r>
            <a:endParaRPr lang="en-GB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5284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1–2: Research and </a:t>
            </a:r>
            <a:r>
              <a:rPr lang="en-GB" dirty="0" smtClean="0"/>
              <a:t>Planning</a:t>
            </a:r>
            <a:endParaRPr lang="en-GB" dirty="0"/>
          </a:p>
          <a:p>
            <a:r>
              <a:rPr lang="en-GB" dirty="0"/>
              <a:t>Week 3–4: LLM Model </a:t>
            </a:r>
            <a:r>
              <a:rPr lang="en-GB" dirty="0" smtClean="0"/>
              <a:t>Selection (In-Progress)</a:t>
            </a:r>
            <a:endParaRPr lang="en-GB" dirty="0"/>
          </a:p>
          <a:p>
            <a:r>
              <a:rPr lang="en-GB" dirty="0"/>
              <a:t>Week 5–6: Data Preparation</a:t>
            </a:r>
          </a:p>
          <a:p>
            <a:r>
              <a:rPr lang="en-GB" dirty="0"/>
              <a:t>Week 7–11: Implementation</a:t>
            </a:r>
          </a:p>
          <a:p>
            <a:r>
              <a:rPr lang="en-GB" dirty="0"/>
              <a:t>Week 12–13: Evaluation</a:t>
            </a:r>
          </a:p>
          <a:p>
            <a:r>
              <a:rPr lang="en-GB" dirty="0"/>
              <a:t>Week 14: Deployment</a:t>
            </a:r>
          </a:p>
          <a:p>
            <a:r>
              <a:rPr lang="en-GB" dirty="0"/>
              <a:t>Week 15: Documentation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Timeline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6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Context-aware Automated Text Input Generation for Mobile GUI Testing </a:t>
            </a:r>
            <a:r>
              <a:rPr lang="en-GB" sz="1600" dirty="0"/>
              <a:t>https://arxiv.org/pdf/2212.04732 </a:t>
            </a:r>
            <a:endParaRPr lang="en-GB" dirty="0"/>
          </a:p>
          <a:p>
            <a:r>
              <a:rPr lang="en-GB" dirty="0" smtClean="0"/>
              <a:t>On </a:t>
            </a:r>
            <a:r>
              <a:rPr lang="en-GB" dirty="0"/>
              <a:t>LLMs-Driven Synthetic Data Generation, </a:t>
            </a:r>
            <a:r>
              <a:rPr lang="en-GB" dirty="0" err="1"/>
              <a:t>Curation</a:t>
            </a:r>
            <a:r>
              <a:rPr lang="en-GB" dirty="0"/>
              <a:t>, and Evaluation: A Survey </a:t>
            </a:r>
            <a:r>
              <a:rPr lang="en-GB" sz="1600" dirty="0"/>
              <a:t>https://aclanthology.org/2024.findings-acl.658.pdf </a:t>
            </a:r>
            <a:endParaRPr lang="en-GB" sz="1800" dirty="0"/>
          </a:p>
          <a:p>
            <a:r>
              <a:rPr lang="en-GB" dirty="0" smtClean="0"/>
              <a:t>Large </a:t>
            </a:r>
            <a:r>
              <a:rPr lang="en-GB" dirty="0"/>
              <a:t>Language Models for JSON Schema Discovery </a:t>
            </a:r>
            <a:r>
              <a:rPr lang="en-GB" sz="1600" dirty="0"/>
              <a:t>https://arxiv.org/pdf/2407.03286 </a:t>
            </a:r>
            <a:endParaRPr lang="en-GB" sz="2400" dirty="0"/>
          </a:p>
          <a:p>
            <a:r>
              <a:rPr lang="en-GB" dirty="0" smtClean="0"/>
              <a:t>A </a:t>
            </a:r>
            <a:r>
              <a:rPr lang="en-GB" dirty="0"/>
              <a:t>Case Study in LLM Driven Test Data Generation </a:t>
            </a:r>
            <a:r>
              <a:rPr lang="en-GB" sz="1600" dirty="0"/>
              <a:t>https://ieeexplore.ieee.org/document/10589904 </a:t>
            </a: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Paper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54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240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LLM-Driven Synthetic Data Generation for API Testing</vt:lpstr>
      <vt:lpstr>Problem Statement</vt:lpstr>
      <vt:lpstr>Objective</vt:lpstr>
      <vt:lpstr>Proposed Solution</vt:lpstr>
      <vt:lpstr>Implementation Overview</vt:lpstr>
      <vt:lpstr>Implementation Overview</vt:lpstr>
      <vt:lpstr>Benefits</vt:lpstr>
      <vt:lpstr>Project Timeline</vt:lpstr>
      <vt:lpstr>Paper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LLM-Driven Synthetic Data Generation for API Testing</dc:title>
  <dc:creator>Admin</dc:creator>
  <cp:lastModifiedBy>Admin</cp:lastModifiedBy>
  <cp:revision>12</cp:revision>
  <dcterms:created xsi:type="dcterms:W3CDTF">2025-06-07T09:21:10Z</dcterms:created>
  <dcterms:modified xsi:type="dcterms:W3CDTF">2025-07-20T00:47:18Z</dcterms:modified>
</cp:coreProperties>
</file>