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5" r:id="rId9"/>
    <p:sldId id="266" r:id="rId10"/>
    <p:sldId id="267" r:id="rId11"/>
    <p:sldId id="270" r:id="rId12"/>
    <p:sldId id="268" r:id="rId13"/>
    <p:sldId id="269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88" autoAdjust="0"/>
  </p:normalViewPr>
  <p:slideViewPr>
    <p:cSldViewPr>
      <p:cViewPr>
        <p:scale>
          <a:sx n="150" d="100"/>
          <a:sy n="150" d="100"/>
        </p:scale>
        <p:origin x="-504" y="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LLM-Driven Synthetic Data Generation for API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1752600"/>
          </a:xfrm>
        </p:spPr>
        <p:txBody>
          <a:bodyPr/>
          <a:lstStyle/>
          <a:p>
            <a:r>
              <a:rPr lang="en-IN" dirty="0" err="1" smtClean="0"/>
              <a:t>Raguraman</a:t>
            </a:r>
            <a:r>
              <a:rPr lang="en-IN" dirty="0" smtClean="0"/>
              <a:t> T</a:t>
            </a:r>
          </a:p>
          <a:p>
            <a:r>
              <a:rPr lang="en-GB" dirty="0" smtClean="0"/>
              <a:t>2023AA05528</a:t>
            </a:r>
          </a:p>
          <a:p>
            <a:r>
              <a:rPr lang="en-GB" dirty="0" smtClean="0"/>
              <a:t>BITS </a:t>
            </a:r>
            <a:r>
              <a:rPr lang="en-GB" dirty="0" err="1" smtClean="0"/>
              <a:t>Pilani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9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Code</a:t>
            </a:r>
          </a:p>
          <a:p>
            <a:r>
              <a:rPr lang="en-GB" dirty="0" smtClean="0"/>
              <a:t>Faker Library</a:t>
            </a:r>
          </a:p>
          <a:p>
            <a:r>
              <a:rPr lang="en-GB" dirty="0" smtClean="0"/>
              <a:t>Random data generation</a:t>
            </a:r>
            <a:endParaRPr lang="en-GB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- Preparation</a:t>
            </a:r>
            <a:endParaRPr lang="en-IN" dirty="0"/>
          </a:p>
        </p:txBody>
      </p:sp>
      <p:pic>
        <p:nvPicPr>
          <p:cNvPr id="1026" name="Picture 2" descr="C:\Users\Admin\Documents\Learnings\AIML\Sem4 - Dissertation\DatasetPrepa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2" y="2492896"/>
            <a:ext cx="72009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Huggingface</a:t>
            </a:r>
            <a:r>
              <a:rPr lang="en-GB" dirty="0" smtClean="0"/>
              <a:t> framework</a:t>
            </a:r>
          </a:p>
          <a:p>
            <a:r>
              <a:rPr lang="en-GB" dirty="0" smtClean="0"/>
              <a:t>PEFT – </a:t>
            </a:r>
            <a:r>
              <a:rPr lang="en-GB" dirty="0" err="1" smtClean="0"/>
              <a:t>LoRA</a:t>
            </a:r>
            <a:r>
              <a:rPr lang="en-GB" dirty="0" smtClean="0"/>
              <a:t>/</a:t>
            </a:r>
            <a:r>
              <a:rPr lang="en-GB" dirty="0" err="1" smtClean="0"/>
              <a:t>QLoRA</a:t>
            </a:r>
            <a:r>
              <a:rPr lang="en-GB" dirty="0" smtClean="0"/>
              <a:t> Fine tuning</a:t>
            </a:r>
          </a:p>
          <a:p>
            <a:r>
              <a:rPr lang="en-GB" dirty="0" smtClean="0"/>
              <a:t>Local training at present and will use cloud services if needed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Goal</a:t>
            </a:r>
            <a:r>
              <a:rPr lang="en-GB" dirty="0" smtClean="0"/>
              <a:t>:</a:t>
            </a:r>
          </a:p>
          <a:p>
            <a:pPr lvl="1"/>
            <a:r>
              <a:rPr lang="en-IN" dirty="0" smtClean="0"/>
              <a:t>Syntactic </a:t>
            </a:r>
            <a:r>
              <a:rPr lang="en-IN" dirty="0"/>
              <a:t>correctness, </a:t>
            </a:r>
            <a:endParaRPr lang="en-IN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emantic accuracy</a:t>
            </a:r>
            <a:endParaRPr lang="en-IN" dirty="0"/>
          </a:p>
          <a:p>
            <a:pPr lvl="1"/>
            <a:r>
              <a:rPr lang="en-GB" dirty="0"/>
              <a:t>F</a:t>
            </a:r>
            <a:r>
              <a:rPr lang="en-GB" dirty="0" smtClean="0"/>
              <a:t>ield-level </a:t>
            </a:r>
            <a:r>
              <a:rPr lang="en-GB" dirty="0"/>
              <a:t>fidelity</a:t>
            </a:r>
            <a:r>
              <a:rPr lang="en-IN" dirty="0"/>
              <a:t> of the generated </a:t>
            </a:r>
            <a:r>
              <a:rPr lang="en-IN" dirty="0" smtClean="0"/>
              <a:t>JSON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1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Automated</a:t>
                </a:r>
              </a:p>
              <a:p>
                <a:pPr lvl="1"/>
                <a:r>
                  <a:rPr lang="en-GB" dirty="0"/>
                  <a:t>Metrics: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𝑃𝑎𝑟𝑠𝑒</m:t>
                      </m:r>
                      <m:r>
                        <a:rPr lang="en-IN" i="1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/>
                        </a:rPr>
                        <m:t>𝐴𝑐𝑐𝑢𝑟𝑎𝑐𝑦</m:t>
                      </m:r>
                      <m:r>
                        <a:rPr lang="en-IN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𝑁𝑢𝑚𝑏𝑒𝑟</m:t>
                          </m:r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𝑜𝑓</m:t>
                          </m:r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𝑉𝑎𝑙𝑖𝑑</m:t>
                          </m:r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𝐽𝑆𝑂𝑁𝑠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𝑇𝑜𝑡𝑎𝑙</m:t>
                          </m:r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𝑃𝑟𝑒𝑑𝑖𝑐𝑡𝑖𝑜𝑛𝑠</m:t>
                          </m:r>
                        </m:den>
                      </m:f>
                      <m:r>
                        <a:rPr lang="en-IN" i="1">
                          <a:latin typeface="Cambria Math"/>
                        </a:rPr>
                        <m:t> ×100</m:t>
                      </m:r>
                    </m:oMath>
                  </m:oMathPara>
                </a14:m>
                <a:endParaRPr lang="en-IN" dirty="0"/>
              </a:p>
              <a:p>
                <a:pPr marL="393192" lvl="1" indent="0">
                  <a:buNone/>
                </a:pPr>
                <a:endParaRPr lang="en-IN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𝑆𝑐h𝑒𝑚𝑎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𝐶𝑜𝑚𝑝𝑙𝑖𝑎𝑛𝑐𝑒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𝑜𝑓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𝑆𝑐h𝑒𝑚𝑎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𝑣𝑎𝑙𝑖𝑑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𝐽𝑆𝑂𝑁𝑠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𝑃𝑟𝑒𝑑𝑖𝑐𝑡𝑖𝑜𝑛𝑠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×100</m:t>
                      </m:r>
                    </m:oMath>
                  </m:oMathPara>
                </a14:m>
                <a:endParaRPr lang="en-IN" dirty="0"/>
              </a:p>
              <a:p>
                <a:pPr marL="393192" lvl="1" indent="0">
                  <a:buNone/>
                </a:pPr>
                <a:endParaRPr lang="en-IN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𝐹𝑖𝑒𝑙𝑑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𝐴𝑐𝑐𝑢𝑟𝑎𝑐𝑦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𝑓𝑖𝑒𝑙𝑑𝑠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1(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𝐺𝑒𝑛𝑒𝑟𝑎𝑡𝑒𝑑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𝑅𝑒𝑓𝑒𝑟𝑒𝑛𝑐𝑒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𝑃𝑟𝑒𝑑𝑖𝑐𝑡𝑖𝑜𝑛𝑠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 ×</m:t>
                      </m:r>
                      <m:r>
                        <a:rPr lang="en-US" i="1"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IN" dirty="0"/>
              </a:p>
              <a:p>
                <a:endParaRPr lang="en-GB" dirty="0" smtClean="0"/>
              </a:p>
              <a:p>
                <a:r>
                  <a:rPr lang="en-GB" dirty="0" smtClean="0"/>
                  <a:t>Manual</a:t>
                </a:r>
              </a:p>
              <a:p>
                <a:pPr lvl="1"/>
                <a:r>
                  <a:rPr lang="en-GB" dirty="0" smtClean="0"/>
                  <a:t>Human evaluation of generated data chosen randomly</a:t>
                </a:r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229600" cy="4525963"/>
              </a:xfrm>
              <a:blipFill rotWithShape="1">
                <a:blip r:embed="rId2"/>
                <a:stretch>
                  <a:fillRect t="-1615" r="-1333" b="-6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0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GB" dirty="0" smtClean="0"/>
              <a:t>Next Steps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GB" dirty="0" smtClean="0"/>
              <a:t>Training continuation</a:t>
            </a:r>
          </a:p>
          <a:p>
            <a:r>
              <a:rPr lang="en-GB" dirty="0" smtClean="0"/>
              <a:t>Evaluation and re-training</a:t>
            </a:r>
          </a:p>
          <a:p>
            <a:r>
              <a:rPr lang="en-GB" dirty="0" smtClean="0"/>
              <a:t>Hosting and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5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Q&amp;A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5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 LLM-based </a:t>
            </a:r>
            <a:r>
              <a:rPr lang="en-GB" dirty="0" smtClean="0"/>
              <a:t>tool:</a:t>
            </a:r>
            <a:endParaRPr lang="en-GB" dirty="0"/>
          </a:p>
          <a:p>
            <a:pPr lvl="1"/>
            <a:r>
              <a:rPr lang="en-GB" dirty="0"/>
              <a:t>Uses data schema as </a:t>
            </a:r>
            <a:r>
              <a:rPr lang="en-GB" dirty="0" smtClean="0"/>
              <a:t>context. Ex, </a:t>
            </a:r>
            <a:r>
              <a:rPr lang="en-GB" dirty="0" err="1" smtClean="0"/>
              <a:t>Json</a:t>
            </a:r>
            <a:r>
              <a:rPr lang="en-GB" dirty="0"/>
              <a:t>-</a:t>
            </a:r>
            <a:r>
              <a:rPr lang="en-GB" dirty="0" smtClean="0"/>
              <a:t>schema, Open </a:t>
            </a:r>
            <a:r>
              <a:rPr lang="en-GB" dirty="0" err="1" smtClean="0"/>
              <a:t>Api</a:t>
            </a:r>
            <a:r>
              <a:rPr lang="en-GB" dirty="0" smtClean="0"/>
              <a:t> specification</a:t>
            </a:r>
            <a:endParaRPr lang="en-GB" dirty="0"/>
          </a:p>
          <a:p>
            <a:pPr lvl="1"/>
            <a:r>
              <a:rPr lang="en-GB" dirty="0"/>
              <a:t>Accepts natural language prompts</a:t>
            </a:r>
          </a:p>
          <a:p>
            <a:pPr lvl="1"/>
            <a:r>
              <a:rPr lang="en-GB" dirty="0"/>
              <a:t>Generates accurate, schema-compliant test data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3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LLMs to understand:</a:t>
            </a:r>
          </a:p>
          <a:p>
            <a:pPr lvl="1"/>
            <a:r>
              <a:rPr lang="en-GB" dirty="0"/>
              <a:t>Schema structure</a:t>
            </a:r>
          </a:p>
          <a:p>
            <a:pPr lvl="1"/>
            <a:r>
              <a:rPr lang="en-GB" dirty="0"/>
              <a:t>User prompts</a:t>
            </a:r>
          </a:p>
          <a:p>
            <a:r>
              <a:rPr lang="en-GB" dirty="0"/>
              <a:t>Generate test data through:</a:t>
            </a:r>
          </a:p>
          <a:p>
            <a:pPr lvl="1"/>
            <a:r>
              <a:rPr lang="en-GB" dirty="0"/>
              <a:t>Prompt engineering</a:t>
            </a:r>
          </a:p>
          <a:p>
            <a:pPr lvl="1"/>
            <a:r>
              <a:rPr lang="en-GB" dirty="0"/>
              <a:t>Context-aware synthesis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6153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Data:</a:t>
            </a:r>
          </a:p>
          <a:p>
            <a:pPr lvl="1"/>
            <a:r>
              <a:rPr lang="en-GB" dirty="0" smtClean="0"/>
              <a:t>Hand crafted</a:t>
            </a:r>
          </a:p>
          <a:p>
            <a:pPr lvl="1"/>
            <a:r>
              <a:rPr lang="en-GB" dirty="0" smtClean="0"/>
              <a:t>De-identified production data</a:t>
            </a:r>
            <a:endParaRPr lang="en-IN" dirty="0" smtClean="0"/>
          </a:p>
          <a:p>
            <a:r>
              <a:rPr lang="en-IN" dirty="0" smtClean="0"/>
              <a:t>Model </a:t>
            </a:r>
            <a:r>
              <a:rPr lang="en-IN" dirty="0"/>
              <a:t>layer: </a:t>
            </a:r>
            <a:endParaRPr lang="en-IN" dirty="0" smtClean="0"/>
          </a:p>
          <a:p>
            <a:pPr lvl="1"/>
            <a:r>
              <a:rPr lang="en-IN" dirty="0" smtClean="0"/>
              <a:t>LLM-based </a:t>
            </a:r>
            <a:r>
              <a:rPr lang="en-IN" dirty="0"/>
              <a:t>prompt </a:t>
            </a:r>
            <a:r>
              <a:rPr lang="en-IN" dirty="0" smtClean="0"/>
              <a:t>processing</a:t>
            </a:r>
          </a:p>
          <a:p>
            <a:pPr lvl="1"/>
            <a:r>
              <a:rPr lang="en-GB" dirty="0" smtClean="0"/>
              <a:t>Fine tuning if needed to achieve domain specific data generation</a:t>
            </a:r>
            <a:endParaRPr lang="en-IN" dirty="0"/>
          </a:p>
          <a:p>
            <a:r>
              <a:rPr lang="en-IN" dirty="0"/>
              <a:t>Interface: </a:t>
            </a:r>
            <a:endParaRPr lang="en-IN" dirty="0" smtClean="0"/>
          </a:p>
          <a:p>
            <a:pPr lvl="1"/>
            <a:r>
              <a:rPr lang="en-IN" dirty="0" smtClean="0"/>
              <a:t>API </a:t>
            </a:r>
            <a:r>
              <a:rPr lang="en-IN" dirty="0"/>
              <a:t>+ </a:t>
            </a:r>
            <a:r>
              <a:rPr lang="en-IN" dirty="0" smtClean="0"/>
              <a:t>Chat UI </a:t>
            </a:r>
            <a:r>
              <a:rPr lang="en-IN" dirty="0"/>
              <a:t>for user </a:t>
            </a:r>
            <a:r>
              <a:rPr lang="en-IN" dirty="0" smtClean="0"/>
              <a:t>interaction</a:t>
            </a:r>
          </a:p>
          <a:p>
            <a:pPr lvl="1"/>
            <a:r>
              <a:rPr lang="en-GB" dirty="0" smtClean="0"/>
              <a:t>API + System integration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</a:t>
            </a:r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</a:t>
            </a:r>
            <a:r>
              <a:rPr lang="en-IN" dirty="0" smtClean="0"/>
              <a:t>Overview</a:t>
            </a:r>
            <a:endParaRPr lang="en-IN" dirty="0"/>
          </a:p>
        </p:txBody>
      </p:sp>
      <p:pic>
        <p:nvPicPr>
          <p:cNvPr id="1028" name="Picture 4" descr="C:\Users\Admin\Documents\Learnings\AIML\Sem4 - Dissertation\Project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24936" cy="411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Status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10210"/>
              </p:ext>
            </p:extLst>
          </p:nvPr>
        </p:nvGraphicFramePr>
        <p:xfrm>
          <a:off x="1524000" y="1397000"/>
          <a:ext cx="60960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64"/>
                <a:gridCol w="2471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Abstract submission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Research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Model and technology selection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Dataset preparation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Training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In-Progress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Evaluation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Deployment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Documentation and final report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4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Mistral 7B Instruct tuned</a:t>
            </a:r>
          </a:p>
          <a:p>
            <a:endParaRPr lang="en-GB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Foundation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6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specific chat style dataset</a:t>
            </a:r>
          </a:p>
          <a:p>
            <a:endParaRPr lang="en-GB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162879"/>
            <a:ext cx="7272808" cy="32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Chat template</a:t>
            </a:r>
          </a:p>
          <a:p>
            <a:endParaRPr lang="en-GB" dirty="0" smtClean="0"/>
          </a:p>
          <a:p>
            <a:r>
              <a:rPr lang="en-US" dirty="0"/>
              <a:t>&lt;s&gt;[INST] Context: </a:t>
            </a:r>
            <a:r>
              <a:rPr lang="en-US" dirty="0" err="1"/>
              <a:t>json</a:t>
            </a:r>
            <a:r>
              <a:rPr lang="en-US" dirty="0"/>
              <a:t> schema goes here.\</a:t>
            </a:r>
            <a:r>
              <a:rPr lang="en-US" dirty="0" err="1"/>
              <a:t>nUser</a:t>
            </a:r>
            <a:r>
              <a:rPr lang="en-US" dirty="0"/>
              <a:t>: Hello, generate a sample data for the given </a:t>
            </a:r>
            <a:r>
              <a:rPr lang="en-US" dirty="0" smtClean="0"/>
              <a:t>schema </a:t>
            </a:r>
            <a:r>
              <a:rPr lang="en-US" dirty="0"/>
              <a:t>[/INST] </a:t>
            </a:r>
            <a:r>
              <a:rPr lang="en-US" dirty="0" smtClean="0"/>
              <a:t>Expected </a:t>
            </a:r>
            <a:r>
              <a:rPr lang="en-US" dirty="0" err="1"/>
              <a:t>json</a:t>
            </a:r>
            <a:r>
              <a:rPr lang="en-US" dirty="0"/>
              <a:t> data goes here&lt;/s&gt;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7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622</TotalTime>
  <Words>303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LLM-Driven Synthetic Data Generation for API Testing</vt:lpstr>
      <vt:lpstr>Objective</vt:lpstr>
      <vt:lpstr>Proposed Solution</vt:lpstr>
      <vt:lpstr>Implementation Overview</vt:lpstr>
      <vt:lpstr>Implementation Overview</vt:lpstr>
      <vt:lpstr>Status</vt:lpstr>
      <vt:lpstr>Foundation Model</vt:lpstr>
      <vt:lpstr>Dataset</vt:lpstr>
      <vt:lpstr>Dataset</vt:lpstr>
      <vt:lpstr>Dataset - Preparation</vt:lpstr>
      <vt:lpstr>Training</vt:lpstr>
      <vt:lpstr>Evaluation</vt:lpstr>
      <vt:lpstr>Evaluation Methods</vt:lpstr>
      <vt:lpstr>Next Steps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LLM-Driven Synthetic Data Generation for API Testing</dc:title>
  <dc:creator>Admin</dc:creator>
  <cp:lastModifiedBy>Admin</cp:lastModifiedBy>
  <cp:revision>32</cp:revision>
  <dcterms:created xsi:type="dcterms:W3CDTF">2025-06-07T09:21:10Z</dcterms:created>
  <dcterms:modified xsi:type="dcterms:W3CDTF">2025-07-20T08:31:08Z</dcterms:modified>
</cp:coreProperties>
</file>