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FF6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8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EEE1-EA70-469E-8855-D4E2CB883163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60953" y="872441"/>
            <a:ext cx="8072395" cy="5361074"/>
            <a:chOff x="1960953" y="978912"/>
            <a:chExt cx="8072395" cy="5361074"/>
          </a:xfrm>
        </p:grpSpPr>
        <p:grpSp>
          <p:nvGrpSpPr>
            <p:cNvPr id="14" name="Group 13"/>
            <p:cNvGrpSpPr/>
            <p:nvPr/>
          </p:nvGrpSpPr>
          <p:grpSpPr>
            <a:xfrm>
              <a:off x="1960953" y="1709575"/>
              <a:ext cx="8072395" cy="3444886"/>
              <a:chOff x="1855056" y="1221060"/>
              <a:chExt cx="7226863" cy="301534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338719" y="2281960"/>
                <a:ext cx="2743200" cy="8890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tIns="182880" rIns="182880" bIns="274320" rtlCol="0">
                <a:spAutoFit/>
              </a:bodyPr>
              <a:lstStyle/>
              <a:p>
                <a:pPr algn="ctr"/>
                <a:r>
                  <a:rPr lang="en-US" dirty="0"/>
                  <a:t>Modelling &amp; </a:t>
                </a:r>
              </a:p>
              <a:p>
                <a:pPr algn="ctr"/>
                <a:r>
                  <a:rPr lang="en-US" dirty="0"/>
                  <a:t>Simulation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55056" y="2305799"/>
                <a:ext cx="2743200" cy="8890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coolSlant"/>
                <a:bevelB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tIns="365760" bIns="365760" rtlCol="0">
                <a:spAutoFit/>
              </a:bodyPr>
              <a:lstStyle/>
              <a:p>
                <a:pPr algn="ctr"/>
                <a:r>
                  <a:rPr lang="en-US" dirty="0"/>
                  <a:t>Experiments</a:t>
                </a:r>
              </a:p>
            </p:txBody>
          </p:sp>
          <p:sp>
            <p:nvSpPr>
              <p:cNvPr id="8" name="Arrow: Curved Down 7"/>
              <p:cNvSpPr/>
              <p:nvPr/>
            </p:nvSpPr>
            <p:spPr>
              <a:xfrm>
                <a:off x="2943922" y="1343721"/>
                <a:ext cx="5029200" cy="914400"/>
              </a:xfrm>
              <a:prstGeom prst="curvedDownArrow">
                <a:avLst>
                  <a:gd name="adj1" fmla="val 25000"/>
                  <a:gd name="adj2" fmla="val 67002"/>
                  <a:gd name="adj3" fmla="val 25000"/>
                </a:avLst>
              </a:prstGeom>
              <a:gradFill flip="none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39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61" y="1221060"/>
                <a:ext cx="1784195" cy="408623"/>
              </a:xfrm>
              <a:prstGeom prst="roundRect">
                <a:avLst>
                  <a:gd name="adj" fmla="val 2586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Validation</a:t>
                </a:r>
              </a:p>
            </p:txBody>
          </p:sp>
          <p:sp>
            <p:nvSpPr>
              <p:cNvPr id="11" name="Arrow: Curved Down 10"/>
              <p:cNvSpPr/>
              <p:nvPr/>
            </p:nvSpPr>
            <p:spPr>
              <a:xfrm flipH="1" flipV="1">
                <a:off x="2761987" y="3194821"/>
                <a:ext cx="5029200" cy="914400"/>
              </a:xfrm>
              <a:prstGeom prst="curvedDownArrow">
                <a:avLst>
                  <a:gd name="adj1" fmla="val 25000"/>
                  <a:gd name="adj2" fmla="val 67002"/>
                  <a:gd name="adj3" fmla="val 25000"/>
                </a:avLst>
              </a:prstGeom>
              <a:gradFill flip="none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39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490" y="3827785"/>
                <a:ext cx="1784195" cy="40862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Prediction</a:t>
                </a: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9940" y="978912"/>
              <a:ext cx="1860835" cy="138038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3993" y="978912"/>
              <a:ext cx="1453172" cy="144978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164"/>
            <a:stretch/>
          </p:blipFill>
          <p:spPr>
            <a:xfrm>
              <a:off x="7233028" y="4182931"/>
              <a:ext cx="2071402" cy="215705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8515" y1="57241" x2="38515" y2="57241"/>
                          <a14:foregroundMark x1="37535" y1="66437" x2="37535" y2="66437"/>
                          <a14:foregroundMark x1="26331" y1="63448" x2="26331" y2="63448"/>
                          <a14:foregroundMark x1="91317" y1="14023" x2="91317" y2="14023"/>
                          <a14:foregroundMark x1="48880" y1="57241" x2="48880" y2="57241"/>
                          <a14:backgroundMark x1="32773" y1="32184" x2="32773" y2="321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49953" y="4233208"/>
              <a:ext cx="2357973" cy="1436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6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270105" y="1878828"/>
            <a:ext cx="5855106" cy="3365454"/>
            <a:chOff x="3270105" y="1878828"/>
            <a:chExt cx="5855106" cy="3365454"/>
          </a:xfrm>
        </p:grpSpPr>
        <p:pic>
          <p:nvPicPr>
            <p:cNvPr id="37" name="Picture 36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799" y="1878828"/>
              <a:ext cx="4978656" cy="2959252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3270105" y="2149059"/>
              <a:ext cx="5855106" cy="3095223"/>
              <a:chOff x="3270105" y="2149059"/>
              <a:chExt cx="5855106" cy="3095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812922" y="4773315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922" y="4773315"/>
                    <a:ext cx="5899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98613" y="4817157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613" y="4817157"/>
                    <a:ext cx="5899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584304" y="4846146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304" y="4846146"/>
                    <a:ext cx="5899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881375" y="4874950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1375" y="4874950"/>
                    <a:ext cx="58997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3270105" y="4757181"/>
                <a:ext cx="5855106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cxnSpLocks/>
              </p:cNvCxnSpPr>
              <p:nvPr/>
            </p:nvCxnSpPr>
            <p:spPr>
              <a:xfrm>
                <a:off x="5493601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cxnSpLocks/>
              </p:cNvCxnSpPr>
              <p:nvPr/>
            </p:nvCxnSpPr>
            <p:spPr>
              <a:xfrm>
                <a:off x="4102950" y="4619645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>
                <a:off x="6879292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/>
              </p:cNvCxnSpPr>
              <p:nvPr/>
            </p:nvCxnSpPr>
            <p:spPr>
              <a:xfrm>
                <a:off x="8250892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879292" y="4276493"/>
                <a:ext cx="137160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207240" y="4107216"/>
                <a:ext cx="71570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Macro</a:t>
                </a:r>
                <a:endParaRPr 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12922" y="4173610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922" y="4173610"/>
                    <a:ext cx="6022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014570" y="2701044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4570" y="2701044"/>
                    <a:ext cx="60226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572018" y="3614236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018" y="3614236"/>
                    <a:ext cx="60226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26193" y="2149059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193" y="2149059"/>
                    <a:ext cx="60226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603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13692" y="1511001"/>
            <a:ext cx="10723687" cy="4237917"/>
            <a:chOff x="864492" y="1872951"/>
            <a:chExt cx="10723687" cy="4237917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1139869" y="4236781"/>
              <a:ext cx="983293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74128" y="4053901"/>
              <a:ext cx="0" cy="3657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047250" y="4053901"/>
              <a:ext cx="0" cy="3657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77790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672985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468852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5260468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6056335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6864918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7660785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8452401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9248268" y="4145341"/>
              <a:ext cx="0" cy="1828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Curved Down 25"/>
            <p:cNvSpPr/>
            <p:nvPr/>
          </p:nvSpPr>
          <p:spPr>
            <a:xfrm flipV="1">
              <a:off x="2035098" y="4856356"/>
              <a:ext cx="8346688" cy="1254512"/>
            </a:xfrm>
            <a:prstGeom prst="curvedDownArrow">
              <a:avLst>
                <a:gd name="adj1" fmla="val 4875"/>
                <a:gd name="adj2" fmla="val 50000"/>
                <a:gd name="adj3" fmla="val 25000"/>
              </a:avLst>
            </a:prstGeom>
            <a:solidFill>
              <a:srgbClr val="0070C0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urved Down 26"/>
            <p:cNvSpPr/>
            <p:nvPr/>
          </p:nvSpPr>
          <p:spPr>
            <a:xfrm flipV="1">
              <a:off x="2074128" y="4511100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Arrow: Curved Down 29"/>
            <p:cNvSpPr/>
            <p:nvPr/>
          </p:nvSpPr>
          <p:spPr>
            <a:xfrm flipV="1">
              <a:off x="2877790" y="4546569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Arrow: Curved Down 30"/>
            <p:cNvSpPr/>
            <p:nvPr/>
          </p:nvSpPr>
          <p:spPr>
            <a:xfrm flipV="1">
              <a:off x="3681452" y="4556820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Arrow: Curved Down 31"/>
            <p:cNvSpPr/>
            <p:nvPr/>
          </p:nvSpPr>
          <p:spPr>
            <a:xfrm flipV="1">
              <a:off x="4485114" y="4551930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Arrow: Curved Down 32"/>
            <p:cNvSpPr/>
            <p:nvPr/>
          </p:nvSpPr>
          <p:spPr>
            <a:xfrm flipV="1">
              <a:off x="5288776" y="4562181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urved Down 33"/>
            <p:cNvSpPr/>
            <p:nvPr/>
          </p:nvSpPr>
          <p:spPr>
            <a:xfrm flipV="1">
              <a:off x="6092438" y="4564304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Arrow: Curved Down 34"/>
            <p:cNvSpPr/>
            <p:nvPr/>
          </p:nvSpPr>
          <p:spPr>
            <a:xfrm flipV="1">
              <a:off x="6896100" y="4574555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Curved Down 35"/>
            <p:cNvSpPr/>
            <p:nvPr/>
          </p:nvSpPr>
          <p:spPr>
            <a:xfrm flipV="1">
              <a:off x="7699762" y="4569665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Curved Down 36"/>
            <p:cNvSpPr/>
            <p:nvPr/>
          </p:nvSpPr>
          <p:spPr>
            <a:xfrm flipV="1">
              <a:off x="8503424" y="4579916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Arrow: Curved Down 37"/>
            <p:cNvSpPr/>
            <p:nvPr/>
          </p:nvSpPr>
          <p:spPr>
            <a:xfrm flipV="1">
              <a:off x="9307086" y="4586103"/>
              <a:ext cx="803662" cy="253816"/>
            </a:xfrm>
            <a:prstGeom prst="curvedDownArrow">
              <a:avLst>
                <a:gd name="adj1" fmla="val 0"/>
                <a:gd name="adj2" fmla="val 32007"/>
                <a:gd name="adj3" fmla="val 314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992662" y="3618387"/>
              <a:ext cx="144964" cy="14496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965784" y="3600219"/>
              <a:ext cx="144964" cy="14496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2137626" y="3672701"/>
              <a:ext cx="7828158" cy="18168"/>
            </a:xfrm>
            <a:prstGeom prst="line">
              <a:avLst/>
            </a:prstGeom>
            <a:ln w="285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965784" y="2365779"/>
              <a:ext cx="144964" cy="14496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cxnSpLocks/>
              <a:stCxn id="39" idx="6"/>
              <a:endCxn id="48" idx="2"/>
            </p:cNvCxnSpPr>
            <p:nvPr/>
          </p:nvCxnSpPr>
          <p:spPr>
            <a:xfrm flipV="1">
              <a:off x="2137626" y="2438261"/>
              <a:ext cx="7828158" cy="1252608"/>
            </a:xfrm>
            <a:prstGeom prst="line">
              <a:avLst/>
            </a:prstGeom>
            <a:ln w="285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626776" y="315317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776" y="3153179"/>
                  <a:ext cx="77216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7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90336" y="1872951"/>
                  <a:ext cx="1275080" cy="419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336" y="1872951"/>
                  <a:ext cx="1275080" cy="4192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688737" y="3101276"/>
                  <a:ext cx="1275080" cy="37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8737" y="3101276"/>
                  <a:ext cx="1275080" cy="375680"/>
                </a:xfrm>
                <a:prstGeom prst="rect">
                  <a:avLst/>
                </a:prstGeom>
                <a:blipFill>
                  <a:blip r:embed="rId4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445914" y="2560462"/>
                  <a:ext cx="1275080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14" y="2560462"/>
                  <a:ext cx="1275080" cy="374270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974234" y="3249883"/>
                  <a:ext cx="127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234" y="3249883"/>
                  <a:ext cx="127508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340350" y="4933950"/>
                  <a:ext cx="15245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350" y="4933950"/>
                  <a:ext cx="15245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340350" y="5597529"/>
                  <a:ext cx="15245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350" y="5597529"/>
                  <a:ext cx="152456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4492" y="3522511"/>
                  <a:ext cx="1524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92" y="3522511"/>
                  <a:ext cx="152456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965784" y="3556274"/>
                  <a:ext cx="1524568" cy="375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784" y="3556274"/>
                  <a:ext cx="1524568" cy="375680"/>
                </a:xfrm>
                <a:prstGeom prst="rect">
                  <a:avLst/>
                </a:prstGeom>
                <a:blipFill>
                  <a:blip r:embed="rId10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063611" y="2372198"/>
                  <a:ext cx="1524568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3611" y="2372198"/>
                  <a:ext cx="1524568" cy="404983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11209802" y="4050329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9802" y="4050329"/>
                  <a:ext cx="33457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9485270" y="4239127"/>
                  <a:ext cx="7034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270" y="4239127"/>
                  <a:ext cx="70346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1686931" y="4205192"/>
                  <a:ext cx="483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31" y="4205192"/>
                  <a:ext cx="4838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779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798956" y="960400"/>
            <a:ext cx="7404410" cy="4782478"/>
            <a:chOff x="2798956" y="960400"/>
            <a:chExt cx="7404410" cy="4782478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798956" y="1405054"/>
              <a:ext cx="7404410" cy="433782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/>
            <p:cNvSpPr/>
            <p:nvPr/>
          </p:nvSpPr>
          <p:spPr>
            <a:xfrm>
              <a:off x="5372777" y="960400"/>
              <a:ext cx="2129883" cy="468352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MOOSE</a:t>
              </a:r>
              <a:endParaRPr lang="en-US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7443439" y="2896529"/>
              <a:ext cx="2241396" cy="12656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MAMMOTH</a:t>
              </a:r>
              <a:endParaRPr lang="en-US" u="sng" dirty="0"/>
            </a:p>
            <a:p>
              <a:pPr algn="ctr"/>
              <a:r>
                <a:rPr lang="en-US" sz="1400" dirty="0"/>
                <a:t>Reactor Physics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3328640" y="2923014"/>
              <a:ext cx="2241396" cy="1265664"/>
            </a:xfrm>
            <a:prstGeom prst="round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BISON</a:t>
              </a:r>
            </a:p>
            <a:p>
              <a:pPr algn="ctr"/>
              <a:r>
                <a:rPr lang="en-US" sz="1400" dirty="0"/>
                <a:t>Fuel Performance</a:t>
              </a:r>
              <a:endParaRPr lang="en-US" sz="1100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267308" y="1544445"/>
              <a:ext cx="2241396" cy="1265664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Rattlesnake</a:t>
              </a:r>
              <a:endParaRPr lang="en-US" u="sng" dirty="0"/>
            </a:p>
            <a:p>
              <a:pPr algn="ctr"/>
              <a:r>
                <a:rPr lang="en-US" sz="1400" dirty="0"/>
                <a:t>Particle Transport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28640" y="4301584"/>
              <a:ext cx="2241396" cy="126566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RELAP-7</a:t>
              </a:r>
            </a:p>
            <a:p>
              <a:pPr algn="ctr"/>
              <a:r>
                <a:rPr lang="en-US" sz="1400" dirty="0"/>
                <a:t>Safety Analysis </a:t>
              </a:r>
            </a:p>
            <a:p>
              <a:pPr algn="ctr"/>
              <a:r>
                <a:rPr lang="en-US" sz="1400" dirty="0"/>
                <a:t>(Thermal Hydraulics)</a:t>
              </a:r>
              <a:endParaRPr lang="en-US" sz="1100" dirty="0"/>
            </a:p>
          </p:txBody>
        </p: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H="1" flipV="1">
              <a:off x="5508705" y="1904072"/>
              <a:ext cx="2765500" cy="9924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508704" y="2244183"/>
              <a:ext cx="2029520" cy="7220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199886">
              <a:off x="6045676" y="2044967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Cross-sections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180736">
              <a:off x="5625792" y="2576123"/>
              <a:ext cx="1605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Flux Profile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 flipH="1">
              <a:off x="5586762" y="3381607"/>
              <a:ext cx="1873403" cy="264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5570036" y="3722415"/>
              <a:ext cx="1873403" cy="264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786767" y="3040210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Heat Source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2895" y="3720965"/>
              <a:ext cx="19096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Profile</a:t>
              </a:r>
            </a:p>
          </p:txBody>
        </p: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H="1">
              <a:off x="5575613" y="4155168"/>
              <a:ext cx="2029520" cy="7220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5570036" y="4202339"/>
              <a:ext cx="2765500" cy="9924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20418100">
              <a:off x="5678402" y="4212197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Heat 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20418100">
              <a:off x="6066264" y="4727848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Fluid Convection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7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399478" y="710429"/>
            <a:ext cx="7798252" cy="4540395"/>
            <a:chOff x="1399478" y="710429"/>
            <a:chExt cx="7798252" cy="4540395"/>
          </a:xfrm>
        </p:grpSpPr>
        <p:sp>
          <p:nvSpPr>
            <p:cNvPr id="4" name="Rectangle 3"/>
            <p:cNvSpPr/>
            <p:nvPr/>
          </p:nvSpPr>
          <p:spPr>
            <a:xfrm>
              <a:off x="1399478" y="710429"/>
              <a:ext cx="2163336" cy="11931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Executioner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Steady-state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Eigenvalue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Transient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99478" y="3141195"/>
              <a:ext cx="2163336" cy="11764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Solver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Libmesh</a:t>
              </a: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Petsc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3562814" y="3708914"/>
              <a:ext cx="1026255" cy="20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2481146" y="1903610"/>
              <a:ext cx="0" cy="1237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589069" y="2167004"/>
              <a:ext cx="4608661" cy="3083820"/>
              <a:chOff x="5149114" y="1095682"/>
              <a:chExt cx="4608661" cy="3598981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5149114" y="1095682"/>
                <a:ext cx="4608661" cy="359898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dirty="0"/>
                  <a:t>Residual Evaluation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430034" y="2640309"/>
                <a:ext cx="1509386" cy="93898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Kernels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Streaming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Scattering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Fission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57408" y="1719002"/>
                <a:ext cx="1509386" cy="62630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Auxkernels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Precursors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866346" y="2427764"/>
                <a:ext cx="1509386" cy="4913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 Objects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66346" y="3855577"/>
                <a:ext cx="1509386" cy="6263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Materials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Cross-sections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  <a:stCxn id="10" idx="1"/>
              </p:cNvCxnSpPr>
              <p:nvPr/>
            </p:nvCxnSpPr>
            <p:spPr>
              <a:xfrm flipH="1" flipV="1">
                <a:off x="6958206" y="3500891"/>
                <a:ext cx="908140" cy="6678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6939420" y="2673434"/>
                <a:ext cx="926926" cy="4363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cxnSpLocks/>
                <a:stCxn id="8" idx="1"/>
              </p:cNvCxnSpPr>
              <p:nvPr/>
            </p:nvCxnSpPr>
            <p:spPr>
              <a:xfrm flipH="1">
                <a:off x="6953282" y="2032152"/>
                <a:ext cx="904126" cy="7944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7842997" y="3152715"/>
                <a:ext cx="1585494" cy="4913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Postprocessors</a:t>
                </a:r>
              </a:p>
            </p:txBody>
          </p:sp>
          <p:cxnSp>
            <p:nvCxnSpPr>
              <p:cNvPr id="65" name="Straight Arrow Connector 64"/>
              <p:cNvCxnSpPr>
                <a:cxnSpLocks/>
                <a:stCxn id="64" idx="1"/>
              </p:cNvCxnSpPr>
              <p:nvPr/>
            </p:nvCxnSpPr>
            <p:spPr>
              <a:xfrm flipH="1" flipV="1">
                <a:off x="6958206" y="3296709"/>
                <a:ext cx="884791" cy="1016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5734741" y="710429"/>
              <a:ext cx="2317315" cy="11185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Action 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CFEM-Diffusion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SAAF-Sn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LS-</a:t>
              </a:r>
              <a:r>
                <a:rPr lang="en-US" sz="1400" dirty="0" err="1"/>
                <a:t>Pn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cxnSpLocks/>
              <a:stCxn id="51" idx="2"/>
              <a:endCxn id="6" idx="0"/>
            </p:cNvCxnSpPr>
            <p:nvPr/>
          </p:nvCxnSpPr>
          <p:spPr>
            <a:xfrm>
              <a:off x="6893399" y="1828980"/>
              <a:ext cx="1" cy="338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45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8619" y="1088429"/>
            <a:ext cx="115552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rgbClr val="500000"/>
                  </a:solidFill>
                  <a:prstDash val="solid"/>
                </a:ln>
                <a:solidFill>
                  <a:srgbClr val="500000"/>
                </a:solidFill>
                <a:effectLst>
                  <a:outerShdw blurRad="38100" dist="63500" dir="3600000" algn="tl" rotWithShape="0">
                    <a:schemeClr val="tx1"/>
                  </a:outerShdw>
                </a:effectLst>
              </a:rPr>
              <a:t>Thank You &amp; Gig Em</a:t>
            </a:r>
          </a:p>
        </p:txBody>
      </p:sp>
    </p:spTree>
    <p:extLst>
      <p:ext uri="{BB962C8B-B14F-4D97-AF65-F5344CB8AC3E}">
        <p14:creationId xmlns:p14="http://schemas.microsoft.com/office/powerpoint/2010/main" val="25379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97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Prince</dc:creator>
  <cp:lastModifiedBy>Zach Prince</cp:lastModifiedBy>
  <cp:revision>24</cp:revision>
  <dcterms:created xsi:type="dcterms:W3CDTF">2017-03-02T23:58:27Z</dcterms:created>
  <dcterms:modified xsi:type="dcterms:W3CDTF">2017-03-07T02:33:20Z</dcterms:modified>
</cp:coreProperties>
</file>