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Barlow ExtraLight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Hepta Slab Medium"/>
      <p:regular r:id="rId33"/>
      <p:bold r:id="rId34"/>
    </p:embeddedFont>
    <p:embeddedFont>
      <p:font typeface="Hepta Slab Light"/>
      <p:regular r:id="rId35"/>
      <p:bold r:id="rId36"/>
    </p:embeddedFont>
    <p:embeddedFont>
      <p:font typeface="Hepta Slab"/>
      <p:regular r:id="rId37"/>
      <p:bold r:id="rId38"/>
    </p:embeddedFont>
    <p:embeddedFont>
      <p:font typeface="Barlow Medium"/>
      <p:regular r:id="rId39"/>
      <p:bold r:id="rId40"/>
      <p:italic r:id="rId41"/>
      <p:boldItalic r:id="rId42"/>
    </p:embeddedFont>
    <p:embeddedFont>
      <p:font typeface="Barlow Light"/>
      <p:regular r:id="rId43"/>
      <p:bold r:id="rId44"/>
      <p:italic r:id="rId45"/>
      <p:boldItalic r:id="rId46"/>
    </p:embeddedFont>
    <p:embeddedFont>
      <p:font typeface="Barlow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5B1656-62DF-458F-A9D4-52357EBE0C82}">
  <a:tblStyle styleId="{E95B1656-62DF-458F-A9D4-52357EBE0C8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bold.fntdata"/><Relationship Id="rId42" Type="http://schemas.openxmlformats.org/officeDocument/2006/relationships/font" Target="fonts/BarlowMedium-boldItalic.fntdata"/><Relationship Id="rId41" Type="http://schemas.openxmlformats.org/officeDocument/2006/relationships/font" Target="fonts/BarlowMedium-italic.fntdata"/><Relationship Id="rId44" Type="http://schemas.openxmlformats.org/officeDocument/2006/relationships/font" Target="fonts/BarlowLight-bold.fntdata"/><Relationship Id="rId43" Type="http://schemas.openxmlformats.org/officeDocument/2006/relationships/font" Target="fonts/BarlowLight-regular.fntdata"/><Relationship Id="rId46" Type="http://schemas.openxmlformats.org/officeDocument/2006/relationships/font" Target="fonts/BarlowLight-boldItalic.fntdata"/><Relationship Id="rId45" Type="http://schemas.openxmlformats.org/officeDocument/2006/relationships/font" Target="fonts/Barlow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arlow-bold.fntdata"/><Relationship Id="rId47" Type="http://schemas.openxmlformats.org/officeDocument/2006/relationships/font" Target="fonts/Barlow-regular.fntdata"/><Relationship Id="rId49" Type="http://schemas.openxmlformats.org/officeDocument/2006/relationships/font" Target="fonts/Barlow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33" Type="http://schemas.openxmlformats.org/officeDocument/2006/relationships/font" Target="fonts/HeptaSlabMedium-regular.fntdata"/><Relationship Id="rId32" Type="http://schemas.openxmlformats.org/officeDocument/2006/relationships/font" Target="fonts/Roboto-boldItalic.fntdata"/><Relationship Id="rId35" Type="http://schemas.openxmlformats.org/officeDocument/2006/relationships/font" Target="fonts/HeptaSlabLight-regular.fntdata"/><Relationship Id="rId34" Type="http://schemas.openxmlformats.org/officeDocument/2006/relationships/font" Target="fonts/HeptaSlabMedium-bold.fntdata"/><Relationship Id="rId37" Type="http://schemas.openxmlformats.org/officeDocument/2006/relationships/font" Target="fonts/HeptaSlab-regular.fntdata"/><Relationship Id="rId36" Type="http://schemas.openxmlformats.org/officeDocument/2006/relationships/font" Target="fonts/HeptaSlabLight-bold.fntdata"/><Relationship Id="rId39" Type="http://schemas.openxmlformats.org/officeDocument/2006/relationships/font" Target="fonts/BarlowMedium-regular.fntdata"/><Relationship Id="rId38" Type="http://schemas.openxmlformats.org/officeDocument/2006/relationships/font" Target="fonts/HeptaSlab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BarlowExtraLight-bold.fntdata"/><Relationship Id="rId25" Type="http://schemas.openxmlformats.org/officeDocument/2006/relationships/font" Target="fonts/BarlowExtraLight-regular.fntdata"/><Relationship Id="rId28" Type="http://schemas.openxmlformats.org/officeDocument/2006/relationships/font" Target="fonts/BarlowExtraLight-boldItalic.fntdata"/><Relationship Id="rId27" Type="http://schemas.openxmlformats.org/officeDocument/2006/relationships/font" Target="fonts/BarlowExtraLight-italic.fntdata"/><Relationship Id="rId29" Type="http://schemas.openxmlformats.org/officeDocument/2006/relationships/font" Target="fonts/Roboto-regular.fntdata"/><Relationship Id="rId50" Type="http://schemas.openxmlformats.org/officeDocument/2006/relationships/font" Target="fonts/Barl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bbe48ec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bbe48e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bbe48ec81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bbe48ec81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bbe48ec81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1bbe48ec81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bbe48ec8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bbe48ec8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bbe48ec81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1bbe48ec81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1bbe48ec8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1bbe48ec8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1bbe48ec81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1bbe48ec81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1bbe48ec81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1bbe48ec81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1bbe48ec8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1bbe48ec8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1bbe48ec8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1bbe48ec8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bbe48ec8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bbe48ec8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bbe48ec81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bbe48ec8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bbe48ec81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bbe48ec8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bbe48ec8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bbe48ec8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bbe48ec81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bbe48ec81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bbe48ec81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1bbe48ec81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bbe48ec81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bbe48ec81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bbe48ec8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bbe48ec8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h-ds/The-Zebra-Inter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mdb.com/pressroom/stats/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316200" y="5688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 Movie Industry Trends</a:t>
            </a:r>
            <a:endParaRPr/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4687150" y="28188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Data by </a:t>
            </a:r>
            <a:r>
              <a:rPr lang="en"/>
              <a:t>IMDB </a:t>
            </a:r>
            <a:endParaRPr/>
          </a:p>
        </p:txBody>
      </p:sp>
      <p:sp>
        <p:nvSpPr>
          <p:cNvPr id="328" name="Google Shape;328;p47"/>
          <p:cNvSpPr txBox="1"/>
          <p:nvPr/>
        </p:nvSpPr>
        <p:spPr>
          <a:xfrm>
            <a:off x="6311525" y="4008750"/>
            <a:ext cx="2574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Slides  by  Ryan Healy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"/>
          <p:cNvSpPr txBox="1"/>
          <p:nvPr/>
        </p:nvSpPr>
        <p:spPr>
          <a:xfrm>
            <a:off x="850175" y="5487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Exploring the Directors a big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1" name="Google Shape;421;p56"/>
          <p:cNvSpPr txBox="1"/>
          <p:nvPr/>
        </p:nvSpPr>
        <p:spPr>
          <a:xfrm>
            <a:off x="4958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What goes into a Hit Movie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22" name="Google Shape;422;p56"/>
          <p:cNvSpPr txBox="1"/>
          <p:nvPr>
            <p:ph idx="4294967295" type="body"/>
          </p:nvPr>
        </p:nvSpPr>
        <p:spPr>
          <a:xfrm>
            <a:off x="7930372" y="2222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02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423" name="Google Shape;423;p56"/>
          <p:cNvSpPr txBox="1"/>
          <p:nvPr/>
        </p:nvSpPr>
        <p:spPr>
          <a:xfrm>
            <a:off x="6743150" y="799825"/>
            <a:ext cx="190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4" name="Google Shape;424;p56"/>
          <p:cNvSpPr txBox="1"/>
          <p:nvPr/>
        </p:nvSpPr>
        <p:spPr>
          <a:xfrm>
            <a:off x="5088550" y="871550"/>
            <a:ext cx="30300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Higher percent of directors in the breakout group have been there twice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lift is higher and if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they’ve been there they can again just not always with the same Franchise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highlight>
                  <a:schemeClr val="dk1"/>
                </a:highlight>
                <a:latin typeface="Barlow"/>
                <a:ea typeface="Barlow"/>
                <a:cs typeface="Barlow"/>
                <a:sym typeface="Barlow"/>
              </a:rPr>
              <a:t>Think</a:t>
            </a:r>
            <a:endParaRPr b="1" sz="1500">
              <a:solidFill>
                <a:schemeClr val="accent3"/>
              </a:solidFill>
              <a:highlight>
                <a:schemeClr val="dk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3"/>
              </a:solidFill>
              <a:highlight>
                <a:schemeClr val="dk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Barlow Light"/>
                <a:ea typeface="Barlow Light"/>
                <a:cs typeface="Barlow Light"/>
                <a:sym typeface="Barlow Light"/>
              </a:rPr>
              <a:t>Ang Lee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Barlow Light"/>
                <a:ea typeface="Barlow Light"/>
                <a:cs typeface="Barlow Light"/>
                <a:sym typeface="Barlow Light"/>
              </a:rPr>
              <a:t>Alfred Hitchcock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Barlow Light"/>
                <a:ea typeface="Barlow Light"/>
                <a:cs typeface="Barlow Light"/>
                <a:sym typeface="Barlow Light"/>
              </a:rPr>
              <a:t>Steven </a:t>
            </a: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Barlow Light"/>
                <a:ea typeface="Barlow Light"/>
                <a:cs typeface="Barlow Light"/>
                <a:sym typeface="Barlow Light"/>
              </a:rPr>
              <a:t>Spielberg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51C7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aphicFrame>
        <p:nvGraphicFramePr>
          <p:cNvPr id="425" name="Google Shape;425;p56"/>
          <p:cNvGraphicFramePr/>
          <p:nvPr/>
        </p:nvGraphicFramePr>
        <p:xfrm>
          <a:off x="339300" y="102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{E95B1656-62DF-458F-A9D4-52357EBE0C82}</a:tableStyleId>
              </a:tblPr>
              <a:tblGrid>
                <a:gridCol w="2000250"/>
                <a:gridCol w="952500"/>
                <a:gridCol w="952500"/>
              </a:tblGrid>
              <a:tr h="169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Is it a Breakout Hit? (5x)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169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 (</a:t>
                      </a: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n)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4,446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358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9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Director more than twice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3,013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273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169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Directing Year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2,003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1,994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9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 Lift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8.80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169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(%) of Directors more than Twice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67.77%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76.26%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p56"/>
          <p:cNvSpPr txBox="1"/>
          <p:nvPr/>
        </p:nvSpPr>
        <p:spPr>
          <a:xfrm>
            <a:off x="400925" y="2814125"/>
            <a:ext cx="3000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Barlow"/>
                <a:ea typeface="Barlow"/>
                <a:cs typeface="Barlow"/>
                <a:sym typeface="Barlow"/>
              </a:rPr>
              <a:t>The difference between the proportion of Directors having a hit twice is Statistically </a:t>
            </a: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Barlow"/>
                <a:ea typeface="Barlow"/>
                <a:cs typeface="Barlow"/>
                <a:sym typeface="Barlow"/>
              </a:rPr>
              <a:t>Significant</a:t>
            </a: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Barlow"/>
                <a:ea typeface="Barlow"/>
                <a:cs typeface="Barlow"/>
                <a:sym typeface="Barlow"/>
              </a:rPr>
              <a:t> * see notebook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/>
        </p:nvSpPr>
        <p:spPr>
          <a:xfrm>
            <a:off x="480425" y="6104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Not all Genres are created Equal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2" name="Google Shape;432;p57"/>
          <p:cNvSpPr txBox="1"/>
          <p:nvPr/>
        </p:nvSpPr>
        <p:spPr>
          <a:xfrm>
            <a:off x="425045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Exploring Genres - Overall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33" name="Google Shape;433;p57"/>
          <p:cNvSpPr txBox="1"/>
          <p:nvPr>
            <p:ph idx="4294967295" type="body"/>
          </p:nvPr>
        </p:nvSpPr>
        <p:spPr>
          <a:xfrm>
            <a:off x="7930372" y="2222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03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</a:endParaRPr>
          </a:p>
        </p:txBody>
      </p:sp>
      <p:sp>
        <p:nvSpPr>
          <p:cNvPr id="434" name="Google Shape;434;p57"/>
          <p:cNvSpPr txBox="1"/>
          <p:nvPr/>
        </p:nvSpPr>
        <p:spPr>
          <a:xfrm>
            <a:off x="6437800" y="845600"/>
            <a:ext cx="19239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No genre gives an expectation of profit or rave reviews but some have a higher expected value.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Overall War and History Movies seem to be at the intersection of </a:t>
            </a:r>
            <a:r>
              <a:rPr b="1" lang="en" sz="13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highly</a:t>
            </a:r>
            <a:r>
              <a:rPr b="1" lang="en" sz="13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 rated and profitable</a:t>
            </a:r>
            <a:endParaRPr b="1" sz="13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There is considerable Variability in Genres </a:t>
            </a:r>
            <a:r>
              <a:rPr lang="en" sz="13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rPr>
              <a:t>i</a:t>
            </a:r>
            <a:r>
              <a:rPr lang="en" sz="1300">
                <a:latin typeface="Barlow Light"/>
                <a:ea typeface="Barlow Light"/>
                <a:cs typeface="Barlow Light"/>
                <a:sym typeface="Barlow Light"/>
              </a:rPr>
              <a:t>n both Profitability and Audience Reviews.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51C7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35" name="Google Shape;43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00" y="1024025"/>
            <a:ext cx="5912083" cy="38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8"/>
          <p:cNvSpPr txBox="1"/>
          <p:nvPr/>
        </p:nvSpPr>
        <p:spPr>
          <a:xfrm>
            <a:off x="480425" y="6104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Not all Genres are created Equal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1" name="Google Shape;441;p58"/>
          <p:cNvSpPr txBox="1"/>
          <p:nvPr/>
        </p:nvSpPr>
        <p:spPr>
          <a:xfrm>
            <a:off x="412745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Exploring Genres - USA Only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42" name="Google Shape;442;p58"/>
          <p:cNvSpPr txBox="1"/>
          <p:nvPr/>
        </p:nvSpPr>
        <p:spPr>
          <a:xfrm>
            <a:off x="6437800" y="1024025"/>
            <a:ext cx="19239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No genre gives an expectation of profit or rave reviews but some have a higher expected value.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rPr>
              <a:t>Expected Profit is even lower in the US than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 other places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Continue to see War and History trends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51C7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3" name="Google Shape;443;p58"/>
          <p:cNvSpPr txBox="1"/>
          <p:nvPr>
            <p:ph idx="4294967295" type="body"/>
          </p:nvPr>
        </p:nvSpPr>
        <p:spPr>
          <a:xfrm>
            <a:off x="7930372" y="2222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03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</a:endParaRPr>
          </a:p>
        </p:txBody>
      </p:sp>
      <p:pic>
        <p:nvPicPr>
          <p:cNvPr id="444" name="Google Shape;44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9675"/>
            <a:ext cx="5912083" cy="38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9"/>
          <p:cNvSpPr txBox="1"/>
          <p:nvPr/>
        </p:nvSpPr>
        <p:spPr>
          <a:xfrm>
            <a:off x="480425" y="6104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Not all Genres are created Equal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0" name="Google Shape;450;p59"/>
          <p:cNvSpPr txBox="1"/>
          <p:nvPr/>
        </p:nvSpPr>
        <p:spPr>
          <a:xfrm>
            <a:off x="449653" y="290625"/>
            <a:ext cx="55674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Exploring Genres - Non US - English only 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51" name="Google Shape;451;p59"/>
          <p:cNvSpPr txBox="1"/>
          <p:nvPr/>
        </p:nvSpPr>
        <p:spPr>
          <a:xfrm>
            <a:off x="6437800" y="1024025"/>
            <a:ext cx="1923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Dramas </a:t>
            </a:r>
            <a:r>
              <a:rPr b="1"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play well </a:t>
            </a:r>
            <a:r>
              <a:rPr b="1" lang="en" sz="13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in Canada, France, and Germany</a:t>
            </a:r>
            <a:endParaRPr b="1" sz="13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the UK  </a:t>
            </a:r>
            <a:r>
              <a:rPr b="1" lang="en" sz="13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Crime, History, and War all play well</a:t>
            </a:r>
            <a:endParaRPr b="1" sz="13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2" name="Google Shape;452;p59"/>
          <p:cNvSpPr txBox="1"/>
          <p:nvPr>
            <p:ph idx="4294967295" type="body"/>
          </p:nvPr>
        </p:nvSpPr>
        <p:spPr>
          <a:xfrm>
            <a:off x="7930372" y="2222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03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</a:endParaRPr>
          </a:p>
        </p:txBody>
      </p:sp>
      <p:pic>
        <p:nvPicPr>
          <p:cNvPr id="453" name="Google Shape;4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9675"/>
            <a:ext cx="6133001" cy="3103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0"/>
          <p:cNvSpPr txBox="1"/>
          <p:nvPr/>
        </p:nvSpPr>
        <p:spPr>
          <a:xfrm>
            <a:off x="480420" y="324651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Conclusions</a:t>
            </a:r>
            <a:endParaRPr sz="1900"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59" name="Google Shape;459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60"/>
          <p:cNvSpPr txBox="1"/>
          <p:nvPr/>
        </p:nvSpPr>
        <p:spPr>
          <a:xfrm>
            <a:off x="406800" y="985075"/>
            <a:ext cx="7478700" cy="162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b="1"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Franchises aren’t immune</a:t>
            </a:r>
            <a:r>
              <a:rPr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 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- they have falling profit as well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b="1"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People like TV shows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more than movies on IMDB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b="1"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Bet on Directors</a:t>
            </a:r>
            <a:r>
              <a:rPr b="1" lang="en">
                <a:solidFill>
                  <a:srgbClr val="351C75"/>
                </a:solidFill>
                <a:latin typeface="Hepta Slab"/>
                <a:ea typeface="Hepta Slab"/>
                <a:cs typeface="Hepta Slab"/>
                <a:sym typeface="Hepta Slab"/>
              </a:rPr>
              <a:t> 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- lightning can strike twice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b="1"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Tears and Laughs</a:t>
            </a:r>
            <a:r>
              <a:rPr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 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- Drama and Comedy play well with the international market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b="1" lang="en">
                <a:solidFill>
                  <a:schemeClr val="accent3"/>
                </a:solidFill>
                <a:highlight>
                  <a:schemeClr val="dk1"/>
                </a:highlight>
                <a:latin typeface="Hepta Slab"/>
                <a:ea typeface="Hepta Slab"/>
                <a:cs typeface="Hepta Slab"/>
                <a:sym typeface="Hepta Slab"/>
              </a:rPr>
              <a:t>War Never Changes</a:t>
            </a:r>
            <a:r>
              <a:rPr lang="en">
                <a:solidFill>
                  <a:schemeClr val="accent3"/>
                </a:solidFill>
                <a:highlight>
                  <a:schemeClr val="dk1"/>
                </a:highlight>
                <a:latin typeface="Hepta Slab"/>
                <a:ea typeface="Hepta Slab"/>
                <a:cs typeface="Hepta Slab"/>
                <a:sym typeface="Hepta Slab"/>
              </a:rPr>
              <a:t> 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- War and History are on average well reviewed and profitable (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especially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in the US and UK)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Need to act now! More research is also needed</a:t>
            </a:r>
            <a:endParaRPr u="sng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to segment streaming,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hard to understand changing consumer behaviors otherwise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Invest in Data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Model could include sources of variation like Demographics, Economic data, and Online Behaviour Which could be controlled for with some more investment.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Explore New Technology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New and Improved Gen AI offer great Text Generation which could infer Genres not thought of before (Netflix Famous for this) - would require investment 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61" name="Google Shape;461;p60"/>
          <p:cNvSpPr txBox="1"/>
          <p:nvPr>
            <p:ph idx="4294967295" type="body"/>
          </p:nvPr>
        </p:nvSpPr>
        <p:spPr>
          <a:xfrm>
            <a:off x="7621972" y="2562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04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1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67" name="Google Shape;467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2"/>
          <p:cNvSpPr txBox="1"/>
          <p:nvPr>
            <p:ph type="title"/>
          </p:nvPr>
        </p:nvSpPr>
        <p:spPr>
          <a:xfrm>
            <a:off x="406075" y="1321125"/>
            <a:ext cx="51438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50" y="345150"/>
            <a:ext cx="7441902" cy="50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075" y="545600"/>
            <a:ext cx="6007852" cy="420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8"/>
          <p:cNvSpPr txBox="1"/>
          <p:nvPr>
            <p:ph idx="4294967295" type="title"/>
          </p:nvPr>
        </p:nvSpPr>
        <p:spPr>
          <a:xfrm>
            <a:off x="271350" y="84625"/>
            <a:ext cx="41001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highlight>
                  <a:schemeClr val="dk1"/>
                </a:highlight>
              </a:rPr>
              <a:t>Objective</a:t>
            </a:r>
            <a:endParaRPr sz="24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51C75"/>
              </a:solidFill>
            </a:endParaRPr>
          </a:p>
        </p:txBody>
      </p:sp>
      <p:sp>
        <p:nvSpPr>
          <p:cNvPr id="335" name="Google Shape;335;p48"/>
          <p:cNvSpPr txBox="1"/>
          <p:nvPr>
            <p:ph idx="4294967295" type="title"/>
          </p:nvPr>
        </p:nvSpPr>
        <p:spPr>
          <a:xfrm>
            <a:off x="209650" y="2309650"/>
            <a:ext cx="41001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highlight>
                  <a:schemeClr val="dk1"/>
                </a:highlight>
              </a:rPr>
              <a:t>Executive Summary</a:t>
            </a:r>
            <a:endParaRPr sz="2400">
              <a:solidFill>
                <a:schemeClr val="accent3"/>
              </a:solidFill>
              <a:highlight>
                <a:schemeClr val="dk1"/>
              </a:highlight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578250" y="801850"/>
            <a:ext cx="7478700" cy="128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After a series of Box Office flops we have an urgent need to better understand our industry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Graphics and analysis were done using Python with code and run instructions available </a:t>
            </a:r>
            <a:r>
              <a:rPr lang="en" u="sng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483900" y="2935675"/>
            <a:ext cx="7478700" cy="162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b="1"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Franchises aren’t immune</a:t>
            </a:r>
            <a:r>
              <a:rPr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 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- they have falling profit as well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b="1"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People like TV shows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 more than movies on IMDB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b="1"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Bet on Directors</a:t>
            </a:r>
            <a:r>
              <a:rPr b="1" lang="en">
                <a:solidFill>
                  <a:srgbClr val="351C75"/>
                </a:solidFill>
                <a:latin typeface="Hepta Slab"/>
                <a:ea typeface="Hepta Slab"/>
                <a:cs typeface="Hepta Slab"/>
                <a:sym typeface="Hepta Slab"/>
              </a:rPr>
              <a:t> 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- lightning can strike twice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b="1"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Tears and Laughs</a:t>
            </a:r>
            <a:r>
              <a:rPr lang="en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 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- Drama and Comedy play well with the international market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"/>
              <a:buChar char="●"/>
            </a:pPr>
            <a:r>
              <a:rPr b="1" lang="en">
                <a:solidFill>
                  <a:schemeClr val="accent3"/>
                </a:solidFill>
                <a:highlight>
                  <a:schemeClr val="dk1"/>
                </a:highlight>
                <a:latin typeface="Hepta Slab"/>
                <a:ea typeface="Hepta Slab"/>
                <a:cs typeface="Hepta Slab"/>
                <a:sym typeface="Hepta Slab"/>
              </a:rPr>
              <a:t>War Never Changes</a:t>
            </a:r>
            <a:r>
              <a:rPr lang="en">
                <a:solidFill>
                  <a:schemeClr val="accent3"/>
                </a:solidFill>
                <a:highlight>
                  <a:schemeClr val="dk1"/>
                </a:highlight>
                <a:latin typeface="Hepta Slab"/>
                <a:ea typeface="Hepta Slab"/>
                <a:cs typeface="Hepta Slab"/>
                <a:sym typeface="Hepta Slab"/>
              </a:rPr>
              <a:t> </a:t>
            </a: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- War and History are on average well reviewed and profitable (especially in the US and UK)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43" name="Google Shape;343;p49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4" name="Google Shape;344;p49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45" name="Google Shape;345;p49"/>
          <p:cNvSpPr txBox="1"/>
          <p:nvPr>
            <p:ph idx="4" type="body"/>
          </p:nvPr>
        </p:nvSpPr>
        <p:spPr>
          <a:xfrm>
            <a:off x="1878847" y="12554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Trends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9"/>
          <p:cNvSpPr txBox="1"/>
          <p:nvPr>
            <p:ph idx="5" type="body"/>
          </p:nvPr>
        </p:nvSpPr>
        <p:spPr>
          <a:xfrm>
            <a:off x="787297" y="209981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7" name="Google Shape;347;p49"/>
          <p:cNvSpPr txBox="1"/>
          <p:nvPr>
            <p:ph idx="6" type="subTitle"/>
          </p:nvPr>
        </p:nvSpPr>
        <p:spPr>
          <a:xfrm>
            <a:off x="1777551" y="2052897"/>
            <a:ext cx="2919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Goes into a 5x movie</a:t>
            </a:r>
            <a:endParaRPr/>
          </a:p>
        </p:txBody>
      </p:sp>
      <p:sp>
        <p:nvSpPr>
          <p:cNvPr id="348" name="Google Shape;348;p49"/>
          <p:cNvSpPr txBox="1"/>
          <p:nvPr>
            <p:ph idx="7" type="body"/>
          </p:nvPr>
        </p:nvSpPr>
        <p:spPr>
          <a:xfrm>
            <a:off x="1924797" y="2363941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 on Directors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9"/>
          <p:cNvSpPr txBox="1"/>
          <p:nvPr>
            <p:ph idx="8" type="body"/>
          </p:nvPr>
        </p:nvSpPr>
        <p:spPr>
          <a:xfrm>
            <a:off x="7872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0" name="Google Shape;350;p49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Genres</a:t>
            </a:r>
            <a:endParaRPr/>
          </a:p>
        </p:txBody>
      </p:sp>
      <p:sp>
        <p:nvSpPr>
          <p:cNvPr id="351" name="Google Shape;351;p49"/>
          <p:cNvSpPr txBox="1"/>
          <p:nvPr>
            <p:ph idx="13" type="body"/>
          </p:nvPr>
        </p:nvSpPr>
        <p:spPr>
          <a:xfrm>
            <a:off x="1992472" y="3518568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in the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outside the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9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3" name="Google Shape;353;p49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sp>
        <p:nvSpPr>
          <p:cNvPr id="354" name="Google Shape;354;p49"/>
          <p:cNvSpPr txBox="1"/>
          <p:nvPr>
            <p:ph idx="16" type="body"/>
          </p:nvPr>
        </p:nvSpPr>
        <p:spPr>
          <a:xfrm>
            <a:off x="5921356" y="12554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idx="5" type="body"/>
          </p:nvPr>
        </p:nvSpPr>
        <p:spPr>
          <a:xfrm>
            <a:off x="762900" y="744175"/>
            <a:ext cx="5741400" cy="315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sample of 4,804</a:t>
            </a:r>
            <a:r>
              <a:rPr b="1" lang="en"/>
              <a:t> movies </a:t>
            </a:r>
            <a:r>
              <a:rPr lang="en"/>
              <a:t>or about </a:t>
            </a:r>
            <a:r>
              <a:rPr b="1" lang="en"/>
              <a:t>1% </a:t>
            </a:r>
            <a:r>
              <a:rPr lang="en"/>
              <a:t>of the total Movies on IMDB (source) from between 1916 and 2016 </a:t>
            </a:r>
            <a:r>
              <a:rPr b="1" lang="en">
                <a:highlight>
                  <a:schemeClr val="dk1"/>
                </a:highlight>
              </a:rPr>
              <a:t>- </a:t>
            </a:r>
            <a:r>
              <a:rPr b="1" lang="en" u="sng">
                <a:highlight>
                  <a:schemeClr val="dk1"/>
                </a:highlight>
                <a:hlinkClick r:id="rId3"/>
              </a:rPr>
              <a:t>IMDB Stats</a:t>
            </a:r>
            <a:r>
              <a:rPr b="1" lang="en" u="sng">
                <a:highlight>
                  <a:schemeClr val="dk1"/>
                </a:highlight>
              </a:rPr>
              <a:t> here</a:t>
            </a:r>
            <a:endParaRPr b="1" u="sng">
              <a:highlight>
                <a:schemeClr val="dk1"/>
              </a:highlight>
            </a:endParaRPr>
          </a:p>
        </p:txBody>
      </p:sp>
      <p:sp>
        <p:nvSpPr>
          <p:cNvPr id="360" name="Google Shape;360;p50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361" name="Google Shape;361;p50"/>
          <p:cNvSpPr txBox="1"/>
          <p:nvPr>
            <p:ph idx="2" type="title"/>
          </p:nvPr>
        </p:nvSpPr>
        <p:spPr>
          <a:xfrm>
            <a:off x="635950" y="29829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362" name="Google Shape;362;p50"/>
          <p:cNvSpPr txBox="1"/>
          <p:nvPr>
            <p:ph idx="4294967295" type="title"/>
          </p:nvPr>
        </p:nvSpPr>
        <p:spPr>
          <a:xfrm>
            <a:off x="1966375" y="1516963"/>
            <a:ext cx="55167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IMDB doesn’t just rank Movies but 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also TV shows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No primary_key had to make one to uniquely identify data, 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there was 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unnecessary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duplicates 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No clarity on why some data was missing, 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need to 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investigate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data pipeline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Potential Sampling Bias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as people fondly remember movies prior to Digital Age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3" name="Google Shape;363;p50"/>
          <p:cNvSpPr txBox="1"/>
          <p:nvPr>
            <p:ph idx="4294967295" type="title"/>
          </p:nvPr>
        </p:nvSpPr>
        <p:spPr>
          <a:xfrm>
            <a:off x="2035425" y="2870225"/>
            <a:ext cx="52011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to segment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streaming,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hard to understand changing consumer behaviors otherwise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Invest in Data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Model could include sources of variation like Demographics, Economic data, and Online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Behaviour Which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could be controlled for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with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some more investment.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Explore New Technology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New and Improved Gen AI offer great Text Generation which could infer Genres not thought of before (Netflix Famous for this) - would require investment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4" name="Google Shape;364;p50"/>
          <p:cNvCxnSpPr/>
          <p:nvPr/>
        </p:nvCxnSpPr>
        <p:spPr>
          <a:xfrm>
            <a:off x="731075" y="1350650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50"/>
          <p:cNvCxnSpPr/>
          <p:nvPr/>
        </p:nvCxnSpPr>
        <p:spPr>
          <a:xfrm>
            <a:off x="635950" y="2787897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50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</a:t>
            </a:r>
            <a:endParaRPr sz="1800"/>
          </a:p>
        </p:txBody>
      </p:sp>
      <p:sp>
        <p:nvSpPr>
          <p:cNvPr id="367" name="Google Shape;367;p50"/>
          <p:cNvSpPr txBox="1"/>
          <p:nvPr>
            <p:ph idx="5" type="body"/>
          </p:nvPr>
        </p:nvSpPr>
        <p:spPr>
          <a:xfrm>
            <a:off x="7930372" y="2222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1C75"/>
                </a:solidFill>
              </a:rPr>
              <a:t>01</a:t>
            </a:r>
            <a:endParaRPr sz="24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/>
        </p:nvSpPr>
        <p:spPr>
          <a:xfrm>
            <a:off x="480425" y="6104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There has never been as many movies, but doesn’t mean people are Happy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3" name="Google Shape;373;p51"/>
          <p:cNvSpPr txBox="1"/>
          <p:nvPr/>
        </p:nvSpPr>
        <p:spPr>
          <a:xfrm>
            <a:off x="396178" y="319425"/>
            <a:ext cx="61704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Market Trend - Median Ratings Down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pic>
        <p:nvPicPr>
          <p:cNvPr id="374" name="Google Shape;3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75" y="1053075"/>
            <a:ext cx="6440625" cy="3851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1"/>
          <p:cNvSpPr txBox="1"/>
          <p:nvPr/>
        </p:nvSpPr>
        <p:spPr>
          <a:xfrm>
            <a:off x="6945125" y="1093425"/>
            <a:ext cx="20847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eraerad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7114725" y="1093425"/>
            <a:ext cx="1724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Median Movie Score as rated by the Audience is </a:t>
            </a:r>
            <a:r>
              <a:rPr lang="en" sz="15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rPr>
              <a:t>falling and has been for some time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Digital Age has </a:t>
            </a:r>
            <a:r>
              <a:rPr lang="en" sz="1500">
                <a:solidFill>
                  <a:srgbClr val="351C75"/>
                </a:solidFill>
                <a:latin typeface="Barlow Light"/>
                <a:ea typeface="Barlow Light"/>
                <a:cs typeface="Barlow Light"/>
                <a:sym typeface="Barlow Light"/>
              </a:rPr>
              <a:t>has seen an explosion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of movies being made and reviewed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7" name="Google Shape;377;p51"/>
          <p:cNvSpPr txBox="1"/>
          <p:nvPr>
            <p:ph idx="4294967295" type="body"/>
          </p:nvPr>
        </p:nvSpPr>
        <p:spPr>
          <a:xfrm>
            <a:off x="7930372" y="2222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01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/>
        </p:nvSpPr>
        <p:spPr>
          <a:xfrm>
            <a:off x="480425" y="6104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As more Movies are getting made their returns are also Falling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3" name="Google Shape;383;p52"/>
          <p:cNvSpPr txBox="1"/>
          <p:nvPr/>
        </p:nvSpPr>
        <p:spPr>
          <a:xfrm>
            <a:off x="480420" y="27327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Market Trend - Falling Returns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pic>
        <p:nvPicPr>
          <p:cNvPr id="384" name="Google Shape;3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25" y="1030375"/>
            <a:ext cx="6440620" cy="385142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2"/>
          <p:cNvSpPr txBox="1"/>
          <p:nvPr>
            <p:ph idx="4294967295" type="body"/>
          </p:nvPr>
        </p:nvSpPr>
        <p:spPr>
          <a:xfrm>
            <a:off x="7930372" y="2222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01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386" name="Google Shape;386;p52"/>
          <p:cNvSpPr txBox="1"/>
          <p:nvPr/>
        </p:nvSpPr>
        <p:spPr>
          <a:xfrm>
            <a:off x="7037600" y="1110225"/>
            <a:ext cx="18018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Profitability </a:t>
            </a:r>
            <a:r>
              <a:rPr b="1" lang="en" sz="13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has also been falling</a:t>
            </a:r>
            <a:r>
              <a:rPr lang="en" sz="15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rPr>
              <a:t>.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Across the board its a tough industry for everyone as money tries to find a return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*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Ideally want a Lift Ratio of about 2-3x as that would recoup Marketing and Promotional losses.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/>
        </p:nvSpPr>
        <p:spPr>
          <a:xfrm>
            <a:off x="480425" y="6104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More people are rating the TV shows higher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480420" y="27327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Market Trend - TV vs Movies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3" name="Google Shape;393;p53"/>
          <p:cNvSpPr txBox="1"/>
          <p:nvPr>
            <p:ph idx="4294967295" type="body"/>
          </p:nvPr>
        </p:nvSpPr>
        <p:spPr>
          <a:xfrm>
            <a:off x="7930372" y="2222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01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5536400" y="1245675"/>
            <a:ext cx="18018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TV Shows have a higher median rating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Limited data on TV shows but it’s clear people are really down on Movies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95" name="Google Shape;39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75" y="1205900"/>
            <a:ext cx="5063250" cy="313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/>
        </p:nvSpPr>
        <p:spPr>
          <a:xfrm>
            <a:off x="480425" y="6104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Even across well known franchises movies are getting less profitable 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1" name="Google Shape;401;p54"/>
          <p:cNvSpPr txBox="1"/>
          <p:nvPr/>
        </p:nvSpPr>
        <p:spPr>
          <a:xfrm>
            <a:off x="480428" y="273275"/>
            <a:ext cx="5868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Market Trend - Falling Returns - Franchises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2" name="Google Shape;402;p54"/>
          <p:cNvSpPr txBox="1"/>
          <p:nvPr>
            <p:ph idx="4294967295" type="body"/>
          </p:nvPr>
        </p:nvSpPr>
        <p:spPr>
          <a:xfrm>
            <a:off x="7930372" y="2222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01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403" name="Google Shape;403;p54"/>
          <p:cNvSpPr txBox="1"/>
          <p:nvPr/>
        </p:nvSpPr>
        <p:spPr>
          <a:xfrm>
            <a:off x="6743150" y="799825"/>
            <a:ext cx="19038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Profitability has also been falling even in the Top Franchises</a:t>
            </a:r>
            <a:r>
              <a:rPr lang="en" sz="15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They are just getting so expensive to build they are getting under the ROI range where the investment pays out</a:t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04" name="Google Shape;40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50" y="1139675"/>
            <a:ext cx="5868689" cy="3632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4"/>
          <p:cNvCxnSpPr/>
          <p:nvPr/>
        </p:nvCxnSpPr>
        <p:spPr>
          <a:xfrm flipH="1">
            <a:off x="593550" y="4209625"/>
            <a:ext cx="55590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/>
        </p:nvSpPr>
        <p:spPr>
          <a:xfrm>
            <a:off x="850175" y="548775"/>
            <a:ext cx="48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What characterises a (5x) Movie?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1" name="Google Shape;411;p55"/>
          <p:cNvSpPr txBox="1"/>
          <p:nvPr/>
        </p:nvSpPr>
        <p:spPr>
          <a:xfrm>
            <a:off x="4958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What goes into a Hit Movie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12" name="Google Shape;412;p55"/>
          <p:cNvSpPr txBox="1"/>
          <p:nvPr>
            <p:ph idx="4294967295" type="body"/>
          </p:nvPr>
        </p:nvSpPr>
        <p:spPr>
          <a:xfrm>
            <a:off x="7930372" y="2222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02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413" name="Google Shape;413;p55"/>
          <p:cNvSpPr txBox="1"/>
          <p:nvPr/>
        </p:nvSpPr>
        <p:spPr>
          <a:xfrm>
            <a:off x="6743150" y="799825"/>
            <a:ext cx="190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aphicFrame>
        <p:nvGraphicFramePr>
          <p:cNvPr id="414" name="Google Shape;414;p55"/>
          <p:cNvGraphicFramePr/>
          <p:nvPr/>
        </p:nvGraphicFramePr>
        <p:xfrm>
          <a:off x="562625" y="99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{E95B1656-62DF-458F-A9D4-52357EBE0C82}</a:tableStyleId>
              </a:tblPr>
              <a:tblGrid>
                <a:gridCol w="1945025"/>
                <a:gridCol w="1164700"/>
                <a:gridCol w="1164700"/>
              </a:tblGrid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Is a Breakout Hit (5x)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F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5F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535F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F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5F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535F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5FC1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 (</a:t>
                      </a: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n)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358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4,446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 movie </a:t>
                      </a:r>
                      <a:r>
                        <a:rPr lang="en" sz="1000">
                          <a:solidFill>
                            <a:schemeClr val="accent3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</a:t>
                      </a:r>
                      <a:endParaRPr sz="1000">
                        <a:solidFill>
                          <a:schemeClr val="accent3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00">
                        <a:solidFill>
                          <a:schemeClr val="accent3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00">
                        <a:solidFill>
                          <a:schemeClr val="accent3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avg users voted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76,835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31,273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 facebook likes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2,442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3,173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 director likes</a:t>
                      </a:r>
                      <a:endParaRPr sz="1000">
                        <a:solidFill>
                          <a:schemeClr val="accent3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113</a:t>
                      </a:r>
                      <a:endParaRPr sz="1000">
                        <a:solidFill>
                          <a:schemeClr val="accent3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79</a:t>
                      </a:r>
                      <a:endParaRPr sz="1000">
                        <a:solidFill>
                          <a:schemeClr val="accent3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 actor1 likes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893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1,000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 actor2 likes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504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616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 actor3 likes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300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385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 duration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102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104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 title year</a:t>
                      </a:r>
                      <a:endParaRPr sz="10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1,998</a:t>
                      </a:r>
                      <a:endParaRPr sz="10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2,006</a:t>
                      </a:r>
                      <a:endParaRPr sz="10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r>
                        <a:rPr lang="en" sz="10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of users voted</a:t>
                      </a:r>
                      <a:endParaRPr sz="10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53,494,078</a:t>
                      </a:r>
                      <a:endParaRPr sz="10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349,599,327</a:t>
                      </a:r>
                      <a:endParaRPr sz="10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 gross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$50,960,470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$22,726,122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median_budget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$5,000,000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$20,000,000</a:t>
                      </a:r>
                      <a:endParaRPr sz="1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479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5" name="Google Shape;415;p55"/>
          <p:cNvSpPr txBox="1"/>
          <p:nvPr/>
        </p:nvSpPr>
        <p:spPr>
          <a:xfrm>
            <a:off x="5535725" y="994900"/>
            <a:ext cx="30300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These hits are about 7% of all movies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Example Breakout movies are The Lion King, Garden State, Jackass: The Movie, Boyz n the Hood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highlight>
                  <a:schemeClr val="dk1"/>
                </a:highlight>
                <a:latin typeface="Barlow"/>
                <a:ea typeface="Barlow"/>
                <a:cs typeface="Barlow"/>
                <a:sym typeface="Barlow"/>
              </a:rPr>
              <a:t>Characterized by</a:t>
            </a:r>
            <a:endParaRPr b="1" sz="1500">
              <a:solidFill>
                <a:schemeClr val="accent3"/>
              </a:solidFill>
              <a:highlight>
                <a:schemeClr val="dk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3"/>
              </a:solidFill>
              <a:highlight>
                <a:schemeClr val="dk1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higher movie scores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an exponential number of users voting online for them,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igher Director Facebook likes (despite being on average before facebook)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51C7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41B47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500">
              <a:solidFill>
                <a:srgbClr val="741B4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