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47"/>
    <p:restoredTop sz="94650"/>
  </p:normalViewPr>
  <p:slideViewPr>
    <p:cSldViewPr snapToGrid="0">
      <p:cViewPr varScale="1">
        <p:scale>
          <a:sx n="124" d="100"/>
          <a:sy n="124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48232-B95F-4152-9D23-B5C356B268A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D5993-3134-425D-B127-A256D56BEC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After a series of recent Box Office Flops its time for our Studio to better our understanding of our industry</a:t>
          </a:r>
          <a:endParaRPr lang="en-US"/>
        </a:p>
      </dgm:t>
    </dgm:pt>
    <dgm:pt modelId="{3109BCEC-8766-48D7-9822-145419B8083E}" type="parTrans" cxnId="{E4F807E5-0A66-42BF-9416-12E4C1CF2D07}">
      <dgm:prSet/>
      <dgm:spPr/>
      <dgm:t>
        <a:bodyPr/>
        <a:lstStyle/>
        <a:p>
          <a:endParaRPr lang="en-US"/>
        </a:p>
      </dgm:t>
    </dgm:pt>
    <dgm:pt modelId="{F44C8A29-64A3-4826-86BA-50080B1F4E3C}" type="sibTrans" cxnId="{E4F807E5-0A66-42BF-9416-12E4C1CF2D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5C07CC-45DF-4A27-B14F-4B3D5004AF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</a:t>
          </a:r>
          <a:r>
            <a:rPr lang="en-NL"/>
            <a:t>sing our Database of containing 5,000 movies (about a 1% sample of the total IMDB database) we explore Industry Trends and where to go from here.</a:t>
          </a:r>
          <a:endParaRPr lang="en-US"/>
        </a:p>
      </dgm:t>
    </dgm:pt>
    <dgm:pt modelId="{5EF18A4B-FDF0-40CC-AC66-F096E2BFBC8C}" type="parTrans" cxnId="{8199F86C-5DE1-4100-9294-4F9B6FA0D8DC}">
      <dgm:prSet/>
      <dgm:spPr/>
      <dgm:t>
        <a:bodyPr/>
        <a:lstStyle/>
        <a:p>
          <a:endParaRPr lang="en-US"/>
        </a:p>
      </dgm:t>
    </dgm:pt>
    <dgm:pt modelId="{062DDB6D-8E96-4EA4-A283-6E672B5EF051}" type="sibTrans" cxnId="{8199F86C-5DE1-4100-9294-4F9B6FA0D8DC}">
      <dgm:prSet/>
      <dgm:spPr/>
      <dgm:t>
        <a:bodyPr/>
        <a:lstStyle/>
        <a:p>
          <a:endParaRPr lang="en-US"/>
        </a:p>
      </dgm:t>
    </dgm:pt>
    <dgm:pt modelId="{DFF87344-16B8-43C3-B502-D971FBC8EAEB}" type="pres">
      <dgm:prSet presAssocID="{0E548232-B95F-4152-9D23-B5C356B268AD}" presName="root" presStyleCnt="0">
        <dgm:presLayoutVars>
          <dgm:dir/>
          <dgm:resizeHandles val="exact"/>
        </dgm:presLayoutVars>
      </dgm:prSet>
      <dgm:spPr/>
    </dgm:pt>
    <dgm:pt modelId="{FAF8C614-9AF3-46B9-96DA-54FA05C84396}" type="pres">
      <dgm:prSet presAssocID="{0E548232-B95F-4152-9D23-B5C356B268AD}" presName="container" presStyleCnt="0">
        <dgm:presLayoutVars>
          <dgm:dir/>
          <dgm:resizeHandles val="exact"/>
        </dgm:presLayoutVars>
      </dgm:prSet>
      <dgm:spPr/>
    </dgm:pt>
    <dgm:pt modelId="{2745FA09-D44B-4960-8A18-C812F7AC4913}" type="pres">
      <dgm:prSet presAssocID="{6D1D5993-3134-425D-B127-A256D56BEC16}" presName="compNode" presStyleCnt="0"/>
      <dgm:spPr/>
    </dgm:pt>
    <dgm:pt modelId="{C02D7B7D-5498-4B4D-91D2-D7C708934B81}" type="pres">
      <dgm:prSet presAssocID="{6D1D5993-3134-425D-B127-A256D56BEC16}" presName="iconBgRect" presStyleLbl="bgShp" presStyleIdx="0" presStyleCnt="2"/>
      <dgm:spPr/>
    </dgm:pt>
    <dgm:pt modelId="{3D6D670E-58DF-4809-B068-9E17A0BF7BBB}" type="pres">
      <dgm:prSet presAssocID="{6D1D5993-3134-425D-B127-A256D56BEC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69EF1EB-7471-4B19-AE66-564D93609AAB}" type="pres">
      <dgm:prSet presAssocID="{6D1D5993-3134-425D-B127-A256D56BEC16}" presName="spaceRect" presStyleCnt="0"/>
      <dgm:spPr/>
    </dgm:pt>
    <dgm:pt modelId="{042417A7-0D8C-41AD-B9F0-950818036EB7}" type="pres">
      <dgm:prSet presAssocID="{6D1D5993-3134-425D-B127-A256D56BEC16}" presName="textRect" presStyleLbl="revTx" presStyleIdx="0" presStyleCnt="2">
        <dgm:presLayoutVars>
          <dgm:chMax val="1"/>
          <dgm:chPref val="1"/>
        </dgm:presLayoutVars>
      </dgm:prSet>
      <dgm:spPr/>
    </dgm:pt>
    <dgm:pt modelId="{95BBADF0-264A-4809-8538-8E6C525A96A9}" type="pres">
      <dgm:prSet presAssocID="{F44C8A29-64A3-4826-86BA-50080B1F4E3C}" presName="sibTrans" presStyleLbl="sibTrans2D1" presStyleIdx="0" presStyleCnt="0"/>
      <dgm:spPr/>
    </dgm:pt>
    <dgm:pt modelId="{13AC2927-F685-4DA0-9FEE-1326A58D260B}" type="pres">
      <dgm:prSet presAssocID="{295C07CC-45DF-4A27-B14F-4B3D5004AF4B}" presName="compNode" presStyleCnt="0"/>
      <dgm:spPr/>
    </dgm:pt>
    <dgm:pt modelId="{2D4113B1-E134-401A-9DF1-093450E255DA}" type="pres">
      <dgm:prSet presAssocID="{295C07CC-45DF-4A27-B14F-4B3D5004AF4B}" presName="iconBgRect" presStyleLbl="bgShp" presStyleIdx="1" presStyleCnt="2"/>
      <dgm:spPr/>
    </dgm:pt>
    <dgm:pt modelId="{CADF7864-F058-471E-83D6-FA39FB124BFE}" type="pres">
      <dgm:prSet presAssocID="{295C07CC-45DF-4A27-B14F-4B3D5004AF4B}" presName="iconRect" presStyleLbl="node1" presStyleIdx="1" presStyleCnt="2" custLinFactNeighborX="-10622" custLinFactNeighborY="-18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B944D8-6D4E-44E7-82B4-E578DC124541}" type="pres">
      <dgm:prSet presAssocID="{295C07CC-45DF-4A27-B14F-4B3D5004AF4B}" presName="spaceRect" presStyleCnt="0"/>
      <dgm:spPr/>
    </dgm:pt>
    <dgm:pt modelId="{4197BD3A-5A27-4075-8223-F02524983B04}" type="pres">
      <dgm:prSet presAssocID="{295C07CC-45DF-4A27-B14F-4B3D5004AF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4CC547-3082-468A-BC72-63461F3C0964}" type="presOf" srcId="{F44C8A29-64A3-4826-86BA-50080B1F4E3C}" destId="{95BBADF0-264A-4809-8538-8E6C525A96A9}" srcOrd="0" destOrd="0" presId="urn:microsoft.com/office/officeart/2018/2/layout/IconCircleList"/>
    <dgm:cxn modelId="{8199F86C-5DE1-4100-9294-4F9B6FA0D8DC}" srcId="{0E548232-B95F-4152-9D23-B5C356B268AD}" destId="{295C07CC-45DF-4A27-B14F-4B3D5004AF4B}" srcOrd="1" destOrd="0" parTransId="{5EF18A4B-FDF0-40CC-AC66-F096E2BFBC8C}" sibTransId="{062DDB6D-8E96-4EA4-A283-6E672B5EF051}"/>
    <dgm:cxn modelId="{511FD3B0-CC66-4AEF-B850-EE585325F0EE}" type="presOf" srcId="{6D1D5993-3134-425D-B127-A256D56BEC16}" destId="{042417A7-0D8C-41AD-B9F0-950818036EB7}" srcOrd="0" destOrd="0" presId="urn:microsoft.com/office/officeart/2018/2/layout/IconCircleList"/>
    <dgm:cxn modelId="{9090A9CE-0B80-4745-8D64-E52982F41116}" type="presOf" srcId="{0E548232-B95F-4152-9D23-B5C356B268AD}" destId="{DFF87344-16B8-43C3-B502-D971FBC8EAEB}" srcOrd="0" destOrd="0" presId="urn:microsoft.com/office/officeart/2018/2/layout/IconCircleList"/>
    <dgm:cxn modelId="{E4F807E5-0A66-42BF-9416-12E4C1CF2D07}" srcId="{0E548232-B95F-4152-9D23-B5C356B268AD}" destId="{6D1D5993-3134-425D-B127-A256D56BEC16}" srcOrd="0" destOrd="0" parTransId="{3109BCEC-8766-48D7-9822-145419B8083E}" sibTransId="{F44C8A29-64A3-4826-86BA-50080B1F4E3C}"/>
    <dgm:cxn modelId="{E743FBFC-B0F0-4FCB-BA40-237BAA7BC9EF}" type="presOf" srcId="{295C07CC-45DF-4A27-B14F-4B3D5004AF4B}" destId="{4197BD3A-5A27-4075-8223-F02524983B04}" srcOrd="0" destOrd="0" presId="urn:microsoft.com/office/officeart/2018/2/layout/IconCircleList"/>
    <dgm:cxn modelId="{D646F198-134A-4EDE-93E3-F4509E180529}" type="presParOf" srcId="{DFF87344-16B8-43C3-B502-D971FBC8EAEB}" destId="{FAF8C614-9AF3-46B9-96DA-54FA05C84396}" srcOrd="0" destOrd="0" presId="urn:microsoft.com/office/officeart/2018/2/layout/IconCircleList"/>
    <dgm:cxn modelId="{FE732E5E-CA99-4792-A10A-42C7C8ECCB55}" type="presParOf" srcId="{FAF8C614-9AF3-46B9-96DA-54FA05C84396}" destId="{2745FA09-D44B-4960-8A18-C812F7AC4913}" srcOrd="0" destOrd="0" presId="urn:microsoft.com/office/officeart/2018/2/layout/IconCircleList"/>
    <dgm:cxn modelId="{FD8285A5-912E-413A-8861-6ED369CB6FDB}" type="presParOf" srcId="{2745FA09-D44B-4960-8A18-C812F7AC4913}" destId="{C02D7B7D-5498-4B4D-91D2-D7C708934B81}" srcOrd="0" destOrd="0" presId="urn:microsoft.com/office/officeart/2018/2/layout/IconCircleList"/>
    <dgm:cxn modelId="{99FD562B-6485-4E61-92D5-6D3072171978}" type="presParOf" srcId="{2745FA09-D44B-4960-8A18-C812F7AC4913}" destId="{3D6D670E-58DF-4809-B068-9E17A0BF7BBB}" srcOrd="1" destOrd="0" presId="urn:microsoft.com/office/officeart/2018/2/layout/IconCircleList"/>
    <dgm:cxn modelId="{F3154FBE-F0FD-45DF-9B7C-F1345BC122F5}" type="presParOf" srcId="{2745FA09-D44B-4960-8A18-C812F7AC4913}" destId="{169EF1EB-7471-4B19-AE66-564D93609AAB}" srcOrd="2" destOrd="0" presId="urn:microsoft.com/office/officeart/2018/2/layout/IconCircleList"/>
    <dgm:cxn modelId="{F9C5DE54-5289-4545-BA3E-AB730A250C5A}" type="presParOf" srcId="{2745FA09-D44B-4960-8A18-C812F7AC4913}" destId="{042417A7-0D8C-41AD-B9F0-950818036EB7}" srcOrd="3" destOrd="0" presId="urn:microsoft.com/office/officeart/2018/2/layout/IconCircleList"/>
    <dgm:cxn modelId="{BE83EDA2-F5F0-4693-8CA9-024FE3EFBB95}" type="presParOf" srcId="{FAF8C614-9AF3-46B9-96DA-54FA05C84396}" destId="{95BBADF0-264A-4809-8538-8E6C525A96A9}" srcOrd="1" destOrd="0" presId="urn:microsoft.com/office/officeart/2018/2/layout/IconCircleList"/>
    <dgm:cxn modelId="{2B757256-8256-4226-8482-84AE4C6A707C}" type="presParOf" srcId="{FAF8C614-9AF3-46B9-96DA-54FA05C84396}" destId="{13AC2927-F685-4DA0-9FEE-1326A58D260B}" srcOrd="2" destOrd="0" presId="urn:microsoft.com/office/officeart/2018/2/layout/IconCircleList"/>
    <dgm:cxn modelId="{554CCAA0-7376-4D67-84FB-DD1A7557C3EF}" type="presParOf" srcId="{13AC2927-F685-4DA0-9FEE-1326A58D260B}" destId="{2D4113B1-E134-401A-9DF1-093450E255DA}" srcOrd="0" destOrd="0" presId="urn:microsoft.com/office/officeart/2018/2/layout/IconCircleList"/>
    <dgm:cxn modelId="{0686E94A-6D7D-44B7-BBE9-7C7E3917BC48}" type="presParOf" srcId="{13AC2927-F685-4DA0-9FEE-1326A58D260B}" destId="{CADF7864-F058-471E-83D6-FA39FB124BFE}" srcOrd="1" destOrd="0" presId="urn:microsoft.com/office/officeart/2018/2/layout/IconCircleList"/>
    <dgm:cxn modelId="{0EBEBB4B-C75F-4063-85C5-A9A6FBCDBA47}" type="presParOf" srcId="{13AC2927-F685-4DA0-9FEE-1326A58D260B}" destId="{39B944D8-6D4E-44E7-82B4-E578DC124541}" srcOrd="2" destOrd="0" presId="urn:microsoft.com/office/officeart/2018/2/layout/IconCircleList"/>
    <dgm:cxn modelId="{30AEDD9B-F3F9-4A18-823C-685E9D220D1D}" type="presParOf" srcId="{13AC2927-F685-4DA0-9FEE-1326A58D260B}" destId="{4197BD3A-5A27-4075-8223-F02524983B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D7B7D-5498-4B4D-91D2-D7C708934B81}">
      <dsp:nvSpPr>
        <dsp:cNvPr id="0" name=""/>
        <dsp:cNvSpPr/>
      </dsp:nvSpPr>
      <dsp:spPr>
        <a:xfrm>
          <a:off x="238171" y="1234416"/>
          <a:ext cx="1349250" cy="1349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D670E-58DF-4809-B068-9E17A0BF7BBB}">
      <dsp:nvSpPr>
        <dsp:cNvPr id="0" name=""/>
        <dsp:cNvSpPr/>
      </dsp:nvSpPr>
      <dsp:spPr>
        <a:xfrm>
          <a:off x="521514" y="1517759"/>
          <a:ext cx="782564" cy="782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417A7-0D8C-41AD-B9F0-950818036EB7}">
      <dsp:nvSpPr>
        <dsp:cNvPr id="0" name=""/>
        <dsp:cNvSpPr/>
      </dsp:nvSpPr>
      <dsp:spPr>
        <a:xfrm>
          <a:off x="1876546" y="1234416"/>
          <a:ext cx="3180375" cy="13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After a series of recent Box Office Flops its time for our Studio to better our understanding of our industry</a:t>
          </a:r>
          <a:endParaRPr lang="en-US" sz="1600" kern="1200"/>
        </a:p>
      </dsp:txBody>
      <dsp:txXfrm>
        <a:off x="1876546" y="1234416"/>
        <a:ext cx="3180375" cy="1349250"/>
      </dsp:txXfrm>
    </dsp:sp>
    <dsp:sp modelId="{2D4113B1-E134-401A-9DF1-093450E255DA}">
      <dsp:nvSpPr>
        <dsp:cNvPr id="0" name=""/>
        <dsp:cNvSpPr/>
      </dsp:nvSpPr>
      <dsp:spPr>
        <a:xfrm>
          <a:off x="5611078" y="1234416"/>
          <a:ext cx="1349250" cy="1349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F7864-F058-471E-83D6-FA39FB124BFE}">
      <dsp:nvSpPr>
        <dsp:cNvPr id="0" name=""/>
        <dsp:cNvSpPr/>
      </dsp:nvSpPr>
      <dsp:spPr>
        <a:xfrm>
          <a:off x="5811296" y="1503438"/>
          <a:ext cx="782564" cy="782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7BD3A-5A27-4075-8223-F02524983B04}">
      <dsp:nvSpPr>
        <dsp:cNvPr id="0" name=""/>
        <dsp:cNvSpPr/>
      </dsp:nvSpPr>
      <dsp:spPr>
        <a:xfrm>
          <a:off x="7249453" y="1234416"/>
          <a:ext cx="3180375" cy="13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</a:t>
          </a:r>
          <a:r>
            <a:rPr lang="en-NL" sz="1600" kern="1200"/>
            <a:t>sing our Database of containing 5,000 movies (about a 1% sample of the total IMDB database) we explore Industry Trends and where to go from here.</a:t>
          </a:r>
          <a:endParaRPr lang="en-US" sz="1600" kern="1200"/>
        </a:p>
      </dsp:txBody>
      <dsp:txXfrm>
        <a:off x="7249453" y="1234416"/>
        <a:ext cx="3180375" cy="13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B244-0E04-32B5-6AE8-5AB64481B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53765"/>
            <a:ext cx="5334000" cy="3056233"/>
          </a:xfrm>
        </p:spPr>
        <p:txBody>
          <a:bodyPr>
            <a:normAutofit/>
          </a:bodyPr>
          <a:lstStyle/>
          <a:p>
            <a:pPr algn="l"/>
            <a:r>
              <a:rPr lang="en-NL" sz="4400" dirty="0"/>
              <a:t>Understanding movie industry trends using IMDB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0A19-24CE-12D0-36FF-8E91C81B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NL"/>
              <a:t>By Ryan Healy</a:t>
            </a:r>
          </a:p>
        </p:txBody>
      </p:sp>
      <p:pic>
        <p:nvPicPr>
          <p:cNvPr id="4" name="Picture 3" descr="A close-up of a blue and purple dotted background&#10;&#10;Description automatically generated">
            <a:extLst>
              <a:ext uri="{FF2B5EF4-FFF2-40B4-BE49-F238E27FC236}">
                <a16:creationId xmlns:a16="http://schemas.microsoft.com/office/drawing/2014/main" id="{0A4463A7-3A57-705F-2037-69E70F23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92" r="-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33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33AC-03D6-8363-9D91-FC3368C3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A32F1-3B88-4399-E01F-1A395079D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926106"/>
              </p:ext>
            </p:extLst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17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CC12-3447-76AA-4EE8-78A62B87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Notes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D4E9-506A-4BE4-40CD-06D811B5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IMDB also contains TV shows which for this analysis are left out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6682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15C2-9A3A-8A65-CAB6-BB3CAB92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Scale of the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AA1CAF-F231-18F0-F314-4410079BDA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481069"/>
            <a:ext cx="5151438" cy="341986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5433D8-E047-99C5-4A29-26CB6573F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563" y="2481069"/>
            <a:ext cx="5151437" cy="34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3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FAC-0649-899B-D399-76A375BA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2455"/>
            <a:ext cx="10668000" cy="1524000"/>
          </a:xfrm>
        </p:spPr>
        <p:txBody>
          <a:bodyPr/>
          <a:lstStyle/>
          <a:p>
            <a:r>
              <a:rPr lang="en-NL" dirty="0"/>
              <a:t>Franchises can’t save 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870F3-E4E0-100F-353B-5C9AF4AFA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20" y="1766455"/>
            <a:ext cx="4999680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DA9-F622-D3F8-19AC-0F5E8209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goes into a Breakout 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A452-B414-AE5C-27CE-F3CD57B2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0935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6125-4A6D-ADBE-EEEF-F0FA61DA8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2DFF-A305-3564-8C99-6EF7EBAE1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7871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23ADDF"/>
      </a:accent1>
      <a:accent2>
        <a:srgbClr val="4E80EB"/>
      </a:accent2>
      <a:accent3>
        <a:srgbClr val="7B6EEE"/>
      </a:accent3>
      <a:accent4>
        <a:srgbClr val="9F4EEB"/>
      </a:accent4>
      <a:accent5>
        <a:srgbClr val="E66EEE"/>
      </a:accent5>
      <a:accent6>
        <a:srgbClr val="EB4EB4"/>
      </a:accent6>
      <a:hlink>
        <a:srgbClr val="AA756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Understanding movie industry trends using IMDB </vt:lpstr>
      <vt:lpstr>Objective</vt:lpstr>
      <vt:lpstr>Notes on the Data</vt:lpstr>
      <vt:lpstr>Scale of the Problem</vt:lpstr>
      <vt:lpstr>Franchises can’t save us</vt:lpstr>
      <vt:lpstr>What goes into a Breakout Hit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Healy</dc:creator>
  <cp:lastModifiedBy>Ryan Healy</cp:lastModifiedBy>
  <cp:revision>2</cp:revision>
  <dcterms:created xsi:type="dcterms:W3CDTF">2024-11-27T18:33:48Z</dcterms:created>
  <dcterms:modified xsi:type="dcterms:W3CDTF">2024-12-03T18:09:17Z</dcterms:modified>
</cp:coreProperties>
</file>