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275" r:id="rId14"/>
  </p:sldIdLst>
  <p:sldSz cx="12192000" cy="6858000"/>
  <p:notesSz cx="6858000" cy="9144000"/>
  <p:embeddedFontLst>
    <p:embeddedFont>
      <p:font typeface="Agency FB" panose="020B0503020202020204" pitchFamily="34" charset="0"/>
      <p:regular r:id="rId16"/>
      <p:bold r:id="rId17"/>
    </p:embeddedFon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91283" autoAdjust="0"/>
  </p:normalViewPr>
  <p:slideViewPr>
    <p:cSldViewPr snapToGrid="0" showGuides="1">
      <p:cViewPr varScale="1">
        <p:scale>
          <a:sx n="77" d="100"/>
          <a:sy n="77" d="100"/>
        </p:scale>
        <p:origin x="624"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28/10/2024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2" y="1537494"/>
            <a:ext cx="5555696" cy="2387600"/>
          </a:xfrm>
        </p:spPr>
        <p:txBody>
          <a:bodyPr/>
          <a:lstStyle/>
          <a:p>
            <a:r>
              <a:rPr lang="en-AU" sz="5400" b="1" dirty="0">
                <a:latin typeface="Agency FB" panose="020B0503020202020204" pitchFamily="34" charset="0"/>
              </a:rPr>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sz="3200" dirty="0">
                <a:latin typeface="Agency FB" panose="020B0503020202020204" pitchFamily="34" charset="0"/>
              </a:rPr>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72195" y="541768"/>
            <a:ext cx="10479600" cy="1008736"/>
          </a:xfrm>
        </p:spPr>
        <p:txBody>
          <a:bodyPr/>
          <a:lstStyle/>
          <a:p>
            <a:r>
              <a:rPr lang="en-AU" sz="4400" b="1" dirty="0">
                <a:latin typeface="Agency FB" panose="020B0503020202020204" pitchFamily="34" charset="0"/>
              </a:rPr>
              <a:t>Control</a:t>
            </a:r>
            <a:r>
              <a:rPr lang="en-AU" sz="4000" b="1" dirty="0">
                <a:latin typeface="Agency FB" panose="020B0503020202020204" pitchFamily="34" charset="0"/>
              </a:rPr>
              <a:t> store vs Other stores:</a:t>
            </a:r>
          </a:p>
          <a:p>
            <a:endParaRPr lang="en-AU" dirty="0"/>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6" name="Rectangle 3">
            <a:extLst>
              <a:ext uri="{FF2B5EF4-FFF2-40B4-BE49-F238E27FC236}">
                <a16:creationId xmlns:a16="http://schemas.microsoft.com/office/drawing/2014/main" id="{52E4668B-F3FC-45C4-99AC-3FB598F39690}"/>
              </a:ext>
            </a:extLst>
          </p:cNvPr>
          <p:cNvSpPr>
            <a:spLocks noChangeArrowheads="1"/>
          </p:cNvSpPr>
          <p:nvPr/>
        </p:nvSpPr>
        <p:spPr bwMode="auto">
          <a:xfrm>
            <a:off x="1127539" y="1710675"/>
            <a:ext cx="105689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tx1"/>
                </a:solidFill>
                <a:effectLst/>
                <a:latin typeface="Agency FB" panose="020B0503020202020204" pitchFamily="34" charset="0"/>
              </a:rPr>
              <a:t>In this analysis, control stores were selected to benchmark the impact of the new store layout tested in trial stores. Control stores were chosen based on similar sales patterns and customer demographics to ensure a reliable comparison. By evaluating metrics such as total sales, customer counts, and transactions per customer, we measured the performance uplift in trial stores compared to controls. This comparison allows us to isolate the effects of the new layout, ensuring that any observed differences in trial stores are likely due to the layout change rather than other external factors.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6305" y="149087"/>
            <a:ext cx="10479600" cy="765313"/>
          </a:xfrm>
        </p:spPr>
        <p:txBody>
          <a:bodyPr/>
          <a:lstStyle/>
          <a:p>
            <a:r>
              <a:rPr lang="en-AU" sz="3600" b="1" dirty="0">
                <a:latin typeface="Agency FB" panose="020B0503020202020204" pitchFamily="34" charset="0"/>
                <a:cs typeface="Myanmar Text" panose="020B0502040204020203" pitchFamily="34" charset="0"/>
              </a:rPr>
              <a:t>Trial Stores, </a:t>
            </a:r>
            <a:r>
              <a:rPr lang="en-AU" sz="4000" b="1" dirty="0">
                <a:latin typeface="Agency FB" panose="020B0503020202020204" pitchFamily="34" charset="0"/>
                <a:cs typeface="Myanmar Text" panose="020B0502040204020203" pitchFamily="34" charset="0"/>
              </a:rPr>
              <a:t>Successful</a:t>
            </a:r>
            <a:r>
              <a:rPr lang="en-AU" sz="3600" b="1" dirty="0">
                <a:latin typeface="Agency FB" panose="020B0503020202020204" pitchFamily="34" charset="0"/>
                <a:cs typeface="Myanmar Text" panose="020B0502040204020203" pitchFamily="34" charset="0"/>
              </a:rPr>
              <a:t>?</a:t>
            </a:r>
            <a:endParaRPr lang="en-AU" sz="3200" dirty="0"/>
          </a:p>
          <a:p>
            <a:pPr>
              <a:buFont typeface="+mj-lt"/>
              <a:buAutoNum type="arabicPeriod"/>
            </a:pPr>
            <a:r>
              <a:rPr lang="en-US" sz="2800" b="1" dirty="0">
                <a:latin typeface="Agency FB" panose="020B0503020202020204" pitchFamily="34" charset="0"/>
              </a:rPr>
              <a:t>Total Sales Revenue</a:t>
            </a:r>
            <a:r>
              <a:rPr lang="en-US" sz="2800" dirty="0">
                <a:latin typeface="Agency FB" panose="020B0503020202020204" pitchFamily="34" charset="0"/>
              </a:rPr>
              <a:t>: The trial stores outperformed their control stores in total sales during the trial period. This increase was linked to a higher number of customers and more transactions per customer.</a:t>
            </a:r>
          </a:p>
          <a:p>
            <a:pPr>
              <a:buFont typeface="+mj-lt"/>
              <a:buAutoNum type="arabicPeriod"/>
            </a:pPr>
            <a:r>
              <a:rPr lang="en-US" sz="2800" b="1" dirty="0">
                <a:latin typeface="Agency FB" panose="020B0503020202020204" pitchFamily="34" charset="0"/>
              </a:rPr>
              <a:t>Customer Footfall</a:t>
            </a:r>
            <a:r>
              <a:rPr lang="en-US" sz="2800" dirty="0">
                <a:latin typeface="Agency FB" panose="020B0503020202020204" pitchFamily="34" charset="0"/>
              </a:rPr>
              <a:t>: All trial stores attracted more customers than their respective control stores, demonstrating increased engagement with the new layout.</a:t>
            </a:r>
          </a:p>
          <a:p>
            <a:pPr>
              <a:buFont typeface="+mj-lt"/>
              <a:buAutoNum type="arabicPeriod"/>
            </a:pPr>
            <a:r>
              <a:rPr lang="en-US" sz="2800" b="1" dirty="0">
                <a:latin typeface="Agency FB" panose="020B0503020202020204" pitchFamily="34" charset="0"/>
              </a:rPr>
              <a:t>Transactions per Customer</a:t>
            </a:r>
            <a:r>
              <a:rPr lang="en-US" sz="2800" dirty="0">
                <a:latin typeface="Agency FB" panose="020B0503020202020204" pitchFamily="34" charset="0"/>
              </a:rPr>
              <a:t>: The trial stores maintained a higher average of transactions per customer compared to control stores.</a:t>
            </a:r>
          </a:p>
          <a:p>
            <a:r>
              <a:rPr lang="en-US" sz="2800" b="1" dirty="0">
                <a:latin typeface="Agency FB" panose="020B0503020202020204" pitchFamily="34" charset="0"/>
              </a:rPr>
              <a:t>Conclusion</a:t>
            </a:r>
            <a:r>
              <a:rPr lang="en-US" sz="2800" dirty="0">
                <a:latin typeface="Agency FB" panose="020B0503020202020204" pitchFamily="34" charset="0"/>
              </a:rPr>
              <a:t>: The success in attracting more customers and boosting sales suggests that implementing the new layout across all stores could enhance customer experience and increase sales potential. Thus, the trial can be considered successful, and the new layout is recommended for broader implementation​</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0BF0E-2708-482C-87DF-E4279A71A104}"/>
              </a:ext>
            </a:extLst>
          </p:cNvPr>
          <p:cNvPicPr>
            <a:picLocks noChangeAspect="1"/>
          </p:cNvPicPr>
          <p:nvPr/>
        </p:nvPicPr>
        <p:blipFill>
          <a:blip r:embed="rId2"/>
          <a:stretch>
            <a:fillRect/>
          </a:stretch>
        </p:blipFill>
        <p:spPr>
          <a:xfrm>
            <a:off x="1152939" y="1"/>
            <a:ext cx="10479600" cy="3429000"/>
          </a:xfrm>
          <a:prstGeom prst="rect">
            <a:avLst/>
          </a:prstGeom>
        </p:spPr>
      </p:pic>
      <p:pic>
        <p:nvPicPr>
          <p:cNvPr id="4" name="Picture 3">
            <a:extLst>
              <a:ext uri="{FF2B5EF4-FFF2-40B4-BE49-F238E27FC236}">
                <a16:creationId xmlns:a16="http://schemas.microsoft.com/office/drawing/2014/main" id="{EB23BF52-1D9F-4F07-8865-042094A0ED59}"/>
              </a:ext>
            </a:extLst>
          </p:cNvPr>
          <p:cNvPicPr>
            <a:picLocks noChangeAspect="1"/>
          </p:cNvPicPr>
          <p:nvPr/>
        </p:nvPicPr>
        <p:blipFill>
          <a:blip r:embed="rId3"/>
          <a:stretch>
            <a:fillRect/>
          </a:stretch>
        </p:blipFill>
        <p:spPr>
          <a:xfrm>
            <a:off x="1152939" y="3190460"/>
            <a:ext cx="10479600" cy="3011557"/>
          </a:xfrm>
          <a:prstGeom prst="rect">
            <a:avLst/>
          </a:prstGeom>
        </p:spPr>
      </p:pic>
    </p:spTree>
    <p:extLst>
      <p:ext uri="{BB962C8B-B14F-4D97-AF65-F5344CB8AC3E}">
        <p14:creationId xmlns:p14="http://schemas.microsoft.com/office/powerpoint/2010/main" val="385131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85996" y="725637"/>
            <a:ext cx="10479600" cy="824400"/>
          </a:xfrm>
        </p:spPr>
        <p:txBody>
          <a:bodyPr/>
          <a:lstStyle/>
          <a:p>
            <a:r>
              <a:rPr lang="en-AU" sz="4000" b="1" dirty="0">
                <a:latin typeface="Agency FB" panose="020B0503020202020204" pitchFamily="34" charset="0"/>
                <a:cs typeface="Aharoni" panose="02010803020104030203" pitchFamily="2" charset="-79"/>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6" y="1905000"/>
            <a:ext cx="7580989" cy="1718742"/>
          </a:xfrm>
          <a:prstGeom prst="rect">
            <a:avLst/>
          </a:prstGeom>
          <a:noFill/>
        </p:spPr>
        <p:txBody>
          <a:bodyPr wrap="square" lIns="0" tIns="0" rIns="0" bIns="0" rtlCol="0" anchor="t">
            <a:noAutofit/>
          </a:bodyPr>
          <a:lstStyle/>
          <a:p>
            <a:pPr algn="l"/>
            <a:r>
              <a:rPr lang="en-US" sz="2000" dirty="0">
                <a:latin typeface="Agency FB" panose="020B0503020202020204" pitchFamily="34" charset="0"/>
              </a:rPr>
              <a:t>Analysis of customer purchasing behaviors revealed key insights: sales peak around the holiday season, especially from December 21st to 24th, aligning with increased demand. Affluent customer segments, such as young families and retirees, show higher spending, suggesting these groups as primary targets for future promotions. Additionally, larger pack sizes and popular brands drive sales, highlighting an opportunity for focused product placement and seasonal promotions to optimize revenue.</a:t>
            </a:r>
            <a:endParaRPr lang="en-AU" sz="2000" dirty="0">
              <a:latin typeface="Agency FB" panose="020B0503020202020204" pitchFamily="34"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7" y="4089425"/>
            <a:ext cx="7580989" cy="1718742"/>
          </a:xfrm>
          <a:prstGeom prst="rect">
            <a:avLst/>
          </a:prstGeom>
          <a:noFill/>
        </p:spPr>
        <p:txBody>
          <a:bodyPr wrap="square" lIns="0" tIns="0" rIns="0" bIns="0" rtlCol="0" anchor="t">
            <a:noAutofit/>
          </a:bodyPr>
          <a:lstStyle/>
          <a:p>
            <a:r>
              <a:rPr lang="en-AU" sz="2000" dirty="0">
                <a:latin typeface="Agency FB" panose="020B0503020202020204" pitchFamily="34" charset="0"/>
                <a:ea typeface="Roboto Light" panose="02000000000000000000" pitchFamily="2" charset="0"/>
              </a:rPr>
              <a:t>T</a:t>
            </a:r>
            <a:r>
              <a:rPr lang="en-US" sz="2000" dirty="0">
                <a:latin typeface="Agency FB" panose="020B0503020202020204" pitchFamily="34" charset="0"/>
              </a:rPr>
              <a:t>he trial store layout changes demonstrated promising results, with trial stores showing increased total sales and consistent customer engagement compared to control stores. Analysis indicates that the new layout positively influenced customer behavior, with higher average transactions per customer and greater footfall stability. Based on these findings, rolling out the new layout across similar locations is recommended to capitalize on this uplift in performance.</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5400" b="1" dirty="0">
                <a:latin typeface="Agency FB" panose="020B0503020202020204" pitchFamily="34" charset="0"/>
              </a:rPr>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06914" y="214831"/>
            <a:ext cx="10479600" cy="5539925"/>
          </a:xfrm>
        </p:spPr>
        <p:txBody>
          <a:bodyPr/>
          <a:lstStyle/>
          <a:p>
            <a:r>
              <a:rPr lang="en-AU" sz="4800" b="1" dirty="0">
                <a:latin typeface="Agency FB" panose="020B0503020202020204" pitchFamily="34" charset="0"/>
              </a:rPr>
              <a:t>Overview:</a:t>
            </a:r>
          </a:p>
          <a:p>
            <a:endParaRPr lang="en-AU" dirty="0"/>
          </a:p>
          <a:p>
            <a:r>
              <a:rPr lang="en-US" sz="3000" dirty="0">
                <a:latin typeface="Agency FB" panose="020B0503020202020204" pitchFamily="34" charset="0"/>
              </a:rPr>
              <a:t>The chips category shows a consistent pattern of high demand, particularly during holiday periods, driven largely by affluent families and retirees, who represent high-value segments. These groups not only purchase more frequently but also favor larger pack sizes and premium brands, underscoring the potential for targeted promotions. Seasonal campaigns focused on these demographics, especially during peak times, could significantly boost category performance, while strategic product placement for popular pack sizes could enhance engagement across all customer segments</a:t>
            </a:r>
            <a:r>
              <a:rPr lang="en-US" sz="3000" dirty="0"/>
              <a:t>.</a:t>
            </a:r>
            <a:endParaRPr lang="en-AU" sz="3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003699"/>
          </a:xfrm>
        </p:spPr>
        <p:txBody>
          <a:bodyPr/>
          <a:lstStyle/>
          <a:p>
            <a:r>
              <a:rPr lang="en-AU" sz="4000" b="1" dirty="0">
                <a:latin typeface="Agency FB" panose="020B0503020202020204" pitchFamily="34" charset="0"/>
              </a:rPr>
              <a:t>Affluence and its Effect :</a:t>
            </a:r>
          </a:p>
          <a:p>
            <a:endParaRPr lang="en-AU" sz="3200" b="1" dirty="0">
              <a:latin typeface="Agency FB" panose="020B0503020202020204" pitchFamily="34" charset="0"/>
            </a:endParaRPr>
          </a:p>
          <a:p>
            <a:r>
              <a:rPr lang="en-US" sz="3000" dirty="0">
                <a:latin typeface="Agency FB" panose="020B0503020202020204" pitchFamily="34" charset="0"/>
              </a:rPr>
              <a:t>Analysis reveals that affluence significantly impacts purchasing behaviors within the chips category. Higher-income customers, particularly affluent families and retirees, are more inclined to purchase premium brands and larger pack sizes, driving higher sales volumes. These segments display brand loyalty and value quality over price sensitivity, suggesting that upscale or specialty offerings may resonate well. Targeted promotions and premium product placements can effectively capture this demographic's attention. By aligning marketing strategies with these insights, retailers can maximize engagement from affluent customers, enhancing both frequency of purchases and average transaction value within this key category</a:t>
            </a:r>
            <a:r>
              <a:rPr lang="en-US" sz="3000" dirty="0"/>
              <a:t>.</a:t>
            </a:r>
            <a:endParaRPr lang="en-AU" sz="3000" b="1" dirty="0">
              <a:latin typeface="Agency FB" panose="020B0503020202020204" pitchFamily="34"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12153-E5F9-4382-86AC-C6183343E5A6}"/>
              </a:ext>
            </a:extLst>
          </p:cNvPr>
          <p:cNvPicPr>
            <a:picLocks noChangeAspect="1"/>
          </p:cNvPicPr>
          <p:nvPr/>
        </p:nvPicPr>
        <p:blipFill>
          <a:blip r:embed="rId2"/>
          <a:stretch>
            <a:fillRect/>
          </a:stretch>
        </p:blipFill>
        <p:spPr>
          <a:xfrm>
            <a:off x="924340" y="149096"/>
            <a:ext cx="4939748" cy="2981739"/>
          </a:xfrm>
          <a:prstGeom prst="rect">
            <a:avLst/>
          </a:prstGeom>
        </p:spPr>
      </p:pic>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F90263D0-415C-4290-AEF4-400342373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166" y="3130835"/>
            <a:ext cx="4939748" cy="3114125"/>
          </a:xfrm>
          <a:prstGeom prst="rect">
            <a:avLst/>
          </a:prstGeom>
        </p:spPr>
      </p:pic>
      <p:pic>
        <p:nvPicPr>
          <p:cNvPr id="13" name="Picture 12">
            <a:extLst>
              <a:ext uri="{FF2B5EF4-FFF2-40B4-BE49-F238E27FC236}">
                <a16:creationId xmlns:a16="http://schemas.microsoft.com/office/drawing/2014/main" id="{40EA6F47-4EBC-4ED7-8583-97823DA2E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914" y="3230217"/>
            <a:ext cx="6136384" cy="3014743"/>
          </a:xfrm>
          <a:prstGeom prst="rect">
            <a:avLst/>
          </a:prstGeom>
        </p:spPr>
      </p:pic>
      <p:pic>
        <p:nvPicPr>
          <p:cNvPr id="15" name="Picture 14">
            <a:extLst>
              <a:ext uri="{FF2B5EF4-FFF2-40B4-BE49-F238E27FC236}">
                <a16:creationId xmlns:a16="http://schemas.microsoft.com/office/drawing/2014/main" id="{9FCCEA08-10EB-4F17-BF33-784B284A3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796" y="149096"/>
            <a:ext cx="6233502" cy="288234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49CC85-B3FC-4D3C-8930-7FC7A525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29" y="-49695"/>
            <a:ext cx="11280914" cy="3500258"/>
          </a:xfrm>
          <a:prstGeom prst="rect">
            <a:avLst/>
          </a:prstGeom>
        </p:spPr>
      </p:pic>
      <p:pic>
        <p:nvPicPr>
          <p:cNvPr id="6" name="Picture 5">
            <a:extLst>
              <a:ext uri="{FF2B5EF4-FFF2-40B4-BE49-F238E27FC236}">
                <a16:creationId xmlns:a16="http://schemas.microsoft.com/office/drawing/2014/main" id="{B5432A0B-3E6C-4201-97A2-ACFB45C19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28" y="3438940"/>
            <a:ext cx="11396871" cy="3419059"/>
          </a:xfrm>
          <a:prstGeom prst="rect">
            <a:avLst/>
          </a:prstGeom>
        </p:spPr>
      </p:pic>
    </p:spTree>
    <p:extLst>
      <p:ext uri="{BB962C8B-B14F-4D97-AF65-F5344CB8AC3E}">
        <p14:creationId xmlns:p14="http://schemas.microsoft.com/office/powerpoint/2010/main" val="201380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5000" b="1" dirty="0">
                <a:latin typeface="Agency FB" panose="020B0503020202020204" pitchFamily="34" charset="0"/>
              </a:rPr>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6394</TotalTime>
  <Words>861</Words>
  <Application>Microsoft Office PowerPoint</Application>
  <PresentationFormat>Widescreen</PresentationFormat>
  <Paragraphs>44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Agency FB</vt:lpstr>
      <vt:lpstr>Roboto</vt:lpstr>
      <vt:lpstr>Roboto Light</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Rahul Singh</cp:lastModifiedBy>
  <cp:revision>475</cp:revision>
  <dcterms:created xsi:type="dcterms:W3CDTF">2018-02-07T23:23:24Z</dcterms:created>
  <dcterms:modified xsi:type="dcterms:W3CDTF">2024-10-28T14:30:42Z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