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10287000" cx="18288000"/>
  <p:notesSz cx="6858000" cy="9144000"/>
  <p:embeddedFontLst>
    <p:embeddedFont>
      <p:font typeface="Tiro Bangla"/>
      <p:regular r:id="rId22"/>
      <p: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S5fZX/xGxp3PXeuT4kMqvFcUdd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TiroBangla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TiroBangla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7" name="Google Shape;22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8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1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2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3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3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3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3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5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6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6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2.png"/><Relationship Id="rId4" Type="http://schemas.openxmlformats.org/officeDocument/2006/relationships/image" Target="../media/image5.png"/><Relationship Id="rId5" Type="http://schemas.openxmlformats.org/officeDocument/2006/relationships/image" Target="../media/image1.png"/><Relationship Id="rId6" Type="http://schemas.openxmlformats.org/officeDocument/2006/relationships/image" Target="../media/image1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Relationship Id="rId4" Type="http://schemas.openxmlformats.org/officeDocument/2006/relationships/image" Target="../media/image1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1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image" Target="../media/image3.png"/><Relationship Id="rId5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rot="689490">
            <a:off x="277293" y="2844169"/>
            <a:ext cx="6970164" cy="6551954"/>
          </a:xfrm>
          <a:custGeom>
            <a:rect b="b" l="l" r="r" t="t"/>
            <a:pathLst>
              <a:path extrusionOk="0" h="6551954" w="6970164">
                <a:moveTo>
                  <a:pt x="0" y="0"/>
                </a:moveTo>
                <a:lnTo>
                  <a:pt x="6970163" y="0"/>
                </a:lnTo>
                <a:lnTo>
                  <a:pt x="6970163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>
            <a:off x="1028700" y="4241172"/>
            <a:ext cx="5647513" cy="3757949"/>
          </a:xfrm>
          <a:custGeom>
            <a:rect b="b" l="l" r="r" t="t"/>
            <a:pathLst>
              <a:path extrusionOk="0" h="3757949" w="5647513">
                <a:moveTo>
                  <a:pt x="0" y="0"/>
                </a:moveTo>
                <a:lnTo>
                  <a:pt x="5647513" y="0"/>
                </a:lnTo>
                <a:lnTo>
                  <a:pt x="5647513" y="3757949"/>
                </a:lnTo>
                <a:lnTo>
                  <a:pt x="0" y="375794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766247" y="808564"/>
            <a:ext cx="1996127" cy="1823705"/>
          </a:xfrm>
          <a:custGeom>
            <a:rect b="b" l="l" r="r" t="t"/>
            <a:pathLst>
              <a:path extrusionOk="0" h="1823705" w="1996127">
                <a:moveTo>
                  <a:pt x="0" y="0"/>
                </a:moveTo>
                <a:lnTo>
                  <a:pt x="1996127" y="0"/>
                </a:lnTo>
                <a:lnTo>
                  <a:pt x="1996127" y="1823705"/>
                </a:lnTo>
                <a:lnTo>
                  <a:pt x="0" y="182370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15709" l="-1614" r="-1614" t="-28256"/>
            </a:stretch>
          </a:blipFill>
          <a:ln>
            <a:noFill/>
          </a:ln>
        </p:spPr>
      </p:sp>
      <p:sp>
        <p:nvSpPr>
          <p:cNvPr id="87" name="Google Shape;87;p1"/>
          <p:cNvSpPr txBox="1"/>
          <p:nvPr/>
        </p:nvSpPr>
        <p:spPr>
          <a:xfrm>
            <a:off x="7629665" y="4584072"/>
            <a:ext cx="9830960" cy="324167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9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City Corporation </a:t>
            </a:r>
            <a:endParaRPr/>
          </a:p>
          <a:p>
            <a:pPr indent="0" lvl="0" marL="0" marR="0" rtl="0" algn="l">
              <a:lnSpc>
                <a:spcPct val="9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799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Management System</a:t>
            </a:r>
            <a:endParaRPr/>
          </a:p>
        </p:txBody>
      </p:sp>
      <p:sp>
        <p:nvSpPr>
          <p:cNvPr id="88" name="Google Shape;88;p1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9"/>
          <p:cNvSpPr/>
          <p:nvPr/>
        </p:nvSpPr>
        <p:spPr>
          <a:xfrm rot="5932622">
            <a:off x="-2076779" y="-1557234"/>
            <a:ext cx="8581051" cy="7660538"/>
          </a:xfrm>
          <a:custGeom>
            <a:rect b="b" l="l" r="r" t="t"/>
            <a:pathLst>
              <a:path extrusionOk="0" h="7660538" w="8581051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9"/>
          <p:cNvSpPr/>
          <p:nvPr/>
        </p:nvSpPr>
        <p:spPr>
          <a:xfrm>
            <a:off x="14802918" y="5248547"/>
            <a:ext cx="6970164" cy="6551954"/>
          </a:xfrm>
          <a:custGeom>
            <a:rect b="b" l="l" r="r" t="t"/>
            <a:pathLst>
              <a:path extrusionOk="0" h="6551954" w="697016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31" name="Google Shape;231;p9"/>
          <p:cNvGrpSpPr/>
          <p:nvPr/>
        </p:nvGrpSpPr>
        <p:grpSpPr>
          <a:xfrm>
            <a:off x="3100733" y="402046"/>
            <a:ext cx="839499" cy="869013"/>
            <a:chOff x="0" y="-28575"/>
            <a:chExt cx="812800" cy="841375"/>
          </a:xfrm>
        </p:grpSpPr>
        <p:sp>
          <p:nvSpPr>
            <p:cNvPr id="232" name="Google Shape;232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3" name="Google Shape;233;p9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4" name="Google Shape;234;p9"/>
          <p:cNvGrpSpPr/>
          <p:nvPr/>
        </p:nvGrpSpPr>
        <p:grpSpPr>
          <a:xfrm>
            <a:off x="2213747" y="1258519"/>
            <a:ext cx="494400" cy="511781"/>
            <a:chOff x="0" y="-28575"/>
            <a:chExt cx="812800" cy="841375"/>
          </a:xfrm>
        </p:grpSpPr>
        <p:sp>
          <p:nvSpPr>
            <p:cNvPr id="235" name="Google Shape;235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6" name="Google Shape;236;p9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37" name="Google Shape;237;p9"/>
          <p:cNvGrpSpPr/>
          <p:nvPr/>
        </p:nvGrpSpPr>
        <p:grpSpPr>
          <a:xfrm>
            <a:off x="16839551" y="4066508"/>
            <a:ext cx="839499" cy="869013"/>
            <a:chOff x="0" y="-28575"/>
            <a:chExt cx="812800" cy="841375"/>
          </a:xfrm>
        </p:grpSpPr>
        <p:sp>
          <p:nvSpPr>
            <p:cNvPr id="238" name="Google Shape;238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9" name="Google Shape;239;p9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40" name="Google Shape;240;p9"/>
          <p:cNvGrpSpPr/>
          <p:nvPr/>
        </p:nvGrpSpPr>
        <p:grpSpPr>
          <a:xfrm>
            <a:off x="16011294" y="5126119"/>
            <a:ext cx="494400" cy="511781"/>
            <a:chOff x="0" y="-28575"/>
            <a:chExt cx="812800" cy="841375"/>
          </a:xfrm>
        </p:grpSpPr>
        <p:sp>
          <p:nvSpPr>
            <p:cNvPr id="241" name="Google Shape;241;p9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9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3" name="Google Shape;243;p9"/>
          <p:cNvSpPr txBox="1"/>
          <p:nvPr/>
        </p:nvSpPr>
        <p:spPr>
          <a:xfrm>
            <a:off x="5523574" y="1675051"/>
            <a:ext cx="9725100" cy="75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208" u="sng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6. PROJECTS</a:t>
            </a:r>
            <a:endParaRPr u="sng"/>
          </a:p>
          <a:p>
            <a:pPr indent="0" lvl="0" marL="0" marR="0" rtl="0" algn="l">
              <a:lnSpc>
                <a:spcPct val="11849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208" u="none" cap="none" strike="noStrike">
              <a:solidFill>
                <a:srgbClr val="2586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5868" lvl="1" marL="951735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8"/>
              <a:buFont typeface="Arial"/>
              <a:buChar char="•"/>
            </a:pPr>
            <a:r>
              <a:rPr b="0" i="0" lang="en-US" sz="4408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PNO </a:t>
            </a:r>
            <a:r>
              <a:rPr b="0" i="0" lang="en-US" sz="44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(Primary Key)</a:t>
            </a:r>
            <a:endParaRPr/>
          </a:p>
          <a:p>
            <a:pPr indent="-475868" lvl="1" marL="951735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8"/>
              <a:buFont typeface="Arial"/>
              <a:buChar char="•"/>
            </a:pPr>
            <a:r>
              <a:rPr b="0" i="0" lang="en-US" sz="44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PNAME</a:t>
            </a:r>
            <a:endParaRPr/>
          </a:p>
          <a:p>
            <a:pPr indent="-475868" lvl="1" marL="951735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8"/>
              <a:buFont typeface="Arial"/>
              <a:buChar char="•"/>
            </a:pPr>
            <a:r>
              <a:rPr b="0" i="0" lang="en-US" sz="44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P_Location</a:t>
            </a:r>
            <a:endParaRPr/>
          </a:p>
          <a:p>
            <a:pPr indent="-475868" lvl="1" marL="951735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8"/>
              <a:buFont typeface="Arial"/>
              <a:buChar char="•"/>
            </a:pPr>
            <a:r>
              <a:rPr b="0" i="0" lang="en-US" sz="44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Start_Date</a:t>
            </a:r>
            <a:endParaRPr/>
          </a:p>
          <a:p>
            <a:pPr indent="-475868" lvl="1" marL="951735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8"/>
              <a:buFont typeface="Arial"/>
              <a:buChar char="•"/>
            </a:pPr>
            <a:r>
              <a:rPr b="0" i="0" lang="en-US" sz="44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End_Date</a:t>
            </a:r>
            <a:endParaRPr/>
          </a:p>
          <a:p>
            <a:pPr indent="0" lvl="0" marL="0" marR="0" rtl="0" algn="l">
              <a:lnSpc>
                <a:spcPct val="127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0"/>
          <p:cNvSpPr/>
          <p:nvPr/>
        </p:nvSpPr>
        <p:spPr>
          <a:xfrm rot="5932622">
            <a:off x="-2076779" y="-1557234"/>
            <a:ext cx="8581051" cy="7660538"/>
          </a:xfrm>
          <a:custGeom>
            <a:rect b="b" l="l" r="r" t="t"/>
            <a:pathLst>
              <a:path extrusionOk="0" h="7660538" w="8581051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0" name="Google Shape;250;p10"/>
          <p:cNvSpPr/>
          <p:nvPr/>
        </p:nvSpPr>
        <p:spPr>
          <a:xfrm>
            <a:off x="14802918" y="5248547"/>
            <a:ext cx="6970164" cy="6551954"/>
          </a:xfrm>
          <a:custGeom>
            <a:rect b="b" l="l" r="r" t="t"/>
            <a:pathLst>
              <a:path extrusionOk="0" h="6551954" w="697016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1" name="Google Shape;251;p10"/>
          <p:cNvGrpSpPr/>
          <p:nvPr/>
        </p:nvGrpSpPr>
        <p:grpSpPr>
          <a:xfrm>
            <a:off x="3100733" y="402046"/>
            <a:ext cx="839499" cy="869013"/>
            <a:chOff x="0" y="-28575"/>
            <a:chExt cx="812800" cy="841375"/>
          </a:xfrm>
        </p:grpSpPr>
        <p:sp>
          <p:nvSpPr>
            <p:cNvPr id="252" name="Google Shape;252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10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4" name="Google Shape;254;p10"/>
          <p:cNvGrpSpPr/>
          <p:nvPr/>
        </p:nvGrpSpPr>
        <p:grpSpPr>
          <a:xfrm>
            <a:off x="2213747" y="1258519"/>
            <a:ext cx="494400" cy="511781"/>
            <a:chOff x="0" y="-28575"/>
            <a:chExt cx="812800" cy="841375"/>
          </a:xfrm>
        </p:grpSpPr>
        <p:sp>
          <p:nvSpPr>
            <p:cNvPr id="255" name="Google Shape;255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6" name="Google Shape;256;p10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57" name="Google Shape;257;p10"/>
          <p:cNvGrpSpPr/>
          <p:nvPr/>
        </p:nvGrpSpPr>
        <p:grpSpPr>
          <a:xfrm>
            <a:off x="16839551" y="4066508"/>
            <a:ext cx="839499" cy="869013"/>
            <a:chOff x="0" y="-28575"/>
            <a:chExt cx="812800" cy="841375"/>
          </a:xfrm>
        </p:grpSpPr>
        <p:sp>
          <p:nvSpPr>
            <p:cNvPr id="258" name="Google Shape;258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0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60" name="Google Shape;260;p10"/>
          <p:cNvGrpSpPr/>
          <p:nvPr/>
        </p:nvGrpSpPr>
        <p:grpSpPr>
          <a:xfrm>
            <a:off x="16011294" y="5126119"/>
            <a:ext cx="494400" cy="511781"/>
            <a:chOff x="0" y="-28575"/>
            <a:chExt cx="812800" cy="841375"/>
          </a:xfrm>
        </p:grpSpPr>
        <p:sp>
          <p:nvSpPr>
            <p:cNvPr id="261" name="Google Shape;261;p10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2" name="Google Shape;262;p10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63" name="Google Shape;263;p10"/>
          <p:cNvSpPr txBox="1"/>
          <p:nvPr/>
        </p:nvSpPr>
        <p:spPr>
          <a:xfrm>
            <a:off x="4911289" y="1927934"/>
            <a:ext cx="10766700" cy="57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8" u="sng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7. SERVICES</a:t>
            </a:r>
            <a:endParaRPr u="sng"/>
          </a:p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708" u="none" cap="none" strike="noStrike">
              <a:solidFill>
                <a:srgbClr val="2586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08252" lvl="1" marL="1016504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8"/>
              <a:buFont typeface="Arial"/>
              <a:buChar char="•"/>
            </a:pPr>
            <a:r>
              <a:rPr b="0" i="0" lang="en-US" sz="4708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SID</a:t>
            </a:r>
            <a:r>
              <a:rPr b="0" i="0" lang="en-US" sz="47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Key)</a:t>
            </a:r>
            <a:endParaRPr/>
          </a:p>
          <a:p>
            <a:pPr indent="-508252" lvl="1" marL="1016504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8"/>
              <a:buFont typeface="Arial"/>
              <a:buChar char="•"/>
            </a:pPr>
            <a:r>
              <a:rPr b="0" i="0" lang="en-US" sz="47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SNAME</a:t>
            </a:r>
            <a:endParaRPr/>
          </a:p>
          <a:p>
            <a:pPr indent="-508252" lvl="1" marL="1016504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708"/>
              <a:buFont typeface="Arial"/>
              <a:buChar char="•"/>
            </a:pPr>
            <a:r>
              <a:rPr b="0" i="0" lang="en-US" sz="47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Total_Amount</a:t>
            </a:r>
            <a:endParaRPr/>
          </a:p>
          <a:p>
            <a:pPr indent="0" lvl="0" marL="0" marR="0" rtl="0" algn="l">
              <a:lnSpc>
                <a:spcPct val="11918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70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4" name="Google Shape;264;p10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/>
          <p:nvPr/>
        </p:nvSpPr>
        <p:spPr>
          <a:xfrm rot="5932622">
            <a:off x="-2076779" y="-1557234"/>
            <a:ext cx="8581051" cy="7660538"/>
          </a:xfrm>
          <a:custGeom>
            <a:rect b="b" l="l" r="r" t="t"/>
            <a:pathLst>
              <a:path extrusionOk="0" h="7660538" w="8581051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0" name="Google Shape;270;p11"/>
          <p:cNvSpPr/>
          <p:nvPr/>
        </p:nvSpPr>
        <p:spPr>
          <a:xfrm>
            <a:off x="14802918" y="5248547"/>
            <a:ext cx="6970164" cy="6551954"/>
          </a:xfrm>
          <a:custGeom>
            <a:rect b="b" l="l" r="r" t="t"/>
            <a:pathLst>
              <a:path extrusionOk="0" h="6551954" w="697016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71" name="Google Shape;271;p11"/>
          <p:cNvGrpSpPr/>
          <p:nvPr/>
        </p:nvGrpSpPr>
        <p:grpSpPr>
          <a:xfrm>
            <a:off x="3100733" y="402046"/>
            <a:ext cx="839499" cy="869013"/>
            <a:chOff x="0" y="-28575"/>
            <a:chExt cx="812800" cy="841375"/>
          </a:xfrm>
        </p:grpSpPr>
        <p:sp>
          <p:nvSpPr>
            <p:cNvPr id="272" name="Google Shape;272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1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4" name="Google Shape;274;p11"/>
          <p:cNvGrpSpPr/>
          <p:nvPr/>
        </p:nvGrpSpPr>
        <p:grpSpPr>
          <a:xfrm>
            <a:off x="2213747" y="1258519"/>
            <a:ext cx="494400" cy="511781"/>
            <a:chOff x="0" y="-28575"/>
            <a:chExt cx="812800" cy="841375"/>
          </a:xfrm>
        </p:grpSpPr>
        <p:sp>
          <p:nvSpPr>
            <p:cNvPr id="275" name="Google Shape;275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11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77" name="Google Shape;277;p11"/>
          <p:cNvGrpSpPr/>
          <p:nvPr/>
        </p:nvGrpSpPr>
        <p:grpSpPr>
          <a:xfrm>
            <a:off x="16839551" y="4066508"/>
            <a:ext cx="839499" cy="869013"/>
            <a:chOff x="0" y="-28575"/>
            <a:chExt cx="812800" cy="841375"/>
          </a:xfrm>
        </p:grpSpPr>
        <p:sp>
          <p:nvSpPr>
            <p:cNvPr id="278" name="Google Shape;278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11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80" name="Google Shape;280;p11"/>
          <p:cNvGrpSpPr/>
          <p:nvPr/>
        </p:nvGrpSpPr>
        <p:grpSpPr>
          <a:xfrm>
            <a:off x="16011294" y="5126119"/>
            <a:ext cx="494400" cy="511781"/>
            <a:chOff x="0" y="-28575"/>
            <a:chExt cx="812800" cy="841375"/>
          </a:xfrm>
        </p:grpSpPr>
        <p:sp>
          <p:nvSpPr>
            <p:cNvPr id="281" name="Google Shape;281;p11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1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3" name="Google Shape;283;p11"/>
          <p:cNvSpPr txBox="1"/>
          <p:nvPr/>
        </p:nvSpPr>
        <p:spPr>
          <a:xfrm>
            <a:off x="5209110" y="1093212"/>
            <a:ext cx="9260400" cy="1011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8" u="sng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8. COMPLAINTS</a:t>
            </a:r>
            <a:endParaRPr u="sng"/>
          </a:p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708" u="none" cap="none" strike="noStrike">
              <a:solidFill>
                <a:srgbClr val="2586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65073" lvl="1" marL="930146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8"/>
              <a:buFont typeface="Arial"/>
              <a:buChar char="•"/>
            </a:pPr>
            <a:r>
              <a:rPr b="0" i="0" lang="en-US" sz="4308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CID </a:t>
            </a:r>
            <a:r>
              <a:rPr b="0" i="0" lang="en-US" sz="43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(Primary Key)</a:t>
            </a:r>
            <a:endParaRPr/>
          </a:p>
          <a:p>
            <a:pPr indent="-465073" lvl="1" marL="930146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8"/>
              <a:buFont typeface="Arial"/>
              <a:buChar char="•"/>
            </a:pPr>
            <a:r>
              <a:rPr b="0" i="0" lang="en-US" sz="43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C_Date</a:t>
            </a:r>
            <a:endParaRPr/>
          </a:p>
          <a:p>
            <a:pPr indent="-465073" lvl="1" marL="930146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8"/>
              <a:buFont typeface="Arial"/>
              <a:buChar char="•"/>
            </a:pPr>
            <a:r>
              <a:rPr b="0" i="0" lang="en-US" sz="43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CNAME</a:t>
            </a:r>
            <a:endParaRPr/>
          </a:p>
          <a:p>
            <a:pPr indent="-465073" lvl="1" marL="930146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8"/>
              <a:buFont typeface="Arial"/>
              <a:buChar char="•"/>
            </a:pPr>
            <a:r>
              <a:rPr b="0" i="0" lang="en-US" sz="43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C_Status</a:t>
            </a:r>
            <a:endParaRPr/>
          </a:p>
          <a:p>
            <a:pPr indent="-465073" lvl="1" marL="930146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8"/>
              <a:buFont typeface="Arial"/>
              <a:buChar char="•"/>
            </a:pPr>
            <a:r>
              <a:rPr b="0" i="0" lang="en-US" sz="43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Paid</a:t>
            </a:r>
            <a:endParaRPr/>
          </a:p>
          <a:p>
            <a:pPr indent="-465073" lvl="1" marL="930146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8"/>
              <a:buFont typeface="Arial"/>
              <a:buChar char="•"/>
            </a:pPr>
            <a:r>
              <a:rPr b="0" i="0" lang="en-US" sz="43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Debt</a:t>
            </a:r>
            <a:endParaRPr/>
          </a:p>
          <a:p>
            <a:pPr indent="-465073" lvl="1" marL="930146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8"/>
              <a:buFont typeface="Arial"/>
              <a:buChar char="•"/>
            </a:pPr>
            <a:r>
              <a:rPr b="0" i="0" lang="en-US" sz="43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P_Date</a:t>
            </a:r>
            <a:endParaRPr/>
          </a:p>
          <a:p>
            <a:pPr indent="-465073" lvl="1" marL="930146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308"/>
              <a:buFont typeface="Arial"/>
              <a:buChar char="•"/>
            </a:pPr>
            <a:r>
              <a:rPr b="0" i="0" lang="en-US" sz="43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IDNO (Foreign Key → CITIZEN)</a:t>
            </a:r>
            <a:endParaRPr/>
          </a:p>
          <a:p>
            <a:pPr indent="0" lvl="0" marL="0" marR="0" rtl="0" algn="l">
              <a:lnSpc>
                <a:spcPct val="126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30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11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2"/>
          <p:cNvSpPr/>
          <p:nvPr/>
        </p:nvSpPr>
        <p:spPr>
          <a:xfrm>
            <a:off x="-2098654" y="4065197"/>
            <a:ext cx="7574006" cy="7505151"/>
          </a:xfrm>
          <a:custGeom>
            <a:rect b="b" l="l" r="r" t="t"/>
            <a:pathLst>
              <a:path extrusionOk="0" h="7505151" w="7574006">
                <a:moveTo>
                  <a:pt x="0" y="0"/>
                </a:moveTo>
                <a:lnTo>
                  <a:pt x="7574006" y="0"/>
                </a:lnTo>
                <a:lnTo>
                  <a:pt x="7574006" y="7505151"/>
                </a:lnTo>
                <a:lnTo>
                  <a:pt x="0" y="75051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0" name="Google Shape;290;p12"/>
          <p:cNvSpPr txBox="1"/>
          <p:nvPr/>
        </p:nvSpPr>
        <p:spPr>
          <a:xfrm>
            <a:off x="1688349" y="933450"/>
            <a:ext cx="81153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258683"/>
                </a:solidFill>
                <a:latin typeface="Tiro Bangla"/>
                <a:ea typeface="Tiro Bangla"/>
                <a:cs typeface="Tiro Bangla"/>
                <a:sym typeface="Tiro Bangla"/>
              </a:rPr>
              <a:t>Key Relationships</a:t>
            </a:r>
            <a:endParaRPr/>
          </a:p>
        </p:txBody>
      </p:sp>
      <p:sp>
        <p:nvSpPr>
          <p:cNvPr id="291" name="Google Shape;291;p12"/>
          <p:cNvSpPr txBox="1"/>
          <p:nvPr/>
        </p:nvSpPr>
        <p:spPr>
          <a:xfrm>
            <a:off x="5049318" y="2827655"/>
            <a:ext cx="12070935" cy="59785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800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EMPLOYEES:-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4800" u="none" cap="none" strike="noStrike">
              <a:solidFill>
                <a:srgbClr val="2586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8161" lvl="1" marL="103632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Works for → One department (DEPARTMENTS)</a:t>
            </a:r>
            <a:endParaRPr/>
          </a:p>
          <a:p>
            <a:pPr indent="-518161" lvl="1" marL="103632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Managed by → A single EMPLOYEE manages one department</a:t>
            </a:r>
            <a:endParaRPr/>
          </a:p>
          <a:p>
            <a:pPr indent="0" lvl="0" marL="0" marR="0" rtl="0" algn="ctr">
              <a:lnSpc>
                <a:spcPct val="1516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12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3"/>
          <p:cNvSpPr/>
          <p:nvPr/>
        </p:nvSpPr>
        <p:spPr>
          <a:xfrm>
            <a:off x="-2098654" y="4065197"/>
            <a:ext cx="7574006" cy="7505151"/>
          </a:xfrm>
          <a:custGeom>
            <a:rect b="b" l="l" r="r" t="t"/>
            <a:pathLst>
              <a:path extrusionOk="0" h="7505151" w="7574006">
                <a:moveTo>
                  <a:pt x="0" y="0"/>
                </a:moveTo>
                <a:lnTo>
                  <a:pt x="7574006" y="0"/>
                </a:lnTo>
                <a:lnTo>
                  <a:pt x="7574006" y="7505151"/>
                </a:lnTo>
                <a:lnTo>
                  <a:pt x="0" y="75051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13"/>
          <p:cNvSpPr txBox="1"/>
          <p:nvPr/>
        </p:nvSpPr>
        <p:spPr>
          <a:xfrm>
            <a:off x="1688349" y="933450"/>
            <a:ext cx="81153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258683"/>
                </a:solidFill>
                <a:latin typeface="Tiro Bangla"/>
                <a:ea typeface="Tiro Bangla"/>
                <a:cs typeface="Tiro Bangla"/>
                <a:sym typeface="Tiro Bangla"/>
              </a:rPr>
              <a:t>Key Relationships</a:t>
            </a:r>
            <a:endParaRPr/>
          </a:p>
        </p:txBody>
      </p:sp>
      <p:sp>
        <p:nvSpPr>
          <p:cNvPr id="299" name="Google Shape;299;p13"/>
          <p:cNvSpPr txBox="1"/>
          <p:nvPr/>
        </p:nvSpPr>
        <p:spPr>
          <a:xfrm>
            <a:off x="5173143" y="2999105"/>
            <a:ext cx="12070935" cy="513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4800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DEPARTMENTS:-</a:t>
            </a:r>
            <a:endParaRPr/>
          </a:p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1" sz="4800" u="none" cap="none" strike="noStrike">
              <a:solidFill>
                <a:srgbClr val="2586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518161" lvl="1" marL="103632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Controls → Multiple PROJECTS</a:t>
            </a:r>
            <a:endParaRPr/>
          </a:p>
          <a:p>
            <a:pPr indent="-518161" lvl="1" marL="103632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Provides → Multiple SERVICES</a:t>
            </a:r>
            <a:endParaRPr/>
          </a:p>
          <a:p>
            <a:pPr indent="-518161" lvl="1" marL="1036322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Char char="•"/>
            </a:pPr>
            <a:r>
              <a:rPr b="0" i="0" lang="en-US" sz="4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Solves → Multiple COMPLAINTS</a:t>
            </a:r>
            <a:endParaRPr/>
          </a:p>
          <a:p>
            <a:pPr indent="0" lvl="0" marL="0" marR="0" rtl="0" algn="ctr">
              <a:lnSpc>
                <a:spcPct val="15164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0" name="Google Shape;300;p13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4"/>
          <p:cNvSpPr/>
          <p:nvPr/>
        </p:nvSpPr>
        <p:spPr>
          <a:xfrm>
            <a:off x="-2098654" y="4065197"/>
            <a:ext cx="7574006" cy="7505151"/>
          </a:xfrm>
          <a:custGeom>
            <a:rect b="b" l="l" r="r" t="t"/>
            <a:pathLst>
              <a:path extrusionOk="0" h="7505151" w="7574006">
                <a:moveTo>
                  <a:pt x="0" y="0"/>
                </a:moveTo>
                <a:lnTo>
                  <a:pt x="7574006" y="0"/>
                </a:lnTo>
                <a:lnTo>
                  <a:pt x="7574006" y="7505151"/>
                </a:lnTo>
                <a:lnTo>
                  <a:pt x="0" y="75051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6" name="Google Shape;306;p14"/>
          <p:cNvSpPr txBox="1"/>
          <p:nvPr/>
        </p:nvSpPr>
        <p:spPr>
          <a:xfrm>
            <a:off x="1688349" y="933450"/>
            <a:ext cx="8115300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258683"/>
                </a:solidFill>
                <a:latin typeface="Tiro Bangla"/>
                <a:ea typeface="Tiro Bangla"/>
                <a:cs typeface="Tiro Bangla"/>
                <a:sym typeface="Tiro Bangla"/>
              </a:rPr>
              <a:t>Key Relationships</a:t>
            </a:r>
            <a:endParaRPr/>
          </a:p>
        </p:txBody>
      </p:sp>
      <p:sp>
        <p:nvSpPr>
          <p:cNvPr id="307" name="Google Shape;307;p14"/>
          <p:cNvSpPr txBox="1"/>
          <p:nvPr/>
        </p:nvSpPr>
        <p:spPr>
          <a:xfrm>
            <a:off x="5726303" y="2789921"/>
            <a:ext cx="9710050" cy="66404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74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PROJECTS</a:t>
            </a:r>
            <a:endParaRPr/>
          </a:p>
          <a:p>
            <a:pPr indent="-407484" lvl="1" marL="81496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74"/>
              <a:buFont typeface="Arial"/>
              <a:buChar char="•"/>
            </a:pPr>
            <a:r>
              <a:rPr b="0" i="0" lang="en-US" sz="37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Controlled by → One DEPARTMENT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7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74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CITIZEN</a:t>
            </a:r>
            <a:endParaRPr/>
          </a:p>
          <a:p>
            <a:pPr indent="-407484" lvl="1" marL="81496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74"/>
              <a:buFont typeface="Arial"/>
              <a:buChar char="•"/>
            </a:pPr>
            <a:r>
              <a:rPr b="0" i="0" lang="en-US" sz="37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Reports → Multiple COMPLAINTS</a:t>
            </a:r>
            <a:endParaRPr/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7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74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COMPLAINTS</a:t>
            </a:r>
            <a:endParaRPr/>
          </a:p>
          <a:p>
            <a:pPr indent="-407484" lvl="1" marL="814968" marR="0" rtl="0" algn="l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74"/>
              <a:buFont typeface="Arial"/>
              <a:buChar char="•"/>
            </a:pPr>
            <a:r>
              <a:rPr b="0" i="0" lang="en-US" sz="3774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Linked to → SERVICES through BILLS (with Paid, Debt, P_Date)</a:t>
            </a:r>
            <a:endParaRPr/>
          </a:p>
          <a:p>
            <a:pPr indent="0" lvl="0" marL="0" marR="0" rtl="0" algn="ctr">
              <a:lnSpc>
                <a:spcPct val="143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3774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8" name="Google Shape;308;p14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6"/>
          <p:cNvSpPr/>
          <p:nvPr/>
        </p:nvSpPr>
        <p:spPr>
          <a:xfrm>
            <a:off x="-212667" y="0"/>
            <a:ext cx="18713333" cy="10481847"/>
          </a:xfrm>
          <a:custGeom>
            <a:rect b="b" l="l" r="r" t="t"/>
            <a:pathLst>
              <a:path extrusionOk="0" h="10481847" w="18713333">
                <a:moveTo>
                  <a:pt x="0" y="0"/>
                </a:moveTo>
                <a:lnTo>
                  <a:pt x="18713334" y="0"/>
                </a:lnTo>
                <a:lnTo>
                  <a:pt x="18713334" y="10481847"/>
                </a:lnTo>
                <a:lnTo>
                  <a:pt x="0" y="104818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51000"/>
            </a:blip>
            <a:stretch>
              <a:fillRect b="-9469" l="0" r="0" t="-9468"/>
            </a:stretch>
          </a:blipFill>
          <a:ln>
            <a:noFill/>
          </a:ln>
        </p:spPr>
      </p:sp>
      <p:grpSp>
        <p:nvGrpSpPr>
          <p:cNvPr id="314" name="Google Shape;314;p16"/>
          <p:cNvGrpSpPr/>
          <p:nvPr/>
        </p:nvGrpSpPr>
        <p:grpSpPr>
          <a:xfrm>
            <a:off x="-212675" y="-426399"/>
            <a:ext cx="18926168" cy="11463684"/>
            <a:chOff x="0" y="-104775"/>
            <a:chExt cx="4872604" cy="3019222"/>
          </a:xfrm>
        </p:grpSpPr>
        <p:sp>
          <p:nvSpPr>
            <p:cNvPr id="315" name="Google Shape;315;p16"/>
            <p:cNvSpPr/>
            <p:nvPr/>
          </p:nvSpPr>
          <p:spPr>
            <a:xfrm>
              <a:off x="0" y="0"/>
              <a:ext cx="4872603" cy="2914447"/>
            </a:xfrm>
            <a:custGeom>
              <a:rect b="b" l="l" r="r" t="t"/>
              <a:pathLst>
                <a:path extrusionOk="0" h="2914447" w="4872603">
                  <a:moveTo>
                    <a:pt x="0" y="0"/>
                  </a:moveTo>
                  <a:lnTo>
                    <a:pt x="4872603" y="0"/>
                  </a:lnTo>
                  <a:lnTo>
                    <a:pt x="4872603" y="2914447"/>
                  </a:lnTo>
                  <a:lnTo>
                    <a:pt x="0" y="2914447"/>
                  </a:lnTo>
                  <a:close/>
                </a:path>
              </a:pathLst>
            </a:custGeom>
            <a:solidFill>
              <a:srgbClr val="000000">
                <a:alpha val="66666"/>
              </a:srgbClr>
            </a:solidFill>
            <a:ln>
              <a:noFill/>
            </a:ln>
          </p:spPr>
        </p:sp>
        <p:sp>
          <p:nvSpPr>
            <p:cNvPr id="316" name="Google Shape;316;p16"/>
            <p:cNvSpPr txBox="1"/>
            <p:nvPr/>
          </p:nvSpPr>
          <p:spPr>
            <a:xfrm>
              <a:off x="0" y="-104775"/>
              <a:ext cx="4872604" cy="301922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7" name="Google Shape;317;p16"/>
          <p:cNvSpPr/>
          <p:nvPr/>
        </p:nvSpPr>
        <p:spPr>
          <a:xfrm>
            <a:off x="8056332" y="723900"/>
            <a:ext cx="2175335" cy="2793368"/>
          </a:xfrm>
          <a:custGeom>
            <a:rect b="b" l="l" r="r" t="t"/>
            <a:pathLst>
              <a:path extrusionOk="0" h="2793368" w="2175335">
                <a:moveTo>
                  <a:pt x="0" y="0"/>
                </a:moveTo>
                <a:lnTo>
                  <a:pt x="2175336" y="0"/>
                </a:lnTo>
                <a:lnTo>
                  <a:pt x="2175336" y="2793368"/>
                </a:lnTo>
                <a:lnTo>
                  <a:pt x="0" y="279336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8" name="Google Shape;318;p16"/>
          <p:cNvSpPr txBox="1"/>
          <p:nvPr/>
        </p:nvSpPr>
        <p:spPr>
          <a:xfrm>
            <a:off x="1825453" y="5678103"/>
            <a:ext cx="14637095" cy="18547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353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The tragic air crash at the Milestone School &amp; College premises in Dhaka.</a:t>
            </a:r>
            <a:endParaRPr/>
          </a:p>
        </p:txBody>
      </p:sp>
      <p:sp>
        <p:nvSpPr>
          <p:cNvPr id="319" name="Google Shape;319;p16"/>
          <p:cNvSpPr txBox="1"/>
          <p:nvPr/>
        </p:nvSpPr>
        <p:spPr>
          <a:xfrm>
            <a:off x="5330250" y="3771650"/>
            <a:ext cx="7627500" cy="141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7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WE MOURN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5"/>
          <p:cNvSpPr/>
          <p:nvPr/>
        </p:nvSpPr>
        <p:spPr>
          <a:xfrm>
            <a:off x="-2098654" y="4065197"/>
            <a:ext cx="7574006" cy="7505151"/>
          </a:xfrm>
          <a:custGeom>
            <a:rect b="b" l="l" r="r" t="t"/>
            <a:pathLst>
              <a:path extrusionOk="0" h="7505151" w="7574006">
                <a:moveTo>
                  <a:pt x="0" y="0"/>
                </a:moveTo>
                <a:lnTo>
                  <a:pt x="7574006" y="0"/>
                </a:lnTo>
                <a:lnTo>
                  <a:pt x="7574006" y="7505151"/>
                </a:lnTo>
                <a:lnTo>
                  <a:pt x="0" y="75051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4" name="Google Shape;94;p15"/>
          <p:cNvSpPr txBox="1"/>
          <p:nvPr/>
        </p:nvSpPr>
        <p:spPr>
          <a:xfrm>
            <a:off x="2117300" y="933450"/>
            <a:ext cx="5134954" cy="12382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7500" u="none" cap="none" strike="noStrike">
                <a:solidFill>
                  <a:srgbClr val="258683"/>
                </a:solidFill>
                <a:latin typeface="Tiro Bangla"/>
                <a:ea typeface="Tiro Bangla"/>
                <a:cs typeface="Tiro Bangla"/>
                <a:sym typeface="Tiro Bangla"/>
              </a:rPr>
              <a:t>Overview</a:t>
            </a:r>
            <a:endParaRPr/>
          </a:p>
        </p:txBody>
      </p:sp>
      <p:sp>
        <p:nvSpPr>
          <p:cNvPr id="95" name="Google Shape;95;p15"/>
          <p:cNvSpPr txBox="1"/>
          <p:nvPr/>
        </p:nvSpPr>
        <p:spPr>
          <a:xfrm>
            <a:off x="5745999" y="3043171"/>
            <a:ext cx="11513400" cy="5180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19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The system -manages:</a:t>
            </a:r>
            <a:endParaRPr/>
          </a:p>
          <a:p>
            <a:pPr indent="0" lvl="0" marL="0" marR="0" rtl="0" algn="l">
              <a:lnSpc>
                <a:spcPct val="12485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619" u="none" cap="none" strike="noStrike">
              <a:solidFill>
                <a:srgbClr val="2586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44726" lvl="1" marL="889452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19"/>
              <a:buFont typeface="Arial"/>
              <a:buChar char="•"/>
            </a:pPr>
            <a:r>
              <a:rPr b="0" i="0" lang="en-US" sz="41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Citizens and their information</a:t>
            </a:r>
            <a:endParaRPr/>
          </a:p>
          <a:p>
            <a:pPr indent="-444726" lvl="1" marL="889452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19"/>
              <a:buFont typeface="Arial"/>
              <a:buChar char="•"/>
            </a:pPr>
            <a:r>
              <a:rPr b="0" i="0" lang="en-US" sz="41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Employees and the departments they work in Projects, Services, and Complaints</a:t>
            </a:r>
            <a:endParaRPr/>
          </a:p>
          <a:p>
            <a:pPr indent="-444726" lvl="1" marL="889452" marR="0" rtl="0" algn="l">
              <a:lnSpc>
                <a:spcPct val="1400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19"/>
              <a:buFont typeface="Arial"/>
              <a:buChar char="•"/>
            </a:pPr>
            <a:r>
              <a:rPr b="0" i="0" lang="en-US" sz="411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Relationships between all these entities</a:t>
            </a:r>
            <a:endParaRPr/>
          </a:p>
        </p:txBody>
      </p:sp>
      <p:sp>
        <p:nvSpPr>
          <p:cNvPr id="96" name="Google Shape;96;p15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"/>
          <p:cNvSpPr/>
          <p:nvPr/>
        </p:nvSpPr>
        <p:spPr>
          <a:xfrm>
            <a:off x="0" y="27103"/>
            <a:ext cx="6913821" cy="4114800"/>
          </a:xfrm>
          <a:custGeom>
            <a:rect b="b" l="l" r="r" t="t"/>
            <a:pathLst>
              <a:path extrusionOk="0" h="4114800" w="6913821">
                <a:moveTo>
                  <a:pt x="0" y="0"/>
                </a:moveTo>
                <a:lnTo>
                  <a:pt x="6913821" y="0"/>
                </a:lnTo>
                <a:lnTo>
                  <a:pt x="6913821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02" name="Google Shape;102;p2"/>
          <p:cNvGrpSpPr/>
          <p:nvPr/>
        </p:nvGrpSpPr>
        <p:grpSpPr>
          <a:xfrm>
            <a:off x="471784" y="1199535"/>
            <a:ext cx="555717" cy="575254"/>
            <a:chOff x="0" y="-28575"/>
            <a:chExt cx="812800" cy="841375"/>
          </a:xfrm>
        </p:grpSpPr>
        <p:sp>
          <p:nvSpPr>
            <p:cNvPr id="103" name="Google Shape;103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2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5" name="Google Shape;105;p2"/>
          <p:cNvGrpSpPr/>
          <p:nvPr/>
        </p:nvGrpSpPr>
        <p:grpSpPr>
          <a:xfrm>
            <a:off x="1028700" y="119341"/>
            <a:ext cx="1062382" cy="1099731"/>
            <a:chOff x="0" y="-28575"/>
            <a:chExt cx="812800" cy="841375"/>
          </a:xfrm>
        </p:grpSpPr>
        <p:sp>
          <p:nvSpPr>
            <p:cNvPr id="106" name="Google Shape;106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2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8" name="Google Shape;108;p2"/>
          <p:cNvGrpSpPr/>
          <p:nvPr/>
        </p:nvGrpSpPr>
        <p:grpSpPr>
          <a:xfrm>
            <a:off x="16703583" y="8683046"/>
            <a:ext cx="555717" cy="575254"/>
            <a:chOff x="0" y="-28575"/>
            <a:chExt cx="812800" cy="841375"/>
          </a:xfrm>
        </p:grpSpPr>
        <p:sp>
          <p:nvSpPr>
            <p:cNvPr id="109" name="Google Shape;109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2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11" name="Google Shape;111;p2"/>
          <p:cNvGrpSpPr/>
          <p:nvPr/>
        </p:nvGrpSpPr>
        <p:grpSpPr>
          <a:xfrm>
            <a:off x="15919059" y="7281161"/>
            <a:ext cx="1062382" cy="1099731"/>
            <a:chOff x="0" y="-28575"/>
            <a:chExt cx="812800" cy="841375"/>
          </a:xfrm>
        </p:grpSpPr>
        <p:sp>
          <p:nvSpPr>
            <p:cNvPr id="112" name="Google Shape;112;p2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5868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2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4" name="Google Shape;114;p2"/>
          <p:cNvSpPr txBox="1"/>
          <p:nvPr/>
        </p:nvSpPr>
        <p:spPr>
          <a:xfrm>
            <a:off x="5806628" y="4179253"/>
            <a:ext cx="6693793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9200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ER Diagram</a:t>
            </a:r>
            <a:endParaRPr/>
          </a:p>
        </p:txBody>
      </p:sp>
      <p:sp>
        <p:nvSpPr>
          <p:cNvPr id="115" name="Google Shape;115;p2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"/>
          <p:cNvSpPr/>
          <p:nvPr/>
        </p:nvSpPr>
        <p:spPr>
          <a:xfrm>
            <a:off x="13335036" y="-1298390"/>
            <a:ext cx="6920282" cy="6580559"/>
          </a:xfrm>
          <a:custGeom>
            <a:rect b="b" l="l" r="r" t="t"/>
            <a:pathLst>
              <a:path extrusionOk="0" h="6580559" w="6920282">
                <a:moveTo>
                  <a:pt x="0" y="0"/>
                </a:moveTo>
                <a:lnTo>
                  <a:pt x="6920282" y="0"/>
                </a:lnTo>
                <a:lnTo>
                  <a:pt x="6920282" y="6580559"/>
                </a:lnTo>
                <a:lnTo>
                  <a:pt x="0" y="658055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1" name="Google Shape;121;p3"/>
          <p:cNvSpPr/>
          <p:nvPr/>
        </p:nvSpPr>
        <p:spPr>
          <a:xfrm>
            <a:off x="15081204" y="7003242"/>
            <a:ext cx="3154240" cy="3569154"/>
          </a:xfrm>
          <a:custGeom>
            <a:rect b="b" l="l" r="r" t="t"/>
            <a:pathLst>
              <a:path extrusionOk="0" h="3569154" w="3154240">
                <a:moveTo>
                  <a:pt x="0" y="0"/>
                </a:moveTo>
                <a:lnTo>
                  <a:pt x="3154240" y="0"/>
                </a:lnTo>
                <a:lnTo>
                  <a:pt x="3154240" y="3569154"/>
                </a:lnTo>
                <a:lnTo>
                  <a:pt x="0" y="35691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2" name="Google Shape;122;p3"/>
          <p:cNvSpPr/>
          <p:nvPr/>
        </p:nvSpPr>
        <p:spPr>
          <a:xfrm>
            <a:off x="766050" y="142675"/>
            <a:ext cx="15944601" cy="10062100"/>
          </a:xfrm>
          <a:custGeom>
            <a:rect b="b" l="l" r="r" t="t"/>
            <a:pathLst>
              <a:path extrusionOk="0" h="8247623" w="14079118">
                <a:moveTo>
                  <a:pt x="0" y="0"/>
                </a:moveTo>
                <a:lnTo>
                  <a:pt x="14079117" y="0"/>
                </a:lnTo>
                <a:lnTo>
                  <a:pt x="14079117" y="8247622"/>
                </a:lnTo>
                <a:lnTo>
                  <a:pt x="0" y="824762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-3521" l="0" r="0" t="-3522"/>
            </a:stretch>
          </a:blipFill>
          <a:ln>
            <a:noFill/>
          </a:ln>
        </p:spPr>
      </p:sp>
      <p:sp>
        <p:nvSpPr>
          <p:cNvPr id="123" name="Google Shape;123;p3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3"/>
          <p:cNvSpPr/>
          <p:nvPr/>
        </p:nvSpPr>
        <p:spPr>
          <a:xfrm rot="-260196">
            <a:off x="5517827" y="3502034"/>
            <a:ext cx="1995613" cy="907404"/>
          </a:xfrm>
          <a:prstGeom prst="diamon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alibri"/>
                <a:ea typeface="Calibri"/>
                <a:cs typeface="Calibri"/>
                <a:sym typeface="Calibri"/>
              </a:rPr>
              <a:t>work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 rot="5932622">
            <a:off x="-2076779" y="-1557234"/>
            <a:ext cx="8581051" cy="7660538"/>
          </a:xfrm>
          <a:custGeom>
            <a:rect b="b" l="l" r="r" t="t"/>
            <a:pathLst>
              <a:path extrusionOk="0" h="7660538" w="8581051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4"/>
          <p:cNvSpPr/>
          <p:nvPr/>
        </p:nvSpPr>
        <p:spPr>
          <a:xfrm>
            <a:off x="14802918" y="5248547"/>
            <a:ext cx="6970164" cy="6551954"/>
          </a:xfrm>
          <a:custGeom>
            <a:rect b="b" l="l" r="r" t="t"/>
            <a:pathLst>
              <a:path extrusionOk="0" h="6551954" w="697016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31" name="Google Shape;131;p4"/>
          <p:cNvGrpSpPr/>
          <p:nvPr/>
        </p:nvGrpSpPr>
        <p:grpSpPr>
          <a:xfrm>
            <a:off x="3100733" y="402046"/>
            <a:ext cx="839499" cy="869013"/>
            <a:chOff x="0" y="-28575"/>
            <a:chExt cx="812800" cy="841375"/>
          </a:xfrm>
        </p:grpSpPr>
        <p:sp>
          <p:nvSpPr>
            <p:cNvPr id="132" name="Google Shape;132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4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4" name="Google Shape;134;p4"/>
          <p:cNvGrpSpPr/>
          <p:nvPr/>
        </p:nvGrpSpPr>
        <p:grpSpPr>
          <a:xfrm>
            <a:off x="2213747" y="1258519"/>
            <a:ext cx="494400" cy="511781"/>
            <a:chOff x="0" y="-28575"/>
            <a:chExt cx="812800" cy="841375"/>
          </a:xfrm>
        </p:grpSpPr>
        <p:sp>
          <p:nvSpPr>
            <p:cNvPr id="135" name="Google Shape;135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4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37" name="Google Shape;137;p4"/>
          <p:cNvGrpSpPr/>
          <p:nvPr/>
        </p:nvGrpSpPr>
        <p:grpSpPr>
          <a:xfrm>
            <a:off x="16839551" y="4066508"/>
            <a:ext cx="839499" cy="869013"/>
            <a:chOff x="0" y="-28575"/>
            <a:chExt cx="812800" cy="841375"/>
          </a:xfrm>
        </p:grpSpPr>
        <p:sp>
          <p:nvSpPr>
            <p:cNvPr id="138" name="Google Shape;138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40" name="Google Shape;140;p4"/>
          <p:cNvGrpSpPr/>
          <p:nvPr/>
        </p:nvGrpSpPr>
        <p:grpSpPr>
          <a:xfrm>
            <a:off x="16011294" y="5126119"/>
            <a:ext cx="494400" cy="511781"/>
            <a:chOff x="0" y="-28575"/>
            <a:chExt cx="812800" cy="841375"/>
          </a:xfrm>
        </p:grpSpPr>
        <p:sp>
          <p:nvSpPr>
            <p:cNvPr id="141" name="Google Shape;141;p4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2" name="Google Shape;142;p4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3" name="Google Shape;143;p4"/>
          <p:cNvSpPr txBox="1"/>
          <p:nvPr/>
        </p:nvSpPr>
        <p:spPr>
          <a:xfrm>
            <a:off x="5686764" y="1323974"/>
            <a:ext cx="8174100" cy="935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681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r>
              <a:rPr b="0" i="0" lang="en-US" sz="4681" u="sng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CITIZEN</a:t>
            </a:r>
            <a:endParaRPr u="sng"/>
          </a:p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681" u="none" cap="none" strike="noStrike">
              <a:solidFill>
                <a:srgbClr val="2586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6222" lvl="1" marL="952444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1"/>
              <a:buFont typeface="Arial"/>
              <a:buChar char="•"/>
            </a:pPr>
            <a:r>
              <a:rPr b="0" i="0" lang="en-US" sz="4411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IDNO </a:t>
            </a:r>
            <a:r>
              <a:rPr b="0" i="0" lang="en-US" sz="44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(Primary Key)</a:t>
            </a:r>
            <a:endParaRPr/>
          </a:p>
          <a:p>
            <a:pPr indent="-476222" lvl="1" marL="952444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1"/>
              <a:buFont typeface="Arial"/>
              <a:buChar char="•"/>
            </a:pPr>
            <a:r>
              <a:rPr b="0" i="0" lang="en-US" sz="44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Gender</a:t>
            </a:r>
            <a:endParaRPr/>
          </a:p>
          <a:p>
            <a:pPr indent="-476222" lvl="1" marL="952444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1"/>
              <a:buFont typeface="Arial"/>
              <a:buChar char="•"/>
            </a:pPr>
            <a:r>
              <a:rPr b="0" i="0" lang="en-US" sz="44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B_Day</a:t>
            </a:r>
            <a:endParaRPr/>
          </a:p>
          <a:p>
            <a:pPr indent="-476222" lvl="1" marL="952444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1"/>
              <a:buFont typeface="Arial"/>
              <a:buChar char="•"/>
            </a:pPr>
            <a:r>
              <a:rPr b="0" i="0" lang="en-US" sz="44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PNo (Phone Number)</a:t>
            </a:r>
            <a:endParaRPr/>
          </a:p>
          <a:p>
            <a:pPr indent="-476222" lvl="1" marL="952444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1"/>
              <a:buFont typeface="Arial"/>
              <a:buChar char="•"/>
            </a:pPr>
            <a:r>
              <a:rPr b="0" i="0" lang="en-US" sz="44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endParaRPr/>
          </a:p>
          <a:p>
            <a:pPr indent="-476222" lvl="1" marL="952444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1"/>
              <a:buFont typeface="Arial"/>
              <a:buChar char="•"/>
            </a:pPr>
            <a:r>
              <a:rPr b="0" i="0" lang="en-US" sz="44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City</a:t>
            </a:r>
            <a:endParaRPr/>
          </a:p>
          <a:p>
            <a:pPr indent="-476222" lvl="1" marL="952444" marR="0" rtl="0" algn="l">
              <a:lnSpc>
                <a:spcPct val="14001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11"/>
              <a:buFont typeface="Arial"/>
              <a:buChar char="•"/>
            </a:pPr>
            <a:r>
              <a:rPr b="0" i="0" lang="en-US" sz="4411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Zip</a:t>
            </a:r>
            <a:endParaRPr/>
          </a:p>
          <a:p>
            <a:pPr indent="0" lvl="0" marL="0" marR="0" rtl="0" algn="l">
              <a:lnSpc>
                <a:spcPct val="14858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11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4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5"/>
          <p:cNvSpPr/>
          <p:nvPr/>
        </p:nvSpPr>
        <p:spPr>
          <a:xfrm rot="5932622">
            <a:off x="-2076779" y="-1557234"/>
            <a:ext cx="8581051" cy="7660538"/>
          </a:xfrm>
          <a:custGeom>
            <a:rect b="b" l="l" r="r" t="t"/>
            <a:pathLst>
              <a:path extrusionOk="0" h="7660538" w="8581051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5"/>
          <p:cNvSpPr/>
          <p:nvPr/>
        </p:nvSpPr>
        <p:spPr>
          <a:xfrm>
            <a:off x="14802918" y="5248547"/>
            <a:ext cx="6970164" cy="6551954"/>
          </a:xfrm>
          <a:custGeom>
            <a:rect b="b" l="l" r="r" t="t"/>
            <a:pathLst>
              <a:path extrusionOk="0" h="6551954" w="697016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1" name="Google Shape;151;p5"/>
          <p:cNvGrpSpPr/>
          <p:nvPr/>
        </p:nvGrpSpPr>
        <p:grpSpPr>
          <a:xfrm>
            <a:off x="3100733" y="402046"/>
            <a:ext cx="839499" cy="869013"/>
            <a:chOff x="0" y="-28575"/>
            <a:chExt cx="812800" cy="841375"/>
          </a:xfrm>
        </p:grpSpPr>
        <p:sp>
          <p:nvSpPr>
            <p:cNvPr id="152" name="Google Shape;152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5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4" name="Google Shape;154;p5"/>
          <p:cNvGrpSpPr/>
          <p:nvPr/>
        </p:nvGrpSpPr>
        <p:grpSpPr>
          <a:xfrm>
            <a:off x="2213747" y="1258519"/>
            <a:ext cx="494400" cy="511781"/>
            <a:chOff x="0" y="-28575"/>
            <a:chExt cx="812800" cy="841375"/>
          </a:xfrm>
        </p:grpSpPr>
        <p:sp>
          <p:nvSpPr>
            <p:cNvPr id="155" name="Google Shape;155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5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" name="Google Shape;157;p5"/>
          <p:cNvGrpSpPr/>
          <p:nvPr/>
        </p:nvGrpSpPr>
        <p:grpSpPr>
          <a:xfrm>
            <a:off x="16839551" y="4066508"/>
            <a:ext cx="839499" cy="869013"/>
            <a:chOff x="0" y="-28575"/>
            <a:chExt cx="812800" cy="841375"/>
          </a:xfrm>
        </p:grpSpPr>
        <p:sp>
          <p:nvSpPr>
            <p:cNvPr id="158" name="Google Shape;158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5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" name="Google Shape;160;p5"/>
          <p:cNvGrpSpPr/>
          <p:nvPr/>
        </p:nvGrpSpPr>
        <p:grpSpPr>
          <a:xfrm>
            <a:off x="16011294" y="5126119"/>
            <a:ext cx="494400" cy="511781"/>
            <a:chOff x="0" y="-28575"/>
            <a:chExt cx="812800" cy="841375"/>
          </a:xfrm>
        </p:grpSpPr>
        <p:sp>
          <p:nvSpPr>
            <p:cNvPr id="161" name="Google Shape;161;p5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5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3" name="Google Shape;163;p5"/>
          <p:cNvSpPr txBox="1"/>
          <p:nvPr/>
        </p:nvSpPr>
        <p:spPr>
          <a:xfrm>
            <a:off x="4990174" y="1756380"/>
            <a:ext cx="9315351" cy="725342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560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2. FULLNAME</a:t>
            </a:r>
            <a:endParaRPr/>
          </a:p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60" u="none" cap="none" strike="noStrike">
              <a:solidFill>
                <a:srgbClr val="2586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92330" lvl="1" marL="984661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Arial"/>
              <a:buChar char="•"/>
            </a:pPr>
            <a:r>
              <a:rPr b="0" i="0" lang="en-US" sz="456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IDNO </a:t>
            </a:r>
            <a:r>
              <a:rPr b="0" i="0" lang="en-US" sz="45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(Primary Key, Foreign Key → CITIZEN)</a:t>
            </a:r>
            <a:endParaRPr/>
          </a:p>
          <a:p>
            <a:pPr indent="-492330" lvl="1" marL="984661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Arial"/>
              <a:buChar char="•"/>
            </a:pPr>
            <a:r>
              <a:rPr b="0" i="0" lang="en-US" sz="45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F_name</a:t>
            </a:r>
            <a:endParaRPr/>
          </a:p>
          <a:p>
            <a:pPr indent="-492330" lvl="1" marL="984661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Arial"/>
              <a:buChar char="•"/>
            </a:pPr>
            <a:r>
              <a:rPr b="0" i="0" lang="en-US" sz="45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M_name</a:t>
            </a:r>
            <a:endParaRPr/>
          </a:p>
          <a:p>
            <a:pPr indent="-492330" lvl="1" marL="984661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Arial"/>
              <a:buChar char="•"/>
            </a:pPr>
            <a:r>
              <a:rPr b="0" i="0" lang="en-US" sz="45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L_name</a:t>
            </a:r>
            <a:endParaRPr/>
          </a:p>
          <a:p>
            <a:pPr indent="-492330" lvl="1" marL="984661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560"/>
              <a:buFont typeface="Arial"/>
              <a:buChar char="•"/>
            </a:pPr>
            <a:r>
              <a:rPr b="0" i="0" lang="en-US" sz="456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Fin_name</a:t>
            </a:r>
            <a:endParaRPr/>
          </a:p>
          <a:p>
            <a:pPr indent="0" lvl="0" marL="0" marR="0" rtl="0" algn="l">
              <a:lnSpc>
                <a:spcPct val="14002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56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5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/>
          <p:nvPr/>
        </p:nvSpPr>
        <p:spPr>
          <a:xfrm rot="5932622">
            <a:off x="-2076779" y="-1557234"/>
            <a:ext cx="8581051" cy="7660538"/>
          </a:xfrm>
          <a:custGeom>
            <a:rect b="b" l="l" r="r" t="t"/>
            <a:pathLst>
              <a:path extrusionOk="0" h="7660538" w="8581051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6"/>
          <p:cNvSpPr/>
          <p:nvPr/>
        </p:nvSpPr>
        <p:spPr>
          <a:xfrm>
            <a:off x="14802918" y="5248547"/>
            <a:ext cx="6970164" cy="6551954"/>
          </a:xfrm>
          <a:custGeom>
            <a:rect b="b" l="l" r="r" t="t"/>
            <a:pathLst>
              <a:path extrusionOk="0" h="6551954" w="697016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71" name="Google Shape;171;p6"/>
          <p:cNvGrpSpPr/>
          <p:nvPr/>
        </p:nvGrpSpPr>
        <p:grpSpPr>
          <a:xfrm>
            <a:off x="3100733" y="402046"/>
            <a:ext cx="839499" cy="869013"/>
            <a:chOff x="0" y="-28575"/>
            <a:chExt cx="812800" cy="841375"/>
          </a:xfrm>
        </p:grpSpPr>
        <p:sp>
          <p:nvSpPr>
            <p:cNvPr id="172" name="Google Shape;172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3" name="Google Shape;173;p6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4" name="Google Shape;174;p6"/>
          <p:cNvGrpSpPr/>
          <p:nvPr/>
        </p:nvGrpSpPr>
        <p:grpSpPr>
          <a:xfrm>
            <a:off x="2213747" y="1258519"/>
            <a:ext cx="494400" cy="511781"/>
            <a:chOff x="0" y="-28575"/>
            <a:chExt cx="812800" cy="841375"/>
          </a:xfrm>
        </p:grpSpPr>
        <p:sp>
          <p:nvSpPr>
            <p:cNvPr id="175" name="Google Shape;175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6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77" name="Google Shape;177;p6"/>
          <p:cNvGrpSpPr/>
          <p:nvPr/>
        </p:nvGrpSpPr>
        <p:grpSpPr>
          <a:xfrm>
            <a:off x="16839551" y="4066508"/>
            <a:ext cx="839499" cy="869013"/>
            <a:chOff x="0" y="-28575"/>
            <a:chExt cx="812800" cy="841375"/>
          </a:xfrm>
        </p:grpSpPr>
        <p:sp>
          <p:nvSpPr>
            <p:cNvPr id="178" name="Google Shape;178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6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0" name="Google Shape;180;p6"/>
          <p:cNvGrpSpPr/>
          <p:nvPr/>
        </p:nvGrpSpPr>
        <p:grpSpPr>
          <a:xfrm>
            <a:off x="16011294" y="5126119"/>
            <a:ext cx="494400" cy="511781"/>
            <a:chOff x="0" y="-28575"/>
            <a:chExt cx="812800" cy="841375"/>
          </a:xfrm>
        </p:grpSpPr>
        <p:sp>
          <p:nvSpPr>
            <p:cNvPr id="181" name="Google Shape;181;p6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6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3" name="Google Shape;183;p6"/>
          <p:cNvSpPr txBox="1"/>
          <p:nvPr/>
        </p:nvSpPr>
        <p:spPr>
          <a:xfrm>
            <a:off x="4550121" y="1437375"/>
            <a:ext cx="9187758" cy="63654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498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3. STREET_ADDRESS</a:t>
            </a:r>
            <a:endParaRPr/>
          </a:p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98" u="none" cap="none" strike="noStrike">
              <a:solidFill>
                <a:srgbClr val="2586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85586" lvl="1" marL="971173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98"/>
              <a:buFont typeface="Arial"/>
              <a:buChar char="•"/>
            </a:pPr>
            <a:r>
              <a:rPr b="0" i="0" lang="en-US" sz="4498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Address</a:t>
            </a:r>
            <a:r>
              <a:rPr b="0" i="0" lang="en-US" sz="44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Key, Foreign Key → CITIZEN)</a:t>
            </a:r>
            <a:endParaRPr/>
          </a:p>
          <a:p>
            <a:pPr indent="-485586" lvl="1" marL="971173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98"/>
              <a:buFont typeface="Arial"/>
              <a:buChar char="•"/>
            </a:pPr>
            <a:r>
              <a:rPr b="0" i="0" lang="en-US" sz="44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H_No</a:t>
            </a:r>
            <a:endParaRPr/>
          </a:p>
          <a:p>
            <a:pPr indent="-485586" lvl="1" marL="971173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98"/>
              <a:buFont typeface="Arial"/>
              <a:buChar char="•"/>
            </a:pPr>
            <a:r>
              <a:rPr b="0" i="0" lang="en-US" sz="44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Street_Name</a:t>
            </a:r>
            <a:endParaRPr/>
          </a:p>
          <a:p>
            <a:pPr indent="-485586" lvl="1" marL="971173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98"/>
              <a:buFont typeface="Arial"/>
              <a:buChar char="•"/>
            </a:pPr>
            <a:r>
              <a:rPr b="0" i="0" lang="en-US" sz="449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Street_No</a:t>
            </a:r>
            <a:endParaRPr/>
          </a:p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9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p6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7"/>
          <p:cNvSpPr/>
          <p:nvPr/>
        </p:nvSpPr>
        <p:spPr>
          <a:xfrm rot="5932622">
            <a:off x="-2076779" y="-1557234"/>
            <a:ext cx="8581051" cy="7660538"/>
          </a:xfrm>
          <a:custGeom>
            <a:rect b="b" l="l" r="r" t="t"/>
            <a:pathLst>
              <a:path extrusionOk="0" h="7660538" w="8581051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0" name="Google Shape;190;p7"/>
          <p:cNvSpPr/>
          <p:nvPr/>
        </p:nvSpPr>
        <p:spPr>
          <a:xfrm>
            <a:off x="14802918" y="5248547"/>
            <a:ext cx="6970164" cy="6551954"/>
          </a:xfrm>
          <a:custGeom>
            <a:rect b="b" l="l" r="r" t="t"/>
            <a:pathLst>
              <a:path extrusionOk="0" h="6551954" w="697016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91" name="Google Shape;191;p7"/>
          <p:cNvGrpSpPr/>
          <p:nvPr/>
        </p:nvGrpSpPr>
        <p:grpSpPr>
          <a:xfrm>
            <a:off x="3100733" y="402046"/>
            <a:ext cx="839499" cy="869013"/>
            <a:chOff x="0" y="-28575"/>
            <a:chExt cx="812800" cy="841375"/>
          </a:xfrm>
        </p:grpSpPr>
        <p:sp>
          <p:nvSpPr>
            <p:cNvPr id="192" name="Google Shape;192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7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4" name="Google Shape;194;p7"/>
          <p:cNvGrpSpPr/>
          <p:nvPr/>
        </p:nvGrpSpPr>
        <p:grpSpPr>
          <a:xfrm>
            <a:off x="2213747" y="1258519"/>
            <a:ext cx="494400" cy="511781"/>
            <a:chOff x="0" y="-28575"/>
            <a:chExt cx="812800" cy="841375"/>
          </a:xfrm>
        </p:grpSpPr>
        <p:sp>
          <p:nvSpPr>
            <p:cNvPr id="195" name="Google Shape;195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7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97" name="Google Shape;197;p7"/>
          <p:cNvGrpSpPr/>
          <p:nvPr/>
        </p:nvGrpSpPr>
        <p:grpSpPr>
          <a:xfrm>
            <a:off x="16839551" y="4066508"/>
            <a:ext cx="839499" cy="869013"/>
            <a:chOff x="0" y="-28575"/>
            <a:chExt cx="812800" cy="841375"/>
          </a:xfrm>
        </p:grpSpPr>
        <p:sp>
          <p:nvSpPr>
            <p:cNvPr id="198" name="Google Shape;198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7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" name="Google Shape;200;p7"/>
          <p:cNvGrpSpPr/>
          <p:nvPr/>
        </p:nvGrpSpPr>
        <p:grpSpPr>
          <a:xfrm>
            <a:off x="16011294" y="5126119"/>
            <a:ext cx="494400" cy="511781"/>
            <a:chOff x="0" y="-28575"/>
            <a:chExt cx="812800" cy="841375"/>
          </a:xfrm>
        </p:grpSpPr>
        <p:sp>
          <p:nvSpPr>
            <p:cNvPr id="201" name="Google Shape;201;p7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2" name="Google Shape;202;p7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" name="Google Shape;203;p7"/>
          <p:cNvSpPr txBox="1"/>
          <p:nvPr/>
        </p:nvSpPr>
        <p:spPr>
          <a:xfrm>
            <a:off x="5218774" y="923925"/>
            <a:ext cx="9725100" cy="1041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008" u="none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4. </a:t>
            </a:r>
            <a:r>
              <a:rPr b="0" i="0" lang="en-US" sz="5008" u="sng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EMPLOYEES</a:t>
            </a:r>
            <a:endParaRPr u="sng"/>
          </a:p>
          <a:p>
            <a:pPr indent="0" lvl="0" marL="0" marR="0" rtl="0" algn="l">
              <a:lnSpc>
                <a:spcPct val="123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5008" u="none" cap="none" strike="noStrike">
              <a:solidFill>
                <a:srgbClr val="2586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32689" lvl="1" marL="865377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8"/>
              <a:buFont typeface="Arial"/>
              <a:buChar char="•"/>
            </a:pPr>
            <a:r>
              <a:rPr b="0" i="0" lang="en-US" sz="4008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EID</a:t>
            </a:r>
            <a:r>
              <a:rPr b="0" i="0" lang="en-US" sz="4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Key)</a:t>
            </a:r>
            <a:endParaRPr/>
          </a:p>
          <a:p>
            <a:pPr indent="-432689" lvl="1" marL="865377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8"/>
              <a:buFont typeface="Arial"/>
              <a:buChar char="•"/>
            </a:pPr>
            <a:r>
              <a:rPr b="0" i="0" lang="en-US" sz="4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Email</a:t>
            </a:r>
            <a:endParaRPr/>
          </a:p>
          <a:p>
            <a:pPr indent="-432689" lvl="1" marL="865377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8"/>
              <a:buFont typeface="Arial"/>
              <a:buChar char="•"/>
            </a:pPr>
            <a:r>
              <a:rPr b="0" i="0" lang="en-US" sz="4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Salary</a:t>
            </a:r>
            <a:endParaRPr/>
          </a:p>
          <a:p>
            <a:pPr indent="-432689" lvl="1" marL="865377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8"/>
              <a:buFont typeface="Arial"/>
              <a:buChar char="•"/>
            </a:pPr>
            <a:r>
              <a:rPr b="0" i="0" lang="en-US" sz="4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Extra_Hours</a:t>
            </a:r>
            <a:endParaRPr/>
          </a:p>
          <a:p>
            <a:pPr indent="-432689" lvl="1" marL="865377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8"/>
              <a:buFont typeface="Arial"/>
              <a:buChar char="•"/>
            </a:pPr>
            <a:r>
              <a:rPr b="0" i="0" lang="en-US" sz="4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Commission_Pct</a:t>
            </a:r>
            <a:endParaRPr/>
          </a:p>
          <a:p>
            <a:pPr indent="-432689" lvl="1" marL="865377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8"/>
              <a:buFont typeface="Arial"/>
              <a:buChar char="•"/>
            </a:pPr>
            <a:r>
              <a:rPr b="0" i="0" lang="en-US" sz="4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Start_Date</a:t>
            </a:r>
            <a:endParaRPr/>
          </a:p>
          <a:p>
            <a:pPr indent="-432689" lvl="1" marL="865377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8"/>
              <a:buFont typeface="Arial"/>
              <a:buChar char="•"/>
            </a:pPr>
            <a:r>
              <a:rPr b="0" i="0" lang="en-US" sz="4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IDNO (Foreign Key → CITIZEN)</a:t>
            </a:r>
            <a:endParaRPr/>
          </a:p>
          <a:p>
            <a:pPr indent="-432689" lvl="1" marL="865377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8"/>
              <a:buFont typeface="Arial"/>
              <a:buChar char="•"/>
            </a:pPr>
            <a:r>
              <a:rPr b="0" i="0" lang="en-US" sz="40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DNO (Foreign Key → DEPARTMENTS)</a:t>
            </a:r>
            <a:endParaRPr/>
          </a:p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00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8F8FA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8"/>
          <p:cNvSpPr/>
          <p:nvPr/>
        </p:nvSpPr>
        <p:spPr>
          <a:xfrm rot="5932622">
            <a:off x="-2076779" y="-1557234"/>
            <a:ext cx="8581051" cy="7660538"/>
          </a:xfrm>
          <a:custGeom>
            <a:rect b="b" l="l" r="r" t="t"/>
            <a:pathLst>
              <a:path extrusionOk="0" h="7660538" w="8581051">
                <a:moveTo>
                  <a:pt x="0" y="0"/>
                </a:moveTo>
                <a:lnTo>
                  <a:pt x="8581051" y="0"/>
                </a:lnTo>
                <a:lnTo>
                  <a:pt x="8581051" y="7660538"/>
                </a:lnTo>
                <a:lnTo>
                  <a:pt x="0" y="766053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0" name="Google Shape;210;p8"/>
          <p:cNvSpPr/>
          <p:nvPr/>
        </p:nvSpPr>
        <p:spPr>
          <a:xfrm>
            <a:off x="14802918" y="5248547"/>
            <a:ext cx="6970164" cy="6551954"/>
          </a:xfrm>
          <a:custGeom>
            <a:rect b="b" l="l" r="r" t="t"/>
            <a:pathLst>
              <a:path extrusionOk="0" h="6551954" w="6970164">
                <a:moveTo>
                  <a:pt x="0" y="0"/>
                </a:moveTo>
                <a:lnTo>
                  <a:pt x="6970164" y="0"/>
                </a:lnTo>
                <a:lnTo>
                  <a:pt x="6970164" y="6551954"/>
                </a:lnTo>
                <a:lnTo>
                  <a:pt x="0" y="655195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11" name="Google Shape;211;p8"/>
          <p:cNvGrpSpPr/>
          <p:nvPr/>
        </p:nvGrpSpPr>
        <p:grpSpPr>
          <a:xfrm>
            <a:off x="3100733" y="402046"/>
            <a:ext cx="839499" cy="869013"/>
            <a:chOff x="0" y="-28575"/>
            <a:chExt cx="812800" cy="841375"/>
          </a:xfrm>
        </p:grpSpPr>
        <p:sp>
          <p:nvSpPr>
            <p:cNvPr id="212" name="Google Shape;212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3" name="Google Shape;213;p8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4" name="Google Shape;214;p8"/>
          <p:cNvGrpSpPr/>
          <p:nvPr/>
        </p:nvGrpSpPr>
        <p:grpSpPr>
          <a:xfrm>
            <a:off x="2213747" y="1258519"/>
            <a:ext cx="494400" cy="511781"/>
            <a:chOff x="0" y="-28575"/>
            <a:chExt cx="812800" cy="841375"/>
          </a:xfrm>
        </p:grpSpPr>
        <p:sp>
          <p:nvSpPr>
            <p:cNvPr id="215" name="Google Shape;215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8F8FA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8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17" name="Google Shape;217;p8"/>
          <p:cNvGrpSpPr/>
          <p:nvPr/>
        </p:nvGrpSpPr>
        <p:grpSpPr>
          <a:xfrm>
            <a:off x="16839551" y="4066508"/>
            <a:ext cx="839499" cy="869013"/>
            <a:chOff x="0" y="-28575"/>
            <a:chExt cx="812800" cy="841375"/>
          </a:xfrm>
        </p:grpSpPr>
        <p:sp>
          <p:nvSpPr>
            <p:cNvPr id="218" name="Google Shape;218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8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20" name="Google Shape;220;p8"/>
          <p:cNvGrpSpPr/>
          <p:nvPr/>
        </p:nvGrpSpPr>
        <p:grpSpPr>
          <a:xfrm>
            <a:off x="16011294" y="5126119"/>
            <a:ext cx="494400" cy="511781"/>
            <a:chOff x="0" y="-28575"/>
            <a:chExt cx="812800" cy="841375"/>
          </a:xfrm>
        </p:grpSpPr>
        <p:sp>
          <p:nvSpPr>
            <p:cNvPr id="221" name="Google Shape;221;p8"/>
            <p:cNvSpPr/>
            <p:nvPr/>
          </p:nvSpPr>
          <p:spPr>
            <a:xfrm>
              <a:off x="0" y="0"/>
              <a:ext cx="812800" cy="812800"/>
            </a:xfrm>
            <a:custGeom>
              <a:rect b="b" l="l" r="r" t="t"/>
              <a:pathLst>
                <a:path extrusionOk="0"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4CB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8"/>
            <p:cNvSpPr txBox="1"/>
            <p:nvPr/>
          </p:nvSpPr>
          <p:spPr>
            <a:xfrm>
              <a:off x="76200" y="-28575"/>
              <a:ext cx="660400" cy="7651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76555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23" name="Google Shape;223;p8"/>
          <p:cNvSpPr txBox="1"/>
          <p:nvPr/>
        </p:nvSpPr>
        <p:spPr>
          <a:xfrm>
            <a:off x="4911289" y="1927934"/>
            <a:ext cx="10766700" cy="6442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708" u="sng" cap="none" strike="noStrike">
                <a:solidFill>
                  <a:srgbClr val="258683"/>
                </a:solidFill>
                <a:latin typeface="Arial"/>
                <a:ea typeface="Arial"/>
                <a:cs typeface="Arial"/>
                <a:sym typeface="Arial"/>
              </a:rPr>
              <a:t>5. DEPARTMENTS</a:t>
            </a:r>
            <a:endParaRPr u="sng"/>
          </a:p>
          <a:p>
            <a:pPr indent="0" lvl="0" marL="0" marR="0" rtl="0" algn="l">
              <a:lnSpc>
                <a:spcPct val="13107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708" u="none" cap="none" strike="noStrike">
              <a:solidFill>
                <a:srgbClr val="25868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75868" lvl="1" marL="951735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8"/>
              <a:buFont typeface="Arial"/>
              <a:buChar char="•"/>
            </a:pPr>
            <a:r>
              <a:rPr b="0" i="0" lang="en-US" sz="4408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DNO</a:t>
            </a:r>
            <a:r>
              <a:rPr b="0" i="0" lang="en-US" sz="44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(Primary Key)</a:t>
            </a:r>
            <a:endParaRPr/>
          </a:p>
          <a:p>
            <a:pPr indent="-475868" lvl="1" marL="951735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8"/>
              <a:buFont typeface="Arial"/>
              <a:buChar char="•"/>
            </a:pPr>
            <a:r>
              <a:rPr b="0" i="0" lang="en-US" sz="44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DNAME</a:t>
            </a:r>
            <a:endParaRPr/>
          </a:p>
          <a:p>
            <a:pPr indent="-475868" lvl="1" marL="951735" marR="0" rtl="0" algn="l">
              <a:lnSpc>
                <a:spcPct val="13999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8"/>
              <a:buFont typeface="Arial"/>
              <a:buChar char="•"/>
            </a:pPr>
            <a:r>
              <a:rPr b="0" i="0" lang="en-US" sz="4408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DNAManager (References an EMPLOYEE as manager)</a:t>
            </a:r>
            <a:endParaRPr/>
          </a:p>
          <a:p>
            <a:pPr indent="0" lvl="0" marL="0" marR="0" rtl="0" algn="l">
              <a:lnSpc>
                <a:spcPct val="12729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4408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/>
          <p:nvPr/>
        </p:nvSpPr>
        <p:spPr>
          <a:xfrm>
            <a:off x="14638900" y="808564"/>
            <a:ext cx="1594905" cy="2048032"/>
          </a:xfrm>
          <a:custGeom>
            <a:rect b="b" l="l" r="r" t="t"/>
            <a:pathLst>
              <a:path extrusionOk="0" h="2048032" w="1594905">
                <a:moveTo>
                  <a:pt x="0" y="0"/>
                </a:moveTo>
                <a:lnTo>
                  <a:pt x="1594905" y="0"/>
                </a:lnTo>
                <a:lnTo>
                  <a:pt x="1594905" y="2048032"/>
                </a:lnTo>
                <a:lnTo>
                  <a:pt x="0" y="20480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