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59" r:id="rId3"/>
    <p:sldId id="265" r:id="rId4"/>
    <p:sldId id="302" r:id="rId5"/>
    <p:sldId id="292" r:id="rId6"/>
    <p:sldId id="267" r:id="rId7"/>
    <p:sldId id="293" r:id="rId8"/>
    <p:sldId id="303" r:id="rId9"/>
    <p:sldId id="297" r:id="rId10"/>
    <p:sldId id="298" r:id="rId11"/>
    <p:sldId id="299" r:id="rId12"/>
    <p:sldId id="294" r:id="rId13"/>
    <p:sldId id="295" r:id="rId14"/>
    <p:sldId id="296" r:id="rId15"/>
    <p:sldId id="305" r:id="rId16"/>
    <p:sldId id="272" r:id="rId17"/>
    <p:sldId id="290" r:id="rId18"/>
    <p:sldId id="304" r:id="rId19"/>
    <p:sldId id="301" r:id="rId2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64F"/>
    <a:srgbClr val="A5A5A6"/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/>
    <p:restoredTop sz="94582"/>
  </p:normalViewPr>
  <p:slideViewPr>
    <p:cSldViewPr snapToGrid="0" snapToObjects="1">
      <p:cViewPr varScale="1">
        <p:scale>
          <a:sx n="78" d="100"/>
          <a:sy n="78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EDD15-2BBD-944B-A66C-75A84B83FDC9}" type="doc">
      <dgm:prSet loTypeId="urn:microsoft.com/office/officeart/2005/8/layout/funnel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C56996-43AE-F940-B255-D0F40F8ACE12}">
      <dgm:prSet phldrT="[Text]"/>
      <dgm:spPr/>
      <dgm:t>
        <a:bodyPr/>
        <a:lstStyle/>
        <a:p>
          <a:pPr rtl="0"/>
          <a:r>
            <a:rPr lang="en-US" dirty="0"/>
            <a:t>Missing</a:t>
          </a:r>
        </a:p>
        <a:p>
          <a:r>
            <a:rPr lang="en-US" dirty="0"/>
            <a:t>&amp; Duplicate data</a:t>
          </a:r>
        </a:p>
      </dgm:t>
    </dgm:pt>
    <dgm:pt modelId="{AEF5BBE4-8FA2-1A4E-B56A-6B622BADC58B}" type="parTrans" cxnId="{38B89290-8DBD-CB4C-9471-ECB23BACFBBF}">
      <dgm:prSet/>
      <dgm:spPr/>
      <dgm:t>
        <a:bodyPr/>
        <a:lstStyle/>
        <a:p>
          <a:endParaRPr lang="en-US"/>
        </a:p>
      </dgm:t>
    </dgm:pt>
    <dgm:pt modelId="{EB3B909A-DCC1-4A4C-93E0-2FCDEC9C871A}" type="sibTrans" cxnId="{38B89290-8DBD-CB4C-9471-ECB23BACFBBF}">
      <dgm:prSet/>
      <dgm:spPr/>
      <dgm:t>
        <a:bodyPr/>
        <a:lstStyle/>
        <a:p>
          <a:endParaRPr lang="en-US"/>
        </a:p>
      </dgm:t>
    </dgm:pt>
    <dgm:pt modelId="{43F4185B-C67C-7D4B-9429-6C5A162CC3C7}">
      <dgm:prSet phldrT="[Text]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</a:rPr>
            <a:t>Clean Data</a:t>
          </a:r>
        </a:p>
      </dgm:t>
    </dgm:pt>
    <dgm:pt modelId="{A712ADEE-03E8-9A43-AAB8-322D034B048B}" type="parTrans" cxnId="{37E32C61-7859-9340-B623-7C60BF71353E}">
      <dgm:prSet/>
      <dgm:spPr/>
      <dgm:t>
        <a:bodyPr/>
        <a:lstStyle/>
        <a:p>
          <a:endParaRPr lang="en-US"/>
        </a:p>
      </dgm:t>
    </dgm:pt>
    <dgm:pt modelId="{7E436E17-E1AA-6C44-BC33-44FE464E3980}" type="sibTrans" cxnId="{37E32C61-7859-9340-B623-7C60BF71353E}">
      <dgm:prSet/>
      <dgm:spPr/>
      <dgm:t>
        <a:bodyPr/>
        <a:lstStyle/>
        <a:p>
          <a:endParaRPr lang="en-US"/>
        </a:p>
      </dgm:t>
    </dgm:pt>
    <dgm:pt modelId="{D9A8FF36-005C-6242-819F-39C4875C8BFF}">
      <dgm:prSet phldrT="[Text]"/>
      <dgm:spPr/>
      <dgm:t>
        <a:bodyPr/>
        <a:lstStyle/>
        <a:p>
          <a:r>
            <a:rPr lang="en-US" dirty="0"/>
            <a:t>Removing Whitespace</a:t>
          </a:r>
        </a:p>
      </dgm:t>
    </dgm:pt>
    <dgm:pt modelId="{941A999A-95EE-B24C-AB38-322A3CD3A5FC}" type="sibTrans" cxnId="{F42E72B1-9764-B84C-8F56-E1BF4F34BC76}">
      <dgm:prSet/>
      <dgm:spPr/>
      <dgm:t>
        <a:bodyPr/>
        <a:lstStyle/>
        <a:p>
          <a:endParaRPr lang="en-US"/>
        </a:p>
      </dgm:t>
    </dgm:pt>
    <dgm:pt modelId="{60A73427-949F-0343-B023-A0E041918E1A}" type="parTrans" cxnId="{F42E72B1-9764-B84C-8F56-E1BF4F34BC76}">
      <dgm:prSet/>
      <dgm:spPr/>
      <dgm:t>
        <a:bodyPr/>
        <a:lstStyle/>
        <a:p>
          <a:endParaRPr lang="en-US"/>
        </a:p>
      </dgm:t>
    </dgm:pt>
    <dgm:pt modelId="{D53D1F30-CE25-9E47-8683-9A68EECE14C0}">
      <dgm:prSet phldrT="[Text]"/>
      <dgm:spPr/>
      <dgm:t>
        <a:bodyPr/>
        <a:lstStyle/>
        <a:p>
          <a:pPr rtl="0"/>
          <a:r>
            <a:rPr lang="en-US" dirty="0"/>
            <a:t>outliers</a:t>
          </a:r>
        </a:p>
      </dgm:t>
    </dgm:pt>
    <dgm:pt modelId="{17CBFBF4-E471-EF43-9C3A-AE5C393E5B0B}" type="sibTrans" cxnId="{583D6E8A-9F23-6C41-9058-57AF41831FCE}">
      <dgm:prSet/>
      <dgm:spPr/>
      <dgm:t>
        <a:bodyPr/>
        <a:lstStyle/>
        <a:p>
          <a:endParaRPr lang="en-US"/>
        </a:p>
      </dgm:t>
    </dgm:pt>
    <dgm:pt modelId="{F5477D12-A438-0246-A3C7-5B725B0797F8}" type="parTrans" cxnId="{583D6E8A-9F23-6C41-9058-57AF41831FCE}">
      <dgm:prSet/>
      <dgm:spPr/>
      <dgm:t>
        <a:bodyPr/>
        <a:lstStyle/>
        <a:p>
          <a:endParaRPr lang="en-US"/>
        </a:p>
      </dgm:t>
    </dgm:pt>
    <dgm:pt modelId="{F08F14FE-CF9A-2A47-A302-89F8472FB6F9}" type="pres">
      <dgm:prSet presAssocID="{5C2EDD15-2BBD-944B-A66C-75A84B83FDC9}" presName="Name0" presStyleCnt="0">
        <dgm:presLayoutVars>
          <dgm:chMax val="4"/>
          <dgm:resizeHandles val="exact"/>
        </dgm:presLayoutVars>
      </dgm:prSet>
      <dgm:spPr/>
    </dgm:pt>
    <dgm:pt modelId="{9DD302D4-6EFA-DA41-A874-D9855AFA462A}" type="pres">
      <dgm:prSet presAssocID="{5C2EDD15-2BBD-944B-A66C-75A84B83FDC9}" presName="ellipse" presStyleLbl="trBgShp" presStyleIdx="0" presStyleCnt="1"/>
      <dgm:spPr/>
    </dgm:pt>
    <dgm:pt modelId="{E2BE0778-0C0B-394E-9056-6F4F6F4FA488}" type="pres">
      <dgm:prSet presAssocID="{5C2EDD15-2BBD-944B-A66C-75A84B83FDC9}" presName="arrow1" presStyleLbl="fgShp" presStyleIdx="0" presStyleCnt="1"/>
      <dgm:spPr/>
    </dgm:pt>
    <dgm:pt modelId="{10D2A8C6-4A50-AF4F-8F85-FF949C978AFA}" type="pres">
      <dgm:prSet presAssocID="{5C2EDD15-2BBD-944B-A66C-75A84B83FDC9}" presName="rectangle" presStyleLbl="revTx" presStyleIdx="0" presStyleCnt="1">
        <dgm:presLayoutVars>
          <dgm:bulletEnabled val="1"/>
        </dgm:presLayoutVars>
      </dgm:prSet>
      <dgm:spPr/>
    </dgm:pt>
    <dgm:pt modelId="{519CCD64-F8D8-804C-8A64-D7428443BF69}" type="pres">
      <dgm:prSet presAssocID="{D53D1F30-CE25-9E47-8683-9A68EECE14C0}" presName="item1" presStyleLbl="node1" presStyleIdx="0" presStyleCnt="3">
        <dgm:presLayoutVars>
          <dgm:bulletEnabled val="1"/>
        </dgm:presLayoutVars>
      </dgm:prSet>
      <dgm:spPr/>
    </dgm:pt>
    <dgm:pt modelId="{59F48471-F941-D046-932D-B11E7060F12D}" type="pres">
      <dgm:prSet presAssocID="{D9A8FF36-005C-6242-819F-39C4875C8BFF}" presName="item2" presStyleLbl="node1" presStyleIdx="1" presStyleCnt="3">
        <dgm:presLayoutVars>
          <dgm:bulletEnabled val="1"/>
        </dgm:presLayoutVars>
      </dgm:prSet>
      <dgm:spPr/>
    </dgm:pt>
    <dgm:pt modelId="{27EDCBB3-A35B-804C-B88A-0C90AFDC50E1}" type="pres">
      <dgm:prSet presAssocID="{43F4185B-C67C-7D4B-9429-6C5A162CC3C7}" presName="item3" presStyleLbl="node1" presStyleIdx="2" presStyleCnt="3">
        <dgm:presLayoutVars>
          <dgm:bulletEnabled val="1"/>
        </dgm:presLayoutVars>
      </dgm:prSet>
      <dgm:spPr/>
    </dgm:pt>
    <dgm:pt modelId="{CFB32E74-9E08-B54C-BE99-0B168F16EEF3}" type="pres">
      <dgm:prSet presAssocID="{5C2EDD15-2BBD-944B-A66C-75A84B83FDC9}" presName="funnel" presStyleLbl="trAlignAcc1" presStyleIdx="0" presStyleCnt="1"/>
      <dgm:spPr/>
    </dgm:pt>
  </dgm:ptLst>
  <dgm:cxnLst>
    <dgm:cxn modelId="{5D5E6E00-7EA3-6345-BE81-DB6B92D6D83E}" type="presOf" srcId="{D53D1F30-CE25-9E47-8683-9A68EECE14C0}" destId="{59F48471-F941-D046-932D-B11E7060F12D}" srcOrd="0" destOrd="0" presId="urn:microsoft.com/office/officeart/2005/8/layout/funnel1"/>
    <dgm:cxn modelId="{382E2936-9C4C-F140-9413-4CA99289BF7A}" type="presOf" srcId="{5C2EDD15-2BBD-944B-A66C-75A84B83FDC9}" destId="{F08F14FE-CF9A-2A47-A302-89F8472FB6F9}" srcOrd="0" destOrd="0" presId="urn:microsoft.com/office/officeart/2005/8/layout/funnel1"/>
    <dgm:cxn modelId="{37E32C61-7859-9340-B623-7C60BF71353E}" srcId="{5C2EDD15-2BBD-944B-A66C-75A84B83FDC9}" destId="{43F4185B-C67C-7D4B-9429-6C5A162CC3C7}" srcOrd="3" destOrd="0" parTransId="{A712ADEE-03E8-9A43-AAB8-322D034B048B}" sibTransId="{7E436E17-E1AA-6C44-BC33-44FE464E3980}"/>
    <dgm:cxn modelId="{6BFA2B4F-B720-884A-AC9F-AACB200341A1}" type="presOf" srcId="{3DC56996-43AE-F940-B255-D0F40F8ACE12}" destId="{27EDCBB3-A35B-804C-B88A-0C90AFDC50E1}" srcOrd="0" destOrd="0" presId="urn:microsoft.com/office/officeart/2005/8/layout/funnel1"/>
    <dgm:cxn modelId="{583D6E8A-9F23-6C41-9058-57AF41831FCE}" srcId="{5C2EDD15-2BBD-944B-A66C-75A84B83FDC9}" destId="{D53D1F30-CE25-9E47-8683-9A68EECE14C0}" srcOrd="1" destOrd="0" parTransId="{F5477D12-A438-0246-A3C7-5B725B0797F8}" sibTransId="{17CBFBF4-E471-EF43-9C3A-AE5C393E5B0B}"/>
    <dgm:cxn modelId="{38B89290-8DBD-CB4C-9471-ECB23BACFBBF}" srcId="{5C2EDD15-2BBD-944B-A66C-75A84B83FDC9}" destId="{3DC56996-43AE-F940-B255-D0F40F8ACE12}" srcOrd="0" destOrd="0" parTransId="{AEF5BBE4-8FA2-1A4E-B56A-6B622BADC58B}" sibTransId="{EB3B909A-DCC1-4A4C-93E0-2FCDEC9C871A}"/>
    <dgm:cxn modelId="{F42E72B1-9764-B84C-8F56-E1BF4F34BC76}" srcId="{5C2EDD15-2BBD-944B-A66C-75A84B83FDC9}" destId="{D9A8FF36-005C-6242-819F-39C4875C8BFF}" srcOrd="2" destOrd="0" parTransId="{60A73427-949F-0343-B023-A0E041918E1A}" sibTransId="{941A999A-95EE-B24C-AB38-322A3CD3A5FC}"/>
    <dgm:cxn modelId="{D0C359C0-1E88-6B47-9117-E69FB0FC8872}" type="presOf" srcId="{43F4185B-C67C-7D4B-9429-6C5A162CC3C7}" destId="{10D2A8C6-4A50-AF4F-8F85-FF949C978AFA}" srcOrd="0" destOrd="0" presId="urn:microsoft.com/office/officeart/2005/8/layout/funnel1"/>
    <dgm:cxn modelId="{468BAAC7-72D7-ED46-997C-DAB659138830}" type="presOf" srcId="{D9A8FF36-005C-6242-819F-39C4875C8BFF}" destId="{519CCD64-F8D8-804C-8A64-D7428443BF69}" srcOrd="0" destOrd="0" presId="urn:microsoft.com/office/officeart/2005/8/layout/funnel1"/>
    <dgm:cxn modelId="{BB83C627-6640-9649-BBFA-D4FA526DC7F5}" type="presParOf" srcId="{F08F14FE-CF9A-2A47-A302-89F8472FB6F9}" destId="{9DD302D4-6EFA-DA41-A874-D9855AFA462A}" srcOrd="0" destOrd="0" presId="urn:microsoft.com/office/officeart/2005/8/layout/funnel1"/>
    <dgm:cxn modelId="{6376EA9C-54F9-134C-9958-E58D7E390D55}" type="presParOf" srcId="{F08F14FE-CF9A-2A47-A302-89F8472FB6F9}" destId="{E2BE0778-0C0B-394E-9056-6F4F6F4FA488}" srcOrd="1" destOrd="0" presId="urn:microsoft.com/office/officeart/2005/8/layout/funnel1"/>
    <dgm:cxn modelId="{6A0EF7BD-A0C8-EB4F-9CAC-C971A5F4D014}" type="presParOf" srcId="{F08F14FE-CF9A-2A47-A302-89F8472FB6F9}" destId="{10D2A8C6-4A50-AF4F-8F85-FF949C978AFA}" srcOrd="2" destOrd="0" presId="urn:microsoft.com/office/officeart/2005/8/layout/funnel1"/>
    <dgm:cxn modelId="{351EC094-43E9-0642-B6CD-6930798EF417}" type="presParOf" srcId="{F08F14FE-CF9A-2A47-A302-89F8472FB6F9}" destId="{519CCD64-F8D8-804C-8A64-D7428443BF69}" srcOrd="3" destOrd="0" presId="urn:microsoft.com/office/officeart/2005/8/layout/funnel1"/>
    <dgm:cxn modelId="{AA5B53F5-1736-8443-8594-4833AAFC9F71}" type="presParOf" srcId="{F08F14FE-CF9A-2A47-A302-89F8472FB6F9}" destId="{59F48471-F941-D046-932D-B11E7060F12D}" srcOrd="4" destOrd="0" presId="urn:microsoft.com/office/officeart/2005/8/layout/funnel1"/>
    <dgm:cxn modelId="{004A69BD-0B44-5349-A586-86F3F389A94B}" type="presParOf" srcId="{F08F14FE-CF9A-2A47-A302-89F8472FB6F9}" destId="{27EDCBB3-A35B-804C-B88A-0C90AFDC50E1}" srcOrd="5" destOrd="0" presId="urn:microsoft.com/office/officeart/2005/8/layout/funnel1"/>
    <dgm:cxn modelId="{A3FC2617-3080-0341-88F2-83CCA0778CD6}" type="presParOf" srcId="{F08F14FE-CF9A-2A47-A302-89F8472FB6F9}" destId="{CFB32E74-9E08-B54C-BE99-0B168F16EE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302D4-6EFA-DA41-A874-D9855AFA462A}">
      <dsp:nvSpPr>
        <dsp:cNvPr id="0" name=""/>
        <dsp:cNvSpPr/>
      </dsp:nvSpPr>
      <dsp:spPr>
        <a:xfrm>
          <a:off x="1117506" y="349905"/>
          <a:ext cx="4083806" cy="141825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E0778-0C0B-394E-9056-6F4F6F4FA488}">
      <dsp:nvSpPr>
        <dsp:cNvPr id="0" name=""/>
        <dsp:cNvSpPr/>
      </dsp:nvSpPr>
      <dsp:spPr>
        <a:xfrm>
          <a:off x="2770023" y="3822724"/>
          <a:ext cx="791435" cy="506518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2A8C6-4A50-AF4F-8F85-FF949C978AFA}">
      <dsp:nvSpPr>
        <dsp:cNvPr id="0" name=""/>
        <dsp:cNvSpPr/>
      </dsp:nvSpPr>
      <dsp:spPr>
        <a:xfrm>
          <a:off x="1266296" y="4227939"/>
          <a:ext cx="3798889" cy="949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2"/>
              </a:solidFill>
            </a:rPr>
            <a:t>Clean Data</a:t>
          </a:r>
        </a:p>
      </dsp:txBody>
      <dsp:txXfrm>
        <a:off x="1266296" y="4227939"/>
        <a:ext cx="3798889" cy="949722"/>
      </dsp:txXfrm>
    </dsp:sp>
    <dsp:sp modelId="{519CCD64-F8D8-804C-8A64-D7428443BF69}">
      <dsp:nvSpPr>
        <dsp:cNvPr id="0" name=""/>
        <dsp:cNvSpPr/>
      </dsp:nvSpPr>
      <dsp:spPr>
        <a:xfrm>
          <a:off x="2602239" y="1877692"/>
          <a:ext cx="1424583" cy="14245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Removing Whitespace</a:t>
          </a:r>
        </a:p>
      </dsp:txBody>
      <dsp:txXfrm>
        <a:off x="2810864" y="2086317"/>
        <a:ext cx="1007333" cy="1007333"/>
      </dsp:txXfrm>
    </dsp:sp>
    <dsp:sp modelId="{59F48471-F941-D046-932D-B11E7060F12D}">
      <dsp:nvSpPr>
        <dsp:cNvPr id="0" name=""/>
        <dsp:cNvSpPr/>
      </dsp:nvSpPr>
      <dsp:spPr>
        <a:xfrm>
          <a:off x="1582870" y="808938"/>
          <a:ext cx="1424583" cy="14245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outliers</a:t>
          </a:r>
        </a:p>
      </dsp:txBody>
      <dsp:txXfrm>
        <a:off x="1791495" y="1017563"/>
        <a:ext cx="1007333" cy="1007333"/>
      </dsp:txXfrm>
    </dsp:sp>
    <dsp:sp modelId="{27EDCBB3-A35B-804C-B88A-0C90AFDC50E1}">
      <dsp:nvSpPr>
        <dsp:cNvPr id="0" name=""/>
        <dsp:cNvSpPr/>
      </dsp:nvSpPr>
      <dsp:spPr>
        <a:xfrm>
          <a:off x="3039111" y="464505"/>
          <a:ext cx="1424583" cy="14245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Missing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&amp; Duplicate data</a:t>
          </a:r>
        </a:p>
      </dsp:txBody>
      <dsp:txXfrm>
        <a:off x="3247736" y="673130"/>
        <a:ext cx="1007333" cy="1007333"/>
      </dsp:txXfrm>
    </dsp:sp>
    <dsp:sp modelId="{CFB32E74-9E08-B54C-BE99-0B168F16EEF3}">
      <dsp:nvSpPr>
        <dsp:cNvPr id="0" name=""/>
        <dsp:cNvSpPr/>
      </dsp:nvSpPr>
      <dsp:spPr>
        <a:xfrm>
          <a:off x="949722" y="175790"/>
          <a:ext cx="4432038" cy="354563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323372-6AF2-F34B-9CD1-51D3F8693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4D8D-6025-8A43-86D8-DEF23B99CF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DE7CC-9FA1-9348-A107-712A7E9778A5}" type="datetime1">
              <a:rPr lang="en-US" smtClean="0"/>
              <a:t>12/8/2021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DE812-C77A-A145-B121-8020AEA39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64488-6C4E-1145-BE9C-33A3F81306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20B6-28CF-5F40-98E5-FB5407E2CA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034154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7FB7-5309-6945-A083-5B52D911157B}" type="datetime1">
              <a:rPr lang="en-US" smtClean="0"/>
              <a:t>12/8/2021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EA55-4A14-2D4C-9233-E6B677CC630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5556816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39C7FB7-5309-6945-A083-5B52D911157B}" type="datetime1">
              <a:rPr lang="en-US" smtClean="0"/>
              <a:t>12/8/2021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BEA55-4A14-2D4C-9233-E6B677CC6306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005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39C7FB7-5309-6945-A083-5B52D911157B}" type="datetime1">
              <a:rPr lang="en-US" smtClean="0"/>
              <a:t>12/8/2021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BEA55-4A14-2D4C-9233-E6B677CC6306}" type="slidenum">
              <a:rPr lang="en-SA" smtClean="0"/>
              <a:t>19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425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1D8-0B0E-9949-8A32-2FA377964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1256F-8B0D-A94D-9819-45341B59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E67C-315A-8D47-A79A-46BAA63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BEDA-2240-ED40-A469-94630A9BA74D}" type="datetime1">
              <a:rPr lang="en-US" smtClean="0"/>
              <a:t>12/8/2021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9544-A9E5-F94D-8056-5C47CFFB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1ADD-87C3-CF41-8761-3C704BC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780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6BC1-FACD-0C42-A73D-06C07339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E4F55-59CB-C544-8E47-C7B41685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F5A0-6D75-734A-93EB-EBC884E7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BB0E-936B-634B-A4FC-3B6FCEB9EC75}" type="datetime1">
              <a:rPr lang="en-US" smtClean="0"/>
              <a:t>12/8/2021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41AC-D005-AD48-B590-29C87EF1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BB90-8BAB-7D4D-B29D-BE87D5D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521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B8CB9-F9D9-B249-988E-762766E0D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10E4D-0B1C-3940-A5E1-6F8F8ECF4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B33A-B828-5F42-A15C-C9B3B39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2ACE-60DE-C94F-A5C8-AFEC88227933}" type="datetime1">
              <a:rPr lang="en-US" smtClean="0"/>
              <a:t>12/8/2021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D154-A2B3-334F-BE81-CAF4A23B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2750-98BD-6944-9962-AEB0FDCD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108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31A7-AF8B-0646-8953-69B54224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692D-95ED-BA4F-B6CC-F1516703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86BC-BF78-7F45-ADA2-CCDA229D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9DF4-160D-424E-BBEF-C141D7546788}" type="datetime1">
              <a:rPr lang="en-US" smtClean="0"/>
              <a:t>12/8/2021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80B6-AD6D-E94A-AC3B-C4EFB93D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405E4-3185-1140-90D3-ECA539AD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1577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AF3A-10FA-4C46-9B6C-E2221507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574C-FF45-6741-800E-56B3743D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DC7E-911C-C244-A2E7-4C11FE64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E54B-2A61-B345-826D-A24BA2F933D2}" type="datetime1">
              <a:rPr lang="en-US" smtClean="0"/>
              <a:t>12/8/2021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BCF3-D8F0-1241-8C1F-104FFAA0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0769-7A54-5748-A683-EE721D9B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617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DB0D-11D7-9840-85EA-58D40B4F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8ADF-993D-3649-97D3-BA15A8F65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B1657-A9AB-CE49-B6D9-86746A33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AB5C-8D21-7E42-8DE8-45DA0A4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2F98-E25B-E545-A89C-69001A37A60B}" type="datetime1">
              <a:rPr lang="en-US" smtClean="0"/>
              <a:t>12/8/2021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039D-9088-E048-996A-1451882D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109A9-8D32-4142-9DCB-FA519CE8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370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F0D1-543E-DE4A-9E60-1A1526F8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BA53-46D1-0147-AA81-9A79C9DD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0E30E-5335-EA4D-870B-0BA4A4F9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14505-7457-574E-88BD-2325A50C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816D0-050C-CB4C-9A34-85A6CAB28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78C61-2116-7A46-88EA-CD6B1BE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ECA2-7EBD-354B-866B-3D4E6F546B40}" type="datetime1">
              <a:rPr lang="en-US" smtClean="0"/>
              <a:t>12/8/2021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63BB0-235A-3248-AC82-94E21EE8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BE0DF-54DA-8E4C-B8CB-D87C81D7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1190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3A70-26E0-5640-8A44-41FD9C58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48935-E785-6548-9582-896B9B9D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8646-6B66-AA43-AE82-9633A290056D}" type="datetime1">
              <a:rPr lang="en-US" smtClean="0"/>
              <a:t>12/8/2021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59E1-6948-454B-B9CC-316CEA87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EC2E7-EC53-114C-998C-EEA98E5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5897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BB139-D067-BC46-A495-BEA5130D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536-9641-3947-8396-DD472B174D3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B97D5-2C9D-5F40-9D21-1157F61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7C89F-D5CC-D241-A3DB-42426643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430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4291-05EA-DA44-B656-D42CE186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2F6-F6C4-F146-BE3A-C2076D00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104-B04B-CA49-A782-AECA3FDE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AC3DA-462A-5548-90DF-BBDB7BE6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41EF-A6E5-E346-B8C6-91002CBA4EB3}" type="datetime1">
              <a:rPr lang="en-US" smtClean="0"/>
              <a:t>12/8/2021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7E4D-BED9-5342-B509-A638D97B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7DFBE-A39E-314C-A15F-85A91873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595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8598-8D32-3C4D-BD4A-AC130DDF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28B10-0CB8-1249-A566-6CAAC0ABA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0F01-6BA0-4F40-98D4-86B70DF6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6CEF-4A32-2E43-9958-CE226301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F294-7EFB-FE40-A96A-27564F5487B2}" type="datetime1">
              <a:rPr lang="en-US" smtClean="0"/>
              <a:t>12/8/2021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ECB5-AF21-2E49-96AE-28DECB7C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F35D8-CFFA-964E-BF9D-6F4427D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8878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BA94E-9317-2B41-B52A-E76EF13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5A30-D4DA-8A45-95B2-755C55C0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A07F-261D-434C-9DF8-510AAA7E4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EFE6-0283-4B41-98D2-0C89A5A1E411}" type="datetime1">
              <a:rPr lang="en-US" smtClean="0"/>
              <a:t>12/8/2021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2034-0B90-F740-AFDD-F8CECCE3B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C48-5B2C-4E48-A4A8-D1235370A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8975-7B69-7548-B180-71ED483F218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83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microsoft.com/office/2007/relationships/hdphoto" Target="../media/hdphoto3.wdp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31.png"/><Relationship Id="rId15" Type="http://schemas.openxmlformats.org/officeDocument/2006/relationships/image" Target="../media/image38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microsoft.com/office/2007/relationships/hdphoto" Target="../media/hdphoto5.wdp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F4C36-B1E5-294B-8050-635CD82416D3}"/>
              </a:ext>
            </a:extLst>
          </p:cNvPr>
          <p:cNvSpPr txBox="1"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16">
            <a:extLst>
              <a:ext uri="{FF2B5EF4-FFF2-40B4-BE49-F238E27FC236}">
                <a16:creationId xmlns:a16="http://schemas.microsoft.com/office/drawing/2014/main" id="{18C77CE0-9F5D-D24D-80CF-7E6D9A90D773}"/>
              </a:ext>
            </a:extLst>
          </p:cNvPr>
          <p:cNvSpPr txBox="1"/>
          <p:nvPr/>
        </p:nvSpPr>
        <p:spPr>
          <a:xfrm>
            <a:off x="395893" y="4439488"/>
            <a:ext cx="2873624" cy="1448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Yasser Kaoor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Rahaf Alturbaq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Abdullatif Alsabr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4BDBBEB-E7E2-7640-A9D7-1617A9DE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490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6DC235-48EF-644C-AD9D-05F1606B519F}" type="datetime1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12/8/2021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9" name="Picture 2" descr="airbnb logo">
            <a:extLst>
              <a:ext uri="{FF2B5EF4-FFF2-40B4-BE49-F238E27FC236}">
                <a16:creationId xmlns:a16="http://schemas.microsoft.com/office/drawing/2014/main" id="{B2DBE48D-45E2-F540-8442-F56628E5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0" b="31880"/>
          <a:stretch/>
        </p:blipFill>
        <p:spPr bwMode="auto">
          <a:xfrm>
            <a:off x="4826016" y="3429000"/>
            <a:ext cx="7365983" cy="2459241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07B7E6C-46D6-A542-BB50-DB3F426B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40" y="1166946"/>
            <a:ext cx="4455673" cy="12922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010CA9-9DFC-5F47-BFEC-FF8F1BD21375}"/>
              </a:ext>
            </a:extLst>
          </p:cNvPr>
          <p:cNvSpPr/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0641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9930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9A64F"/>
                </a:solidFill>
              </a:rPr>
              <a:t>2. </a:t>
            </a:r>
            <a:r>
              <a:rPr lang="en-US" sz="4000" b="1" dirty="0">
                <a:solidFill>
                  <a:schemeClr val="tx2"/>
                </a:solidFill>
              </a:rPr>
              <a:t>What is the most expensive neighborhood?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981500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907503-DDEA-9941-B80E-390599E0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68403"/>
            <a:ext cx="10706100" cy="51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0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9726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9A64F"/>
                </a:solidFill>
              </a:rPr>
              <a:t>3. </a:t>
            </a:r>
            <a:r>
              <a:rPr lang="en-US" sz="4000" b="1" dirty="0">
                <a:solidFill>
                  <a:schemeClr val="tx2"/>
                </a:solidFill>
              </a:rPr>
              <a:t>What type of property is most in demand?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946448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E3F4543D-F6C1-8F41-AD9F-60EBD2A6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7" b="7722"/>
          <a:stretch/>
        </p:blipFill>
        <p:spPr>
          <a:xfrm>
            <a:off x="2616530" y="1321466"/>
            <a:ext cx="6958940" cy="50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888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9A64F"/>
                </a:solidFill>
              </a:rPr>
              <a:t>4. </a:t>
            </a:r>
            <a:r>
              <a:rPr lang="en-US" sz="4000" b="1" dirty="0">
                <a:solidFill>
                  <a:schemeClr val="tx2"/>
                </a:solidFill>
              </a:rPr>
              <a:t>What type of room is most requested?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870248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7AD1315-9408-7244-8111-E2040FE1B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435" b="5271"/>
          <a:stretch/>
        </p:blipFill>
        <p:spPr>
          <a:xfrm>
            <a:off x="1744760" y="1319654"/>
            <a:ext cx="8702481" cy="51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9920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9A64F"/>
                </a:solidFill>
              </a:rPr>
              <a:t>5. </a:t>
            </a:r>
            <a:r>
              <a:rPr lang="en-US" sz="4000" b="1" dirty="0">
                <a:solidFill>
                  <a:schemeClr val="tx2"/>
                </a:solidFill>
              </a:rPr>
              <a:t>What is the percentage of the cleaning fee?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975404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D1958A2-0877-414E-A4B2-2B154CB4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9" y="1313773"/>
            <a:ext cx="8476342" cy="49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5868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9A64F"/>
                </a:solidFill>
              </a:rPr>
              <a:t>6. </a:t>
            </a:r>
            <a:r>
              <a:rPr lang="en-US" sz="4000" b="1" dirty="0">
                <a:solidFill>
                  <a:schemeClr val="tx2"/>
                </a:solidFill>
              </a:rPr>
              <a:t>What is the policy ratio?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574592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49CF1BA-BCE1-DA45-9559-3774D599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3" y="1273159"/>
            <a:ext cx="8647875" cy="51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2"/>
            <a:ext cx="9695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4000" b="1" dirty="0">
                <a:solidFill>
                  <a:srgbClr val="C9A64F"/>
                </a:solidFill>
              </a:rPr>
              <a:t> </a:t>
            </a:r>
            <a:r>
              <a:rPr lang="en-US" sz="4000" b="1" dirty="0">
                <a:solidFill>
                  <a:schemeClr val="tx2"/>
                </a:solidFill>
              </a:rPr>
              <a:t>Visualization for most cities has real estate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986580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391F03-D304-5E4D-B4ED-7BB75B2A6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3"/>
          <a:stretch/>
        </p:blipFill>
        <p:spPr>
          <a:xfrm>
            <a:off x="217715" y="1578429"/>
            <a:ext cx="6057758" cy="4704137"/>
          </a:xfrm>
          <a:prstGeom prst="rect">
            <a:avLst/>
          </a:prstGeom>
        </p:spPr>
      </p:pic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820E867C-D9D2-FE4F-ADD1-F243F31E6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99"/>
          <a:stretch/>
        </p:blipFill>
        <p:spPr>
          <a:xfrm>
            <a:off x="6096000" y="1578430"/>
            <a:ext cx="6057758" cy="47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252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Algorithms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/>
          <p:nvPr/>
        </p:nvCxnSpPr>
        <p:spPr>
          <a:xfrm>
            <a:off x="1005399" y="1194622"/>
            <a:ext cx="240880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07531A6-4EA2-4740-A6DF-CE2CF530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14278"/>
              </p:ext>
            </p:extLst>
          </p:nvPr>
        </p:nvGraphicFramePr>
        <p:xfrm>
          <a:off x="581891" y="1674787"/>
          <a:ext cx="11139053" cy="46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017">
                  <a:extLst>
                    <a:ext uri="{9D8B030D-6E8A-4147-A177-3AD203B41FA5}">
                      <a16:colId xmlns:a16="http://schemas.microsoft.com/office/drawing/2014/main" val="3447421038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2821765722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184911631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2409317614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4093924538"/>
                    </a:ext>
                  </a:extLst>
                </a:gridCol>
              </a:tblGrid>
              <a:tr h="583874">
                <a:tc>
                  <a:txBody>
                    <a:bodyPr/>
                    <a:lstStyle/>
                    <a:p>
                      <a:pPr algn="ctr"/>
                      <a:r>
                        <a:rPr lang="en-SA" sz="2400" dirty="0"/>
                        <a:t>Model</a:t>
                      </a:r>
                      <a:endParaRPr lang="en-SA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A" sz="2400" dirty="0"/>
                        <a:t>RMSE</a:t>
                      </a:r>
                      <a:endParaRPr lang="en-SA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A" sz="2400" dirty="0"/>
                        <a:t>SCORE</a:t>
                      </a:r>
                      <a:endParaRPr lang="en-SA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95851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pPr algn="ctr"/>
                      <a:endParaRPr lang="en-SA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2400" b="0" dirty="0">
                          <a:solidFill>
                            <a:schemeClr val="bg1"/>
                          </a:solidFill>
                        </a:rPr>
                        <a:t>X_train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2400" b="0" dirty="0">
                          <a:solidFill>
                            <a:schemeClr val="bg1"/>
                          </a:solidFill>
                        </a:rPr>
                        <a:t>y_test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2400" b="0" dirty="0">
                          <a:solidFill>
                            <a:schemeClr val="bg1"/>
                          </a:solidFill>
                        </a:rPr>
                        <a:t>X_train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2400" b="0" dirty="0">
                          <a:solidFill>
                            <a:schemeClr val="bg1"/>
                          </a:solidFill>
                        </a:rPr>
                        <a:t>y_test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390912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r>
                        <a:rPr lang="en-US" sz="2400" dirty="0"/>
                        <a:t>Linear Regression</a:t>
                      </a:r>
                      <a:endParaRPr lang="en-S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767168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r>
                        <a:rPr lang="en-US" sz="2400" dirty="0"/>
                        <a:t>Lasso Regression</a:t>
                      </a:r>
                      <a:endParaRPr lang="en-SA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74658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r>
                        <a:rPr lang="en-US" sz="2400" dirty="0"/>
                        <a:t>Decision Tree Regression</a:t>
                      </a:r>
                      <a:endParaRPr lang="en-S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0.76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57891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 Regression</a:t>
                      </a:r>
                      <a:endParaRPr lang="en-SA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467140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r>
                        <a:rPr lang="en-US" sz="2400" dirty="0"/>
                        <a:t>Ridge Regression</a:t>
                      </a:r>
                      <a:endParaRPr lang="en-S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4070"/>
                  </a:ext>
                </a:extLst>
              </a:tr>
              <a:tr h="583874">
                <a:tc>
                  <a:txBody>
                    <a:bodyPr/>
                    <a:lstStyle/>
                    <a:p>
                      <a:r>
                        <a:rPr lang="en-SA" sz="2400" dirty="0"/>
                        <a:t>Xgboost </a:t>
                      </a:r>
                      <a:r>
                        <a:rPr lang="en-US" sz="2400" dirty="0"/>
                        <a:t>Regression</a:t>
                      </a:r>
                      <a:endParaRPr lang="en-S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/>
                        <a:t>0.63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83574"/>
                  </a:ext>
                </a:extLst>
              </a:tr>
            </a:tbl>
          </a:graphicData>
        </a:graphic>
      </p:graphicFrame>
      <p:pic>
        <p:nvPicPr>
          <p:cNvPr id="15" name="Graphic 14" descr="Ethernet outline">
            <a:extLst>
              <a:ext uri="{FF2B5EF4-FFF2-40B4-BE49-F238E27FC236}">
                <a16:creationId xmlns:a16="http://schemas.microsoft.com/office/drawing/2014/main" id="{FD112A80-4EDA-7B4C-82B9-5C0CCB42F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8812" y="370038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C713321-8E29-7049-ADA6-A2C4A02505C5}"/>
              </a:ext>
            </a:extLst>
          </p:cNvPr>
          <p:cNvSpPr/>
          <p:nvPr/>
        </p:nvSpPr>
        <p:spPr>
          <a:xfrm>
            <a:off x="4383211" y="2933210"/>
            <a:ext cx="7226897" cy="427513"/>
          </a:xfrm>
          <a:prstGeom prst="ellipse">
            <a:avLst/>
          </a:prstGeom>
          <a:noFill/>
          <a:ln w="28575">
            <a:solidFill>
              <a:srgbClr val="C9A6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ln>
                <a:solidFill>
                  <a:srgbClr val="C9A64F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5134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1593BC05-BD9B-49BB-BD19-5FEA6819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887" y="1231175"/>
            <a:ext cx="11902227" cy="4802051"/>
          </a:xfrm>
          <a:prstGeom prst="rect">
            <a:avLst/>
          </a:prstGeom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CA47AFB-241F-4B30-B3FA-60D6311C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9" y="3087914"/>
            <a:ext cx="78881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umPy">
            <a:extLst>
              <a:ext uri="{FF2B5EF4-FFF2-40B4-BE49-F238E27FC236}">
                <a16:creationId xmlns:a16="http://schemas.microsoft.com/office/drawing/2014/main" id="{1EA4DF99-3898-4517-83E7-96FF351C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1333" y1="48889" x2="61333" y2="48889"/>
                        <a14:foregroundMark x1="48000" y1="35556" x2="48000" y2="35556"/>
                        <a14:foregroundMark x1="32000" y1="24889" x2="32000" y2="24889"/>
                        <a14:foregroundMark x1="50667" y1="12889" x2="50667" y2="12889"/>
                        <a14:foregroundMark x1="69778" y1="26222" x2="69778" y2="26222"/>
                        <a14:foregroundMark x1="83111" y1="44889" x2="83111" y2="44889"/>
                        <a14:foregroundMark x1="60444" y1="79111" x2="60444" y2="79111"/>
                        <a14:foregroundMark x1="60444" y1="79111" x2="60444" y2="79111"/>
                        <a14:foregroundMark x1="84444" y1="68444" x2="84444" y2="68444"/>
                        <a14:foregroundMark x1="58667" y1="75556" x2="58667" y2="75556"/>
                        <a14:foregroundMark x1="52889" y1="36000" x2="52889" y2="36000"/>
                        <a14:foregroundMark x1="52889" y1="36000" x2="52889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8200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onfiguration Options">
            <a:extLst>
              <a:ext uri="{FF2B5EF4-FFF2-40B4-BE49-F238E27FC236}">
                <a16:creationId xmlns:a16="http://schemas.microsoft.com/office/drawing/2014/main" id="{B504C679-C610-49F0-8341-C187B7B1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12420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yviz 0101a3 Documentation - Matplotlib Png,Python Icon Png - free  transparent png images - pngaaa.com">
            <a:extLst>
              <a:ext uri="{FF2B5EF4-FFF2-40B4-BE49-F238E27FC236}">
                <a16:creationId xmlns:a16="http://schemas.microsoft.com/office/drawing/2014/main" id="{B55147DF-85F1-4CF6-9067-4A1836391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6444" y1="14662" x2="56444" y2="14662"/>
                        <a14:foregroundMark x1="52556" y1="82519" x2="52556" y2="82519"/>
                        <a14:foregroundMark x1="52556" y1="82519" x2="52556" y2="82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5" t="5462" r="30147" b="27127"/>
          <a:stretch/>
        </p:blipFill>
        <p:spPr bwMode="auto">
          <a:xfrm>
            <a:off x="5539495" y="2173514"/>
            <a:ext cx="1064505" cy="10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F7870DA7-6DDE-4B1E-81A2-A33FCEAB9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000"/>
          <a:stretch/>
        </p:blipFill>
        <p:spPr bwMode="auto">
          <a:xfrm>
            <a:off x="7339189" y="2819400"/>
            <a:ext cx="788811" cy="132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cikit-learn - Wikipedia">
            <a:extLst>
              <a:ext uri="{FF2B5EF4-FFF2-40B4-BE49-F238E27FC236}">
                <a16:creationId xmlns:a16="http://schemas.microsoft.com/office/drawing/2014/main" id="{C4D85883-F5CA-4961-9883-FFB8AF75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381" y="3175000"/>
            <a:ext cx="1038019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ussion of seaborn logo · Issue #2243 · mwaskom/seaborn · GitHub">
            <a:extLst>
              <a:ext uri="{FF2B5EF4-FFF2-40B4-BE49-F238E27FC236}">
                <a16:creationId xmlns:a16="http://schemas.microsoft.com/office/drawing/2014/main" id="{3309C2F5-3DD9-4A75-B618-110E7B80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10" y="2159000"/>
            <a:ext cx="1040990" cy="10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47CD4098-4730-4573-AFE5-49ECB8B77E56}"/>
              </a:ext>
            </a:extLst>
          </p:cNvPr>
          <p:cNvSpPr txBox="1"/>
          <p:nvPr/>
        </p:nvSpPr>
        <p:spPr>
          <a:xfrm>
            <a:off x="-711200" y="5284129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Jupyter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Notebook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0A007269-ED4B-477C-A974-5E8F2DDCD2B2}"/>
              </a:ext>
            </a:extLst>
          </p:cNvPr>
          <p:cNvSpPr txBox="1"/>
          <p:nvPr/>
        </p:nvSpPr>
        <p:spPr>
          <a:xfrm>
            <a:off x="972503" y="4471329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NumPy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Library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A6F56427-E0BC-405E-89F9-4B8A22A3BCB2}"/>
              </a:ext>
            </a:extLst>
          </p:cNvPr>
          <p:cNvSpPr txBox="1"/>
          <p:nvPr/>
        </p:nvSpPr>
        <p:spPr>
          <a:xfrm>
            <a:off x="2704342" y="5284129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9A64F"/>
                </a:solidFill>
                <a:latin typeface="Poppins Bold"/>
              </a:rPr>
              <a:t>Plotly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Library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FEE5EA6-28A2-49D1-A76C-51DBE5696E85}"/>
              </a:ext>
            </a:extLst>
          </p:cNvPr>
          <p:cNvSpPr txBox="1"/>
          <p:nvPr/>
        </p:nvSpPr>
        <p:spPr>
          <a:xfrm>
            <a:off x="4375950" y="4414184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Matblot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Library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3AF3C5F4-3462-4236-AAEC-46AFDC5E9B6B}"/>
              </a:ext>
            </a:extLst>
          </p:cNvPr>
          <p:cNvSpPr txBox="1"/>
          <p:nvPr/>
        </p:nvSpPr>
        <p:spPr>
          <a:xfrm>
            <a:off x="6071748" y="5257800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Pandas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Library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B112FEDE-C52A-4942-8D94-B7C0CA61A0CE}"/>
              </a:ext>
            </a:extLst>
          </p:cNvPr>
          <p:cNvSpPr txBox="1"/>
          <p:nvPr/>
        </p:nvSpPr>
        <p:spPr>
          <a:xfrm>
            <a:off x="7674214" y="4371817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Seaborn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Library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A6A243B5-B0D4-4A22-BC90-FBD220012DAD}"/>
              </a:ext>
            </a:extLst>
          </p:cNvPr>
          <p:cNvSpPr txBox="1"/>
          <p:nvPr/>
        </p:nvSpPr>
        <p:spPr>
          <a:xfrm>
            <a:off x="9434195" y="5257800"/>
            <a:ext cx="3367405" cy="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Scikit learn</a:t>
            </a:r>
          </a:p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2400" dirty="0">
                <a:solidFill>
                  <a:srgbClr val="C8A64F"/>
                </a:solidFill>
                <a:latin typeface="Poppins Bold"/>
              </a:rPr>
              <a:t>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EA9C7-1AB8-D949-BFCF-E172AFED2CF5}"/>
              </a:ext>
            </a:extLst>
          </p:cNvPr>
          <p:cNvSpPr txBox="1"/>
          <p:nvPr/>
        </p:nvSpPr>
        <p:spPr>
          <a:xfrm>
            <a:off x="1005399" y="412955"/>
            <a:ext cx="127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4000" b="1" dirty="0">
                <a:solidFill>
                  <a:schemeClr val="tx2"/>
                </a:solidFill>
              </a:rPr>
              <a:t>Tools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67A305-E7D5-1143-BD7D-5ACCC55756E9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1248355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Tools outline">
            <a:extLst>
              <a:ext uri="{FF2B5EF4-FFF2-40B4-BE49-F238E27FC236}">
                <a16:creationId xmlns:a16="http://schemas.microsoft.com/office/drawing/2014/main" id="{AA284EB8-7917-F946-84DA-54E0584B2C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04152" y="565910"/>
            <a:ext cx="631889" cy="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Conclusion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/>
          <p:nvPr/>
        </p:nvCxnSpPr>
        <p:spPr>
          <a:xfrm>
            <a:off x="1005399" y="1194622"/>
            <a:ext cx="240880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losed quotation mark outline">
            <a:extLst>
              <a:ext uri="{FF2B5EF4-FFF2-40B4-BE49-F238E27FC236}">
                <a16:creationId xmlns:a16="http://schemas.microsoft.com/office/drawing/2014/main" id="{89CB986E-743C-8942-BC81-22099ACB0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098" y="31574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D3202-E27C-3046-9688-D06950165143}"/>
              </a:ext>
            </a:extLst>
          </p:cNvPr>
          <p:cNvSpPr txBox="1"/>
          <p:nvPr/>
        </p:nvSpPr>
        <p:spPr>
          <a:xfrm>
            <a:off x="1531918" y="1995056"/>
            <a:ext cx="8372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Supporting hosts who have properties that suit clients interests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rgbClr val="C9A64F"/>
                </a:solidFill>
              </a:rPr>
              <a:t>Host Benefits: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>
                <a:solidFill>
                  <a:schemeClr val="tx2"/>
                </a:solidFill>
              </a:rPr>
              <a:t>Loans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>
                <a:solidFill>
                  <a:schemeClr val="tx2"/>
                </a:solidFill>
              </a:rPr>
              <a:t>Full income for a year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rgbClr val="C9A64F"/>
                </a:solidFill>
              </a:rPr>
              <a:t>Our benefits: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>
                <a:solidFill>
                  <a:schemeClr val="tx2"/>
                </a:solidFill>
              </a:rPr>
              <a:t>Long-term contract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>
                <a:solidFill>
                  <a:schemeClr val="tx2"/>
                </a:solidFill>
              </a:rPr>
              <a:t>Attract more hosts</a:t>
            </a:r>
            <a:endParaRPr lang="en-SA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8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/>
          <p:nvPr/>
        </p:nvCxnSpPr>
        <p:spPr>
          <a:xfrm>
            <a:off x="3581400" y="4090719"/>
            <a:ext cx="240880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apping hands outline">
            <a:extLst>
              <a:ext uri="{FF2B5EF4-FFF2-40B4-BE49-F238E27FC236}">
                <a16:creationId xmlns:a16="http://schemas.microsoft.com/office/drawing/2014/main" id="{44A5EB92-5B43-6945-82E1-580D46CDB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026" y="2118360"/>
            <a:ext cx="2255293" cy="1859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82235-32FE-5845-92BE-0EDB94071694}"/>
              </a:ext>
            </a:extLst>
          </p:cNvPr>
          <p:cNvSpPr txBox="1"/>
          <p:nvPr/>
        </p:nvSpPr>
        <p:spPr>
          <a:xfrm>
            <a:off x="2209799" y="276728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80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446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12/8/2021</a:t>
            </a:fld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754671" y="398205"/>
            <a:ext cx="4335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In this presentation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754671" y="1179872"/>
            <a:ext cx="4224170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assroom outline">
            <a:extLst>
              <a:ext uri="{FF2B5EF4-FFF2-40B4-BE49-F238E27FC236}">
                <a16:creationId xmlns:a16="http://schemas.microsoft.com/office/drawing/2014/main" id="{E6A53E52-041D-284A-8DFB-B3405B5D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606" y="294948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70531-680C-AC48-BD45-31C7BF76A86E}"/>
              </a:ext>
            </a:extLst>
          </p:cNvPr>
          <p:cNvCxnSpPr>
            <a:cxnSpLocks/>
          </p:cNvCxnSpPr>
          <p:nvPr/>
        </p:nvCxnSpPr>
        <p:spPr>
          <a:xfrm flipV="1">
            <a:off x="634181" y="3422801"/>
            <a:ext cx="10798412" cy="0"/>
          </a:xfrm>
          <a:prstGeom prst="line">
            <a:avLst/>
          </a:prstGeom>
          <a:ln w="57150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31A81F-AD40-884C-908E-3734307F9AED}"/>
              </a:ext>
            </a:extLst>
          </p:cNvPr>
          <p:cNvSpPr/>
          <p:nvPr/>
        </p:nvSpPr>
        <p:spPr>
          <a:xfrm flipV="1">
            <a:off x="619432" y="3314801"/>
            <a:ext cx="180000" cy="216000"/>
          </a:xfrm>
          <a:prstGeom prst="ellipse">
            <a:avLst/>
          </a:prstGeom>
          <a:solidFill>
            <a:srgbClr val="C9A64F"/>
          </a:solidFill>
          <a:ln>
            <a:solidFill>
              <a:srgbClr val="C9A64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3C056D-80F9-9948-A82D-AE296CA44D3B}"/>
              </a:ext>
            </a:extLst>
          </p:cNvPr>
          <p:cNvSpPr/>
          <p:nvPr/>
        </p:nvSpPr>
        <p:spPr>
          <a:xfrm flipV="1">
            <a:off x="2761115" y="3314741"/>
            <a:ext cx="180000" cy="216000"/>
          </a:xfrm>
          <a:prstGeom prst="ellipse">
            <a:avLst/>
          </a:prstGeom>
          <a:solidFill>
            <a:srgbClr val="C9A64F"/>
          </a:solidFill>
          <a:ln>
            <a:solidFill>
              <a:srgbClr val="C9A64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B7C39-48E7-F74C-B4FA-4036A147E36E}"/>
              </a:ext>
            </a:extLst>
          </p:cNvPr>
          <p:cNvSpPr/>
          <p:nvPr/>
        </p:nvSpPr>
        <p:spPr>
          <a:xfrm flipV="1">
            <a:off x="9186164" y="3314741"/>
            <a:ext cx="180000" cy="216000"/>
          </a:xfrm>
          <a:prstGeom prst="ellipse">
            <a:avLst/>
          </a:prstGeom>
          <a:solidFill>
            <a:srgbClr val="C9A64F"/>
          </a:solidFill>
          <a:ln>
            <a:solidFill>
              <a:srgbClr val="C9A64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46393B-0EAA-0749-836C-76F755C537A1}"/>
              </a:ext>
            </a:extLst>
          </p:cNvPr>
          <p:cNvSpPr/>
          <p:nvPr/>
        </p:nvSpPr>
        <p:spPr>
          <a:xfrm flipV="1">
            <a:off x="7044481" y="3330113"/>
            <a:ext cx="180000" cy="216000"/>
          </a:xfrm>
          <a:prstGeom prst="ellipse">
            <a:avLst/>
          </a:prstGeom>
          <a:solidFill>
            <a:srgbClr val="C9A64F"/>
          </a:solidFill>
          <a:ln>
            <a:solidFill>
              <a:srgbClr val="C9A64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2B28CB-B686-034A-B06F-BA23B595EE0D}"/>
              </a:ext>
            </a:extLst>
          </p:cNvPr>
          <p:cNvSpPr/>
          <p:nvPr/>
        </p:nvSpPr>
        <p:spPr>
          <a:xfrm flipV="1">
            <a:off x="4902798" y="3314741"/>
            <a:ext cx="180000" cy="216000"/>
          </a:xfrm>
          <a:prstGeom prst="ellipse">
            <a:avLst/>
          </a:prstGeom>
          <a:solidFill>
            <a:srgbClr val="C9A64F"/>
          </a:solidFill>
          <a:ln>
            <a:solidFill>
              <a:srgbClr val="C9A64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46B689-0709-5241-B109-C64F023740C4}"/>
              </a:ext>
            </a:extLst>
          </p:cNvPr>
          <p:cNvSpPr/>
          <p:nvPr/>
        </p:nvSpPr>
        <p:spPr>
          <a:xfrm flipV="1">
            <a:off x="11327845" y="3300617"/>
            <a:ext cx="180000" cy="216000"/>
          </a:xfrm>
          <a:prstGeom prst="ellipse">
            <a:avLst/>
          </a:prstGeom>
          <a:solidFill>
            <a:srgbClr val="C9A64F"/>
          </a:solidFill>
          <a:ln>
            <a:solidFill>
              <a:srgbClr val="C9A64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E2F0A-82B8-024A-967B-5ACF7256C393}"/>
              </a:ext>
            </a:extLst>
          </p:cNvPr>
          <p:cNvSpPr txBox="1"/>
          <p:nvPr/>
        </p:nvSpPr>
        <p:spPr>
          <a:xfrm>
            <a:off x="-51528" y="3770793"/>
            <a:ext cx="177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Introduction</a:t>
            </a:r>
            <a:endParaRPr lang="en-SA" sz="24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BE50F-E2AF-474F-BA63-D0221A827AED}"/>
              </a:ext>
            </a:extLst>
          </p:cNvPr>
          <p:cNvSpPr txBox="1"/>
          <p:nvPr/>
        </p:nvSpPr>
        <p:spPr>
          <a:xfrm>
            <a:off x="4869098" y="2799269"/>
            <a:ext cx="301686" cy="369332"/>
          </a:xfrm>
          <a:prstGeom prst="rect">
            <a:avLst/>
          </a:prstGeom>
          <a:noFill/>
          <a:ln>
            <a:solidFill>
              <a:srgbClr val="C9A64F"/>
            </a:solidFill>
          </a:ln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6AF4C0-3BA0-F44C-AAB7-88F0E1F73524}"/>
              </a:ext>
            </a:extLst>
          </p:cNvPr>
          <p:cNvSpPr txBox="1"/>
          <p:nvPr/>
        </p:nvSpPr>
        <p:spPr>
          <a:xfrm>
            <a:off x="2736463" y="2824427"/>
            <a:ext cx="301686" cy="369332"/>
          </a:xfrm>
          <a:prstGeom prst="rect">
            <a:avLst/>
          </a:prstGeom>
          <a:noFill/>
          <a:ln>
            <a:solidFill>
              <a:srgbClr val="C9A64F"/>
            </a:solidFill>
          </a:ln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EB3E2-81A0-FE48-B2E9-B2C7DE3EC69C}"/>
              </a:ext>
            </a:extLst>
          </p:cNvPr>
          <p:cNvSpPr txBox="1"/>
          <p:nvPr/>
        </p:nvSpPr>
        <p:spPr>
          <a:xfrm>
            <a:off x="1917290" y="3632294"/>
            <a:ext cx="199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Bold Bold"/>
              </a:rPr>
              <a:t>Dataset Information</a:t>
            </a:r>
          </a:p>
          <a:p>
            <a:pPr algn="ctr"/>
            <a:endParaRPr lang="en-S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40B501-76FD-EF46-AE1B-748B68316AB6}"/>
              </a:ext>
            </a:extLst>
          </p:cNvPr>
          <p:cNvSpPr txBox="1"/>
          <p:nvPr/>
        </p:nvSpPr>
        <p:spPr>
          <a:xfrm>
            <a:off x="9134368" y="2822098"/>
            <a:ext cx="301686" cy="369332"/>
          </a:xfrm>
          <a:prstGeom prst="rect">
            <a:avLst/>
          </a:prstGeom>
          <a:noFill/>
          <a:ln>
            <a:solidFill>
              <a:srgbClr val="C9A64F"/>
            </a:solidFill>
          </a:ln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EA97B-F087-9747-91ED-B1484513CA3E}"/>
              </a:ext>
            </a:extLst>
          </p:cNvPr>
          <p:cNvSpPr txBox="1"/>
          <p:nvPr/>
        </p:nvSpPr>
        <p:spPr>
          <a:xfrm>
            <a:off x="7001733" y="2808504"/>
            <a:ext cx="301686" cy="369332"/>
          </a:xfrm>
          <a:prstGeom prst="rect">
            <a:avLst/>
          </a:prstGeom>
          <a:noFill/>
          <a:ln>
            <a:solidFill>
              <a:srgbClr val="C9A64F"/>
            </a:solidFill>
          </a:ln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BAF01F-8AE1-AE40-BB23-7E609EA7BCA4}"/>
              </a:ext>
            </a:extLst>
          </p:cNvPr>
          <p:cNvSpPr txBox="1"/>
          <p:nvPr/>
        </p:nvSpPr>
        <p:spPr>
          <a:xfrm>
            <a:off x="11267002" y="2788569"/>
            <a:ext cx="301686" cy="369332"/>
          </a:xfrm>
          <a:prstGeom prst="rect">
            <a:avLst/>
          </a:prstGeom>
          <a:noFill/>
          <a:ln>
            <a:solidFill>
              <a:srgbClr val="C9A64F"/>
            </a:solidFill>
          </a:ln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4F861-5995-2340-960B-6F3E9CC20B0A}"/>
              </a:ext>
            </a:extLst>
          </p:cNvPr>
          <p:cNvSpPr txBox="1"/>
          <p:nvPr/>
        </p:nvSpPr>
        <p:spPr>
          <a:xfrm>
            <a:off x="4314057" y="3775706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Inspiration</a:t>
            </a:r>
            <a:endParaRPr lang="en-SA" sz="2400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1356F2-1F39-524A-82DD-066D4478E804}"/>
              </a:ext>
            </a:extLst>
          </p:cNvPr>
          <p:cNvSpPr txBox="1"/>
          <p:nvPr/>
        </p:nvSpPr>
        <p:spPr>
          <a:xfrm>
            <a:off x="8897677" y="3800693"/>
            <a:ext cx="79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Poppins Bold Bold"/>
              </a:rPr>
              <a:t>Tools</a:t>
            </a:r>
            <a:endParaRPr lang="en-SA" sz="2400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C1D21-5715-4241-9D4E-35A578F61E80}"/>
              </a:ext>
            </a:extLst>
          </p:cNvPr>
          <p:cNvSpPr txBox="1"/>
          <p:nvPr/>
        </p:nvSpPr>
        <p:spPr>
          <a:xfrm>
            <a:off x="10645724" y="3825680"/>
            <a:ext cx="1512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conclusion</a:t>
            </a:r>
            <a:endParaRPr lang="en-SA" sz="2400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277B9-D397-0440-A828-8A1E2CF51D36}"/>
              </a:ext>
            </a:extLst>
          </p:cNvPr>
          <p:cNvSpPr txBox="1"/>
          <p:nvPr/>
        </p:nvSpPr>
        <p:spPr>
          <a:xfrm>
            <a:off x="7093974" y="5368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F8AA3E-3D4E-0946-9DEB-426108DC7150}"/>
              </a:ext>
            </a:extLst>
          </p:cNvPr>
          <p:cNvSpPr txBox="1"/>
          <p:nvPr/>
        </p:nvSpPr>
        <p:spPr>
          <a:xfrm>
            <a:off x="6362822" y="3850667"/>
            <a:ext cx="15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Poppins Bold Bold"/>
              </a:rPr>
              <a:t>Algorithms</a:t>
            </a:r>
            <a:endParaRPr lang="en-SA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594442-EE4B-D442-B9C7-0C895982C1AF}"/>
              </a:ext>
            </a:extLst>
          </p:cNvPr>
          <p:cNvSpPr txBox="1"/>
          <p:nvPr/>
        </p:nvSpPr>
        <p:spPr>
          <a:xfrm>
            <a:off x="603828" y="2861076"/>
            <a:ext cx="301686" cy="369332"/>
          </a:xfrm>
          <a:prstGeom prst="rect">
            <a:avLst/>
          </a:prstGeom>
          <a:noFill/>
          <a:ln>
            <a:solidFill>
              <a:srgbClr val="C9A64F"/>
            </a:solidFill>
          </a:ln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074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2844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Introduction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2844240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Receipt outline">
            <a:extLst>
              <a:ext uri="{FF2B5EF4-FFF2-40B4-BE49-F238E27FC236}">
                <a16:creationId xmlns:a16="http://schemas.microsoft.com/office/drawing/2014/main" id="{67AC2170-B731-2742-838D-1314680A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1653" y="35489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35757E-8CE9-0E42-8499-5C5DC04D3B86}"/>
              </a:ext>
            </a:extLst>
          </p:cNvPr>
          <p:cNvSpPr txBox="1"/>
          <p:nvPr/>
        </p:nvSpPr>
        <p:spPr>
          <a:xfrm>
            <a:off x="1439959" y="1889761"/>
            <a:ext cx="98071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chemeClr val="tx2"/>
                </a:solidFill>
              </a:rPr>
              <a:t>This dataset of Airbnb that allows people to rent and rent accommodation in different cities. The host creates his own profile page, and a profile page for his rental property that also contains recommendations from other people, reviews from the property's guests, and an evaluation of the property.</a:t>
            </a:r>
            <a:endParaRPr lang="en-SA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3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4391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Problem statement 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428288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ullseye outline">
            <a:extLst>
              <a:ext uri="{FF2B5EF4-FFF2-40B4-BE49-F238E27FC236}">
                <a16:creationId xmlns:a16="http://schemas.microsoft.com/office/drawing/2014/main" id="{44F8BEF0-3DFA-2143-87BC-6101EA6C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179" y="30969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1817F-A1F3-BB4B-952B-A5DC72F59D44}"/>
              </a:ext>
            </a:extLst>
          </p:cNvPr>
          <p:cNvSpPr txBox="1"/>
          <p:nvPr/>
        </p:nvSpPr>
        <p:spPr>
          <a:xfrm>
            <a:off x="1800539" y="2132044"/>
            <a:ext cx="719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/>
                </a:solidFill>
              </a:rPr>
              <a:t>Knowing clients' preferences in housing to make successful investments to develop and publish our services.</a:t>
            </a:r>
            <a:endParaRPr lang="en-SA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348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Before cleaning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974919" y="1194622"/>
            <a:ext cx="348076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98B389-AE87-3D4D-BCA5-72CB47BD0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1"/>
          <a:stretch/>
        </p:blipFill>
        <p:spPr>
          <a:xfrm>
            <a:off x="838200" y="1343081"/>
            <a:ext cx="10393680" cy="49394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3203D7-7CDA-5045-9F20-EB8DF5C1FB09}"/>
              </a:ext>
            </a:extLst>
          </p:cNvPr>
          <p:cNvSpPr/>
          <p:nvPr/>
        </p:nvSpPr>
        <p:spPr>
          <a:xfrm>
            <a:off x="646748" y="5941859"/>
            <a:ext cx="2357437" cy="458582"/>
          </a:xfrm>
          <a:prstGeom prst="ellipse">
            <a:avLst/>
          </a:prstGeom>
          <a:noFill/>
          <a:ln w="38100">
            <a:solidFill>
              <a:srgbClr val="C9A6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0" name="Graphic 9" descr="Arrow circle outline">
            <a:extLst>
              <a:ext uri="{FF2B5EF4-FFF2-40B4-BE49-F238E27FC236}">
                <a16:creationId xmlns:a16="http://schemas.microsoft.com/office/drawing/2014/main" id="{4082D411-B6EE-4C45-9501-20380E128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5680" y="412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2473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Challenges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935545" y="1194622"/>
            <a:ext cx="2338007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encing outline">
            <a:extLst>
              <a:ext uri="{FF2B5EF4-FFF2-40B4-BE49-F238E27FC236}">
                <a16:creationId xmlns:a16="http://schemas.microsoft.com/office/drawing/2014/main" id="{C2FF29DB-9A45-BE4E-9DAD-1D83889B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200" y="412954"/>
            <a:ext cx="914400" cy="81114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A92E4A-119D-C847-8629-CA08B0E56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234301"/>
              </p:ext>
            </p:extLst>
          </p:nvPr>
        </p:nvGraphicFramePr>
        <p:xfrm>
          <a:off x="5692877" y="1002899"/>
          <a:ext cx="6331483" cy="5353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712E85-957D-224A-B3A5-FB6EFF034205}"/>
              </a:ext>
            </a:extLst>
          </p:cNvPr>
          <p:cNvSpPr txBox="1"/>
          <p:nvPr/>
        </p:nvSpPr>
        <p:spPr>
          <a:xfrm>
            <a:off x="1371600" y="2194560"/>
            <a:ext cx="46132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SA" sz="2600" dirty="0">
                <a:solidFill>
                  <a:schemeClr val="tx2"/>
                </a:solidFill>
              </a:rPr>
              <a:t>Missing value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Duplicate or unnecessary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Inconsistent text and typos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Removing Whitespace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429135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3275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After cleaning 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868239" y="1194622"/>
            <a:ext cx="3366824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19339B3E-DD70-F448-8B96-8245604C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685" y="384583"/>
            <a:ext cx="1089486" cy="9144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2A9F3F06-095C-E047-B6F8-6CCD74295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7" y="1298983"/>
            <a:ext cx="11367046" cy="50573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320E911-E94F-9448-8977-DC1F6EEE547F}"/>
              </a:ext>
            </a:extLst>
          </p:cNvPr>
          <p:cNvSpPr/>
          <p:nvPr/>
        </p:nvSpPr>
        <p:spPr>
          <a:xfrm>
            <a:off x="436556" y="5941859"/>
            <a:ext cx="2357437" cy="458582"/>
          </a:xfrm>
          <a:prstGeom prst="ellipse">
            <a:avLst/>
          </a:prstGeom>
          <a:noFill/>
          <a:ln w="38100">
            <a:solidFill>
              <a:srgbClr val="C9A6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7419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2480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Inspiration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/>
          <p:nvPr/>
        </p:nvCxnSpPr>
        <p:spPr>
          <a:xfrm>
            <a:off x="1005399" y="1194622"/>
            <a:ext cx="2408801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Question mark outline">
            <a:extLst>
              <a:ext uri="{FF2B5EF4-FFF2-40B4-BE49-F238E27FC236}">
                <a16:creationId xmlns:a16="http://schemas.microsoft.com/office/drawing/2014/main" id="{083F478D-C7DD-204B-A968-BB24EE254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6536" y="41295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BFB50-012F-4047-9923-BE74B2842071}"/>
              </a:ext>
            </a:extLst>
          </p:cNvPr>
          <p:cNvSpPr txBox="1"/>
          <p:nvPr/>
        </p:nvSpPr>
        <p:spPr>
          <a:xfrm>
            <a:off x="1767840" y="1759874"/>
            <a:ext cx="7010509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9A64F"/>
                </a:solidFill>
              </a:rPr>
              <a:t>1. </a:t>
            </a:r>
            <a:r>
              <a:rPr lang="en-US" sz="2800" b="1" dirty="0">
                <a:solidFill>
                  <a:schemeClr val="tx2"/>
                </a:solidFill>
              </a:rPr>
              <a:t>What are the most </a:t>
            </a:r>
            <a:r>
              <a:rPr lang="en-US" sz="2800" b="1">
                <a:solidFill>
                  <a:schemeClr val="tx2"/>
                </a:solidFill>
              </a:rPr>
              <a:t>income cities</a:t>
            </a:r>
            <a:r>
              <a:rPr lang="ar-SA" sz="2800" b="1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?</a:t>
            </a:r>
            <a:endParaRPr lang="en-SA" sz="28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9A64F"/>
                </a:solidFill>
              </a:rPr>
              <a:t>2. </a:t>
            </a:r>
            <a:r>
              <a:rPr lang="en-US" sz="2800" b="1" dirty="0">
                <a:solidFill>
                  <a:schemeClr val="tx2"/>
                </a:solidFill>
              </a:rPr>
              <a:t>What is the most expensive neighborhood?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9A64F"/>
                </a:solidFill>
              </a:rPr>
              <a:t>3. </a:t>
            </a:r>
            <a:r>
              <a:rPr lang="en-US" sz="2800" b="1" dirty="0">
                <a:solidFill>
                  <a:schemeClr val="tx2"/>
                </a:solidFill>
              </a:rPr>
              <a:t>What type of property is most in demand?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9A64F"/>
                </a:solidFill>
              </a:rPr>
              <a:t>4. </a:t>
            </a:r>
            <a:r>
              <a:rPr lang="en-US" sz="2800" b="1" dirty="0">
                <a:solidFill>
                  <a:schemeClr val="tx2"/>
                </a:solidFill>
              </a:rPr>
              <a:t>What type of room is most requested?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9A64F"/>
                </a:solidFill>
              </a:rPr>
              <a:t>5. </a:t>
            </a:r>
            <a:r>
              <a:rPr lang="en-US" sz="2800" b="1" dirty="0">
                <a:solidFill>
                  <a:schemeClr val="tx2"/>
                </a:solidFill>
              </a:rPr>
              <a:t>What is the percentage of the cleaning fee?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9A64F"/>
                </a:solidFill>
              </a:rPr>
              <a:t>6. </a:t>
            </a:r>
            <a:r>
              <a:rPr lang="en-US" sz="2800" b="1" dirty="0">
                <a:solidFill>
                  <a:schemeClr val="tx2"/>
                </a:solidFill>
              </a:rPr>
              <a:t>What is the policy ratio?</a:t>
            </a:r>
            <a:endParaRPr lang="en-SA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69C07-9D54-7840-9D0B-7282137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D28C-C41E-5A45-ADAF-057484A938BD}" type="datetime1">
              <a:rPr lang="en-US" smtClean="0"/>
              <a:t>12/8/2021</a:t>
            </a:fld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0D92-5A97-8943-929E-A6848B9C514D}"/>
              </a:ext>
            </a:extLst>
          </p:cNvPr>
          <p:cNvSpPr txBox="1"/>
          <p:nvPr/>
        </p:nvSpPr>
        <p:spPr>
          <a:xfrm>
            <a:off x="1005399" y="412955"/>
            <a:ext cx="470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9A64F"/>
                </a:solidFill>
              </a:rPr>
              <a:t>1. </a:t>
            </a:r>
            <a:r>
              <a:rPr lang="en-US" sz="4000" b="1" dirty="0">
                <a:solidFill>
                  <a:schemeClr val="tx2"/>
                </a:solidFill>
              </a:rPr>
              <a:t>Most income cities</a:t>
            </a:r>
            <a:endParaRPr lang="en-SA" sz="4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94E2B-65E2-C442-B608-59E55DD94DEC}"/>
              </a:ext>
            </a:extLst>
          </p:cNvPr>
          <p:cNvCxnSpPr>
            <a:cxnSpLocks/>
          </p:cNvCxnSpPr>
          <p:nvPr/>
        </p:nvCxnSpPr>
        <p:spPr>
          <a:xfrm>
            <a:off x="1005399" y="1194622"/>
            <a:ext cx="7676269" cy="0"/>
          </a:xfrm>
          <a:prstGeom prst="line">
            <a:avLst/>
          </a:prstGeom>
          <a:ln w="28575">
            <a:solidFill>
              <a:srgbClr val="C9A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1B470D-2575-ED4E-A4A1-D9308074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3829" y="1420805"/>
            <a:ext cx="9280543" cy="50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367</Words>
  <Application>Microsoft Office PowerPoint</Application>
  <PresentationFormat>Widescreen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Poppins Bold</vt:lpstr>
      <vt:lpstr>Poppins Bold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عبداللطيف السبر</dc:creator>
  <cp:lastModifiedBy>Mr Kaoor</cp:lastModifiedBy>
  <cp:revision>5</cp:revision>
  <dcterms:created xsi:type="dcterms:W3CDTF">2021-12-01T06:50:27Z</dcterms:created>
  <dcterms:modified xsi:type="dcterms:W3CDTF">2021-12-08T13:57:37Z</dcterms:modified>
</cp:coreProperties>
</file>