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74" r:id="rId2"/>
    <p:sldId id="256" r:id="rId3"/>
    <p:sldId id="257" r:id="rId4"/>
    <p:sldId id="271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82" d="100"/>
          <a:sy n="82" d="100"/>
        </p:scale>
        <p:origin x="-1445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247-1C45-41E3-A9C2-D929615DF344}" type="datetimeFigureOut">
              <a:rPr lang="fa-IR" smtClean="0"/>
              <a:t>02/03/1437</a:t>
            </a:fld>
            <a:endParaRPr lang="fa-I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1576431-C425-4D14-AC16-03D7794E7D5B}" type="slidenum">
              <a:rPr lang="fa-IR" smtClean="0"/>
              <a:t>‹#›</a:t>
            </a:fld>
            <a:endParaRPr lang="fa-I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247-1C45-41E3-A9C2-D929615DF344}" type="datetimeFigureOut">
              <a:rPr lang="fa-IR" smtClean="0"/>
              <a:t>02/03/1437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6431-C425-4D14-AC16-03D7794E7D5B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247-1C45-41E3-A9C2-D929615DF344}" type="datetimeFigureOut">
              <a:rPr lang="fa-IR" smtClean="0"/>
              <a:t>02/03/1437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6431-C425-4D14-AC16-03D7794E7D5B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00" b="1">
                <a:latin typeface="+mj-lt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247-1C45-41E3-A9C2-D929615DF344}" type="datetimeFigureOut">
              <a:rPr lang="fa-IR" smtClean="0"/>
              <a:t>02/03/1437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6431-C425-4D14-AC16-03D7794E7D5B}" type="slidenum">
              <a:rPr lang="fa-IR" smtClean="0"/>
              <a:t>‹#›</a:t>
            </a:fld>
            <a:endParaRPr lang="fa-I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>
            <a:normAutofit/>
          </a:bodyPr>
          <a:lstStyle>
            <a:lvl1pPr>
              <a:defRPr sz="2000" b="0">
                <a:latin typeface="Comic Sans MS" panose="030F0702030302020204" pitchFamily="66" charset="0"/>
              </a:defRPr>
            </a:lvl1pPr>
            <a:lvl2pPr>
              <a:defRPr sz="1800" b="0">
                <a:latin typeface="Comic Sans MS" panose="030F0702030302020204" pitchFamily="66" charset="0"/>
              </a:defRPr>
            </a:lvl2pPr>
            <a:lvl3pPr>
              <a:defRPr sz="1600" b="0">
                <a:latin typeface="Comic Sans MS" panose="030F0702030302020204" pitchFamily="66" charset="0"/>
              </a:defRPr>
            </a:lvl3pPr>
            <a:lvl4pPr>
              <a:defRPr sz="1600" b="0">
                <a:latin typeface="Comic Sans MS" panose="030F0702030302020204" pitchFamily="66" charset="0"/>
              </a:defRPr>
            </a:lvl4pPr>
            <a:lvl5pPr>
              <a:defRPr sz="1600" b="0">
                <a:latin typeface="Comic Sans MS" panose="030F0702030302020204" pitchFamily="66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247-1C45-41E3-A9C2-D929615DF344}" type="datetimeFigureOut">
              <a:rPr lang="fa-IR" smtClean="0"/>
              <a:t>02/03/1437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a-I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1576431-C425-4D14-AC16-03D7794E7D5B}" type="slidenum">
              <a:rPr lang="fa-IR" smtClean="0"/>
              <a:t>‹#›</a:t>
            </a:fld>
            <a:endParaRPr lang="fa-I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00"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247-1C45-41E3-A9C2-D929615DF344}" type="datetimeFigureOut">
              <a:rPr lang="fa-IR" smtClean="0"/>
              <a:t>02/03/1437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6431-C425-4D14-AC16-03D7794E7D5B}" type="slidenum">
              <a:rPr lang="fa-IR" smtClean="0"/>
              <a:t>‹#›</a:t>
            </a:fld>
            <a:endParaRPr lang="fa-I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>
            <a:normAutofit/>
          </a:bodyPr>
          <a:lstStyle>
            <a:lvl1pPr marL="0" indent="0" algn="l" rtl="0">
              <a:buNone/>
              <a:defRPr sz="1600">
                <a:latin typeface="Comic Sans MS" panose="030F0702030302020204" pitchFamily="66" charset="0"/>
              </a:defRPr>
            </a:lvl1pPr>
            <a:lvl2pPr marL="320040" indent="0" algn="l" rtl="0">
              <a:buNone/>
              <a:defRPr sz="1600">
                <a:latin typeface="Comic Sans MS" panose="030F0702030302020204" pitchFamily="66" charset="0"/>
              </a:defRPr>
            </a:lvl2pPr>
            <a:lvl3pPr marL="594360" indent="0" algn="l" rtl="0">
              <a:buNone/>
              <a:defRPr sz="1600">
                <a:latin typeface="Comic Sans MS" panose="030F0702030302020204" pitchFamily="66" charset="0"/>
              </a:defRPr>
            </a:lvl3pPr>
            <a:lvl4pPr marL="868680" indent="0" algn="l" rtl="0">
              <a:buNone/>
              <a:defRPr sz="1600">
                <a:latin typeface="Comic Sans MS" panose="030F0702030302020204" pitchFamily="66" charset="0"/>
              </a:defRPr>
            </a:lvl4pPr>
            <a:lvl5pPr marL="1143000" indent="0" algn="l" rtl="0">
              <a:buNone/>
              <a:defRPr sz="1600">
                <a:latin typeface="Comic Sans MS" panose="030F0702030302020204" pitchFamily="66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>
            <a:normAutofit/>
          </a:bodyPr>
          <a:lstStyle>
            <a:lvl1pPr marL="0" indent="0" algn="l" rtl="0">
              <a:buNone/>
              <a:defRPr sz="1600">
                <a:latin typeface="Comic Sans MS" panose="030F0702030302020204" pitchFamily="66" charset="0"/>
              </a:defRPr>
            </a:lvl1pPr>
            <a:lvl2pPr marL="320040" indent="0" algn="l" rtl="0">
              <a:buNone/>
              <a:defRPr sz="1600">
                <a:latin typeface="Comic Sans MS" panose="030F0702030302020204" pitchFamily="66" charset="0"/>
              </a:defRPr>
            </a:lvl2pPr>
            <a:lvl3pPr marL="594360" indent="0" algn="l" rtl="0">
              <a:buNone/>
              <a:defRPr sz="1600">
                <a:latin typeface="Comic Sans MS" panose="030F0702030302020204" pitchFamily="66" charset="0"/>
              </a:defRPr>
            </a:lvl3pPr>
            <a:lvl4pPr marL="868680" indent="0" algn="l" rtl="0">
              <a:buNone/>
              <a:defRPr sz="1600">
                <a:latin typeface="Comic Sans MS" panose="030F0702030302020204" pitchFamily="66" charset="0"/>
              </a:defRPr>
            </a:lvl4pPr>
            <a:lvl5pPr marL="1143000" indent="0" algn="l" rtl="0">
              <a:buNone/>
              <a:defRPr sz="1600">
                <a:latin typeface="Comic Sans MS" panose="030F0702030302020204" pitchFamily="66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247-1C45-41E3-A9C2-D929615DF344}" type="datetimeFigureOut">
              <a:rPr lang="fa-IR" smtClean="0"/>
              <a:t>02/03/1437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6431-C425-4D14-AC16-03D7794E7D5B}" type="slidenum">
              <a:rPr lang="fa-IR" smtClean="0"/>
              <a:t>‹#›</a:t>
            </a:fld>
            <a:endParaRPr lang="fa-IR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247-1C45-41E3-A9C2-D929615DF344}" type="datetimeFigureOut">
              <a:rPr lang="fa-IR" smtClean="0"/>
              <a:t>02/03/1437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6431-C425-4D14-AC16-03D7794E7D5B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247-1C45-41E3-A9C2-D929615DF344}" type="datetimeFigureOut">
              <a:rPr lang="fa-IR" smtClean="0"/>
              <a:t>02/03/1437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6431-C425-4D14-AC16-03D7794E7D5B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247-1C45-41E3-A9C2-D929615DF344}" type="datetimeFigureOut">
              <a:rPr lang="fa-IR" smtClean="0"/>
              <a:t>02/03/1437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6431-C425-4D14-AC16-03D7794E7D5B}" type="slidenum">
              <a:rPr lang="fa-IR" smtClean="0"/>
              <a:t>‹#›</a:t>
            </a:fld>
            <a:endParaRPr lang="fa-I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247-1C45-41E3-A9C2-D929615DF344}" type="datetimeFigureOut">
              <a:rPr lang="fa-IR" smtClean="0"/>
              <a:t>02/03/1437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1576431-C425-4D14-AC16-03D7794E7D5B}" type="slidenum">
              <a:rPr lang="fa-IR" smtClean="0"/>
              <a:t>‹#›</a:t>
            </a:fld>
            <a:endParaRPr lang="fa-I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CC6E247-1C45-41E3-A9C2-D929615DF344}" type="datetimeFigureOut">
              <a:rPr lang="fa-IR" smtClean="0"/>
              <a:t>02/03/1437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a-I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1576431-C425-4D14-AC16-03D7794E7D5B}" type="slidenum">
              <a:rPr lang="fa-IR" smtClean="0"/>
              <a:t>‹#›</a:t>
            </a:fld>
            <a:endParaRPr 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r" rtl="1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talocean.com/community/tutorials/how-to-set-up-sass-on-your-vps-running-on-ubuntu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arbodDreamline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ss-lang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930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r>
              <a:rPr lang="en-US" dirty="0" err="1"/>
              <a:t>SassScript</a:t>
            </a:r>
            <a:r>
              <a:rPr lang="en-US" dirty="0"/>
              <a:t> mechanisms (Nesting )</a:t>
            </a:r>
            <a:endParaRPr lang="fa-I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3749040" cy="480060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8000"/>
                </a:solidFill>
              </a:rPr>
              <a:t>table</a:t>
            </a:r>
            <a:r>
              <a:rPr lang="en-US" b="1" dirty="0" err="1">
                <a:solidFill>
                  <a:srgbClr val="0000FF"/>
                </a:solidFill>
              </a:rPr>
              <a:t>.hl</a:t>
            </a:r>
            <a:r>
              <a:rPr lang="en-US" dirty="0"/>
              <a:t> </a:t>
            </a:r>
            <a:r>
              <a:rPr lang="en-US" dirty="0" smtClean="0"/>
              <a:t>{ </a:t>
            </a:r>
          </a:p>
          <a:p>
            <a:r>
              <a:rPr lang="en-US" dirty="0" smtClean="0">
                <a:solidFill>
                  <a:srgbClr val="7D9029"/>
                </a:solidFill>
              </a:rPr>
              <a:t>    margin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en-US" dirty="0">
                <a:solidFill>
                  <a:srgbClr val="B00040"/>
                </a:solidFill>
              </a:rPr>
              <a:t>em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0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   </a:t>
            </a:r>
            <a:r>
              <a:rPr lang="en-US" b="1" dirty="0" err="1" smtClean="0">
                <a:solidFill>
                  <a:srgbClr val="008000"/>
                </a:solidFill>
              </a:rPr>
              <a:t>td</a:t>
            </a:r>
            <a:r>
              <a:rPr lang="en-US" b="1" dirty="0" err="1" smtClean="0">
                <a:solidFill>
                  <a:srgbClr val="0000FF"/>
                </a:solidFill>
              </a:rPr>
              <a:t>.ln</a:t>
            </a:r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r>
              <a:rPr lang="en-US" dirty="0" smtClean="0">
                <a:solidFill>
                  <a:srgbClr val="7D9029"/>
                </a:solidFill>
              </a:rPr>
              <a:t>        text-align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880000"/>
                </a:solidFill>
              </a:rPr>
              <a:t>right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    } </a:t>
            </a:r>
          </a:p>
          <a:p>
            <a:r>
              <a:rPr lang="en-US" dirty="0" smtClean="0"/>
              <a:t>} </a:t>
            </a:r>
          </a:p>
          <a:p>
            <a:endParaRPr lang="en-US" b="1" dirty="0">
              <a:solidFill>
                <a:srgbClr val="008000"/>
              </a:solidFill>
            </a:endParaRPr>
          </a:p>
          <a:p>
            <a:r>
              <a:rPr lang="en-US" b="1" dirty="0" smtClean="0">
                <a:solidFill>
                  <a:srgbClr val="008000"/>
                </a:solidFill>
              </a:rPr>
              <a:t>li</a:t>
            </a:r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r>
              <a:rPr lang="en-US" dirty="0" smtClean="0">
                <a:solidFill>
                  <a:srgbClr val="7D9029"/>
                </a:solidFill>
              </a:rPr>
              <a:t>    font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/>
              <a:t>{ </a:t>
            </a:r>
          </a:p>
          <a:p>
            <a:r>
              <a:rPr lang="en-US" dirty="0" smtClean="0">
                <a:solidFill>
                  <a:srgbClr val="7D9029"/>
                </a:solidFill>
              </a:rPr>
              <a:t>        family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880000"/>
                </a:solidFill>
              </a:rPr>
              <a:t>serif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>
                <a:solidFill>
                  <a:srgbClr val="7D9029"/>
                </a:solidFill>
              </a:rPr>
              <a:t>        weight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880000"/>
                </a:solidFill>
              </a:rPr>
              <a:t>bold</a:t>
            </a:r>
            <a:r>
              <a:rPr lang="en-US" dirty="0"/>
              <a:t>; </a:t>
            </a:r>
          </a:p>
          <a:p>
            <a:r>
              <a:rPr lang="en-US" dirty="0" smtClean="0">
                <a:solidFill>
                  <a:srgbClr val="7D9029"/>
                </a:solidFill>
              </a:rPr>
              <a:t>        size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1.3</a:t>
            </a:r>
            <a:r>
              <a:rPr lang="en-US" dirty="0">
                <a:solidFill>
                  <a:srgbClr val="B00040"/>
                </a:solidFill>
              </a:rPr>
              <a:t>em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    } </a:t>
            </a:r>
          </a:p>
          <a:p>
            <a:r>
              <a:rPr lang="en-US" dirty="0" smtClean="0"/>
              <a:t>}</a:t>
            </a:r>
            <a:endParaRPr lang="fa-I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933950" y="2057400"/>
            <a:ext cx="3749040" cy="4572000"/>
          </a:xfrm>
        </p:spPr>
        <p:txBody>
          <a:bodyPr>
            <a:normAutofit/>
          </a:bodyPr>
          <a:lstStyle/>
          <a:p>
            <a:r>
              <a:rPr lang="en-US" dirty="0"/>
              <a:t>Would compile to</a:t>
            </a:r>
            <a:r>
              <a:rPr lang="en-US" dirty="0" smtClean="0"/>
              <a:t>:</a:t>
            </a:r>
          </a:p>
          <a:p>
            <a:r>
              <a:rPr lang="en-US" b="1" dirty="0" err="1">
                <a:solidFill>
                  <a:srgbClr val="008000"/>
                </a:solidFill>
              </a:rPr>
              <a:t>table</a:t>
            </a:r>
            <a:r>
              <a:rPr lang="en-US" b="1" dirty="0" err="1">
                <a:solidFill>
                  <a:srgbClr val="0000FF"/>
                </a:solidFill>
              </a:rPr>
              <a:t>.hl</a:t>
            </a:r>
            <a:r>
              <a:rPr lang="en-US" dirty="0"/>
              <a:t> {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	margin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2em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0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} </a:t>
            </a:r>
          </a:p>
          <a:p>
            <a:endParaRPr lang="en-US" b="1" dirty="0">
              <a:solidFill>
                <a:srgbClr val="008000"/>
              </a:solidFill>
            </a:endParaRPr>
          </a:p>
          <a:p>
            <a:r>
              <a:rPr lang="en-US" b="1" dirty="0" err="1" smtClean="0">
                <a:solidFill>
                  <a:srgbClr val="008000"/>
                </a:solidFill>
              </a:rPr>
              <a:t>table</a:t>
            </a:r>
            <a:r>
              <a:rPr lang="en-US" b="1" dirty="0" err="1" smtClean="0">
                <a:solidFill>
                  <a:srgbClr val="0000FF"/>
                </a:solidFill>
              </a:rPr>
              <a:t>.hl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008000"/>
                </a:solidFill>
              </a:rPr>
              <a:t>td</a:t>
            </a:r>
            <a:r>
              <a:rPr lang="en-US" b="1" dirty="0" err="1">
                <a:solidFill>
                  <a:srgbClr val="0000FF"/>
                </a:solidFill>
              </a:rPr>
              <a:t>.ln</a:t>
            </a:r>
            <a:r>
              <a:rPr lang="en-US" dirty="0"/>
              <a:t> {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	text-align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right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} </a:t>
            </a:r>
          </a:p>
          <a:p>
            <a:endParaRPr lang="en-US" b="1" dirty="0">
              <a:solidFill>
                <a:srgbClr val="008000"/>
              </a:solidFill>
            </a:endParaRPr>
          </a:p>
          <a:p>
            <a:r>
              <a:rPr lang="en-US" b="1" dirty="0" smtClean="0">
                <a:solidFill>
                  <a:srgbClr val="008000"/>
                </a:solidFill>
              </a:rPr>
              <a:t>li</a:t>
            </a:r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	font-family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serif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	font-weight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bold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	font-size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1.3em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}</a:t>
            </a:r>
            <a:endParaRPr lang="fa-IR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1295400"/>
            <a:ext cx="7696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تودرتویی را پشتیبانی می کند اما خود بلوک های کد نمی توانند درون یکدیگر باشند .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Sass</a:t>
            </a:r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اجازه می دهد که کد ها در یکدیگر وارد شوند . </a:t>
            </a:r>
          </a:p>
        </p:txBody>
      </p:sp>
    </p:spTree>
    <p:extLst>
      <p:ext uri="{BB962C8B-B14F-4D97-AF65-F5344CB8AC3E}">
        <p14:creationId xmlns:p14="http://schemas.microsoft.com/office/powerpoint/2010/main" val="43754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r>
              <a:rPr lang="en-US" dirty="0" err="1"/>
              <a:t>SassScript</a:t>
            </a:r>
            <a:r>
              <a:rPr lang="en-US" dirty="0"/>
              <a:t> mechanisms (</a:t>
            </a:r>
            <a:r>
              <a:rPr lang="en-US" dirty="0" err="1"/>
              <a:t>Mixins</a:t>
            </a:r>
            <a:r>
              <a:rPr lang="en-US" dirty="0"/>
              <a:t>)</a:t>
            </a:r>
            <a:endParaRPr lang="fa-I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56260" y="2362200"/>
            <a:ext cx="4206240" cy="4267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@</a:t>
            </a:r>
            <a:r>
              <a:rPr lang="en-US" b="1" dirty="0" err="1">
                <a:solidFill>
                  <a:srgbClr val="008000"/>
                </a:solidFill>
              </a:rPr>
              <a:t>mixin</a:t>
            </a:r>
            <a:r>
              <a:rPr lang="en-US" dirty="0">
                <a:solidFill>
                  <a:srgbClr val="0000FF"/>
                </a:solidFill>
              </a:rPr>
              <a:t> table-base</a:t>
            </a:r>
            <a:r>
              <a:rPr lang="en-US" dirty="0"/>
              <a:t> { </a:t>
            </a:r>
            <a:endParaRPr lang="en-US" dirty="0" smtClean="0"/>
          </a:p>
          <a:p>
            <a:r>
              <a:rPr lang="en-US" b="1" dirty="0">
                <a:solidFill>
                  <a:srgbClr val="008000"/>
                </a:solidFill>
              </a:rPr>
              <a:t>	</a:t>
            </a:r>
            <a:r>
              <a:rPr lang="en-US" b="1" dirty="0" err="1" smtClean="0">
                <a:solidFill>
                  <a:srgbClr val="008000"/>
                </a:solidFill>
              </a:rPr>
              <a:t>th</a:t>
            </a:r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r>
              <a:rPr lang="en-US" dirty="0">
                <a:solidFill>
                  <a:srgbClr val="7D9029"/>
                </a:solidFill>
              </a:rPr>
              <a:t>	</a:t>
            </a:r>
            <a:r>
              <a:rPr lang="en-US" dirty="0" smtClean="0">
                <a:solidFill>
                  <a:srgbClr val="7D9029"/>
                </a:solidFill>
              </a:rPr>
              <a:t>	text-align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880000"/>
                </a:solidFill>
              </a:rPr>
              <a:t>center</a:t>
            </a:r>
            <a:r>
              <a:rPr lang="en-US" dirty="0"/>
              <a:t>; 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7D9029"/>
                </a:solidFill>
              </a:rPr>
              <a:t>font-weight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880000"/>
                </a:solidFill>
              </a:rPr>
              <a:t>bold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} </a:t>
            </a:r>
          </a:p>
          <a:p>
            <a:r>
              <a:rPr lang="en-US" dirty="0">
                <a:solidFill>
                  <a:srgbClr val="7D9029"/>
                </a:solidFill>
              </a:rPr>
              <a:t>	</a:t>
            </a:r>
            <a:r>
              <a:rPr lang="en-US" dirty="0" smtClean="0">
                <a:solidFill>
                  <a:srgbClr val="7D9029"/>
                </a:solidFill>
              </a:rPr>
              <a:t>td</a:t>
            </a:r>
            <a:r>
              <a:rPr lang="en-US" dirty="0">
                <a:solidFill>
                  <a:srgbClr val="7D9029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rgbClr val="7D9029"/>
                </a:solidFill>
              </a:rPr>
              <a:t>th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en-US" dirty="0" smtClean="0">
                <a:solidFill>
                  <a:srgbClr val="7D9029"/>
                </a:solidFill>
              </a:rPr>
              <a:t>padding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>
                <a:solidFill>
                  <a:srgbClr val="666666"/>
                </a:solidFill>
              </a:rPr>
              <a:t>2</a:t>
            </a:r>
            <a:r>
              <a:rPr lang="en-US" dirty="0" smtClean="0">
                <a:solidFill>
                  <a:srgbClr val="B00040"/>
                </a:solidFill>
              </a:rPr>
              <a:t>px</a:t>
            </a:r>
            <a:r>
              <a:rPr lang="en-US" dirty="0" smtClean="0"/>
              <a:t>} </a:t>
            </a:r>
          </a:p>
          <a:p>
            <a:r>
              <a:rPr lang="en-US" dirty="0" smtClean="0"/>
              <a:t>} 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#</a:t>
            </a:r>
            <a:r>
              <a:rPr lang="en-US" b="1" dirty="0">
                <a:solidFill>
                  <a:srgbClr val="0000FF"/>
                </a:solidFill>
              </a:rPr>
              <a:t>data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8000"/>
                </a:solidFill>
              </a:rPr>
              <a:t>@include</a:t>
            </a:r>
            <a:r>
              <a:rPr lang="en-US" dirty="0">
                <a:solidFill>
                  <a:srgbClr val="AA22FF"/>
                </a:solidFill>
              </a:rPr>
              <a:t> table-base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}</a:t>
            </a:r>
            <a:endParaRPr lang="fa-I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5033010" y="2362200"/>
            <a:ext cx="3749040" cy="4267200"/>
          </a:xfrm>
        </p:spPr>
        <p:txBody>
          <a:bodyPr>
            <a:normAutofit/>
          </a:bodyPr>
          <a:lstStyle/>
          <a:p>
            <a:r>
              <a:rPr lang="en-US" dirty="0"/>
              <a:t>Would </a:t>
            </a:r>
            <a:r>
              <a:rPr lang="en-US" dirty="0" smtClean="0"/>
              <a:t>compile </a:t>
            </a:r>
            <a:r>
              <a:rPr lang="en-US" dirty="0"/>
              <a:t>to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0000FF"/>
                </a:solidFill>
              </a:rPr>
              <a:t>#data</a:t>
            </a:r>
            <a:r>
              <a:rPr lang="en-US" dirty="0"/>
              <a:t> </a:t>
            </a:r>
            <a:r>
              <a:rPr lang="en-US" b="1" dirty="0" err="1">
                <a:solidFill>
                  <a:srgbClr val="008000"/>
                </a:solidFill>
              </a:rPr>
              <a:t>th</a:t>
            </a:r>
            <a:r>
              <a:rPr lang="en-US" dirty="0"/>
              <a:t> {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	text-align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center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	font-weight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bold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}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#</a:t>
            </a:r>
            <a:r>
              <a:rPr lang="en-US" dirty="0">
                <a:solidFill>
                  <a:srgbClr val="0000FF"/>
                </a:solidFill>
              </a:rPr>
              <a:t>data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td</a:t>
            </a:r>
            <a:r>
              <a:rPr lang="en-US" dirty="0">
                <a:solidFill>
                  <a:srgbClr val="666666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#data</a:t>
            </a:r>
            <a:r>
              <a:rPr lang="en-US" dirty="0"/>
              <a:t> </a:t>
            </a:r>
            <a:r>
              <a:rPr lang="en-US" b="1" dirty="0" err="1">
                <a:solidFill>
                  <a:srgbClr val="008000"/>
                </a:solidFill>
              </a:rPr>
              <a:t>th</a:t>
            </a:r>
            <a:r>
              <a:rPr lang="en-US" dirty="0"/>
              <a:t> {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	padding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2px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}</a:t>
            </a:r>
            <a:endParaRPr lang="fa-IR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1295400"/>
            <a:ext cx="76962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does not support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mixins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Any repeated code must be repeated in each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location.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mixin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section of code that contains any valid Sass code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Mixins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allow for efficient and clean code repetitions, as well as easy alteration of code.</a:t>
            </a:r>
            <a:endParaRPr lang="fa-IR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592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4358640" cy="457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9177C"/>
                </a:solidFill>
              </a:rPr>
              <a:t>$</a:t>
            </a:r>
            <a:r>
              <a:rPr lang="en-US" dirty="0" err="1">
                <a:solidFill>
                  <a:srgbClr val="19177C"/>
                </a:solidFill>
              </a:rPr>
              <a:t>squareCount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3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@</a:t>
            </a:r>
            <a:r>
              <a:rPr lang="en-US" b="1" dirty="0">
                <a:solidFill>
                  <a:srgbClr val="008000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rgbClr val="19177C"/>
                </a:solidFill>
              </a:rPr>
              <a:t>$i</a:t>
            </a:r>
            <a:r>
              <a:rPr lang="en-US" dirty="0"/>
              <a:t> </a:t>
            </a:r>
            <a:r>
              <a:rPr lang="en-US" b="1" dirty="0">
                <a:solidFill>
                  <a:srgbClr val="AA22FF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1</a:t>
            </a:r>
            <a:r>
              <a:rPr lang="en-US" dirty="0"/>
              <a:t> </a:t>
            </a:r>
            <a:r>
              <a:rPr lang="en-US" b="1" dirty="0">
                <a:solidFill>
                  <a:srgbClr val="AA22FF"/>
                </a:solidFill>
              </a:rPr>
              <a:t>through</a:t>
            </a:r>
            <a:r>
              <a:rPr lang="en-US" dirty="0"/>
              <a:t> </a:t>
            </a:r>
            <a:r>
              <a:rPr lang="en-US" dirty="0">
                <a:solidFill>
                  <a:srgbClr val="19177C"/>
                </a:solidFill>
              </a:rPr>
              <a:t>$</a:t>
            </a:r>
            <a:r>
              <a:rPr lang="en-US" dirty="0" err="1">
                <a:solidFill>
                  <a:srgbClr val="19177C"/>
                </a:solidFill>
              </a:rPr>
              <a:t>squareCount</a:t>
            </a:r>
            <a:r>
              <a:rPr lang="en-US" dirty="0"/>
              <a:t> { 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0000FF"/>
                </a:solidFill>
              </a:rPr>
              <a:t>#</a:t>
            </a:r>
            <a:r>
              <a:rPr lang="en-US" b="1" dirty="0">
                <a:solidFill>
                  <a:srgbClr val="0000FF"/>
                </a:solidFill>
              </a:rPr>
              <a:t>square-</a:t>
            </a:r>
            <a:r>
              <a:rPr lang="en-US" b="1" dirty="0">
                <a:solidFill>
                  <a:srgbClr val="BB6688"/>
                </a:solidFill>
              </a:rPr>
              <a:t>#{</a:t>
            </a:r>
            <a:r>
              <a:rPr lang="en-US" dirty="0">
                <a:solidFill>
                  <a:srgbClr val="19177C"/>
                </a:solidFill>
              </a:rPr>
              <a:t>$i</a:t>
            </a:r>
            <a:r>
              <a:rPr lang="en-US" b="1" dirty="0">
                <a:solidFill>
                  <a:srgbClr val="BB6688"/>
                </a:solidFill>
              </a:rPr>
              <a:t>}</a:t>
            </a:r>
            <a:r>
              <a:rPr lang="en-US" dirty="0"/>
              <a:t> { </a:t>
            </a:r>
            <a:endParaRPr lang="en-US" dirty="0" smtClean="0"/>
          </a:p>
          <a:p>
            <a:r>
              <a:rPr lang="en-US" dirty="0" smtClean="0">
                <a:solidFill>
                  <a:srgbClr val="7D9029"/>
                </a:solidFill>
              </a:rPr>
              <a:t>	   background-color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red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>
                <a:solidFill>
                  <a:srgbClr val="7D9029"/>
                </a:solidFill>
              </a:rPr>
              <a:t>	</a:t>
            </a:r>
            <a:r>
              <a:rPr lang="en-US" dirty="0" smtClean="0">
                <a:solidFill>
                  <a:srgbClr val="7D9029"/>
                </a:solidFill>
              </a:rPr>
              <a:t>   width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50</a:t>
            </a:r>
            <a:r>
              <a:rPr lang="en-US" dirty="0">
                <a:solidFill>
                  <a:srgbClr val="B00040"/>
                </a:solidFill>
              </a:rPr>
              <a:t>px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*</a:t>
            </a:r>
            <a:r>
              <a:rPr lang="en-US" dirty="0"/>
              <a:t> </a:t>
            </a:r>
            <a:r>
              <a:rPr lang="en-US" dirty="0">
                <a:solidFill>
                  <a:srgbClr val="19177C"/>
                </a:solidFill>
              </a:rPr>
              <a:t>$i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>
                <a:solidFill>
                  <a:srgbClr val="7D9029"/>
                </a:solidFill>
              </a:rPr>
              <a:t>	</a:t>
            </a:r>
            <a:r>
              <a:rPr lang="en-US" dirty="0" smtClean="0">
                <a:solidFill>
                  <a:srgbClr val="7D9029"/>
                </a:solidFill>
              </a:rPr>
              <a:t>   height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120</a:t>
            </a:r>
            <a:r>
              <a:rPr lang="en-US" dirty="0">
                <a:solidFill>
                  <a:srgbClr val="B00040"/>
                </a:solidFill>
              </a:rPr>
              <a:t>px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/</a:t>
            </a:r>
            <a:r>
              <a:rPr lang="en-US" dirty="0"/>
              <a:t> </a:t>
            </a:r>
            <a:r>
              <a:rPr lang="en-US" dirty="0">
                <a:solidFill>
                  <a:srgbClr val="19177C"/>
                </a:solidFill>
              </a:rPr>
              <a:t>$i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} 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Would compile to</a:t>
            </a:r>
            <a:r>
              <a:rPr lang="en-US" dirty="0" smtClean="0"/>
              <a:t>: </a:t>
            </a:r>
            <a:endParaRPr lang="en-US" dirty="0"/>
          </a:p>
          <a:p>
            <a:endParaRPr lang="fa-I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985343"/>
            <a:ext cx="3749040" cy="567826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#</a:t>
            </a:r>
            <a:r>
              <a:rPr lang="en-US" dirty="0">
                <a:solidFill>
                  <a:srgbClr val="0000FF"/>
                </a:solidFill>
              </a:rPr>
              <a:t>square-1</a:t>
            </a:r>
            <a:r>
              <a:rPr lang="en-US" dirty="0"/>
              <a:t> {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	background-color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	width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50px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	height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120px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} 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#</a:t>
            </a:r>
            <a:r>
              <a:rPr lang="en-US" dirty="0">
                <a:solidFill>
                  <a:srgbClr val="0000FF"/>
                </a:solidFill>
              </a:rPr>
              <a:t>square-2</a:t>
            </a:r>
            <a:r>
              <a:rPr lang="en-US" dirty="0"/>
              <a:t> {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	background-color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	width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100px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	height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60px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} 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#</a:t>
            </a:r>
            <a:r>
              <a:rPr lang="en-US" dirty="0">
                <a:solidFill>
                  <a:srgbClr val="0000FF"/>
                </a:solidFill>
              </a:rPr>
              <a:t>square-3</a:t>
            </a:r>
            <a:r>
              <a:rPr lang="en-US" dirty="0"/>
              <a:t> {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	background-color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	width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150px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	height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40px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}</a:t>
            </a:r>
            <a:endParaRPr lang="fa-IR" dirty="0"/>
          </a:p>
        </p:txBody>
      </p:sp>
      <p:sp>
        <p:nvSpPr>
          <p:cNvPr id="5" name="Rectangle 4"/>
          <p:cNvSpPr/>
          <p:nvPr/>
        </p:nvSpPr>
        <p:spPr>
          <a:xfrm>
            <a:off x="914400" y="3048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Sass allows for iterating over variables using 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@for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 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@each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 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@while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which can be used to apply different styles to elements with similar classes or ids.</a:t>
            </a:r>
            <a:endParaRPr lang="fa-IR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09800" y="45720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4686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8210" y="1752600"/>
            <a:ext cx="3749040" cy="4572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</a:rPr>
              <a:t>@</a:t>
            </a:r>
            <a:r>
              <a:rPr lang="en-US" b="1" dirty="0" err="1">
                <a:solidFill>
                  <a:srgbClr val="008000"/>
                </a:solidFill>
              </a:rPr>
              <a:t>mixin</a:t>
            </a:r>
            <a:r>
              <a:rPr lang="en-US" dirty="0">
                <a:solidFill>
                  <a:srgbClr val="0000FF"/>
                </a:solidFill>
              </a:rPr>
              <a:t> left</a:t>
            </a:r>
            <a:r>
              <a:rPr lang="en-US" dirty="0"/>
              <a:t>(</a:t>
            </a:r>
            <a:r>
              <a:rPr lang="en-US" dirty="0">
                <a:solidFill>
                  <a:srgbClr val="19177C"/>
                </a:solidFill>
              </a:rPr>
              <a:t>$</a:t>
            </a:r>
            <a:r>
              <a:rPr lang="en-US" dirty="0" err="1">
                <a:solidFill>
                  <a:srgbClr val="19177C"/>
                </a:solidFill>
              </a:rPr>
              <a:t>dist</a:t>
            </a:r>
            <a:r>
              <a:rPr lang="en-US" dirty="0"/>
              <a:t>) { </a:t>
            </a:r>
            <a:endParaRPr lang="en-US" dirty="0" smtClean="0"/>
          </a:p>
          <a:p>
            <a:r>
              <a:rPr lang="en-US" dirty="0" smtClean="0">
                <a:solidFill>
                  <a:srgbClr val="7D9029"/>
                </a:solidFill>
              </a:rPr>
              <a:t>	float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880000"/>
                </a:solidFill>
              </a:rPr>
              <a:t>left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>
                <a:solidFill>
                  <a:srgbClr val="7D9029"/>
                </a:solidFill>
              </a:rPr>
              <a:t>	margin-left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19177C"/>
                </a:solidFill>
              </a:rPr>
              <a:t>$</a:t>
            </a:r>
            <a:r>
              <a:rPr lang="en-US" dirty="0" err="1">
                <a:solidFill>
                  <a:srgbClr val="19177C"/>
                </a:solidFill>
              </a:rPr>
              <a:t>dist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} 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#</a:t>
            </a:r>
            <a:r>
              <a:rPr lang="en-US" b="1" dirty="0">
                <a:solidFill>
                  <a:srgbClr val="0000FF"/>
                </a:solidFill>
              </a:rPr>
              <a:t>data</a:t>
            </a:r>
            <a:r>
              <a:rPr lang="en-US" dirty="0"/>
              <a:t> {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	@</a:t>
            </a:r>
            <a:r>
              <a:rPr lang="en-US" b="1" dirty="0">
                <a:solidFill>
                  <a:srgbClr val="008000"/>
                </a:solidFill>
              </a:rPr>
              <a:t>include</a:t>
            </a:r>
            <a:r>
              <a:rPr lang="en-US" dirty="0">
                <a:solidFill>
                  <a:srgbClr val="AA22FF"/>
                </a:solidFill>
              </a:rPr>
              <a:t> left</a:t>
            </a:r>
            <a:r>
              <a:rPr lang="en-US" dirty="0"/>
              <a:t>(</a:t>
            </a:r>
            <a:r>
              <a:rPr lang="en-US" dirty="0">
                <a:solidFill>
                  <a:srgbClr val="666666"/>
                </a:solidFill>
              </a:rPr>
              <a:t>10</a:t>
            </a:r>
            <a:r>
              <a:rPr lang="en-US" dirty="0">
                <a:solidFill>
                  <a:srgbClr val="B00040"/>
                </a:solidFill>
              </a:rPr>
              <a:t>px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 smtClean="0"/>
              <a:t>}</a:t>
            </a:r>
            <a:endParaRPr lang="fa-I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7760" y="1752600"/>
            <a:ext cx="3749040" cy="4572000"/>
          </a:xfrm>
        </p:spPr>
        <p:txBody>
          <a:bodyPr/>
          <a:lstStyle/>
          <a:p>
            <a:r>
              <a:rPr lang="en-US" dirty="0"/>
              <a:t>Would compile to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#data</a:t>
            </a:r>
            <a:r>
              <a:rPr lang="en-US" dirty="0"/>
              <a:t> {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	float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	margin-left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10px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}</a:t>
            </a:r>
            <a:endParaRPr lang="fa-IR" dirty="0"/>
          </a:p>
        </p:txBody>
      </p:sp>
      <p:sp>
        <p:nvSpPr>
          <p:cNvPr id="5" name="Rectangle 4"/>
          <p:cNvSpPr/>
          <p:nvPr/>
        </p:nvSpPr>
        <p:spPr>
          <a:xfrm>
            <a:off x="914400" y="850039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Mixins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also support arguments.</a:t>
            </a:r>
            <a:endParaRPr lang="fa-IR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641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4511040" cy="5105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@</a:t>
            </a:r>
            <a:r>
              <a:rPr lang="en-US" b="1" dirty="0" err="1">
                <a:solidFill>
                  <a:srgbClr val="008000"/>
                </a:solidFill>
              </a:rPr>
              <a:t>mixin</a:t>
            </a:r>
            <a:r>
              <a:rPr lang="en-US" dirty="0">
                <a:solidFill>
                  <a:srgbClr val="0000FF"/>
                </a:solidFill>
              </a:rPr>
              <a:t> table-base</a:t>
            </a:r>
            <a:r>
              <a:rPr lang="en-US" dirty="0"/>
              <a:t> { </a:t>
            </a:r>
          </a:p>
          <a:p>
            <a:r>
              <a:rPr lang="en-US" b="1" dirty="0">
                <a:solidFill>
                  <a:srgbClr val="008000"/>
                </a:solidFill>
              </a:rPr>
              <a:t>	</a:t>
            </a:r>
            <a:r>
              <a:rPr lang="en-US" b="1" dirty="0" err="1">
                <a:solidFill>
                  <a:srgbClr val="008000"/>
                </a:solidFill>
              </a:rPr>
              <a:t>th</a:t>
            </a:r>
            <a:r>
              <a:rPr lang="en-US" dirty="0"/>
              <a:t> { </a:t>
            </a:r>
          </a:p>
          <a:p>
            <a:r>
              <a:rPr lang="en-US" dirty="0">
                <a:solidFill>
                  <a:srgbClr val="7D9029"/>
                </a:solidFill>
              </a:rPr>
              <a:t>		text-align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880000"/>
                </a:solidFill>
              </a:rPr>
              <a:t>center</a:t>
            </a:r>
            <a:r>
              <a:rPr lang="en-US" dirty="0"/>
              <a:t>; 			</a:t>
            </a:r>
            <a:r>
              <a:rPr lang="en-US" dirty="0">
                <a:solidFill>
                  <a:srgbClr val="7D9029"/>
                </a:solidFill>
              </a:rPr>
              <a:t>font-weight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880000"/>
                </a:solidFill>
              </a:rPr>
              <a:t>bold</a:t>
            </a:r>
            <a:r>
              <a:rPr lang="en-US" dirty="0"/>
              <a:t>; </a:t>
            </a:r>
          </a:p>
          <a:p>
            <a:r>
              <a:rPr lang="en-US" dirty="0"/>
              <a:t>	} </a:t>
            </a:r>
          </a:p>
          <a:p>
            <a:r>
              <a:rPr lang="en-US" dirty="0">
                <a:solidFill>
                  <a:srgbClr val="7D9029"/>
                </a:solidFill>
              </a:rPr>
              <a:t>	td,</a:t>
            </a:r>
            <a:r>
              <a:rPr lang="en-US" dirty="0"/>
              <a:t> </a:t>
            </a:r>
            <a:r>
              <a:rPr lang="en-US" dirty="0" err="1">
                <a:solidFill>
                  <a:srgbClr val="7D9029"/>
                </a:solidFill>
              </a:rPr>
              <a:t>th</a:t>
            </a:r>
            <a:r>
              <a:rPr lang="en-US" dirty="0"/>
              <a:t> {</a:t>
            </a:r>
            <a:r>
              <a:rPr lang="en-US" dirty="0">
                <a:solidFill>
                  <a:srgbClr val="7D9029"/>
                </a:solidFill>
              </a:rPr>
              <a:t>padding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en-US" dirty="0">
                <a:solidFill>
                  <a:srgbClr val="B00040"/>
                </a:solidFill>
              </a:rPr>
              <a:t>px</a:t>
            </a:r>
            <a:r>
              <a:rPr lang="en-US" dirty="0"/>
              <a:t>} </a:t>
            </a:r>
          </a:p>
          <a:p>
            <a:r>
              <a:rPr lang="en-US" dirty="0"/>
              <a:t>} 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@</a:t>
            </a:r>
            <a:r>
              <a:rPr lang="en-US" b="1" dirty="0" err="1">
                <a:solidFill>
                  <a:srgbClr val="008000"/>
                </a:solidFill>
              </a:rPr>
              <a:t>mixin</a:t>
            </a:r>
            <a:r>
              <a:rPr lang="en-US" dirty="0">
                <a:solidFill>
                  <a:srgbClr val="0000FF"/>
                </a:solidFill>
              </a:rPr>
              <a:t> left</a:t>
            </a:r>
            <a:r>
              <a:rPr lang="en-US" dirty="0"/>
              <a:t>(</a:t>
            </a:r>
            <a:r>
              <a:rPr lang="en-US" dirty="0">
                <a:solidFill>
                  <a:srgbClr val="19177C"/>
                </a:solidFill>
              </a:rPr>
              <a:t>$</a:t>
            </a:r>
            <a:r>
              <a:rPr lang="en-US" dirty="0" err="1">
                <a:solidFill>
                  <a:srgbClr val="19177C"/>
                </a:solidFill>
              </a:rPr>
              <a:t>dist</a:t>
            </a:r>
            <a:r>
              <a:rPr lang="en-US" dirty="0"/>
              <a:t>) { </a:t>
            </a:r>
          </a:p>
          <a:p>
            <a:r>
              <a:rPr lang="en-US" dirty="0">
                <a:solidFill>
                  <a:srgbClr val="7D9029"/>
                </a:solidFill>
              </a:rPr>
              <a:t>	float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880000"/>
                </a:solidFill>
              </a:rPr>
              <a:t>left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7D9029"/>
                </a:solidFill>
              </a:rPr>
              <a:t>	margin-left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19177C"/>
                </a:solidFill>
              </a:rPr>
              <a:t>$</a:t>
            </a:r>
            <a:r>
              <a:rPr lang="en-US" dirty="0" err="1">
                <a:solidFill>
                  <a:srgbClr val="19177C"/>
                </a:solidFill>
              </a:rPr>
              <a:t>dist</a:t>
            </a:r>
            <a:r>
              <a:rPr lang="en-US" dirty="0"/>
              <a:t>; </a:t>
            </a:r>
          </a:p>
          <a:p>
            <a:r>
              <a:rPr lang="en-US" dirty="0"/>
              <a:t>} 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#data</a:t>
            </a:r>
            <a:r>
              <a:rPr lang="en-US" dirty="0"/>
              <a:t> { </a:t>
            </a:r>
          </a:p>
          <a:p>
            <a:r>
              <a:rPr lang="en-US" b="1" dirty="0">
                <a:solidFill>
                  <a:srgbClr val="008000"/>
                </a:solidFill>
              </a:rPr>
              <a:t>	@include</a:t>
            </a:r>
            <a:r>
              <a:rPr lang="en-US" dirty="0">
                <a:solidFill>
                  <a:srgbClr val="AA22FF"/>
                </a:solidFill>
              </a:rPr>
              <a:t> left</a:t>
            </a:r>
            <a:r>
              <a:rPr lang="en-US" dirty="0"/>
              <a:t>(</a:t>
            </a:r>
            <a:r>
              <a:rPr lang="en-US" dirty="0">
                <a:solidFill>
                  <a:srgbClr val="666666"/>
                </a:solidFill>
              </a:rPr>
              <a:t>10</a:t>
            </a:r>
            <a:r>
              <a:rPr lang="en-US" dirty="0">
                <a:solidFill>
                  <a:srgbClr val="B00040"/>
                </a:solidFill>
              </a:rPr>
              <a:t>px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	@</a:t>
            </a:r>
            <a:r>
              <a:rPr lang="en-US" b="1" dirty="0">
                <a:solidFill>
                  <a:srgbClr val="008000"/>
                </a:solidFill>
              </a:rPr>
              <a:t>include</a:t>
            </a:r>
            <a:r>
              <a:rPr lang="en-US" dirty="0">
                <a:solidFill>
                  <a:srgbClr val="AA22FF"/>
                </a:solidFill>
              </a:rPr>
              <a:t> table-base</a:t>
            </a:r>
            <a:r>
              <a:rPr lang="en-US" dirty="0"/>
              <a:t>; </a:t>
            </a:r>
          </a:p>
          <a:p>
            <a:r>
              <a:rPr lang="en-US" dirty="0" smtClean="0"/>
              <a:t>}</a:t>
            </a:r>
            <a:endParaRPr lang="fa-I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447800"/>
            <a:ext cx="3749040" cy="4267200"/>
          </a:xfrm>
        </p:spPr>
        <p:txBody>
          <a:bodyPr>
            <a:normAutofit/>
          </a:bodyPr>
          <a:lstStyle/>
          <a:p>
            <a:r>
              <a:rPr lang="en-US" dirty="0"/>
              <a:t>Would compile to: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#</a:t>
            </a:r>
            <a:r>
              <a:rPr lang="en-US" dirty="0">
                <a:solidFill>
                  <a:srgbClr val="0000FF"/>
                </a:solidFill>
              </a:rPr>
              <a:t>data</a:t>
            </a:r>
            <a:r>
              <a:rPr lang="en-US" dirty="0"/>
              <a:t> { </a:t>
            </a:r>
          </a:p>
          <a:p>
            <a:r>
              <a:rPr lang="en-US" b="1" dirty="0">
                <a:solidFill>
                  <a:srgbClr val="008000"/>
                </a:solidFill>
              </a:rPr>
              <a:t>	float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008000"/>
                </a:solidFill>
              </a:rPr>
              <a:t>	margin-left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10px</a:t>
            </a:r>
            <a:r>
              <a:rPr lang="en-US" dirty="0"/>
              <a:t>; </a:t>
            </a:r>
          </a:p>
          <a:p>
            <a:r>
              <a:rPr lang="en-US" dirty="0"/>
              <a:t>}</a:t>
            </a:r>
            <a:endParaRPr lang="fa-IR" dirty="0"/>
          </a:p>
          <a:p>
            <a:r>
              <a:rPr lang="en-US" dirty="0">
                <a:solidFill>
                  <a:srgbClr val="0000FF"/>
                </a:solidFill>
              </a:rPr>
              <a:t>#data</a:t>
            </a:r>
            <a:r>
              <a:rPr lang="en-US" dirty="0"/>
              <a:t> </a:t>
            </a:r>
            <a:r>
              <a:rPr lang="en-US" b="1" dirty="0" err="1">
                <a:solidFill>
                  <a:srgbClr val="008000"/>
                </a:solidFill>
              </a:rPr>
              <a:t>th</a:t>
            </a:r>
            <a:r>
              <a:rPr lang="en-US" dirty="0"/>
              <a:t> { </a:t>
            </a:r>
          </a:p>
          <a:p>
            <a:r>
              <a:rPr lang="en-US" b="1" dirty="0">
                <a:solidFill>
                  <a:srgbClr val="008000"/>
                </a:solidFill>
              </a:rPr>
              <a:t>	text-align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center</a:t>
            </a:r>
            <a:r>
              <a:rPr lang="en-US" dirty="0"/>
              <a:t>; </a:t>
            </a:r>
          </a:p>
          <a:p>
            <a:r>
              <a:rPr lang="en-US" b="1" dirty="0">
                <a:solidFill>
                  <a:srgbClr val="008000"/>
                </a:solidFill>
              </a:rPr>
              <a:t>	font-weight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bold</a:t>
            </a:r>
            <a:r>
              <a:rPr lang="en-US" dirty="0"/>
              <a:t>; </a:t>
            </a:r>
          </a:p>
          <a:p>
            <a:r>
              <a:rPr lang="en-US" dirty="0"/>
              <a:t>} </a:t>
            </a:r>
          </a:p>
          <a:p>
            <a:r>
              <a:rPr lang="en-US" dirty="0">
                <a:solidFill>
                  <a:srgbClr val="0000FF"/>
                </a:solidFill>
              </a:rPr>
              <a:t>#data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td</a:t>
            </a:r>
            <a:r>
              <a:rPr lang="en-US" dirty="0">
                <a:solidFill>
                  <a:srgbClr val="666666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#data</a:t>
            </a:r>
            <a:r>
              <a:rPr lang="en-US" dirty="0"/>
              <a:t> </a:t>
            </a:r>
            <a:r>
              <a:rPr lang="en-US" b="1" dirty="0" err="1">
                <a:solidFill>
                  <a:srgbClr val="008000"/>
                </a:solidFill>
              </a:rPr>
              <a:t>th</a:t>
            </a:r>
            <a:r>
              <a:rPr lang="en-US" dirty="0"/>
              <a:t> { </a:t>
            </a:r>
          </a:p>
          <a:p>
            <a:r>
              <a:rPr lang="en-US" b="1" dirty="0">
                <a:solidFill>
                  <a:srgbClr val="008000"/>
                </a:solidFill>
              </a:rPr>
              <a:t>	padding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2px</a:t>
            </a:r>
            <a:r>
              <a:rPr lang="en-US" dirty="0"/>
              <a:t>; </a:t>
            </a:r>
          </a:p>
          <a:p>
            <a:r>
              <a:rPr lang="en-US" dirty="0" smtClean="0"/>
              <a:t>}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19486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238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SassScript</a:t>
            </a:r>
            <a:r>
              <a:rPr lang="en-US" dirty="0"/>
              <a:t> mechanisms (Selector inheritance)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20907"/>
            <a:ext cx="3749040" cy="4684693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.error</a:t>
            </a:r>
            <a:r>
              <a:rPr lang="en-US" dirty="0"/>
              <a:t> { </a:t>
            </a:r>
            <a:endParaRPr lang="en-US" dirty="0" smtClean="0"/>
          </a:p>
          <a:p>
            <a:r>
              <a:rPr lang="en-US" dirty="0" smtClean="0">
                <a:solidFill>
                  <a:srgbClr val="7D9029"/>
                </a:solidFill>
              </a:rPr>
              <a:t>	border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1</a:t>
            </a:r>
            <a:r>
              <a:rPr lang="en-US" dirty="0">
                <a:solidFill>
                  <a:srgbClr val="B00040"/>
                </a:solidFill>
              </a:rPr>
              <a:t>px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#f00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>
                <a:solidFill>
                  <a:srgbClr val="7D9029"/>
                </a:solidFill>
              </a:rPr>
              <a:t>	background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#</a:t>
            </a:r>
            <a:r>
              <a:rPr lang="en-US" dirty="0" err="1">
                <a:solidFill>
                  <a:srgbClr val="666666"/>
                </a:solidFill>
              </a:rPr>
              <a:t>fdd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} 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.</a:t>
            </a:r>
            <a:r>
              <a:rPr lang="en-US" b="1" dirty="0" err="1">
                <a:solidFill>
                  <a:srgbClr val="0000FF"/>
                </a:solidFill>
              </a:rPr>
              <a:t>error.intrusion</a:t>
            </a:r>
            <a:r>
              <a:rPr lang="en-US" dirty="0"/>
              <a:t> { </a:t>
            </a:r>
            <a:endParaRPr lang="en-US" dirty="0" smtClean="0"/>
          </a:p>
          <a:p>
            <a:r>
              <a:rPr lang="en-US" dirty="0" smtClean="0">
                <a:solidFill>
                  <a:srgbClr val="7D9029"/>
                </a:solidFill>
              </a:rPr>
              <a:t>	font-size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1.3</a:t>
            </a:r>
            <a:r>
              <a:rPr lang="en-US" dirty="0">
                <a:solidFill>
                  <a:srgbClr val="B00040"/>
                </a:solidFill>
              </a:rPr>
              <a:t>em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>
                <a:solidFill>
                  <a:srgbClr val="7D9029"/>
                </a:solidFill>
              </a:rPr>
              <a:t>	font-weight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880000"/>
                </a:solidFill>
              </a:rPr>
              <a:t>bold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} 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.</a:t>
            </a:r>
            <a:r>
              <a:rPr lang="en-US" b="1" dirty="0" err="1">
                <a:solidFill>
                  <a:srgbClr val="0000FF"/>
                </a:solidFill>
              </a:rPr>
              <a:t>badError</a:t>
            </a:r>
            <a:r>
              <a:rPr lang="en-US" dirty="0"/>
              <a:t> {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	@</a:t>
            </a:r>
            <a:r>
              <a:rPr lang="en-US" b="1" dirty="0">
                <a:solidFill>
                  <a:srgbClr val="008000"/>
                </a:solidFill>
              </a:rPr>
              <a:t>extend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.error</a:t>
            </a:r>
            <a:r>
              <a:rPr lang="en-US" dirty="0">
                <a:solidFill>
                  <a:srgbClr val="666666"/>
                </a:solidFill>
              </a:rPr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7D9029"/>
                </a:solidFill>
              </a:rPr>
              <a:t>	border-width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3</a:t>
            </a:r>
            <a:r>
              <a:rPr lang="en-US" dirty="0">
                <a:solidFill>
                  <a:srgbClr val="B00040"/>
                </a:solidFill>
              </a:rPr>
              <a:t>px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}</a:t>
            </a:r>
            <a:endParaRPr lang="fa-I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828800"/>
            <a:ext cx="4057650" cy="4876800"/>
          </a:xfrm>
        </p:spPr>
        <p:txBody>
          <a:bodyPr/>
          <a:lstStyle/>
          <a:p>
            <a:r>
              <a:rPr lang="en-US" dirty="0"/>
              <a:t>Would compile to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b="1" dirty="0">
                <a:solidFill>
                  <a:srgbClr val="0000FF"/>
                </a:solidFill>
              </a:rPr>
              <a:t>.error</a:t>
            </a:r>
            <a:r>
              <a:rPr lang="en-US" dirty="0">
                <a:solidFill>
                  <a:srgbClr val="666666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.</a:t>
            </a:r>
            <a:r>
              <a:rPr lang="en-US" b="1" dirty="0" err="1">
                <a:solidFill>
                  <a:srgbClr val="0000FF"/>
                </a:solidFill>
              </a:rPr>
              <a:t>badError</a:t>
            </a:r>
            <a:r>
              <a:rPr lang="en-US" dirty="0"/>
              <a:t> {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	border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1px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#f00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	background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#</a:t>
            </a:r>
            <a:r>
              <a:rPr lang="en-US" dirty="0" err="1">
                <a:solidFill>
                  <a:srgbClr val="666666"/>
                </a:solidFill>
              </a:rPr>
              <a:t>fdd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} 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.</a:t>
            </a:r>
            <a:r>
              <a:rPr lang="en-US" b="1" dirty="0" err="1">
                <a:solidFill>
                  <a:srgbClr val="0000FF"/>
                </a:solidFill>
              </a:rPr>
              <a:t>error.intrusion</a:t>
            </a:r>
            <a:r>
              <a:rPr lang="en-US" dirty="0">
                <a:solidFill>
                  <a:srgbClr val="666666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.</a:t>
            </a:r>
            <a:r>
              <a:rPr lang="en-US" b="1" dirty="0" err="1">
                <a:solidFill>
                  <a:srgbClr val="0000FF"/>
                </a:solidFill>
              </a:rPr>
              <a:t>badError.intrusion</a:t>
            </a:r>
            <a:r>
              <a:rPr lang="en-US" dirty="0"/>
              <a:t> {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	font-size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1.3em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	font-weight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bold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} 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.</a:t>
            </a:r>
            <a:r>
              <a:rPr lang="en-US" b="1" dirty="0" err="1">
                <a:solidFill>
                  <a:srgbClr val="0000FF"/>
                </a:solidFill>
              </a:rPr>
              <a:t>badError</a:t>
            </a:r>
            <a:r>
              <a:rPr lang="en-US" dirty="0"/>
              <a:t> </a:t>
            </a:r>
            <a:r>
              <a:rPr lang="en-US" dirty="0" smtClean="0"/>
              <a:t>{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	border-width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3px</a:t>
            </a:r>
            <a:r>
              <a:rPr lang="en-US" dirty="0" smtClean="0"/>
              <a:t>; </a:t>
            </a:r>
          </a:p>
          <a:p>
            <a:r>
              <a:rPr lang="en-US" dirty="0" smtClean="0"/>
              <a:t>}</a:t>
            </a:r>
            <a:endParaRPr lang="fa-IR" dirty="0"/>
          </a:p>
        </p:txBody>
      </p:sp>
      <p:sp>
        <p:nvSpPr>
          <p:cNvPr id="5" name="Rectangle 4"/>
          <p:cNvSpPr/>
          <p:nvPr/>
        </p:nvSpPr>
        <p:spPr>
          <a:xfrm>
            <a:off x="914400" y="914400"/>
            <a:ext cx="7772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Sass, inheritance is achieved by inserting a line inside of a code block that uses the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@extend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and references another selector. The extended selector's attributes are applied to the calling selector. Sass supports multiple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too.</a:t>
            </a:r>
            <a:endParaRPr lang="fa-IR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1893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pPr rtl="0"/>
            <a:r>
              <a:rPr lang="en-US" dirty="0" smtClean="0"/>
              <a:t>How to install Sass (</a:t>
            </a:r>
            <a:r>
              <a:rPr lang="en-US" dirty="0"/>
              <a:t>Linux</a:t>
            </a:r>
            <a:r>
              <a:rPr lang="en-US" dirty="0" smtClean="0"/>
              <a:t> )</a:t>
            </a:r>
            <a:endParaRPr lang="fa-IR" dirty="0"/>
          </a:p>
        </p:txBody>
      </p:sp>
      <p:pic>
        <p:nvPicPr>
          <p:cNvPr id="9" name="Picture 8" descr="Sass: Install Sass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7" t="46516" r="34798" b="49131"/>
          <a:stretch/>
        </p:blipFill>
        <p:spPr>
          <a:xfrm>
            <a:off x="3214396" y="2681752"/>
            <a:ext cx="3172408" cy="559837"/>
          </a:xfrm>
          <a:prstGeom prst="rect">
            <a:avLst/>
          </a:prstGeom>
        </p:spPr>
      </p:pic>
      <p:pic>
        <p:nvPicPr>
          <p:cNvPr id="10" name="Picture 9" descr="Sass: Install Sass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41" t="38982" r="32245" b="54802"/>
          <a:stretch/>
        </p:blipFill>
        <p:spPr>
          <a:xfrm>
            <a:off x="3149602" y="4724400"/>
            <a:ext cx="3301996" cy="7075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0600" y="1535832"/>
            <a:ext cx="7620000" cy="5298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74320" lvl="0" indent="-274320" algn="l" rtl="0">
              <a:spcBef>
                <a:spcPts val="580"/>
              </a:spcBef>
              <a:buClr>
                <a:srgbClr val="D34817"/>
              </a:buClr>
              <a:buSzPct val="85000"/>
              <a:buFont typeface="Wingdings 2"/>
              <a:buChar char=""/>
            </a:pPr>
            <a:r>
              <a:rPr lang="en-US" sz="2000" dirty="0">
                <a:solidFill>
                  <a:prstClr val="black"/>
                </a:solidFill>
                <a:latin typeface="Comic Sans MS" panose="030F0702030302020204" pitchFamily="66" charset="0"/>
              </a:rPr>
              <a:t>The official implementation of Sass is open-source and coded in Ruby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; if </a:t>
            </a:r>
            <a:r>
              <a:rPr lang="en-US" sz="2000" dirty="0">
                <a:solidFill>
                  <a:prstClr val="black"/>
                </a:solidFill>
                <a:latin typeface="Comic Sans MS" panose="030F0702030302020204" pitchFamily="66" charset="0"/>
              </a:rPr>
              <a:t>you're using a distribution of Linux, you'll need to install Ruby first</a:t>
            </a:r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.</a:t>
            </a:r>
          </a:p>
          <a:p>
            <a:pPr marL="274320" lvl="0" indent="-274320" algn="l" rtl="0">
              <a:spcBef>
                <a:spcPts val="580"/>
              </a:spcBef>
              <a:buClr>
                <a:srgbClr val="D34817"/>
              </a:buClr>
              <a:buSzPct val="85000"/>
              <a:buFont typeface="Wingdings 2"/>
              <a:buChar char=""/>
            </a:pPr>
            <a:endParaRPr lang="en-US" sz="20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pPr marL="274320" lvl="0" indent="-274320" algn="l" rtl="0">
              <a:spcBef>
                <a:spcPts val="580"/>
              </a:spcBef>
              <a:buClr>
                <a:srgbClr val="D34817"/>
              </a:buClr>
              <a:buSzPct val="85000"/>
              <a:buFont typeface="Wingdings 2"/>
              <a:buChar char=""/>
            </a:pPr>
            <a:endParaRPr lang="en-US" sz="20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pPr marL="274320" lvl="0" indent="-274320" algn="l" rtl="0">
              <a:spcBef>
                <a:spcPts val="580"/>
              </a:spcBef>
              <a:buClr>
                <a:srgbClr val="D34817"/>
              </a:buClr>
              <a:buSzPct val="85000"/>
              <a:buFont typeface="Wingdings 2"/>
              <a:buChar char=""/>
            </a:pPr>
            <a:r>
              <a:rPr lang="en-US" sz="2000" b="1" dirty="0">
                <a:solidFill>
                  <a:prstClr val="black"/>
                </a:solidFill>
                <a:latin typeface="Comic Sans MS" panose="030F0702030302020204" pitchFamily="66" charset="0"/>
              </a:rPr>
              <a:t>Install Sass</a:t>
            </a:r>
            <a:endParaRPr lang="en-US" sz="20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pPr marL="731520" lvl="1" indent="-457200" algn="l" rtl="0">
              <a:spcBef>
                <a:spcPts val="370"/>
              </a:spcBef>
              <a:buClr>
                <a:srgbClr val="9B2D1F"/>
              </a:buClr>
              <a:buSzPct val="85000"/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Comic Sans MS" panose="030F0702030302020204" pitchFamily="66" charset="0"/>
              </a:rPr>
              <a:t>Open your Terminal</a:t>
            </a:r>
          </a:p>
          <a:p>
            <a:pPr marL="731520" lvl="1" indent="-457200" algn="l" rtl="0">
              <a:spcBef>
                <a:spcPts val="370"/>
              </a:spcBef>
              <a:buClr>
                <a:srgbClr val="9B2D1F"/>
              </a:buClr>
              <a:buSzPct val="85000"/>
              <a:buFont typeface="+mj-lt"/>
              <a:buAutoNum type="arabicPeriod"/>
            </a:pPr>
            <a:r>
              <a:rPr lang="en-US" b="1" dirty="0">
                <a:solidFill>
                  <a:prstClr val="black"/>
                </a:solidFill>
                <a:latin typeface="Comic Sans MS" panose="030F0702030302020204" pitchFamily="66" charset="0"/>
              </a:rPr>
              <a:t>Install Sass.</a:t>
            </a:r>
            <a:r>
              <a:rPr 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 Ruby uses Gems to manage its various packages of code like Sass. In your open terminal window type</a:t>
            </a:r>
            <a:r>
              <a:rPr lang="en-US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:</a:t>
            </a:r>
          </a:p>
          <a:p>
            <a:pPr marL="731520" lvl="1" indent="-457200" algn="l" rtl="0">
              <a:spcBef>
                <a:spcPts val="370"/>
              </a:spcBef>
              <a:buClr>
                <a:srgbClr val="9B2D1F"/>
              </a:buClr>
              <a:buSzPct val="85000"/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pPr marL="731520" lvl="1" indent="-457200" algn="l" rtl="0">
              <a:spcBef>
                <a:spcPts val="370"/>
              </a:spcBef>
              <a:buClr>
                <a:srgbClr val="9B2D1F"/>
              </a:buClr>
              <a:buSzPct val="85000"/>
              <a:buFont typeface="+mj-lt"/>
              <a:buAutoNum type="arabicPeriod"/>
            </a:pPr>
            <a:endParaRPr lang="en-US" dirty="0" smtClean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pPr marL="731520" lvl="1" indent="-457200" algn="l" rtl="0">
              <a:spcBef>
                <a:spcPts val="370"/>
              </a:spcBef>
              <a:buClr>
                <a:srgbClr val="9B2D1F"/>
              </a:buClr>
              <a:buSzPct val="85000"/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pPr marL="274320" lvl="1" algn="l" rtl="0">
              <a:spcBef>
                <a:spcPts val="370"/>
              </a:spcBef>
              <a:buClr>
                <a:srgbClr val="9B2D1F"/>
              </a:buClr>
              <a:buSzPct val="85000"/>
            </a:pPr>
            <a:r>
              <a:rPr lang="en-US" dirty="0">
                <a:solidFill>
                  <a:prstClr val="black"/>
                </a:solidFill>
                <a:latin typeface="Comic Sans MS" panose="030F0702030302020204" pitchFamily="66" charset="0"/>
                <a:hlinkClick r:id="rId4"/>
              </a:rPr>
              <a:t>https://</a:t>
            </a:r>
            <a:r>
              <a:rPr lang="en-US" dirty="0" smtClean="0">
                <a:solidFill>
                  <a:prstClr val="black"/>
                </a:solidFill>
                <a:latin typeface="Comic Sans MS" panose="030F0702030302020204" pitchFamily="66" charset="0"/>
                <a:hlinkClick r:id="rId4"/>
              </a:rPr>
              <a:t>www.digitalocean.com/community/tutorials/how-to-set-up-sass-on-your-vps-running-on-ubuntu</a:t>
            </a:r>
            <a:endParaRPr lang="en-US" dirty="0" smtClean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pPr marL="274320" lvl="1" algn="l" rtl="0">
              <a:spcBef>
                <a:spcPts val="370"/>
              </a:spcBef>
              <a:buClr>
                <a:srgbClr val="9B2D1F"/>
              </a:buClr>
              <a:buSzPct val="85000"/>
            </a:pPr>
            <a:endParaRPr lang="en-US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16737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3700" y="3244334"/>
            <a:ext cx="3276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484C55"/>
                </a:solidFill>
                <a:latin typeface="source-sans-pro"/>
              </a:rPr>
              <a:t>Go and </a:t>
            </a:r>
            <a:r>
              <a:rPr lang="en-US" b="1" dirty="0" smtClean="0">
                <a:solidFill>
                  <a:srgbClr val="484C55"/>
                </a:solidFill>
                <a:latin typeface="source-sans-pro"/>
              </a:rPr>
              <a:t>play …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54986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429000"/>
            <a:ext cx="8534400" cy="1600200"/>
          </a:xfrm>
        </p:spPr>
        <p:txBody>
          <a:bodyPr/>
          <a:lstStyle/>
          <a:p>
            <a:pPr rtl="0"/>
            <a:r>
              <a:rPr lang="en-US" dirty="0" smtClean="0">
                <a:latin typeface="Comic Sans MS" panose="030F0702030302020204" pitchFamily="66" charset="0"/>
              </a:rPr>
              <a:t>By : </a:t>
            </a:r>
            <a:r>
              <a:rPr lang="en-US" dirty="0" err="1" smtClean="0">
                <a:latin typeface="Comic Sans MS" panose="030F0702030302020204" pitchFamily="66" charset="0"/>
              </a:rPr>
              <a:t>Farbod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Behnaminia</a:t>
            </a:r>
            <a:endParaRPr lang="en-US" dirty="0" smtClean="0">
              <a:latin typeface="Comic Sans MS" panose="030F0702030302020204" pitchFamily="66" charset="0"/>
            </a:endParaRPr>
          </a:p>
          <a:p>
            <a:pPr rtl="0"/>
            <a:endParaRPr lang="en-US" dirty="0" smtClean="0">
              <a:latin typeface="Comic Sans MS" panose="030F0702030302020204" pitchFamily="66" charset="0"/>
            </a:endParaRPr>
          </a:p>
          <a:p>
            <a:pPr rtl="0"/>
            <a:r>
              <a:rPr lang="en-US" dirty="0" smtClean="0">
                <a:latin typeface="Comic Sans MS" panose="030F0702030302020204" pitchFamily="66" charset="0"/>
                <a:hlinkClick r:id="rId2"/>
              </a:rPr>
              <a:t>https://github.com/farbodDreamliner</a:t>
            </a:r>
            <a:endParaRPr lang="en-US" dirty="0" smtClean="0">
              <a:latin typeface="Comic Sans MS" panose="030F0702030302020204" pitchFamily="66" charset="0"/>
            </a:endParaRPr>
          </a:p>
          <a:p>
            <a:pPr rtl="0"/>
            <a:endParaRPr 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Sass (stylesheet language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  <a:endParaRPr lang="fa-IR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 descr="C:\Users\asus\Desktop\githu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4191000"/>
            <a:ext cx="831850" cy="83185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05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Sass (Syntactically Awesome Stylesheets)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772400" cy="5105400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is a style sheet </a:t>
            </a:r>
            <a:r>
              <a:rPr lang="en-US" dirty="0" smtClean="0"/>
              <a:t>language .</a:t>
            </a:r>
          </a:p>
          <a:p>
            <a:pPr algn="l" rtl="0">
              <a:lnSpc>
                <a:spcPct val="150000"/>
              </a:lnSpc>
            </a:pPr>
            <a:r>
              <a:rPr lang="en-US" b="1" dirty="0" smtClean="0"/>
              <a:t>Website </a:t>
            </a:r>
            <a:r>
              <a:rPr lang="en-US" b="1" dirty="0"/>
              <a:t>: </a:t>
            </a:r>
            <a:r>
              <a:rPr lang="en-US" b="1" dirty="0">
                <a:hlinkClick r:id="rId2"/>
              </a:rPr>
              <a:t>http</a:t>
            </a:r>
            <a:r>
              <a:rPr lang="en-US" b="1" dirty="0" smtClean="0">
                <a:hlinkClick r:id="rId2"/>
              </a:rPr>
              <a:t>://www.sass-lang.com/</a:t>
            </a:r>
            <a:endParaRPr lang="en-US" b="1" dirty="0" smtClean="0"/>
          </a:p>
          <a:p>
            <a:pPr algn="r">
              <a:lnSpc>
                <a:spcPct val="150000"/>
              </a:lnSpc>
            </a:pPr>
            <a:r>
              <a:rPr lang="fa-IR" b="1" dirty="0" smtClean="0">
                <a:cs typeface="B Nazanin" panose="00000400000000000000" pitchFamily="2" charset="-78"/>
              </a:rPr>
              <a:t>یک زبان برنامه نویسی که به </a:t>
            </a:r>
            <a:r>
              <a:rPr lang="en-US" b="1" dirty="0" smtClean="0"/>
              <a:t>CSS</a:t>
            </a:r>
            <a:r>
              <a:rPr lang="fa-IR" b="1" dirty="0" smtClean="0"/>
              <a:t> </a:t>
            </a:r>
            <a:r>
              <a:rPr lang="fa-IR" b="1" dirty="0" smtClean="0">
                <a:cs typeface="B Nazanin" panose="00000400000000000000" pitchFamily="2" charset="-78"/>
              </a:rPr>
              <a:t>تفسیر می شود . 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consists of two </a:t>
            </a:r>
            <a:r>
              <a:rPr lang="en-US" dirty="0" smtClean="0"/>
              <a:t>syntaxes 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original </a:t>
            </a:r>
            <a:r>
              <a:rPr lang="en-US" dirty="0" smtClean="0"/>
              <a:t>syntax</a:t>
            </a:r>
            <a:r>
              <a:rPr lang="fa-IR" dirty="0" smtClean="0"/>
              <a:t> </a:t>
            </a:r>
            <a:r>
              <a:rPr lang="en-US" dirty="0" smtClean="0"/>
              <a:t>(SASS)(</a:t>
            </a:r>
            <a:r>
              <a:rPr lang="en-US" dirty="0"/>
              <a:t>the indented syntax</a:t>
            </a:r>
            <a:r>
              <a:rPr lang="en-US" dirty="0" smtClean="0"/>
              <a:t>)</a:t>
            </a:r>
            <a:r>
              <a:rPr lang="fa-IR" dirty="0" smtClean="0"/>
              <a:t> : </a:t>
            </a:r>
            <a:r>
              <a:rPr lang="fa-IR" b="1" dirty="0" smtClean="0">
                <a:cs typeface="B Nazanin" panose="00000400000000000000" pitchFamily="2" charset="-78"/>
              </a:rPr>
              <a:t>استفاده از دندانه برای جدا کردن بلاک های کدها و خط جدید برای جدا کردن قواعد</a:t>
            </a:r>
            <a:r>
              <a:rPr lang="fa-IR" dirty="0" smtClean="0"/>
              <a:t> (</a:t>
            </a:r>
            <a:r>
              <a:rPr lang="en-US" dirty="0" smtClean="0"/>
              <a:t>rules</a:t>
            </a:r>
            <a:r>
              <a:rPr lang="fa-IR" dirty="0" smtClean="0"/>
              <a:t>)</a:t>
            </a:r>
          </a:p>
          <a:p>
            <a:pPr lvl="1" algn="l" rtl="0">
              <a:lnSpc>
                <a:spcPct val="150000"/>
              </a:lnSpc>
            </a:pPr>
            <a:r>
              <a:rPr lang="en-US" dirty="0" smtClean="0"/>
              <a:t>SCSS</a:t>
            </a:r>
            <a:r>
              <a:rPr lang="fa-IR" dirty="0" smtClean="0"/>
              <a:t> : </a:t>
            </a:r>
            <a:r>
              <a:rPr lang="en-US" dirty="0"/>
              <a:t>uses block formatting like that of </a:t>
            </a:r>
            <a:r>
              <a:rPr lang="en-US" dirty="0" smtClean="0"/>
              <a:t>CSS</a:t>
            </a:r>
            <a:r>
              <a:rPr lang="fa-IR" dirty="0" smtClean="0"/>
              <a:t> </a:t>
            </a:r>
            <a:r>
              <a:rPr lang="en-US" dirty="0" smtClean="0"/>
              <a:t>( syntax like what we have in C programming ) . </a:t>
            </a:r>
            <a:r>
              <a:rPr lang="en-US" dirty="0"/>
              <a:t>It uses braces to denote code blocks and semicolons to separate lines within a </a:t>
            </a:r>
            <a:r>
              <a:rPr lang="en-US" dirty="0" smtClean="0"/>
              <a:t>block .</a:t>
            </a:r>
            <a:endParaRPr lang="en-US" dirty="0"/>
          </a:p>
          <a:p>
            <a:pPr lvl="1" algn="l" rtl="0">
              <a:lnSpc>
                <a:spcPct val="150000"/>
              </a:lnSpc>
            </a:pPr>
            <a:r>
              <a:rPr lang="en-US" dirty="0" smtClean="0"/>
              <a:t>Leads to extensions </a:t>
            </a:r>
            <a:r>
              <a:rPr lang="en-US" dirty="0"/>
              <a:t>.sass and .</a:t>
            </a:r>
            <a:r>
              <a:rPr lang="en-US" dirty="0" err="1" smtClean="0"/>
              <a:t>scss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849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Syntaxes</a:t>
            </a:r>
            <a:endParaRPr lang="fa-I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949" y="2525669"/>
            <a:ext cx="2934576" cy="241626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483751"/>
            <a:ext cx="3101974" cy="2500098"/>
          </a:xfrm>
        </p:spPr>
      </p:pic>
      <p:sp>
        <p:nvSpPr>
          <p:cNvPr id="9" name="TextBox 8"/>
          <p:cNvSpPr txBox="1"/>
          <p:nvPr/>
        </p:nvSpPr>
        <p:spPr>
          <a:xfrm>
            <a:off x="1295400" y="1828800"/>
            <a:ext cx="1752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mic Sans MS" panose="030F0702030302020204" pitchFamily="66" charset="0"/>
              </a:rPr>
              <a:t>SCSS style :</a:t>
            </a:r>
            <a:endParaRPr lang="fa-IR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1828800"/>
            <a:ext cx="1752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SASS </a:t>
            </a:r>
            <a:r>
              <a:rPr lang="en-US" sz="2000" dirty="0">
                <a:solidFill>
                  <a:prstClr val="black"/>
                </a:solidFill>
                <a:latin typeface="Comic Sans MS" panose="030F0702030302020204" pitchFamily="66" charset="0"/>
              </a:rPr>
              <a:t>style :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93659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b="1" dirty="0" smtClean="0">
                <a:cs typeface="B Nazanin" panose="00000400000000000000" pitchFamily="2" charset="-78"/>
              </a:rPr>
              <a:t>وقتی که</a:t>
            </a:r>
            <a:r>
              <a:rPr lang="en-US" dirty="0" err="1"/>
              <a:t>SassScript</a:t>
            </a:r>
            <a:r>
              <a:rPr lang="en-US" dirty="0"/>
              <a:t> </a:t>
            </a:r>
            <a:r>
              <a:rPr lang="fa-IR" dirty="0" smtClean="0"/>
              <a:t> </a:t>
            </a:r>
            <a:r>
              <a:rPr lang="fa-IR" b="1" dirty="0" smtClean="0">
                <a:cs typeface="B Nazanin" panose="00000400000000000000" pitchFamily="2" charset="-78"/>
              </a:rPr>
              <a:t>تفسیر می شود بلوک هایی از قواعد</a:t>
            </a:r>
            <a:r>
              <a:rPr lang="en-US" dirty="0"/>
              <a:t>CSS </a:t>
            </a:r>
            <a:r>
              <a:rPr lang="fa-IR" dirty="0" smtClean="0"/>
              <a:t> </a:t>
            </a:r>
            <a:r>
              <a:rPr lang="fa-IR" b="1" dirty="0" smtClean="0">
                <a:cs typeface="B Nazanin" panose="00000400000000000000" pitchFamily="2" charset="-78"/>
              </a:rPr>
              <a:t>می</a:t>
            </a:r>
            <a:r>
              <a:rPr lang="fa-IR" dirty="0" smtClean="0"/>
              <a:t> </a:t>
            </a:r>
            <a:r>
              <a:rPr lang="fa-IR" b="1" dirty="0" smtClean="0">
                <a:cs typeface="B Nazanin" panose="00000400000000000000" pitchFamily="2" charset="-78"/>
              </a:rPr>
              <a:t>سازد . </a:t>
            </a:r>
            <a:endParaRPr lang="fa-IR" b="1" dirty="0">
              <a:cs typeface="B Nazanin" panose="00000400000000000000" pitchFamily="2" charset="-78"/>
            </a:endParaRPr>
          </a:p>
        </p:txBody>
      </p:sp>
      <p:pic>
        <p:nvPicPr>
          <p:cNvPr id="3074" name="Picture 2" descr="C:\Users\asus\Desktop\Untitle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92" y="2514600"/>
            <a:ext cx="3477016" cy="229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53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SassScript</a:t>
            </a:r>
            <a:r>
              <a:rPr lang="en-US" dirty="0"/>
              <a:t> mechanisms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4572000"/>
          </a:xfrm>
        </p:spPr>
        <p:txBody>
          <a:bodyPr/>
          <a:lstStyle/>
          <a:p>
            <a:pPr algn="l" rtl="0"/>
            <a:r>
              <a:rPr lang="en-US" dirty="0"/>
              <a:t>Variables</a:t>
            </a:r>
          </a:p>
          <a:p>
            <a:pPr algn="l" rtl="0"/>
            <a:r>
              <a:rPr lang="en-US" dirty="0"/>
              <a:t>Nesting</a:t>
            </a:r>
          </a:p>
          <a:p>
            <a:pPr algn="l" rtl="0"/>
            <a:r>
              <a:rPr lang="en-US" dirty="0" err="1"/>
              <a:t>Mixins</a:t>
            </a:r>
            <a:endParaRPr lang="en-US" dirty="0"/>
          </a:p>
          <a:p>
            <a:pPr algn="l" rtl="0"/>
            <a:r>
              <a:rPr lang="en-US" dirty="0"/>
              <a:t>Selector inheritance</a:t>
            </a:r>
          </a:p>
          <a:p>
            <a:pPr algn="l" rtl="0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6285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SassScript</a:t>
            </a:r>
            <a:r>
              <a:rPr lang="en-US" dirty="0"/>
              <a:t> mechanisms </a:t>
            </a:r>
            <a:r>
              <a:rPr lang="en-US" dirty="0" smtClean="0"/>
              <a:t>( Variables 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>
                <a:cs typeface="B Nazanin" panose="00000400000000000000" pitchFamily="2" charset="-78"/>
              </a:rPr>
              <a:t>تعریف متغیرها با علامت دلار ( </a:t>
            </a:r>
            <a:r>
              <a:rPr lang="en-US" dirty="0" smtClean="0">
                <a:cs typeface="B Nazanin" panose="00000400000000000000" pitchFamily="2" charset="-78"/>
              </a:rPr>
              <a:t>$</a:t>
            </a:r>
            <a:r>
              <a:rPr lang="fa-IR" dirty="0" smtClean="0">
                <a:cs typeface="B Nazanin" panose="00000400000000000000" pitchFamily="2" charset="-78"/>
              </a:rPr>
              <a:t> ) شروع می شود و مقدار دهی با دونقطه ( </a:t>
            </a:r>
            <a:r>
              <a:rPr lang="fa-IR" b="1" dirty="0" smtClean="0">
                <a:cs typeface="B Nazanin" panose="00000400000000000000" pitchFamily="2" charset="-78"/>
              </a:rPr>
              <a:t>:</a:t>
            </a:r>
            <a:r>
              <a:rPr lang="fa-IR" dirty="0" smtClean="0">
                <a:cs typeface="B Nazanin" panose="00000400000000000000" pitchFamily="2" charset="-78"/>
              </a:rPr>
              <a:t> ) صورت        می گیرد . </a:t>
            </a:r>
          </a:p>
          <a:p>
            <a:r>
              <a:rPr lang="fa-IR" dirty="0" smtClean="0">
                <a:cs typeface="B Nazanin" panose="00000400000000000000" pitchFamily="2" charset="-78"/>
              </a:rPr>
              <a:t>چهار عدد نوع داده ای را پشتیبانی می کند : </a:t>
            </a:r>
          </a:p>
          <a:p>
            <a:pPr lvl="1"/>
            <a:r>
              <a:rPr lang="fa-IR" dirty="0" smtClean="0">
                <a:cs typeface="B Nazanin" panose="00000400000000000000" pitchFamily="2" charset="-78"/>
              </a:rPr>
              <a:t>اعداد</a:t>
            </a:r>
          </a:p>
          <a:p>
            <a:pPr lvl="1"/>
            <a:r>
              <a:rPr lang="fa-IR" dirty="0" smtClean="0">
                <a:cs typeface="B Nazanin" panose="00000400000000000000" pitchFamily="2" charset="-78"/>
              </a:rPr>
              <a:t>رشته ها</a:t>
            </a:r>
          </a:p>
          <a:p>
            <a:pPr lvl="1"/>
            <a:r>
              <a:rPr lang="fa-IR" dirty="0" smtClean="0">
                <a:cs typeface="B Nazanin" panose="00000400000000000000" pitchFamily="2" charset="-78"/>
              </a:rPr>
              <a:t>رنگ ها</a:t>
            </a:r>
          </a:p>
          <a:p>
            <a:pPr lvl="1"/>
            <a:r>
              <a:rPr lang="fa-IR" dirty="0" smtClean="0">
                <a:cs typeface="B Nazanin" panose="00000400000000000000" pitchFamily="2" charset="-78"/>
              </a:rPr>
              <a:t>متغیر های بولی ( </a:t>
            </a:r>
            <a:r>
              <a:rPr lang="en-US" dirty="0" smtClean="0">
                <a:cs typeface="B Nazanin" panose="00000400000000000000" pitchFamily="2" charset="-78"/>
              </a:rPr>
              <a:t>Booleans</a:t>
            </a:r>
            <a:r>
              <a:rPr lang="fa-IR" dirty="0" smtClean="0">
                <a:cs typeface="B Nazanin" panose="00000400000000000000" pitchFamily="2" charset="-78"/>
              </a:rPr>
              <a:t> )</a:t>
            </a:r>
          </a:p>
          <a:p>
            <a:r>
              <a:rPr lang="fa-IR" dirty="0" smtClean="0">
                <a:cs typeface="B Nazanin" panose="00000400000000000000" pitchFamily="2" charset="-78"/>
              </a:rPr>
              <a:t>متغیرها می توانند آرگومان ها یا نتیجه ی یک یا چند تابع باشند . در هنگام تفسیر (کامپایل) مقدار متغیرها در خروجی فایل </a:t>
            </a:r>
            <a:r>
              <a:rPr lang="en-US" dirty="0" smtClean="0">
                <a:cs typeface="B Nazanin" panose="00000400000000000000" pitchFamily="2" charset="-78"/>
              </a:rPr>
              <a:t>CSS</a:t>
            </a:r>
            <a:r>
              <a:rPr lang="fa-IR" dirty="0" smtClean="0">
                <a:cs typeface="B Nazanin" panose="00000400000000000000" pitchFamily="2" charset="-78"/>
              </a:rPr>
              <a:t> قرار می گیرد . </a:t>
            </a:r>
          </a:p>
          <a:p>
            <a:endParaRPr lang="fa-IR" dirty="0" smtClean="0">
              <a:cs typeface="B Nazanin" panose="00000400000000000000" pitchFamily="2" charset="-78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19177C"/>
                </a:solidFill>
              </a:rPr>
              <a:t>$blue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#3bbfce</a:t>
            </a:r>
            <a:r>
              <a:rPr lang="en-US" dirty="0"/>
              <a:t>; 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19177C"/>
                </a:solidFill>
              </a:rPr>
              <a:t>$</a:t>
            </a:r>
            <a:r>
              <a:rPr lang="en-US" dirty="0">
                <a:solidFill>
                  <a:srgbClr val="19177C"/>
                </a:solidFill>
              </a:rPr>
              <a:t>blue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#3bbfce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>
                <a:solidFill>
                  <a:srgbClr val="19177C"/>
                </a:solidFill>
              </a:rPr>
              <a:t>$</a:t>
            </a:r>
            <a:r>
              <a:rPr lang="en-US" dirty="0">
                <a:solidFill>
                  <a:srgbClr val="19177C"/>
                </a:solidFill>
              </a:rPr>
              <a:t>margin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16</a:t>
            </a:r>
            <a:r>
              <a:rPr lang="en-US" dirty="0">
                <a:solidFill>
                  <a:srgbClr val="B00040"/>
                </a:solidFill>
              </a:rPr>
              <a:t>px</a:t>
            </a:r>
            <a:r>
              <a:rPr lang="en-US" dirty="0" smtClean="0"/>
              <a:t>;</a:t>
            </a:r>
            <a:r>
              <a:rPr lang="en-US" dirty="0" smtClean="0">
                <a:solidFill>
                  <a:srgbClr val="19177C"/>
                </a:solidFill>
              </a:rPr>
              <a:t>			$</a:t>
            </a:r>
            <a:r>
              <a:rPr lang="en-US" dirty="0">
                <a:solidFill>
                  <a:srgbClr val="19177C"/>
                </a:solidFill>
              </a:rPr>
              <a:t>margin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16</a:t>
            </a:r>
            <a:r>
              <a:rPr lang="en-US" dirty="0">
                <a:solidFill>
                  <a:srgbClr val="B00040"/>
                </a:solidFill>
              </a:rPr>
              <a:t>px</a:t>
            </a:r>
            <a:r>
              <a:rPr lang="en-US" dirty="0"/>
              <a:t> 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6631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19177C"/>
                </a:solidFill>
              </a:rPr>
              <a:t>$blue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#3bbfce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rgbClr val="19177C"/>
                </a:solidFill>
              </a:rPr>
              <a:t>$</a:t>
            </a:r>
            <a:r>
              <a:rPr lang="en-US" dirty="0">
                <a:solidFill>
                  <a:srgbClr val="19177C"/>
                </a:solidFill>
              </a:rPr>
              <a:t>margin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16</a:t>
            </a:r>
            <a:r>
              <a:rPr lang="en-US" dirty="0">
                <a:solidFill>
                  <a:srgbClr val="B00040"/>
                </a:solidFill>
              </a:rPr>
              <a:t>px</a:t>
            </a:r>
            <a:r>
              <a:rPr lang="en-US" dirty="0"/>
              <a:t>; </a:t>
            </a:r>
            <a:endParaRPr lang="en-US" dirty="0" smtClean="0"/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.</a:t>
            </a:r>
            <a:r>
              <a:rPr lang="en-US" b="1" dirty="0">
                <a:solidFill>
                  <a:srgbClr val="0000FF"/>
                </a:solidFill>
              </a:rPr>
              <a:t>content-navigation</a:t>
            </a:r>
            <a:r>
              <a:rPr lang="en-US" dirty="0"/>
              <a:t> { </a:t>
            </a:r>
            <a:endParaRPr lang="en-US" dirty="0" smtClean="0"/>
          </a:p>
          <a:p>
            <a:r>
              <a:rPr lang="en-US" dirty="0" smtClean="0">
                <a:solidFill>
                  <a:srgbClr val="7D9029"/>
                </a:solidFill>
              </a:rPr>
              <a:t>    border-color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>
                <a:solidFill>
                  <a:srgbClr val="19177C"/>
                </a:solidFill>
              </a:rPr>
              <a:t>$</a:t>
            </a:r>
            <a:r>
              <a:rPr lang="en-US" dirty="0">
                <a:solidFill>
                  <a:srgbClr val="19177C"/>
                </a:solidFill>
              </a:rPr>
              <a:t>blue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>
                <a:solidFill>
                  <a:srgbClr val="7D9029"/>
                </a:solidFill>
              </a:rPr>
              <a:t>    color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darken</a:t>
            </a:r>
            <a:r>
              <a:rPr lang="en-US" dirty="0"/>
              <a:t>(</a:t>
            </a:r>
            <a:r>
              <a:rPr lang="en-US" dirty="0">
                <a:solidFill>
                  <a:srgbClr val="19177C"/>
                </a:solidFill>
              </a:rPr>
              <a:t>$blue</a:t>
            </a:r>
            <a:r>
              <a:rPr lang="en-US" dirty="0">
                <a:solidFill>
                  <a:srgbClr val="666666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10</a:t>
            </a:r>
            <a:r>
              <a:rPr lang="en-US" dirty="0" smtClean="0">
                <a:solidFill>
                  <a:srgbClr val="B00040"/>
                </a:solidFill>
              </a:rPr>
              <a:t>%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/>
              <a:t>} </a:t>
            </a:r>
            <a:endParaRPr lang="en-US" dirty="0" smtClean="0"/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.</a:t>
            </a:r>
            <a:r>
              <a:rPr lang="en-US" b="1" dirty="0">
                <a:solidFill>
                  <a:srgbClr val="0000FF"/>
                </a:solidFill>
              </a:rPr>
              <a:t>border</a:t>
            </a:r>
            <a:r>
              <a:rPr lang="en-US" dirty="0"/>
              <a:t> { </a:t>
            </a:r>
            <a:endParaRPr lang="en-US" dirty="0" smtClean="0"/>
          </a:p>
          <a:p>
            <a:r>
              <a:rPr lang="en-US" dirty="0" smtClean="0">
                <a:solidFill>
                  <a:srgbClr val="7D9029"/>
                </a:solidFill>
              </a:rPr>
              <a:t>    padding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19177C"/>
                </a:solidFill>
              </a:rPr>
              <a:t>$margin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/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>
                <a:solidFill>
                  <a:srgbClr val="7D9029"/>
                </a:solidFill>
              </a:rPr>
              <a:t>    margin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19177C"/>
                </a:solidFill>
              </a:rPr>
              <a:t>$margin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/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>
                <a:solidFill>
                  <a:srgbClr val="7D9029"/>
                </a:solidFill>
              </a:rPr>
              <a:t>    border-color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19177C"/>
                </a:solidFill>
              </a:rPr>
              <a:t>$blue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}</a:t>
            </a:r>
            <a:endParaRPr lang="fa-I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>
                <a:solidFill>
                  <a:srgbClr val="19177C"/>
                </a:solidFill>
              </a:rPr>
              <a:t>$blue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#3bbfce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19177C"/>
                </a:solidFill>
              </a:rPr>
              <a:t>$</a:t>
            </a:r>
            <a:r>
              <a:rPr lang="en-US" dirty="0">
                <a:solidFill>
                  <a:srgbClr val="19177C"/>
                </a:solidFill>
              </a:rPr>
              <a:t>margin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16</a:t>
            </a:r>
            <a:r>
              <a:rPr lang="en-US" dirty="0">
                <a:solidFill>
                  <a:srgbClr val="B00040"/>
                </a:solidFill>
              </a:rPr>
              <a:t>px</a:t>
            </a:r>
            <a:r>
              <a:rPr lang="en-US" dirty="0"/>
              <a:t> </a:t>
            </a:r>
            <a:endParaRPr lang="en-US" dirty="0" smtClean="0"/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.</a:t>
            </a:r>
            <a:r>
              <a:rPr lang="en-US" b="1" dirty="0">
                <a:solidFill>
                  <a:srgbClr val="0000FF"/>
                </a:solidFill>
              </a:rPr>
              <a:t>content-navigation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7D9029"/>
                </a:solidFill>
              </a:rPr>
              <a:t>    border-color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19177C"/>
                </a:solidFill>
              </a:rPr>
              <a:t>    $</a:t>
            </a:r>
            <a:r>
              <a:rPr lang="en-US" dirty="0">
                <a:solidFill>
                  <a:srgbClr val="19177C"/>
                </a:solidFill>
              </a:rPr>
              <a:t>blue</a:t>
            </a:r>
            <a:r>
              <a:rPr lang="en-US" dirty="0"/>
              <a:t> </a:t>
            </a:r>
            <a:r>
              <a:rPr lang="en-US" dirty="0">
                <a:solidFill>
                  <a:srgbClr val="7D9029"/>
                </a:solidFill>
              </a:rPr>
              <a:t>color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darken</a:t>
            </a:r>
            <a:r>
              <a:rPr lang="en-US" dirty="0"/>
              <a:t>(</a:t>
            </a:r>
            <a:r>
              <a:rPr lang="en-US" dirty="0">
                <a:solidFill>
                  <a:srgbClr val="19177C"/>
                </a:solidFill>
              </a:rPr>
              <a:t>$blue</a:t>
            </a:r>
            <a:r>
              <a:rPr lang="en-US" dirty="0">
                <a:solidFill>
                  <a:srgbClr val="666666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10</a:t>
            </a:r>
            <a:r>
              <a:rPr lang="en-US" dirty="0">
                <a:solidFill>
                  <a:srgbClr val="B00040"/>
                </a:solidFill>
              </a:rPr>
              <a:t>%</a:t>
            </a:r>
            <a:r>
              <a:rPr lang="en-US" dirty="0"/>
              <a:t>) </a:t>
            </a:r>
            <a:endParaRPr lang="en-US" dirty="0" smtClean="0"/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.</a:t>
            </a:r>
            <a:r>
              <a:rPr lang="en-US" b="1" dirty="0">
                <a:solidFill>
                  <a:srgbClr val="0000FF"/>
                </a:solidFill>
              </a:rPr>
              <a:t>border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7D9029"/>
                </a:solidFill>
              </a:rPr>
              <a:t>    padding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19177C"/>
                </a:solidFill>
              </a:rPr>
              <a:t>$margin</a:t>
            </a:r>
            <a:r>
              <a:rPr lang="en-US" dirty="0">
                <a:solidFill>
                  <a:srgbClr val="666666"/>
                </a:solidFill>
              </a:rPr>
              <a:t>/2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7D9029"/>
                </a:solidFill>
              </a:rPr>
              <a:t>    margin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19177C"/>
                </a:solidFill>
              </a:rPr>
              <a:t>$margin</a:t>
            </a:r>
            <a:r>
              <a:rPr lang="en-US" dirty="0">
                <a:solidFill>
                  <a:srgbClr val="666666"/>
                </a:solidFill>
              </a:rPr>
              <a:t>/2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7D9029"/>
                </a:solidFill>
              </a:rPr>
              <a:t>    border-color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19177C"/>
                </a:solidFill>
              </a:rPr>
              <a:t>$blue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25125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Would compile to:</a:t>
            </a:r>
            <a:endParaRPr lang="fa-IR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97480" y="1752600"/>
            <a:ext cx="3749040" cy="4572000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.content-navigation</a:t>
            </a:r>
            <a:r>
              <a:rPr lang="en-US" dirty="0"/>
              <a:t> {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    border-color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#3bbfce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    color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#2b9eab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} 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.</a:t>
            </a:r>
            <a:r>
              <a:rPr lang="en-US" b="1" dirty="0">
                <a:solidFill>
                  <a:srgbClr val="0000FF"/>
                </a:solidFill>
              </a:rPr>
              <a:t>border</a:t>
            </a:r>
            <a:r>
              <a:rPr lang="en-US" dirty="0"/>
              <a:t> {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    padding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8px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    margin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8px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    border-color</a:t>
            </a:r>
            <a:r>
              <a:rPr lang="en-US" dirty="0">
                <a:solidFill>
                  <a:srgbClr val="666666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#3bbfce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}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73080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312</TotalTime>
  <Words>648</Words>
  <Application>Microsoft Office PowerPoint</Application>
  <PresentationFormat>On-screen Show (4:3)</PresentationFormat>
  <Paragraphs>232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Equity</vt:lpstr>
      <vt:lpstr>PowerPoint Presentation</vt:lpstr>
      <vt:lpstr>Sass (stylesheet language)</vt:lpstr>
      <vt:lpstr>Sass (Syntactically Awesome Stylesheets)</vt:lpstr>
      <vt:lpstr>Syntaxes</vt:lpstr>
      <vt:lpstr>PowerPoint Presentation</vt:lpstr>
      <vt:lpstr>SassScript mechanisms</vt:lpstr>
      <vt:lpstr>SassScript mechanisms ( Variables )</vt:lpstr>
      <vt:lpstr>PowerPoint Presentation</vt:lpstr>
      <vt:lpstr>Would compile to:</vt:lpstr>
      <vt:lpstr>SassScript mechanisms (Nesting )</vt:lpstr>
      <vt:lpstr>SassScript mechanisms (Mixins)</vt:lpstr>
      <vt:lpstr>PowerPoint Presentation</vt:lpstr>
      <vt:lpstr>PowerPoint Presentation</vt:lpstr>
      <vt:lpstr>PowerPoint Presentation</vt:lpstr>
      <vt:lpstr>SassScript mechanisms (Selector inheritance)</vt:lpstr>
      <vt:lpstr>How to install Sass (Linux 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 (stylesheet language)</dc:title>
  <dc:creator>asus</dc:creator>
  <cp:lastModifiedBy>asus</cp:lastModifiedBy>
  <cp:revision>43</cp:revision>
  <dcterms:created xsi:type="dcterms:W3CDTF">2015-12-10T09:05:32Z</dcterms:created>
  <dcterms:modified xsi:type="dcterms:W3CDTF">2015-12-13T18:34:40Z</dcterms:modified>
</cp:coreProperties>
</file>