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</p:sldIdLst>
  <p:sldSz cx="9144000" cy="5143500" type="screen16x9"/>
  <p:notesSz cx="9144000" cy="5143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474" y="1989565"/>
            <a:ext cx="79770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161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249" y="1176350"/>
            <a:ext cx="3330575" cy="3224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161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95950" y="1176350"/>
            <a:ext cx="3479800" cy="303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161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0" y="0"/>
                </a:moveTo>
                <a:lnTo>
                  <a:pt x="9143999" y="0"/>
                </a:lnTo>
                <a:lnTo>
                  <a:pt x="9143999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025" y="345015"/>
            <a:ext cx="8074025" cy="1196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940" y="1176350"/>
            <a:ext cx="8324119" cy="315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161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474" y="1989565"/>
            <a:ext cx="7651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90" dirty="0">
                <a:solidFill>
                  <a:srgbClr val="FFFFFF"/>
                </a:solidFill>
                <a:latin typeface="Calibri"/>
                <a:cs typeface="Calibri"/>
              </a:rPr>
              <a:t>Big </a:t>
            </a:r>
            <a:r>
              <a:rPr sz="4800" spc="16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4800" spc="55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4800" spc="340" dirty="0">
                <a:solidFill>
                  <a:srgbClr val="FFFFFF"/>
                </a:solidFill>
                <a:latin typeface="Calibri"/>
                <a:cs typeface="Calibri"/>
              </a:rPr>
              <a:t>ses</a:t>
            </a:r>
            <a:r>
              <a:rPr sz="4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85" dirty="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474" y="3243145"/>
            <a:ext cx="436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229" dirty="0" smtClean="0">
                <a:solidFill>
                  <a:srgbClr val="FFFFFF"/>
                </a:solidFill>
                <a:latin typeface="Calibri"/>
                <a:cs typeface="Calibri"/>
              </a:rPr>
              <a:t>Esprit 2019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535" y="69979"/>
            <a:ext cx="7102929" cy="5038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0" y="0"/>
                </a:moveTo>
                <a:lnTo>
                  <a:pt x="9143999" y="0"/>
                </a:lnTo>
                <a:lnTo>
                  <a:pt x="9143999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838200"/>
            <a:ext cx="8839202" cy="404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2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Données </a:t>
            </a:r>
            <a:r>
              <a:rPr spc="70" dirty="0"/>
              <a:t>structurées </a:t>
            </a:r>
            <a:r>
              <a:rPr spc="155" dirty="0"/>
              <a:t>vs </a:t>
            </a:r>
            <a:r>
              <a:rPr spc="85" dirty="0"/>
              <a:t>non</a:t>
            </a:r>
            <a:r>
              <a:rPr spc="-45" dirty="0"/>
              <a:t> </a:t>
            </a:r>
            <a:r>
              <a:rPr spc="70" dirty="0"/>
              <a:t>structurées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6782"/>
            <a:ext cx="259461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145" dirty="0"/>
              <a:t>Big </a:t>
            </a:r>
            <a:r>
              <a:rPr sz="2400" spc="80" dirty="0"/>
              <a:t>Data </a:t>
            </a:r>
            <a:r>
              <a:rPr sz="2400" spc="-15" dirty="0"/>
              <a:t>-</a:t>
            </a:r>
            <a:r>
              <a:rPr sz="2400" spc="-55" dirty="0"/>
              <a:t> </a:t>
            </a:r>
            <a:r>
              <a:rPr sz="2400" spc="110" dirty="0"/>
              <a:t>Capacité  </a:t>
            </a:r>
            <a:r>
              <a:rPr sz="2400" spc="135" dirty="0"/>
              <a:t>de</a:t>
            </a:r>
            <a:r>
              <a:rPr sz="2400" spc="65" dirty="0"/>
              <a:t> </a:t>
            </a:r>
            <a:r>
              <a:rPr sz="2400" spc="125" dirty="0"/>
              <a:t>stockage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5249" y="1413476"/>
            <a:ext cx="316611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Entre </a:t>
            </a:r>
            <a:r>
              <a:rPr sz="1800" spc="175" dirty="0">
                <a:solidFill>
                  <a:srgbClr val="616161"/>
                </a:solidFill>
                <a:latin typeface="Calibri"/>
                <a:cs typeface="Calibri"/>
              </a:rPr>
              <a:t>2000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2006,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disques a 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augmenté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par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10x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alors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que 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prix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par </a:t>
            </a:r>
            <a:r>
              <a:rPr sz="1800" spc="114" dirty="0">
                <a:solidFill>
                  <a:srgbClr val="616161"/>
                </a:solidFill>
                <a:latin typeface="Calibri"/>
                <a:cs typeface="Calibri"/>
              </a:rPr>
              <a:t>Gb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a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chuté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  même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16161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augmentation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800" spc="-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616161"/>
                </a:solidFill>
                <a:latin typeface="Calibri"/>
                <a:cs typeface="Calibri"/>
              </a:rPr>
              <a:t>100x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prix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constant.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8782" y="322365"/>
            <a:ext cx="4674045" cy="454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6782"/>
            <a:ext cx="259461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145" dirty="0"/>
              <a:t>Big </a:t>
            </a:r>
            <a:r>
              <a:rPr sz="2400" spc="80" dirty="0"/>
              <a:t>Data </a:t>
            </a:r>
            <a:r>
              <a:rPr sz="2400" spc="-15" dirty="0"/>
              <a:t>-</a:t>
            </a:r>
            <a:r>
              <a:rPr sz="2400" spc="-55" dirty="0"/>
              <a:t> </a:t>
            </a:r>
            <a:r>
              <a:rPr sz="2400" spc="110" dirty="0"/>
              <a:t>Capacité  </a:t>
            </a:r>
            <a:r>
              <a:rPr sz="2400" spc="85" dirty="0"/>
              <a:t>d’analyse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5249" y="1413476"/>
            <a:ext cx="270002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loi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Moore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 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action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pendant</a:t>
            </a:r>
            <a:r>
              <a:rPr sz="18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environ  </a:t>
            </a: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35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ans</a:t>
            </a:r>
            <a:endParaRPr sz="1800">
              <a:latin typeface="Calibri"/>
              <a:cs typeface="Calibri"/>
            </a:endParaRPr>
          </a:p>
          <a:p>
            <a:pPr marL="379095" marR="11112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récemment,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d’analyse 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augmente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grâce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à  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l’ajout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coeurs</a:t>
            </a:r>
            <a:r>
              <a:rPr sz="18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dans 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unités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centrales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0700" y="838200"/>
            <a:ext cx="5181599" cy="3581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16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Big </a:t>
            </a:r>
            <a:r>
              <a:rPr spc="95" dirty="0"/>
              <a:t>Data </a:t>
            </a:r>
            <a:r>
              <a:rPr spc="-20" dirty="0"/>
              <a:t>-</a:t>
            </a:r>
            <a:r>
              <a:rPr spc="-70" dirty="0"/>
              <a:t> </a:t>
            </a:r>
            <a:r>
              <a:rPr spc="70" dirty="0"/>
              <a:t>Pourquoi?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931150" cy="36118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Augmentation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exponentielle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quantité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non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structurées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Email,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chat,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blog, </a:t>
            </a:r>
            <a:r>
              <a:rPr sz="1400" b="1" spc="30" dirty="0">
                <a:solidFill>
                  <a:srgbClr val="616161"/>
                </a:solidFill>
                <a:latin typeface="Calibri"/>
                <a:cs typeface="Calibri"/>
              </a:rPr>
              <a:t>web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,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musique,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photo,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vidéo,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Augmentation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stockage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800" spc="-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d’analyse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L’utilisation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machines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parallèle devient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accessible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technologies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existantes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conçues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ingérer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ces</a:t>
            </a:r>
            <a:r>
              <a:rPr sz="1800" spc="-1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Base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relationnelles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(tabulaires),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mainframes,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tableurs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(Excel),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“nouvelles”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technologies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techniques d’analyse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nécessaires</a:t>
            </a:r>
            <a:endParaRPr sz="1800">
              <a:latin typeface="Calibri"/>
              <a:cs typeface="Calibri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“Google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File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System” 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Google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616161"/>
                </a:solidFill>
                <a:latin typeface="Calibri"/>
                <a:cs typeface="Calibri"/>
              </a:rPr>
              <a:t>2003</a:t>
            </a:r>
            <a:endParaRPr sz="1800">
              <a:latin typeface="Calibri"/>
              <a:cs typeface="Calibri"/>
            </a:endParaRPr>
          </a:p>
          <a:p>
            <a:pPr marL="836294" marR="127000" lvl="1" indent="-336550">
              <a:lnSpc>
                <a:spcPct val="114599"/>
              </a:lnSpc>
              <a:buSzPct val="77777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“MapReduce: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Simplified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Data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Processing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Large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Clusters” 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Google,  </a:t>
            </a:r>
            <a:r>
              <a:rPr sz="1800" spc="150" dirty="0">
                <a:solidFill>
                  <a:srgbClr val="616161"/>
                </a:solidFill>
                <a:latin typeface="Calibri"/>
                <a:cs typeface="Calibri"/>
              </a:rPr>
              <a:t>2004</a:t>
            </a:r>
            <a:endParaRPr sz="1800">
              <a:latin typeface="Calibri"/>
              <a:cs typeface="Calibri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Hadoop: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circa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616161"/>
                </a:solidFill>
                <a:latin typeface="Calibri"/>
                <a:cs typeface="Calibri"/>
              </a:rPr>
              <a:t>2006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D’où le“Big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Data”: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strictement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616161"/>
                </a:solidFill>
                <a:latin typeface="Calibri"/>
                <a:cs typeface="Calibri"/>
              </a:rPr>
              <a:t>data...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7037"/>
            <a:ext cx="5327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0" dirty="0">
                <a:solidFill>
                  <a:srgbClr val="FFFFFF"/>
                </a:solidFill>
              </a:rPr>
              <a:t>Big </a:t>
            </a:r>
            <a:r>
              <a:rPr sz="3600" spc="125" dirty="0">
                <a:solidFill>
                  <a:srgbClr val="FFFFFF"/>
                </a:solidFill>
              </a:rPr>
              <a:t>Data </a:t>
            </a:r>
            <a:r>
              <a:rPr sz="3600" spc="-25" dirty="0">
                <a:solidFill>
                  <a:srgbClr val="FFFFFF"/>
                </a:solidFill>
              </a:rPr>
              <a:t>- </a:t>
            </a:r>
            <a:r>
              <a:rPr sz="3600" spc="270" dirty="0">
                <a:solidFill>
                  <a:srgbClr val="FFFFFF"/>
                </a:solidFill>
              </a:rPr>
              <a:t>Les</a:t>
            </a:r>
            <a:r>
              <a:rPr sz="3600" spc="45" dirty="0">
                <a:solidFill>
                  <a:srgbClr val="FFFFFF"/>
                </a:solidFill>
              </a:rPr>
              <a:t> </a:t>
            </a:r>
            <a:r>
              <a:rPr sz="3600" spc="105" dirty="0">
                <a:solidFill>
                  <a:srgbClr val="FFFFFF"/>
                </a:solidFill>
              </a:rPr>
              <a:t>applications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39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Applications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85" dirty="0"/>
              <a:t>Recherche </a:t>
            </a:r>
            <a:r>
              <a:rPr spc="-15" dirty="0"/>
              <a:t>- </a:t>
            </a:r>
            <a:r>
              <a:rPr spc="105" dirty="0"/>
              <a:t>PageRank</a:t>
            </a:r>
            <a:r>
              <a:rPr spc="70" dirty="0"/>
              <a:t> </a:t>
            </a:r>
            <a:r>
              <a:rPr spc="-10" dirty="0"/>
              <a:t>(1996)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80" dirty="0"/>
              <a:t>Santé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60" dirty="0"/>
              <a:t>Éducation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5" dirty="0">
                <a:solidFill>
                  <a:srgbClr val="616161"/>
                </a:solidFill>
                <a:latin typeface="Calibri"/>
                <a:cs typeface="Calibri"/>
              </a:rPr>
              <a:t>MOOC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85" dirty="0"/>
              <a:t>Commerce </a:t>
            </a:r>
            <a:r>
              <a:rPr spc="100" dirty="0"/>
              <a:t>de</a:t>
            </a:r>
            <a:r>
              <a:rPr spc="15" dirty="0"/>
              <a:t> </a:t>
            </a:r>
            <a:r>
              <a:rPr spc="30" dirty="0"/>
              <a:t>détail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Amazon,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WallMart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0" dirty="0"/>
              <a:t>Génomique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High-throughput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sequencing</a:t>
            </a:r>
            <a:endParaRPr sz="1400">
              <a:latin typeface="Calibri"/>
              <a:cs typeface="Calibri"/>
            </a:endParaRPr>
          </a:p>
          <a:p>
            <a:pPr marL="379095" marR="946785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05" dirty="0"/>
              <a:t>Science </a:t>
            </a:r>
            <a:r>
              <a:rPr spc="-165" dirty="0"/>
              <a:t>/ </a:t>
            </a:r>
            <a:r>
              <a:rPr spc="70" dirty="0"/>
              <a:t>recherche  </a:t>
            </a:r>
            <a:r>
              <a:rPr spc="45" dirty="0"/>
              <a:t>fondamentale</a:t>
            </a:r>
          </a:p>
          <a:p>
            <a:pPr marL="836294" lvl="1" indent="-336550">
              <a:lnSpc>
                <a:spcPct val="100000"/>
              </a:lnSpc>
              <a:spcBef>
                <a:spcPts val="1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0" dirty="0">
                <a:solidFill>
                  <a:srgbClr val="616161"/>
                </a:solidFill>
                <a:latin typeface="Calibri"/>
                <a:cs typeface="Calibri"/>
              </a:rPr>
              <a:t>LHC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7277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45" dirty="0"/>
              <a:t>Machine </a:t>
            </a:r>
            <a:r>
              <a:rPr spc="75" dirty="0"/>
              <a:t>Learning </a:t>
            </a:r>
            <a:r>
              <a:rPr spc="-165" dirty="0"/>
              <a:t>/ </a:t>
            </a:r>
            <a:r>
              <a:rPr spc="114" dirty="0"/>
              <a:t>Deep  </a:t>
            </a:r>
            <a:r>
              <a:rPr spc="75" dirty="0"/>
              <a:t>Learning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60" dirty="0"/>
              <a:t>Recommendation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Netflix,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Hopper!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60" dirty="0"/>
              <a:t>Urbanisme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60" dirty="0"/>
              <a:t>Gouvernements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40" dirty="0"/>
              <a:t>Média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journalisme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Fraude </a:t>
            </a:r>
            <a:r>
              <a:rPr spc="30" dirty="0"/>
              <a:t>(détection </a:t>
            </a:r>
            <a:r>
              <a:rPr spc="-165" dirty="0"/>
              <a:t>/</a:t>
            </a:r>
            <a:r>
              <a:rPr spc="20" dirty="0"/>
              <a:t> </a:t>
            </a:r>
            <a:r>
              <a:rPr spc="30" dirty="0"/>
              <a:t>prévention)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65" dirty="0"/>
              <a:t>IoT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7037"/>
            <a:ext cx="695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solidFill>
                  <a:srgbClr val="FFFFFF"/>
                </a:solidFill>
              </a:rPr>
              <a:t>Les </a:t>
            </a:r>
            <a:r>
              <a:rPr sz="3600" spc="125" dirty="0">
                <a:solidFill>
                  <a:srgbClr val="FFFFFF"/>
                </a:solidFill>
              </a:rPr>
              <a:t>techniques </a:t>
            </a:r>
            <a:r>
              <a:rPr sz="3600" spc="40" dirty="0">
                <a:solidFill>
                  <a:srgbClr val="FFFFFF"/>
                </a:solidFill>
              </a:rPr>
              <a:t>et </a:t>
            </a:r>
            <a:r>
              <a:rPr sz="3600" spc="160" dirty="0">
                <a:solidFill>
                  <a:srgbClr val="FFFFFF"/>
                </a:solidFill>
              </a:rPr>
              <a:t>les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140" dirty="0">
                <a:solidFill>
                  <a:srgbClr val="FFFFFF"/>
                </a:solidFill>
              </a:rPr>
              <a:t>technologies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99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</a:t>
            </a:r>
            <a:r>
              <a:rPr spc="-10" dirty="0"/>
              <a:t> </a:t>
            </a:r>
            <a:r>
              <a:rPr spc="75" dirty="0"/>
              <a:t>distribués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201659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105" dirty="0">
                <a:solidFill>
                  <a:srgbClr val="616161"/>
                </a:solidFill>
                <a:latin typeface="Calibri"/>
                <a:cs typeface="Calibri"/>
              </a:rPr>
              <a:t>base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 “Big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Data”: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</a:t>
            </a:r>
            <a:r>
              <a:rPr sz="1800" spc="-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stockage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55" dirty="0">
                <a:solidFill>
                  <a:srgbClr val="616161"/>
                </a:solidFill>
                <a:latin typeface="Calibri"/>
                <a:cs typeface="Calibri"/>
              </a:rPr>
              <a:t>Volume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énorme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quantité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stockage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(à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 coût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raisonnable)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55" dirty="0">
                <a:solidFill>
                  <a:srgbClr val="616161"/>
                </a:solidFill>
                <a:latin typeface="Calibri"/>
                <a:cs typeface="Calibri"/>
              </a:rPr>
              <a:t>Vélocité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agrandir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manière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progressive</a:t>
            </a:r>
            <a:endParaRPr sz="1800">
              <a:latin typeface="Calibri"/>
              <a:cs typeface="Calibri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45" dirty="0">
                <a:solidFill>
                  <a:srgbClr val="616161"/>
                </a:solidFill>
                <a:latin typeface="Calibri"/>
                <a:cs typeface="Calibri"/>
              </a:rPr>
              <a:t>Variété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: un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fichier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“général”,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stocker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n’importe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quel 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genre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donnée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99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</a:t>
            </a:r>
            <a:r>
              <a:rPr spc="-10" dirty="0"/>
              <a:t> </a:t>
            </a:r>
            <a:r>
              <a:rPr spc="75" dirty="0"/>
              <a:t>distribués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734934" cy="2159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traditionnels: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616161"/>
                </a:solidFill>
                <a:latin typeface="Calibri"/>
                <a:cs typeface="Calibri"/>
              </a:rPr>
              <a:t>SAN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Coût </a:t>
            </a:r>
            <a:r>
              <a:rPr sz="1800" dirty="0">
                <a:solidFill>
                  <a:srgbClr val="616161"/>
                </a:solidFill>
                <a:latin typeface="Calibri"/>
                <a:cs typeface="Calibri"/>
              </a:rPr>
              <a:t>initial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(très)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élevé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atteindre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grande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capacité, mais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éventuellement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limitée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Installer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migrer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125" dirty="0">
                <a:solidFill>
                  <a:srgbClr val="616161"/>
                </a:solidFill>
                <a:latin typeface="Calibri"/>
                <a:cs typeface="Calibri"/>
              </a:rPr>
              <a:t>SAN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coûteux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(temps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+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$)</a:t>
            </a:r>
            <a:endParaRPr sz="1400">
              <a:latin typeface="Calibri"/>
              <a:cs typeface="Calibri"/>
            </a:endParaRPr>
          </a:p>
          <a:p>
            <a:pPr marL="379095" marR="508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matériel </a:t>
            </a:r>
            <a:r>
              <a:rPr sz="1800" dirty="0">
                <a:solidFill>
                  <a:srgbClr val="616161"/>
                </a:solidFill>
                <a:latin typeface="Calibri"/>
                <a:cs typeface="Calibri"/>
              </a:rPr>
              <a:t>et/ou </a:t>
            </a:r>
            <a:r>
              <a:rPr sz="1800" spc="204" dirty="0">
                <a:solidFill>
                  <a:srgbClr val="616161"/>
                </a:solidFill>
                <a:latin typeface="Calibri"/>
                <a:cs typeface="Calibri"/>
              </a:rPr>
              <a:t>OS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propriétaire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lancer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ses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propres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tâches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800" b="1" spc="50" dirty="0">
                <a:solidFill>
                  <a:srgbClr val="616161"/>
                </a:solidFill>
                <a:latin typeface="Calibri"/>
                <a:cs typeface="Calibri"/>
              </a:rPr>
              <a:t>scale-up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” </a:t>
            </a:r>
            <a:r>
              <a:rPr sz="1800" spc="5" dirty="0">
                <a:solidFill>
                  <a:srgbClr val="616161"/>
                </a:solidFill>
                <a:latin typeface="Calibri"/>
                <a:cs typeface="Calibri"/>
              </a:rPr>
              <a:t>plutôt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800" b="1" spc="40" dirty="0">
                <a:solidFill>
                  <a:srgbClr val="616161"/>
                </a:solidFill>
                <a:latin typeface="Calibri"/>
                <a:cs typeface="Calibri"/>
              </a:rPr>
              <a:t>scale-out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97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4057015" cy="30162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Big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Une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définition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Pourquoi?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Applications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Outils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technologies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fichiers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distribués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Algorithmes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distribués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base 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r>
              <a:rPr sz="1400" spc="-1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distribués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Systèmes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d’orchestration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0" y="0"/>
                </a:moveTo>
                <a:lnTo>
                  <a:pt x="9143999" y="0"/>
                </a:lnTo>
                <a:lnTo>
                  <a:pt x="9143999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7408" y="503825"/>
            <a:ext cx="348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Scale </a:t>
            </a:r>
            <a:r>
              <a:rPr spc="100" dirty="0"/>
              <a:t>up </a:t>
            </a:r>
            <a:r>
              <a:rPr spc="80" dirty="0"/>
              <a:t>vs. </a:t>
            </a:r>
            <a:r>
              <a:rPr spc="170" dirty="0"/>
              <a:t>Scale</a:t>
            </a:r>
            <a:r>
              <a:rPr spc="-70" dirty="0"/>
              <a:t> </a:t>
            </a:r>
            <a:r>
              <a:rPr spc="80" dirty="0"/>
              <a:t>Out</a:t>
            </a:r>
          </a:p>
        </p:txBody>
      </p:sp>
      <p:sp>
        <p:nvSpPr>
          <p:cNvPr id="4" name="object 4"/>
          <p:cNvSpPr/>
          <p:nvPr/>
        </p:nvSpPr>
        <p:spPr>
          <a:xfrm>
            <a:off x="633412" y="1109662"/>
            <a:ext cx="7772399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372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 </a:t>
            </a:r>
            <a:r>
              <a:rPr spc="-20" dirty="0"/>
              <a:t>- </a:t>
            </a:r>
            <a:r>
              <a:rPr sz="4200" spc="-780" baseline="24801" dirty="0"/>
              <a:t>H</a:t>
            </a:r>
            <a:r>
              <a:rPr sz="1800" spc="-520" dirty="0">
                <a:solidFill>
                  <a:srgbClr val="616161"/>
                </a:solidFill>
                <a:latin typeface="Arial"/>
                <a:cs typeface="Arial"/>
              </a:rPr>
              <a:t>● </a:t>
            </a:r>
            <a:r>
              <a:rPr sz="1800" spc="-49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4200" spc="-217" baseline="24801" dirty="0"/>
              <a:t>D</a:t>
            </a:r>
            <a:r>
              <a:rPr sz="1800" spc="-145" dirty="0">
                <a:solidFill>
                  <a:srgbClr val="616161"/>
                </a:solidFill>
              </a:rPr>
              <a:t>D</a:t>
            </a:r>
            <a:r>
              <a:rPr sz="4200" spc="-217" baseline="24801" dirty="0"/>
              <a:t>F</a:t>
            </a:r>
            <a:r>
              <a:rPr sz="1800" spc="-145" dirty="0">
                <a:solidFill>
                  <a:srgbClr val="616161"/>
                </a:solidFill>
              </a:rPr>
              <a:t>u</a:t>
            </a:r>
            <a:r>
              <a:rPr sz="4200" spc="-217" baseline="24801" dirty="0"/>
              <a:t>S</a:t>
            </a:r>
            <a:r>
              <a:rPr sz="1800" spc="-145" dirty="0">
                <a:solidFill>
                  <a:srgbClr val="616161"/>
                </a:solidFill>
              </a:rPr>
              <a:t>besoin </a:t>
            </a:r>
            <a:r>
              <a:rPr sz="1800" spc="55" dirty="0">
                <a:solidFill>
                  <a:srgbClr val="616161"/>
                </a:solidFill>
              </a:rPr>
              <a:t>est </a:t>
            </a:r>
            <a:r>
              <a:rPr sz="1800" spc="80" dirty="0">
                <a:solidFill>
                  <a:srgbClr val="616161"/>
                </a:solidFill>
              </a:rPr>
              <a:t>né </a:t>
            </a:r>
            <a:r>
              <a:rPr sz="1800" spc="75" dirty="0">
                <a:solidFill>
                  <a:srgbClr val="616161"/>
                </a:solidFill>
              </a:rPr>
              <a:t>“Google </a:t>
            </a:r>
            <a:r>
              <a:rPr sz="1800" spc="65" dirty="0">
                <a:solidFill>
                  <a:srgbClr val="616161"/>
                </a:solidFill>
              </a:rPr>
              <a:t>File </a:t>
            </a:r>
            <a:r>
              <a:rPr sz="1800" spc="60" dirty="0">
                <a:solidFill>
                  <a:srgbClr val="616161"/>
                </a:solidFill>
              </a:rPr>
              <a:t>System” </a:t>
            </a:r>
            <a:r>
              <a:rPr sz="1800" spc="40" dirty="0">
                <a:solidFill>
                  <a:srgbClr val="616161"/>
                </a:solidFill>
              </a:rPr>
              <a:t>qui </a:t>
            </a:r>
            <a:r>
              <a:rPr sz="1800" spc="85" dirty="0">
                <a:solidFill>
                  <a:srgbClr val="616161"/>
                </a:solidFill>
              </a:rPr>
              <a:t>a </a:t>
            </a:r>
            <a:r>
              <a:rPr sz="1800" spc="45" dirty="0">
                <a:solidFill>
                  <a:srgbClr val="616161"/>
                </a:solidFill>
              </a:rPr>
              <a:t>inspiré </a:t>
            </a:r>
            <a:r>
              <a:rPr sz="1800" spc="35" dirty="0">
                <a:solidFill>
                  <a:srgbClr val="616161"/>
                </a:solidFill>
              </a:rPr>
              <a:t>la </a:t>
            </a:r>
            <a:r>
              <a:rPr sz="1800" spc="40" dirty="0">
                <a:solidFill>
                  <a:srgbClr val="616161"/>
                </a:solidFill>
              </a:rPr>
              <a:t>création </a:t>
            </a:r>
            <a:r>
              <a:rPr sz="1800" spc="100" dirty="0">
                <a:solidFill>
                  <a:srgbClr val="616161"/>
                </a:solidFill>
              </a:rPr>
              <a:t>de </a:t>
            </a:r>
            <a:r>
              <a:rPr sz="1800" spc="95" dirty="0">
                <a:solidFill>
                  <a:srgbClr val="616161"/>
                </a:solidFill>
              </a:rPr>
              <a:t>Hadoop</a:t>
            </a:r>
            <a:r>
              <a:rPr sz="1800" spc="-45" dirty="0">
                <a:solidFill>
                  <a:srgbClr val="616161"/>
                </a:solidFill>
              </a:rPr>
              <a:t> </a:t>
            </a:r>
            <a:r>
              <a:rPr sz="1800" spc="-165" dirty="0">
                <a:solidFill>
                  <a:srgbClr val="616161"/>
                </a:solidFill>
              </a:rPr>
              <a:t>/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490675"/>
            <a:ext cx="7378065" cy="34639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414"/>
              </a:spcBef>
            </a:pPr>
            <a:r>
              <a:rPr sz="1800" spc="175" dirty="0">
                <a:solidFill>
                  <a:srgbClr val="616161"/>
                </a:solidFill>
                <a:latin typeface="Calibri"/>
                <a:cs typeface="Calibri"/>
              </a:rPr>
              <a:t>HDFS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Hadoop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Distributed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File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System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composé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2</a:t>
            </a:r>
            <a:r>
              <a:rPr sz="1800" spc="-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services: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15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service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méta-données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15" dirty="0">
                <a:solidFill>
                  <a:srgbClr val="616161"/>
                </a:solidFill>
                <a:latin typeface="Courier New"/>
                <a:cs typeface="Courier New"/>
              </a:rPr>
              <a:t>Datanode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service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bloc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fichier inscrit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800" spc="175" dirty="0">
                <a:solidFill>
                  <a:srgbClr val="616161"/>
                </a:solidFill>
                <a:latin typeface="Calibri"/>
                <a:cs typeface="Calibri"/>
              </a:rPr>
              <a:t>HDFS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sera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divisé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</a:t>
            </a:r>
            <a:r>
              <a:rPr sz="1800" spc="-9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blocs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64MB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chacun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blocs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répliqués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(généralement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3x)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distribués sur</a:t>
            </a:r>
            <a:r>
              <a:rPr sz="1800" spc="1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plusieurs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616161"/>
                </a:solidFill>
                <a:latin typeface="Courier New"/>
                <a:cs typeface="Courier New"/>
              </a:rPr>
              <a:t>Datanode</a:t>
            </a:r>
            <a:endParaRPr sz="1800">
              <a:latin typeface="Courier New"/>
              <a:cs typeface="Courier New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clients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fichiers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interrogent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-5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800" spc="-690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pour: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connaître la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structure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l’arbre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fichiers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découvrir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où 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se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trouvent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blocs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fichier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clients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accèdent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aux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directement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auprès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800" spc="-1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Courier New"/>
                <a:cs typeface="Courier New"/>
              </a:rPr>
              <a:t>Datanode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52400"/>
            <a:ext cx="7001694" cy="480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397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</a:t>
            </a:r>
            <a:r>
              <a:rPr spc="15" dirty="0"/>
              <a:t> </a:t>
            </a:r>
            <a:r>
              <a:rPr spc="-20" dirty="0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925" y="1066637"/>
            <a:ext cx="8419465" cy="37147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20700" marR="55880" indent="-457200">
              <a:lnSpc>
                <a:spcPct val="103400"/>
              </a:lnSpc>
              <a:spcBef>
                <a:spcPts val="165"/>
              </a:spcBef>
            </a:pPr>
            <a:r>
              <a:rPr sz="4200" spc="-780" baseline="24801" dirty="0">
                <a:solidFill>
                  <a:srgbClr val="202729"/>
                </a:solidFill>
                <a:latin typeface="Calibri"/>
                <a:cs typeface="Calibri"/>
              </a:rPr>
              <a:t>H</a:t>
            </a:r>
            <a:r>
              <a:rPr sz="1800" spc="-520" dirty="0">
                <a:solidFill>
                  <a:srgbClr val="616161"/>
                </a:solidFill>
                <a:latin typeface="Arial"/>
                <a:cs typeface="Arial"/>
              </a:rPr>
              <a:t>●</a:t>
            </a:r>
            <a:r>
              <a:rPr sz="1800" spc="-3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4200" spc="-577" baseline="24801" dirty="0">
                <a:solidFill>
                  <a:srgbClr val="202729"/>
                </a:solidFill>
                <a:latin typeface="Calibri"/>
                <a:cs typeface="Calibri"/>
              </a:rPr>
              <a:t>D</a:t>
            </a:r>
            <a:r>
              <a:rPr sz="1800" spc="-385" dirty="0">
                <a:solidFill>
                  <a:srgbClr val="616161"/>
                </a:solidFill>
                <a:latin typeface="Calibri"/>
                <a:cs typeface="Calibri"/>
              </a:rPr>
              <a:t>L</a:t>
            </a:r>
            <a:r>
              <a:rPr sz="4200" spc="-577" baseline="24801" dirty="0">
                <a:solidFill>
                  <a:srgbClr val="202729"/>
                </a:solidFill>
                <a:latin typeface="Calibri"/>
                <a:cs typeface="Calibri"/>
              </a:rPr>
              <a:t>F</a:t>
            </a:r>
            <a:r>
              <a:rPr sz="1800" spc="-385" dirty="0">
                <a:solidFill>
                  <a:srgbClr val="616161"/>
                </a:solidFill>
                <a:latin typeface="Calibri"/>
                <a:cs typeface="Calibri"/>
              </a:rPr>
              <a:t>e</a:t>
            </a:r>
            <a:r>
              <a:rPr sz="4200" spc="-577" baseline="24801" dirty="0">
                <a:solidFill>
                  <a:srgbClr val="202729"/>
                </a:solidFill>
                <a:latin typeface="Calibri"/>
                <a:cs typeface="Calibri"/>
              </a:rPr>
              <a:t>S</a:t>
            </a:r>
            <a:r>
              <a:rPr sz="1800" spc="-385" dirty="0">
                <a:solidFill>
                  <a:srgbClr val="616161"/>
                </a:solidFill>
                <a:latin typeface="Calibri"/>
                <a:cs typeface="Calibri"/>
              </a:rPr>
              <a:t>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fichiers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divisés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blocs: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perte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seul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ces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blocs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causerait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corruption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fichier</a:t>
            </a:r>
            <a:endParaRPr sz="1800">
              <a:latin typeface="Calibri"/>
              <a:cs typeface="Calibri"/>
            </a:endParaRPr>
          </a:p>
          <a:p>
            <a:pPr marL="5207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520065" algn="l"/>
                <a:tab pos="52070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blocs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répliqués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afin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survivre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perte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plusieurs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blocs</a:t>
            </a:r>
            <a:endParaRPr sz="1800">
              <a:latin typeface="Calibri"/>
              <a:cs typeface="Calibri"/>
            </a:endParaRPr>
          </a:p>
          <a:p>
            <a:pPr marL="520700" marR="578485" indent="-367030">
              <a:lnSpc>
                <a:spcPct val="114599"/>
              </a:lnSpc>
              <a:buFont typeface="Arial"/>
              <a:buChar char="●"/>
              <a:tabLst>
                <a:tab pos="520065" algn="l"/>
                <a:tab pos="52070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-5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800" spc="-66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tente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placer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blocs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afin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d’éviter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perte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toutes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copies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bloc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seul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coup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(défaillance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“rack”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d’une  </a:t>
            </a:r>
            <a:r>
              <a:rPr sz="1800" spc="5" dirty="0">
                <a:solidFill>
                  <a:srgbClr val="616161"/>
                </a:solidFill>
                <a:latin typeface="Calibri"/>
                <a:cs typeface="Calibri"/>
              </a:rPr>
              <a:t>“switch”)</a:t>
            </a:r>
            <a:endParaRPr sz="1800">
              <a:latin typeface="Calibri"/>
              <a:cs typeface="Calibri"/>
            </a:endParaRPr>
          </a:p>
          <a:p>
            <a:pPr marL="977900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977265" algn="l"/>
                <a:tab pos="97790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“Rack-awareness”</a:t>
            </a:r>
            <a:endParaRPr sz="1400">
              <a:latin typeface="Calibri"/>
              <a:cs typeface="Calibri"/>
            </a:endParaRPr>
          </a:p>
          <a:p>
            <a:pPr marL="520700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520065" algn="l"/>
                <a:tab pos="52070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blocs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peuvent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placés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n’importe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où,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client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interroger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800" spc="-560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trouver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bloc</a:t>
            </a:r>
            <a:endParaRPr sz="1800">
              <a:latin typeface="Calibri"/>
              <a:cs typeface="Calibri"/>
            </a:endParaRPr>
          </a:p>
          <a:p>
            <a:pPr marL="5207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520065" algn="l"/>
                <a:tab pos="520700" algn="l"/>
              </a:tabLst>
            </a:pP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-5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800" spc="-57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“stand-by”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déployé</a:t>
            </a:r>
            <a:endParaRPr sz="1800">
              <a:latin typeface="Calibri"/>
              <a:cs typeface="Calibri"/>
            </a:endParaRPr>
          </a:p>
          <a:p>
            <a:pPr marL="977900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977265" algn="l"/>
                <a:tab pos="97790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Nécessite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d’autres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services: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Journalnode</a:t>
            </a:r>
            <a:endParaRPr sz="1400">
              <a:latin typeface="Courier New"/>
              <a:cs typeface="Courier New"/>
            </a:endParaRPr>
          </a:p>
          <a:p>
            <a:pPr marL="977900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77265" algn="l"/>
                <a:tab pos="97790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Basculement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automatique: 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Zookeeper</a:t>
            </a:r>
            <a:r>
              <a:rPr sz="1400" spc="-31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400" spc="-10" dirty="0">
                <a:solidFill>
                  <a:srgbClr val="616161"/>
                </a:solidFill>
                <a:latin typeface="Courier New"/>
                <a:cs typeface="Courier New"/>
              </a:rPr>
              <a:t>zkfc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25" y="345015"/>
            <a:ext cx="744855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72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</a:t>
            </a:r>
            <a:r>
              <a:rPr spc="10" dirty="0"/>
              <a:t> </a:t>
            </a:r>
            <a:r>
              <a:rPr spc="-20" dirty="0"/>
              <a:t>-  </a:t>
            </a:r>
            <a:r>
              <a:rPr sz="4200" spc="-780" baseline="24801" dirty="0"/>
              <a:t>H</a:t>
            </a:r>
            <a:r>
              <a:rPr sz="1800" spc="-520" dirty="0">
                <a:solidFill>
                  <a:srgbClr val="616161"/>
                </a:solidFill>
                <a:latin typeface="Arial"/>
                <a:cs typeface="Arial"/>
              </a:rPr>
              <a:t>●</a:t>
            </a:r>
            <a:r>
              <a:rPr sz="1800" spc="-31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4200" spc="-232" baseline="24801" dirty="0"/>
              <a:t>D</a:t>
            </a:r>
            <a:r>
              <a:rPr sz="1800" spc="-155" dirty="0">
                <a:solidFill>
                  <a:srgbClr val="616161"/>
                </a:solidFill>
              </a:rPr>
              <a:t>A</a:t>
            </a:r>
            <a:r>
              <a:rPr sz="4200" spc="-232" baseline="24801" dirty="0"/>
              <a:t>F</a:t>
            </a:r>
            <a:r>
              <a:rPr sz="1800" spc="-155" dirty="0">
                <a:solidFill>
                  <a:srgbClr val="616161"/>
                </a:solidFill>
              </a:rPr>
              <a:t>v</a:t>
            </a:r>
            <a:r>
              <a:rPr sz="4200" spc="-232" baseline="24801" dirty="0"/>
              <a:t>S</a:t>
            </a:r>
            <a:r>
              <a:rPr sz="1800" spc="-155" dirty="0">
                <a:solidFill>
                  <a:srgbClr val="616161"/>
                </a:solidFill>
              </a:rPr>
              <a:t>antages: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498423"/>
            <a:ext cx="7519670" cy="281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836294" indent="-336550">
              <a:lnSpc>
                <a:spcPct val="100000"/>
              </a:lnSpc>
              <a:spcBef>
                <a:spcPts val="3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production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milliers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compagnies</a:t>
            </a:r>
            <a:r>
              <a:rPr sz="1400" spc="-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(“battle-hardened”)</a:t>
            </a:r>
            <a:endParaRPr sz="14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Documentation</a:t>
            </a:r>
            <a:endParaRPr sz="14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Compatibilité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pratiquement 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tout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l’écosystème “Big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Data”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parle</a:t>
            </a:r>
            <a:r>
              <a:rPr sz="1400" spc="1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35" dirty="0">
                <a:solidFill>
                  <a:srgbClr val="616161"/>
                </a:solidFill>
                <a:latin typeface="Calibri"/>
                <a:cs typeface="Calibri"/>
              </a:rPr>
              <a:t>HDFS</a:t>
            </a:r>
            <a:endParaRPr sz="14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Disponibilité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support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(les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“vendeurs”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 Hadoop)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Désavantages: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configuration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“HA”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complexe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fragile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supporte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réplication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éviter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perte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Aucune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fédération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(grappes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HDFS)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nécessité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d’interroger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400" spc="-440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chaque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lecture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Nombre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blocs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limité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l’espace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mémoire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400" spc="-38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(</a:t>
            </a:r>
            <a:r>
              <a:rPr sz="1400" i="1" spc="55" dirty="0">
                <a:solidFill>
                  <a:srgbClr val="616161"/>
                </a:solidFill>
                <a:latin typeface="Calibri"/>
                <a:cs typeface="Calibri"/>
              </a:rPr>
              <a:t>Scale-up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400" dirty="0">
                <a:solidFill>
                  <a:srgbClr val="616161"/>
                </a:solidFill>
                <a:latin typeface="Courier New"/>
                <a:cs typeface="Courier New"/>
              </a:rPr>
              <a:t>Namenode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Relativement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lent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896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 </a:t>
            </a:r>
            <a:r>
              <a:rPr spc="-20" dirty="0"/>
              <a:t>-</a:t>
            </a:r>
            <a:r>
              <a:rPr spc="25" dirty="0"/>
              <a:t> </a:t>
            </a:r>
            <a:r>
              <a:rPr spc="245" dirty="0"/>
              <a:t>S3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080375" cy="2720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Produit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d’Amazon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plateforme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616161"/>
                </a:solidFill>
                <a:latin typeface="Calibri"/>
                <a:cs typeface="Calibri"/>
              </a:rPr>
              <a:t>AWS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800" b="1" spc="-15" dirty="0">
                <a:solidFill>
                  <a:srgbClr val="616161"/>
                </a:solidFill>
                <a:latin typeface="Courier New"/>
                <a:cs typeface="Courier New"/>
              </a:rPr>
              <a:t>object-store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”: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16161"/>
                </a:solidFill>
                <a:latin typeface="Courier New"/>
                <a:cs typeface="Courier New"/>
              </a:rPr>
              <a:t>bucket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/</a:t>
            </a:r>
            <a:r>
              <a:rPr sz="1400" b="1" spc="-5" dirty="0">
                <a:solidFill>
                  <a:srgbClr val="616161"/>
                </a:solidFill>
                <a:latin typeface="Courier New"/>
                <a:cs typeface="Courier New"/>
              </a:rPr>
              <a:t>key</a:t>
            </a:r>
            <a:r>
              <a:rPr sz="1400" b="1" spc="-10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b="1" spc="-455" dirty="0">
                <a:solidFill>
                  <a:srgbClr val="616161"/>
                </a:solidFill>
                <a:latin typeface="Calibri"/>
                <a:cs typeface="Calibri"/>
              </a:rPr>
              <a:t>→</a:t>
            </a:r>
            <a:r>
              <a:rPr sz="1400" b="1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aucune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hiérarchie: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obtenir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liste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clés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400" i="1" spc="35" dirty="0">
                <a:solidFill>
                  <a:srgbClr val="616161"/>
                </a:solidFill>
                <a:latin typeface="Calibri"/>
                <a:cs typeface="Calibri"/>
              </a:rPr>
              <a:t>bucket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”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(relativement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coûteux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lent)</a:t>
            </a:r>
            <a:endParaRPr sz="1400">
              <a:latin typeface="Calibri"/>
              <a:cs typeface="Calibri"/>
            </a:endParaRPr>
          </a:p>
          <a:p>
            <a:pPr marL="379095" marR="508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Option intéressante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lorsque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produites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depuis </a:t>
            </a:r>
            <a:r>
              <a:rPr sz="1800" spc="114" dirty="0">
                <a:solidFill>
                  <a:srgbClr val="616161"/>
                </a:solidFill>
                <a:latin typeface="Calibri"/>
                <a:cs typeface="Calibri"/>
              </a:rPr>
              <a:t>AWS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(EC2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ou 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EMR)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rendre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publiques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très</a:t>
            </a:r>
            <a:r>
              <a:rPr sz="1800" spc="-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facilement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options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d’authentification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d'autorisation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5" dirty="0">
                <a:solidFill>
                  <a:srgbClr val="616161"/>
                </a:solidFill>
                <a:latin typeface="Calibri"/>
                <a:cs typeface="Calibri"/>
              </a:rPr>
              <a:t>S3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aussi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protocole: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autres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implémentations</a:t>
            </a:r>
            <a:r>
              <a:rPr sz="18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existent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896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 </a:t>
            </a:r>
            <a:r>
              <a:rPr spc="-20" dirty="0"/>
              <a:t>-</a:t>
            </a:r>
            <a:r>
              <a:rPr spc="25" dirty="0"/>
              <a:t> </a:t>
            </a:r>
            <a:r>
              <a:rPr spc="245" dirty="0"/>
              <a:t>S3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920990" cy="30384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Avantages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Disponible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dès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jour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45" dirty="0">
                <a:solidFill>
                  <a:srgbClr val="616161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99,9%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disponibilité: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non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disponible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durant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43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minutes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</a:t>
            </a:r>
            <a:r>
              <a:rPr sz="1400" spc="-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année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Simple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d’utilisation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(HTTP)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Désavantages</a:t>
            </a:r>
            <a:endParaRPr sz="1800">
              <a:latin typeface="Calibri"/>
              <a:cs typeface="Calibri"/>
            </a:endParaRPr>
          </a:p>
          <a:p>
            <a:pPr marL="836294" lvl="1" indent="-367030">
              <a:lnSpc>
                <a:spcPct val="100000"/>
              </a:lnSpc>
              <a:spcBef>
                <a:spcPts val="71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propriétaire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opaque</a:t>
            </a:r>
            <a:endParaRPr sz="1400">
              <a:latin typeface="Calibri"/>
              <a:cs typeface="Calibri"/>
            </a:endParaRPr>
          </a:p>
          <a:p>
            <a:pPr marL="836294" lvl="1" indent="-367030">
              <a:lnSpc>
                <a:spcPct val="100000"/>
              </a:lnSpc>
              <a:spcBef>
                <a:spcPts val="795"/>
              </a:spcBef>
              <a:buSzPct val="128571"/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Potentiellement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coûteux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long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terme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409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Moins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intéressant lorsqu’on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produit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localement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Relativement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lent</a:t>
            </a:r>
            <a:endParaRPr sz="1400">
              <a:latin typeface="Calibri"/>
              <a:cs typeface="Calibri"/>
            </a:endParaRPr>
          </a:p>
          <a:p>
            <a:pPr marL="836294" marR="508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opérations sont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contre-intuitivement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coûteuses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(renommer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fichier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copie) </a:t>
            </a:r>
            <a:r>
              <a:rPr sz="1400" spc="-455" dirty="0">
                <a:solidFill>
                  <a:srgbClr val="616161"/>
                </a:solidFill>
                <a:latin typeface="Calibri"/>
                <a:cs typeface="Calibri"/>
              </a:rPr>
              <a:t>→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nécessite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attention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particulière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372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</a:t>
            </a:r>
            <a:r>
              <a:rPr spc="10" dirty="0"/>
              <a:t> </a:t>
            </a:r>
            <a:r>
              <a:rPr spc="-20" dirty="0"/>
              <a:t>-  </a:t>
            </a:r>
            <a:r>
              <a:rPr sz="4200" spc="-375" baseline="24801" dirty="0"/>
              <a:t>C</a:t>
            </a:r>
            <a:r>
              <a:rPr sz="1800" spc="-250" dirty="0">
                <a:solidFill>
                  <a:srgbClr val="616161"/>
                </a:solidFill>
                <a:latin typeface="Arial"/>
                <a:cs typeface="Arial"/>
              </a:rPr>
              <a:t>●</a:t>
            </a:r>
            <a:r>
              <a:rPr sz="4200" spc="-375" baseline="24801" dirty="0"/>
              <a:t>EP</a:t>
            </a:r>
            <a:r>
              <a:rPr sz="1800" spc="-250" dirty="0">
                <a:solidFill>
                  <a:srgbClr val="616161"/>
                </a:solidFill>
              </a:rPr>
              <a:t>Sy</a:t>
            </a:r>
            <a:r>
              <a:rPr sz="4200" spc="-375" baseline="24801" dirty="0"/>
              <a:t>H</a:t>
            </a:r>
            <a:r>
              <a:rPr sz="1800" spc="-250" dirty="0">
                <a:solidFill>
                  <a:srgbClr val="616161"/>
                </a:solidFill>
              </a:rPr>
              <a:t>stème </a:t>
            </a:r>
            <a:r>
              <a:rPr sz="1800" spc="100" dirty="0">
                <a:solidFill>
                  <a:srgbClr val="616161"/>
                </a:solidFill>
              </a:rPr>
              <a:t>de </a:t>
            </a:r>
            <a:r>
              <a:rPr sz="1800" spc="40" dirty="0">
                <a:solidFill>
                  <a:srgbClr val="616161"/>
                </a:solidFill>
              </a:rPr>
              <a:t>fichiers </a:t>
            </a:r>
            <a:r>
              <a:rPr sz="1800" spc="35" dirty="0">
                <a:solidFill>
                  <a:srgbClr val="616161"/>
                </a:solidFill>
              </a:rPr>
              <a:t>distribué </a:t>
            </a:r>
            <a:r>
              <a:rPr sz="1800" spc="85" dirty="0">
                <a:solidFill>
                  <a:srgbClr val="616161"/>
                </a:solidFill>
              </a:rPr>
              <a:t>conçu </a:t>
            </a:r>
            <a:r>
              <a:rPr sz="1800" spc="20" dirty="0">
                <a:solidFill>
                  <a:srgbClr val="616161"/>
                </a:solidFill>
              </a:rPr>
              <a:t>et </a:t>
            </a:r>
            <a:r>
              <a:rPr sz="1800" spc="80" dirty="0">
                <a:solidFill>
                  <a:srgbClr val="616161"/>
                </a:solidFill>
              </a:rPr>
              <a:t>développé </a:t>
            </a:r>
            <a:r>
              <a:rPr sz="1800" spc="45" dirty="0">
                <a:solidFill>
                  <a:srgbClr val="616161"/>
                </a:solidFill>
              </a:rPr>
              <a:t>par </a:t>
            </a:r>
            <a:r>
              <a:rPr sz="1800" spc="80" dirty="0">
                <a:solidFill>
                  <a:srgbClr val="616161"/>
                </a:solidFill>
              </a:rPr>
              <a:t>RedHat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476633"/>
            <a:ext cx="5189855" cy="18002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Conceptuellement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semblable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à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75" dirty="0">
                <a:solidFill>
                  <a:srgbClr val="616161"/>
                </a:solidFill>
                <a:latin typeface="Calibri"/>
                <a:cs typeface="Calibri"/>
              </a:rPr>
              <a:t>HDFS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différences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architecturales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fondamentales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20" dirty="0">
                <a:solidFill>
                  <a:srgbClr val="616161"/>
                </a:solidFill>
                <a:latin typeface="Courier New"/>
                <a:cs typeface="Courier New"/>
              </a:rPr>
              <a:t>mds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service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800" spc="10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méta-données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20" dirty="0">
                <a:solidFill>
                  <a:srgbClr val="616161"/>
                </a:solidFill>
                <a:latin typeface="Courier New"/>
                <a:cs typeface="Courier New"/>
              </a:rPr>
              <a:t>ods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service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20" dirty="0">
                <a:solidFill>
                  <a:srgbClr val="616161"/>
                </a:solidFill>
                <a:latin typeface="Courier New"/>
                <a:cs typeface="Courier New"/>
              </a:rPr>
              <a:t>mon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service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surveillance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autres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détecte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défaillances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afin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déplacer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372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 </a:t>
            </a:r>
            <a:r>
              <a:rPr spc="-20" dirty="0"/>
              <a:t>-  </a:t>
            </a:r>
            <a:r>
              <a:rPr sz="4200" spc="-412" baseline="24801" dirty="0"/>
              <a:t>C</a:t>
            </a:r>
            <a:r>
              <a:rPr sz="1800" spc="-275" dirty="0">
                <a:solidFill>
                  <a:srgbClr val="616161"/>
                </a:solidFill>
                <a:latin typeface="Arial"/>
                <a:cs typeface="Arial"/>
              </a:rPr>
              <a:t>●</a:t>
            </a:r>
            <a:r>
              <a:rPr sz="4200" spc="-412" baseline="24801" dirty="0"/>
              <a:t>EP</a:t>
            </a:r>
            <a:r>
              <a:rPr sz="1800" spc="-275" dirty="0">
                <a:solidFill>
                  <a:srgbClr val="616161"/>
                </a:solidFill>
              </a:rPr>
              <a:t>Ut</a:t>
            </a:r>
            <a:r>
              <a:rPr sz="4200" spc="-412" baseline="24801" dirty="0"/>
              <a:t>H</a:t>
            </a:r>
            <a:r>
              <a:rPr sz="1800" spc="-275" dirty="0">
                <a:solidFill>
                  <a:srgbClr val="616161"/>
                </a:solidFill>
              </a:rPr>
              <a:t>ilise </a:t>
            </a:r>
            <a:r>
              <a:rPr sz="1800" spc="45" dirty="0">
                <a:solidFill>
                  <a:srgbClr val="616161"/>
                </a:solidFill>
              </a:rPr>
              <a:t>un </a:t>
            </a:r>
            <a:r>
              <a:rPr sz="1800" spc="40" dirty="0">
                <a:solidFill>
                  <a:srgbClr val="616161"/>
                </a:solidFill>
              </a:rPr>
              <a:t>algorithme </a:t>
            </a:r>
            <a:r>
              <a:rPr sz="1800" spc="100" dirty="0">
                <a:solidFill>
                  <a:srgbClr val="616161"/>
                </a:solidFill>
              </a:rPr>
              <a:t>de </a:t>
            </a:r>
            <a:r>
              <a:rPr sz="1800" spc="75" dirty="0">
                <a:solidFill>
                  <a:srgbClr val="616161"/>
                </a:solidFill>
              </a:rPr>
              <a:t>hashing </a:t>
            </a:r>
            <a:r>
              <a:rPr sz="1800" spc="40" dirty="0">
                <a:solidFill>
                  <a:srgbClr val="616161"/>
                </a:solidFill>
              </a:rPr>
              <a:t>pour </a:t>
            </a:r>
            <a:r>
              <a:rPr sz="1800" spc="35" dirty="0">
                <a:solidFill>
                  <a:srgbClr val="616161"/>
                </a:solidFill>
              </a:rPr>
              <a:t>déterminer </a:t>
            </a:r>
            <a:r>
              <a:rPr sz="1800" spc="45" dirty="0">
                <a:solidFill>
                  <a:srgbClr val="616161"/>
                </a:solidFill>
              </a:rPr>
              <a:t>l’emplacement </a:t>
            </a:r>
            <a:r>
              <a:rPr sz="1800" spc="35" dirty="0">
                <a:solidFill>
                  <a:srgbClr val="616161"/>
                </a:solidFill>
              </a:rPr>
              <a:t>d’un</a:t>
            </a:r>
            <a:r>
              <a:rPr sz="1800" spc="5" dirty="0">
                <a:solidFill>
                  <a:srgbClr val="616161"/>
                </a:solidFill>
              </a:rPr>
              <a:t> </a:t>
            </a:r>
            <a:r>
              <a:rPr sz="1800" spc="70" dirty="0">
                <a:solidFill>
                  <a:srgbClr val="616161"/>
                </a:solidFill>
              </a:rPr>
              <a:t>bloc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490675"/>
            <a:ext cx="8140700" cy="3472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4097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client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ceph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parler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directement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service </a:t>
            </a:r>
            <a:r>
              <a:rPr sz="1800" b="1" spc="-5" dirty="0">
                <a:solidFill>
                  <a:srgbClr val="616161"/>
                </a:solidFill>
                <a:latin typeface="Courier New"/>
                <a:cs typeface="Courier New"/>
              </a:rPr>
              <a:t>ods</a:t>
            </a:r>
            <a:r>
              <a:rPr sz="1800" b="1" spc="-65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afin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d’accéder  aux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Aucun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point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défaillance unique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(</a:t>
            </a:r>
            <a:r>
              <a:rPr sz="1800" i="1" spc="85" dirty="0">
                <a:solidFill>
                  <a:srgbClr val="616161"/>
                </a:solidFill>
                <a:latin typeface="Calibri"/>
                <a:cs typeface="Calibri"/>
              </a:rPr>
              <a:t>SPOF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Supporte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3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paradigmes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d’accès: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40" dirty="0">
                <a:solidFill>
                  <a:srgbClr val="616161"/>
                </a:solidFill>
                <a:latin typeface="Calibri"/>
                <a:cs typeface="Calibri"/>
              </a:rPr>
              <a:t>object-store</a:t>
            </a:r>
            <a:r>
              <a:rPr sz="1400" b="1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(S3)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45" dirty="0">
                <a:solidFill>
                  <a:srgbClr val="616161"/>
                </a:solidFill>
                <a:latin typeface="Calibri"/>
                <a:cs typeface="Calibri"/>
              </a:rPr>
              <a:t>block-store 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(</a:t>
            </a:r>
            <a:r>
              <a:rPr sz="1400" spc="-15" dirty="0">
                <a:solidFill>
                  <a:srgbClr val="616161"/>
                </a:solidFill>
                <a:latin typeface="Courier New"/>
                <a:cs typeface="Courier New"/>
              </a:rPr>
              <a:t>/dev/sda1</a:t>
            </a:r>
            <a:r>
              <a:rPr sz="1400" spc="-71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-80" dirty="0">
                <a:solidFill>
                  <a:srgbClr val="616161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120" dirty="0">
                <a:solidFill>
                  <a:srgbClr val="616161"/>
                </a:solidFill>
                <a:latin typeface="Calibri"/>
                <a:cs typeface="Calibri"/>
              </a:rPr>
              <a:t>POSIX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(système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fichier</a:t>
            </a:r>
            <a:r>
              <a:rPr sz="1400" spc="-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traditionnel)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Possible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d’utiliser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avec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Hadoop</a:t>
            </a:r>
            <a:endParaRPr sz="1800">
              <a:latin typeface="Calibri"/>
              <a:cs typeface="Calibri"/>
            </a:endParaRPr>
          </a:p>
          <a:p>
            <a:pPr marL="379095" marR="26035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Supporte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“erasure-coding”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ainsi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réplication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éviter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perte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résilience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réplication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3x,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mais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avec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seulement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40%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d’amplification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1640" y="0"/>
            <a:ext cx="4816040" cy="5111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7037"/>
            <a:ext cx="491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0" dirty="0">
                <a:solidFill>
                  <a:srgbClr val="FFFFFF"/>
                </a:solidFill>
              </a:rPr>
              <a:t>Big </a:t>
            </a:r>
            <a:r>
              <a:rPr sz="3600" spc="125" dirty="0">
                <a:solidFill>
                  <a:srgbClr val="FFFFFF"/>
                </a:solidFill>
              </a:rPr>
              <a:t>Data </a:t>
            </a:r>
            <a:r>
              <a:rPr sz="3600" spc="-25" dirty="0">
                <a:solidFill>
                  <a:srgbClr val="FFFFFF"/>
                </a:solidFill>
              </a:rPr>
              <a:t>- </a:t>
            </a:r>
            <a:r>
              <a:rPr sz="3600" spc="175" dirty="0">
                <a:solidFill>
                  <a:srgbClr val="FFFFFF"/>
                </a:solidFill>
              </a:rPr>
              <a:t>Une</a:t>
            </a:r>
            <a:r>
              <a:rPr sz="3600" spc="75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définition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498423"/>
            <a:ext cx="5274945" cy="18256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836294" indent="-336550">
              <a:lnSpc>
                <a:spcPct val="100000"/>
              </a:lnSpc>
              <a:spcBef>
                <a:spcPts val="3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Performant</a:t>
            </a:r>
            <a:endParaRPr sz="14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Architecture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moderne: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aucun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point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défaillance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unique</a:t>
            </a:r>
            <a:endParaRPr sz="14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Énormes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déploiements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production 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(p.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ex.: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CERN)</a:t>
            </a:r>
            <a:endParaRPr sz="14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Polyvalent: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consolider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cas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d’usage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Désavantages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Configuration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extrêmement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complexe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peu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cas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d’usage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(public)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Hadoop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372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65" dirty="0"/>
              <a:t>fichiers </a:t>
            </a:r>
            <a:r>
              <a:rPr spc="75" dirty="0"/>
              <a:t>distribués</a:t>
            </a:r>
            <a:r>
              <a:rPr spc="10" dirty="0"/>
              <a:t> </a:t>
            </a:r>
            <a:r>
              <a:rPr spc="-20" dirty="0"/>
              <a:t>-  </a:t>
            </a:r>
            <a:r>
              <a:rPr sz="4200" spc="-300" baseline="24801" dirty="0"/>
              <a:t>C</a:t>
            </a:r>
            <a:r>
              <a:rPr sz="1800" spc="-200" dirty="0">
                <a:solidFill>
                  <a:srgbClr val="616161"/>
                </a:solidFill>
                <a:latin typeface="Arial"/>
                <a:cs typeface="Arial"/>
              </a:rPr>
              <a:t>●</a:t>
            </a:r>
            <a:r>
              <a:rPr sz="4200" spc="-300" baseline="24801" dirty="0"/>
              <a:t>EP</a:t>
            </a:r>
            <a:r>
              <a:rPr sz="1800" spc="-200" dirty="0">
                <a:solidFill>
                  <a:srgbClr val="616161"/>
                </a:solidFill>
              </a:rPr>
              <a:t>Av</a:t>
            </a:r>
            <a:r>
              <a:rPr sz="4200" spc="-300" baseline="24801" dirty="0"/>
              <a:t>H</a:t>
            </a:r>
            <a:r>
              <a:rPr sz="1800" spc="-200" dirty="0">
                <a:solidFill>
                  <a:srgbClr val="616161"/>
                </a:solidFill>
              </a:rPr>
              <a:t>antages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7037"/>
            <a:ext cx="7150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0" dirty="0">
                <a:solidFill>
                  <a:srgbClr val="FFFFFF"/>
                </a:solidFill>
              </a:rPr>
              <a:t>Techniques </a:t>
            </a:r>
            <a:r>
              <a:rPr sz="3600" spc="-25" dirty="0">
                <a:solidFill>
                  <a:srgbClr val="FFFFFF"/>
                </a:solidFill>
              </a:rPr>
              <a:t>- </a:t>
            </a:r>
            <a:r>
              <a:rPr sz="3600" spc="95" dirty="0">
                <a:solidFill>
                  <a:srgbClr val="FFFFFF"/>
                </a:solidFill>
              </a:rPr>
              <a:t>algorithmes</a:t>
            </a:r>
            <a:r>
              <a:rPr sz="3600" spc="175" dirty="0">
                <a:solidFill>
                  <a:srgbClr val="FFFFFF"/>
                </a:solidFill>
              </a:rPr>
              <a:t> </a:t>
            </a:r>
            <a:r>
              <a:rPr sz="3600" spc="95" dirty="0">
                <a:solidFill>
                  <a:srgbClr val="FFFFFF"/>
                </a:solidFill>
              </a:rPr>
              <a:t>distribués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56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</a:t>
            </a:r>
            <a:r>
              <a:rPr spc="114" dirty="0"/>
              <a:t> </a:t>
            </a:r>
            <a:r>
              <a:rPr spc="75" dirty="0"/>
              <a:t>distribués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908290" cy="26022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Historiquement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dominés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par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systèmes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haute-performance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problèmes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400" spc="-10" dirty="0">
                <a:solidFill>
                  <a:srgbClr val="616161"/>
                </a:solidFill>
                <a:latin typeface="Courier New"/>
                <a:cs typeface="Courier New"/>
              </a:rPr>
              <a:t>cpu-bound</a:t>
            </a:r>
            <a:r>
              <a:rPr sz="1400" spc="-7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”,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peu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données, calculs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complexes</a:t>
            </a:r>
            <a:endParaRPr sz="1400">
              <a:latin typeface="Calibri"/>
              <a:cs typeface="Calibri"/>
            </a:endParaRPr>
          </a:p>
          <a:p>
            <a:pPr marL="836294" marR="25781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p.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ex: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MPI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(message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passing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interface),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envoyées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aux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agents,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calcul 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effectué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résultats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retournés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“coordonnateur”</a:t>
            </a:r>
            <a:endParaRPr sz="1400">
              <a:latin typeface="Calibri"/>
              <a:cs typeface="Calibri"/>
            </a:endParaRPr>
          </a:p>
          <a:p>
            <a:pPr marL="379095" marR="114427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Afin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616161"/>
                </a:solidFill>
                <a:latin typeface="Calibri"/>
                <a:cs typeface="Calibri"/>
              </a:rPr>
              <a:t>traiter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grandes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quantités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données,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inverser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responsabilité: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déplacer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l’algorithme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vers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1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“data-locality”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Afin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maximiser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parallélisme: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réduire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dépendance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entre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800" spc="1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“agents”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Formalisation: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map </a:t>
            </a:r>
            <a:r>
              <a:rPr sz="1800" spc="-165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reduce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29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 distribués </a:t>
            </a:r>
            <a:r>
              <a:rPr spc="-20" dirty="0"/>
              <a:t>-</a:t>
            </a:r>
            <a:r>
              <a:rPr spc="155" dirty="0"/>
              <a:t> </a:t>
            </a:r>
            <a:r>
              <a:rPr spc="120" dirty="0"/>
              <a:t>MapReduce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934325" cy="2609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Algorithme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composé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2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étapes</a:t>
            </a:r>
            <a:r>
              <a:rPr sz="1800" spc="-1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conceptuelles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map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transformation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paires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clé-valeur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reduce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opération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d'agrégation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(somme,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moyenne,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etc.)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</a:t>
            </a:r>
            <a:r>
              <a:rPr sz="1400" spc="1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</a:t>
            </a:r>
            <a:endParaRPr sz="1400">
              <a:latin typeface="Calibri"/>
              <a:cs typeface="Calibri"/>
            </a:endParaRPr>
          </a:p>
          <a:p>
            <a:pPr marL="379095" marR="4064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L’implémentation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nécessite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2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étapes,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mais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elles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</a:t>
            </a:r>
            <a:r>
              <a:rPr sz="1800" spc="-9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généralement 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transparentes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programmeur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5" dirty="0">
                <a:solidFill>
                  <a:srgbClr val="616161"/>
                </a:solidFill>
                <a:latin typeface="Calibri"/>
                <a:cs typeface="Calibri"/>
              </a:rPr>
              <a:t>Sa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résilience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son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parallélisme sont </a:t>
            </a: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ce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rendent</a:t>
            </a:r>
            <a:r>
              <a:rPr sz="18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particulièrement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intéressant pour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Big-Data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“Embarassingly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parallel”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redémarrer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n’importe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quelle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sous-étape 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(tant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les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source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existent)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316" y="139642"/>
            <a:ext cx="6283914" cy="498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09600"/>
            <a:ext cx="5448299" cy="356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29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 distribués </a:t>
            </a:r>
            <a:r>
              <a:rPr spc="-20" dirty="0"/>
              <a:t>-</a:t>
            </a:r>
            <a:r>
              <a:rPr spc="155" dirty="0"/>
              <a:t> </a:t>
            </a:r>
            <a:r>
              <a:rPr spc="120" dirty="0"/>
              <a:t>MapReduce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585075" cy="284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moins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d’avoir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problème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simple,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seule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phase </a:t>
            </a:r>
            <a:r>
              <a:rPr sz="1800" spc="-45" dirty="0">
                <a:solidFill>
                  <a:srgbClr val="616161"/>
                </a:solidFill>
                <a:latin typeface="Calibri"/>
                <a:cs typeface="Calibri"/>
              </a:rPr>
              <a:t>M/R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n’est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suffisante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Généralement,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écrire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phases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exécuter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 chaîne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Manuellement: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laborieux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sujet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l’erreur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possibilités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d’optimisations potentiellement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perdues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abstractions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été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créées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optimisations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intéressantes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(map-side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aggregation)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Écrire le Map/Reduce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directement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n’est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tellement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conseillé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aujourd’hui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29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 distribués </a:t>
            </a:r>
            <a:r>
              <a:rPr spc="-20" dirty="0"/>
              <a:t>-</a:t>
            </a:r>
            <a:r>
              <a:rPr spc="155" dirty="0"/>
              <a:t> </a:t>
            </a:r>
            <a:r>
              <a:rPr spc="120" dirty="0"/>
              <a:t>MapReduce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6974205" cy="352615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Hive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“compile”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140" dirty="0">
                <a:solidFill>
                  <a:srgbClr val="616161"/>
                </a:solidFill>
                <a:latin typeface="Calibri"/>
                <a:cs typeface="Calibri"/>
              </a:rPr>
              <a:t>SQL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chaîne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phases</a:t>
            </a:r>
            <a:r>
              <a:rPr sz="1400" spc="-1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M/R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gestion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structurées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(tabulaires)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s’adresse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principalement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aux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analystes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d’affaires 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(BI),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création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rapports,</a:t>
            </a:r>
            <a:r>
              <a:rPr sz="1400" spc="1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Pig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langage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haut-niveau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(quelques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emprunts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SQL)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compilé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phases</a:t>
            </a:r>
            <a:r>
              <a:rPr sz="1400" spc="-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M/R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s’adresse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principalement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aux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programmeurs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chercheurs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Cascading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abstraction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“pipes-and-filters”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Hadoop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contient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optimiseur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d’exécution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(plan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logique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vs. plan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physique)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interface java,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scala,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clojure,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ruby,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python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400" spc="10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40" dirty="0">
                <a:solidFill>
                  <a:srgbClr val="616161"/>
                </a:solidFill>
                <a:latin typeface="Calibri"/>
                <a:cs typeface="Calibri"/>
              </a:rPr>
              <a:t>SQL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s’adresse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aux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programmeurs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beaucoup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d’autres...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7570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 distribués </a:t>
            </a:r>
            <a:r>
              <a:rPr spc="-20" dirty="0"/>
              <a:t>-</a:t>
            </a:r>
            <a:r>
              <a:rPr spc="145" dirty="0"/>
              <a:t> Spark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6453505" cy="16592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Ré-implémentation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plateforme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calcul</a:t>
            </a:r>
            <a:r>
              <a:rPr sz="1800" spc="1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distribué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contient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mêmes étapes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conceptuelles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Map/Reduce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n’utilise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Map/Reduce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Hadoop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plan d’exécution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sophistiqué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p.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ex.: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nécessite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l’écriture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disque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chaque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étape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Unité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opérationnelle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b="1" spc="-20" dirty="0">
                <a:solidFill>
                  <a:srgbClr val="616161"/>
                </a:solidFill>
                <a:latin typeface="Courier New"/>
                <a:cs typeface="Courier New"/>
              </a:rPr>
              <a:t>RDD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800" b="1" spc="45" dirty="0">
                <a:solidFill>
                  <a:srgbClr val="616161"/>
                </a:solidFill>
                <a:latin typeface="Calibri"/>
                <a:cs typeface="Calibri"/>
              </a:rPr>
              <a:t>resilient </a:t>
            </a:r>
            <a:r>
              <a:rPr sz="1800" b="1" spc="50" dirty="0">
                <a:solidFill>
                  <a:srgbClr val="616161"/>
                </a:solidFill>
                <a:latin typeface="Calibri"/>
                <a:cs typeface="Calibri"/>
              </a:rPr>
              <a:t>distributed</a:t>
            </a:r>
            <a:r>
              <a:rPr sz="1800" b="1" spc="1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616161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8325" y="519112"/>
            <a:ext cx="5486399" cy="40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33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Big </a:t>
            </a:r>
            <a:r>
              <a:rPr spc="95" dirty="0"/>
              <a:t>Data </a:t>
            </a:r>
            <a:r>
              <a:rPr spc="-20" dirty="0"/>
              <a:t>-</a:t>
            </a:r>
            <a:r>
              <a:rPr spc="-65" dirty="0"/>
              <a:t> </a:t>
            </a:r>
            <a:r>
              <a:rPr spc="45" dirty="0"/>
              <a:t>Définition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442" rIns="0" bIns="0" rtlCol="0">
            <a:spAutoFit/>
          </a:bodyPr>
          <a:lstStyle/>
          <a:p>
            <a:pPr marR="5080" indent="457200">
              <a:lnSpc>
                <a:spcPct val="114599"/>
              </a:lnSpc>
              <a:spcBef>
                <a:spcPts val="100"/>
              </a:spcBef>
            </a:pPr>
            <a:r>
              <a:rPr sz="2400" i="1" spc="120" dirty="0">
                <a:latin typeface="Calibri"/>
                <a:cs typeface="Calibri"/>
              </a:rPr>
              <a:t>“Le </a:t>
            </a:r>
            <a:r>
              <a:rPr sz="2400" i="1" spc="110" dirty="0">
                <a:latin typeface="Calibri"/>
                <a:cs typeface="Calibri"/>
              </a:rPr>
              <a:t>Big </a:t>
            </a:r>
            <a:r>
              <a:rPr sz="2400" i="1" spc="95" dirty="0">
                <a:latin typeface="Calibri"/>
                <a:cs typeface="Calibri"/>
              </a:rPr>
              <a:t>Data </a:t>
            </a:r>
            <a:r>
              <a:rPr sz="2400" i="1" spc="30" dirty="0">
                <a:latin typeface="Calibri"/>
                <a:cs typeface="Calibri"/>
              </a:rPr>
              <a:t>(ou </a:t>
            </a:r>
            <a:r>
              <a:rPr sz="2400" i="1" spc="120" dirty="0">
                <a:latin typeface="Calibri"/>
                <a:cs typeface="Calibri"/>
              </a:rPr>
              <a:t>mégadonnées) </a:t>
            </a:r>
            <a:r>
              <a:rPr sz="2400" i="1" spc="105" dirty="0">
                <a:latin typeface="Calibri"/>
                <a:cs typeface="Calibri"/>
              </a:rPr>
              <a:t>représente </a:t>
            </a:r>
            <a:r>
              <a:rPr sz="2400" i="1" spc="125" dirty="0">
                <a:latin typeface="Calibri"/>
                <a:cs typeface="Calibri"/>
              </a:rPr>
              <a:t>les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90" dirty="0">
                <a:latin typeface="Calibri"/>
                <a:cs typeface="Calibri"/>
              </a:rPr>
              <a:t>collections  </a:t>
            </a:r>
            <a:r>
              <a:rPr sz="2400" i="1" spc="175" dirty="0">
                <a:latin typeface="Calibri"/>
                <a:cs typeface="Calibri"/>
              </a:rPr>
              <a:t>de </a:t>
            </a:r>
            <a:r>
              <a:rPr sz="2400" i="1" spc="150" dirty="0">
                <a:latin typeface="Calibri"/>
                <a:cs typeface="Calibri"/>
              </a:rPr>
              <a:t>données </a:t>
            </a:r>
            <a:r>
              <a:rPr sz="2400" i="1" spc="110" dirty="0">
                <a:latin typeface="Calibri"/>
                <a:cs typeface="Calibri"/>
              </a:rPr>
              <a:t>caractérisées </a:t>
            </a:r>
            <a:r>
              <a:rPr sz="2400" i="1" spc="80" dirty="0">
                <a:latin typeface="Calibri"/>
                <a:cs typeface="Calibri"/>
              </a:rPr>
              <a:t>par </a:t>
            </a:r>
            <a:r>
              <a:rPr sz="2400" i="1" spc="85" dirty="0">
                <a:latin typeface="Calibri"/>
                <a:cs typeface="Calibri"/>
              </a:rPr>
              <a:t>un </a:t>
            </a:r>
            <a:r>
              <a:rPr sz="2400" b="1" i="1" spc="80" dirty="0">
                <a:latin typeface="Calibri"/>
                <a:cs typeface="Calibri"/>
              </a:rPr>
              <a:t>volume</a:t>
            </a:r>
            <a:r>
              <a:rPr sz="2400" i="1" spc="80" dirty="0">
                <a:latin typeface="Calibri"/>
                <a:cs typeface="Calibri"/>
              </a:rPr>
              <a:t>, </a:t>
            </a:r>
            <a:r>
              <a:rPr sz="2400" i="1" spc="125" dirty="0">
                <a:latin typeface="Calibri"/>
                <a:cs typeface="Calibri"/>
              </a:rPr>
              <a:t>une </a:t>
            </a:r>
            <a:r>
              <a:rPr sz="2400" b="1" i="1" spc="90" dirty="0">
                <a:latin typeface="Calibri"/>
                <a:cs typeface="Calibri"/>
              </a:rPr>
              <a:t>vélocité </a:t>
            </a:r>
            <a:r>
              <a:rPr sz="2400" i="1" spc="50" dirty="0">
                <a:latin typeface="Calibri"/>
                <a:cs typeface="Calibri"/>
              </a:rPr>
              <a:t>et</a:t>
            </a:r>
            <a:r>
              <a:rPr sz="2400" i="1" spc="-190" dirty="0">
                <a:latin typeface="Calibri"/>
                <a:cs typeface="Calibri"/>
              </a:rPr>
              <a:t> </a:t>
            </a:r>
            <a:r>
              <a:rPr sz="2400" i="1" spc="125" dirty="0">
                <a:latin typeface="Calibri"/>
                <a:cs typeface="Calibri"/>
              </a:rPr>
              <a:t>une  </a:t>
            </a:r>
            <a:r>
              <a:rPr sz="2400" b="1" i="1" spc="75" dirty="0">
                <a:latin typeface="Calibri"/>
                <a:cs typeface="Calibri"/>
              </a:rPr>
              <a:t>variété </a:t>
            </a:r>
            <a:r>
              <a:rPr sz="2400" i="1" spc="85" dirty="0">
                <a:latin typeface="Calibri"/>
                <a:cs typeface="Calibri"/>
              </a:rPr>
              <a:t>si </a:t>
            </a:r>
            <a:r>
              <a:rPr sz="2400" i="1" spc="110" dirty="0">
                <a:latin typeface="Calibri"/>
                <a:cs typeface="Calibri"/>
              </a:rPr>
              <a:t>grands </a:t>
            </a:r>
            <a:r>
              <a:rPr sz="2400" i="1" spc="140" dirty="0">
                <a:latin typeface="Calibri"/>
                <a:cs typeface="Calibri"/>
              </a:rPr>
              <a:t>que </a:t>
            </a:r>
            <a:r>
              <a:rPr sz="2400" i="1" spc="60" dirty="0">
                <a:latin typeface="Calibri"/>
                <a:cs typeface="Calibri"/>
              </a:rPr>
              <a:t>leur </a:t>
            </a:r>
            <a:r>
              <a:rPr sz="2400" i="1" spc="45" dirty="0">
                <a:latin typeface="Calibri"/>
                <a:cs typeface="Calibri"/>
              </a:rPr>
              <a:t>transformation </a:t>
            </a:r>
            <a:r>
              <a:rPr sz="2400" i="1" spc="145" dirty="0">
                <a:latin typeface="Calibri"/>
                <a:cs typeface="Calibri"/>
              </a:rPr>
              <a:t>en </a:t>
            </a:r>
            <a:r>
              <a:rPr sz="2400" b="1" i="1" spc="90" dirty="0">
                <a:latin typeface="Calibri"/>
                <a:cs typeface="Calibri"/>
              </a:rPr>
              <a:t>valeur </a:t>
            </a:r>
            <a:r>
              <a:rPr sz="2400" i="1" spc="60" dirty="0">
                <a:latin typeface="Calibri"/>
                <a:cs typeface="Calibri"/>
              </a:rPr>
              <a:t>utilisable  </a:t>
            </a:r>
            <a:r>
              <a:rPr sz="2400" i="1" spc="55" dirty="0">
                <a:latin typeface="Calibri"/>
                <a:cs typeface="Calibri"/>
              </a:rPr>
              <a:t>requiert </a:t>
            </a:r>
            <a:r>
              <a:rPr sz="2400" i="1" spc="25" dirty="0">
                <a:latin typeface="Calibri"/>
                <a:cs typeface="Calibri"/>
              </a:rPr>
              <a:t>l’utilisation </a:t>
            </a:r>
            <a:r>
              <a:rPr sz="2400" i="1" spc="175" dirty="0">
                <a:latin typeface="Calibri"/>
                <a:cs typeface="Calibri"/>
              </a:rPr>
              <a:t>de </a:t>
            </a:r>
            <a:r>
              <a:rPr sz="2400" i="1" spc="105" dirty="0">
                <a:latin typeface="Calibri"/>
                <a:cs typeface="Calibri"/>
              </a:rPr>
              <a:t>technologies </a:t>
            </a:r>
            <a:r>
              <a:rPr sz="2400" i="1" spc="50" dirty="0">
                <a:latin typeface="Calibri"/>
                <a:cs typeface="Calibri"/>
              </a:rPr>
              <a:t>et </a:t>
            </a:r>
            <a:r>
              <a:rPr sz="2400" i="1" spc="175" dirty="0">
                <a:latin typeface="Calibri"/>
                <a:cs typeface="Calibri"/>
              </a:rPr>
              <a:t>de </a:t>
            </a:r>
            <a:r>
              <a:rPr sz="2400" i="1" spc="110" dirty="0">
                <a:latin typeface="Calibri"/>
                <a:cs typeface="Calibri"/>
              </a:rPr>
              <a:t>méthodes  </a:t>
            </a:r>
            <a:r>
              <a:rPr sz="2400" i="1" spc="85" dirty="0">
                <a:latin typeface="Calibri"/>
                <a:cs typeface="Calibri"/>
              </a:rPr>
              <a:t>analytiques</a:t>
            </a:r>
            <a:r>
              <a:rPr sz="2400" i="1" spc="70" dirty="0">
                <a:latin typeface="Calibri"/>
                <a:cs typeface="Calibri"/>
              </a:rPr>
              <a:t> </a:t>
            </a:r>
            <a:r>
              <a:rPr sz="2400" i="1" spc="80" dirty="0">
                <a:latin typeface="Calibri"/>
                <a:cs typeface="Calibri"/>
              </a:rPr>
              <a:t>spécifiques."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609600"/>
            <a:ext cx="5714999" cy="411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5249" y="1413476"/>
            <a:ext cx="253365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lignée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800" b="1" spc="150" dirty="0">
                <a:solidFill>
                  <a:srgbClr val="616161"/>
                </a:solidFill>
                <a:latin typeface="Calibri"/>
                <a:cs typeface="Calibri"/>
              </a:rPr>
              <a:t>RDD 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connue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permet 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recalculer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à 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n’importe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quel 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moment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7570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 distribués </a:t>
            </a:r>
            <a:r>
              <a:rPr spc="-20" dirty="0"/>
              <a:t>-</a:t>
            </a:r>
            <a:r>
              <a:rPr spc="145" dirty="0"/>
              <a:t> Spark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085455" cy="23431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Spark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b="1" spc="40" dirty="0">
                <a:solidFill>
                  <a:srgbClr val="616161"/>
                </a:solidFill>
                <a:latin typeface="Calibri"/>
                <a:cs typeface="Calibri"/>
              </a:rPr>
              <a:t>plateforme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abstraction pour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différents </a:t>
            </a:r>
            <a:r>
              <a:rPr sz="1800" spc="114" dirty="0">
                <a:solidFill>
                  <a:srgbClr val="616161"/>
                </a:solidFill>
                <a:latin typeface="Calibri"/>
                <a:cs typeface="Calibri"/>
              </a:rPr>
              <a:t>cas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d’usage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spark: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tâches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“batch”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spark-streaming: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tâches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flux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continu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spark-mllib: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apprentissage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machine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spark-graphx: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manipulation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graph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spark-sql: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abstraction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40" dirty="0">
                <a:solidFill>
                  <a:srgbClr val="616161"/>
                </a:solidFill>
                <a:latin typeface="Calibri"/>
                <a:cs typeface="Calibri"/>
              </a:rPr>
              <a:t>SQL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spark-R: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exécution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</a:t>
            </a:r>
            <a:r>
              <a:rPr sz="1400" spc="-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spark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pyspark: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exécution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python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spark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dizaines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d’extensions...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97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 distribués </a:t>
            </a:r>
            <a:r>
              <a:rPr spc="-20" dirty="0"/>
              <a:t>- </a:t>
            </a:r>
            <a:r>
              <a:rPr spc="114" dirty="0"/>
              <a:t>Flux </a:t>
            </a:r>
            <a:r>
              <a:rPr spc="80" dirty="0"/>
              <a:t>vs.</a:t>
            </a:r>
            <a:r>
              <a:rPr spc="235" dirty="0"/>
              <a:t> </a:t>
            </a:r>
            <a:r>
              <a:rPr spc="85" dirty="0"/>
              <a:t>batch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020050" cy="2609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Initialement,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big-data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opérait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“batch”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création d’index,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rapports, etc.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chaque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jour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(24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h)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pression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d’obtenir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résultats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rapidement</a:t>
            </a:r>
            <a:endParaRPr sz="1400">
              <a:latin typeface="Calibri"/>
              <a:cs typeface="Calibri"/>
            </a:endParaRPr>
          </a:p>
          <a:p>
            <a:pPr marL="379095" marR="508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Problème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fondamental: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durée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tâche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batch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800" dirty="0">
                <a:solidFill>
                  <a:srgbClr val="616161"/>
                </a:solidFill>
                <a:latin typeface="Calibri"/>
                <a:cs typeface="Calibri"/>
              </a:rPr>
              <a:t>&lt;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interval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entre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résultats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Nécessité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pouvoir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calculer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“incrémentalement”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flux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continu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p.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ex.: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opérer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chaque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“tweet”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Différentes plateformes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créées: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Storm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(Twitter),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Samza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(LinkedIn),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Spark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Streaming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6950" y="1437419"/>
            <a:ext cx="6298329" cy="347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838732"/>
            <a:ext cx="1920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/>
              <a:t>Apache</a:t>
            </a:r>
            <a:r>
              <a:rPr sz="2400" dirty="0"/>
              <a:t> </a:t>
            </a:r>
            <a:r>
              <a:rPr sz="2400" spc="55" dirty="0"/>
              <a:t>Storm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1274" y="1429858"/>
            <a:ext cx="2386965" cy="23304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25" dirty="0">
                <a:solidFill>
                  <a:srgbClr val="616161"/>
                </a:solidFill>
                <a:latin typeface="Calibri"/>
                <a:cs typeface="Calibri"/>
              </a:rPr>
              <a:t>Plateforme</a:t>
            </a:r>
            <a:r>
              <a:rPr sz="12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haute-performance</a:t>
            </a:r>
            <a:endParaRPr sz="1200">
              <a:latin typeface="Calibri"/>
              <a:cs typeface="Calibri"/>
            </a:endParaRPr>
          </a:p>
          <a:p>
            <a:pPr marL="332740" marR="41910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70" dirty="0">
                <a:solidFill>
                  <a:srgbClr val="616161"/>
                </a:solidFill>
                <a:latin typeface="Calibri"/>
                <a:cs typeface="Calibri"/>
              </a:rPr>
              <a:t>Chaque </a:t>
            </a:r>
            <a:r>
              <a:rPr sz="1200" spc="55" dirty="0">
                <a:solidFill>
                  <a:srgbClr val="616161"/>
                </a:solidFill>
                <a:latin typeface="Calibri"/>
                <a:cs typeface="Calibri"/>
              </a:rPr>
              <a:t>donnée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entrée</a:t>
            </a:r>
            <a:r>
              <a:rPr sz="1200" spc="-9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35" dirty="0">
                <a:solidFill>
                  <a:srgbClr val="616161"/>
                </a:solidFill>
                <a:latin typeface="Calibri"/>
                <a:cs typeface="Calibri"/>
              </a:rPr>
              <a:t>est  </a:t>
            </a:r>
            <a:r>
              <a:rPr sz="1200" spc="10" dirty="0">
                <a:solidFill>
                  <a:srgbClr val="616161"/>
                </a:solidFill>
                <a:latin typeface="Calibri"/>
                <a:cs typeface="Calibri"/>
              </a:rPr>
              <a:t>traitée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25" dirty="0">
                <a:solidFill>
                  <a:srgbClr val="616161"/>
                </a:solidFill>
                <a:latin typeface="Calibri"/>
                <a:cs typeface="Calibri"/>
              </a:rPr>
              <a:t>individuellement</a:t>
            </a:r>
            <a:endParaRPr sz="1200">
              <a:latin typeface="Calibri"/>
              <a:cs typeface="Calibri"/>
            </a:endParaRPr>
          </a:p>
          <a:p>
            <a:pPr marL="332740" marR="282575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8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200" spc="35" dirty="0">
                <a:solidFill>
                  <a:srgbClr val="616161"/>
                </a:solidFill>
                <a:latin typeface="Calibri"/>
                <a:cs typeface="Calibri"/>
              </a:rPr>
              <a:t>topologie </a:t>
            </a:r>
            <a:r>
              <a:rPr sz="1200" spc="65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616161"/>
                </a:solidFill>
                <a:latin typeface="Calibri"/>
                <a:cs typeface="Calibri"/>
              </a:rPr>
              <a:t>traitement  </a:t>
            </a:r>
            <a:r>
              <a:rPr sz="1200" spc="25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200" spc="20" dirty="0">
                <a:solidFill>
                  <a:srgbClr val="616161"/>
                </a:solidFill>
                <a:latin typeface="Calibri"/>
                <a:cs typeface="Calibri"/>
              </a:rPr>
              <a:t>être très</a:t>
            </a:r>
            <a:r>
              <a:rPr sz="12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complexe</a:t>
            </a:r>
            <a:endParaRPr sz="1200">
              <a:latin typeface="Calibri"/>
              <a:cs typeface="Calibri"/>
            </a:endParaRPr>
          </a:p>
          <a:p>
            <a:pPr marL="332740" marR="93980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60" dirty="0">
                <a:solidFill>
                  <a:srgbClr val="616161"/>
                </a:solidFill>
                <a:latin typeface="Calibri"/>
                <a:cs typeface="Calibri"/>
              </a:rPr>
              <a:t>Développé </a:t>
            </a:r>
            <a:r>
              <a:rPr sz="1200" spc="70" dirty="0">
                <a:solidFill>
                  <a:srgbClr val="616161"/>
                </a:solidFill>
                <a:latin typeface="Calibri"/>
                <a:cs typeface="Calibri"/>
              </a:rPr>
              <a:t>chez </a:t>
            </a:r>
            <a:r>
              <a:rPr sz="1200" spc="10" dirty="0">
                <a:solidFill>
                  <a:srgbClr val="616161"/>
                </a:solidFill>
                <a:latin typeface="Calibri"/>
                <a:cs typeface="Calibri"/>
              </a:rPr>
              <a:t>Twitter</a:t>
            </a:r>
            <a:r>
              <a:rPr sz="1200" spc="-9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55" dirty="0">
                <a:solidFill>
                  <a:srgbClr val="616161"/>
                </a:solidFill>
                <a:latin typeface="Calibri"/>
                <a:cs typeface="Calibri"/>
              </a:rPr>
              <a:t>dans  </a:t>
            </a:r>
            <a:r>
              <a:rPr sz="1200" spc="35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200" spc="10" dirty="0">
                <a:solidFill>
                  <a:srgbClr val="616161"/>
                </a:solidFill>
                <a:latin typeface="Calibri"/>
                <a:cs typeface="Calibri"/>
              </a:rPr>
              <a:t>but </a:t>
            </a:r>
            <a:r>
              <a:rPr sz="1200" spc="65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200" spc="45" dirty="0">
                <a:solidFill>
                  <a:srgbClr val="616161"/>
                </a:solidFill>
                <a:latin typeface="Calibri"/>
                <a:cs typeface="Calibri"/>
              </a:rPr>
              <a:t>générer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200" spc="25" dirty="0">
                <a:solidFill>
                  <a:srgbClr val="616161"/>
                </a:solidFill>
                <a:latin typeface="Calibri"/>
                <a:cs typeface="Calibri"/>
              </a:rPr>
              <a:t>tweets 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200" spc="35" dirty="0">
                <a:solidFill>
                  <a:srgbClr val="616161"/>
                </a:solidFill>
                <a:latin typeface="Calibri"/>
                <a:cs typeface="Calibri"/>
              </a:rPr>
              <a:t>temps</a:t>
            </a:r>
            <a:r>
              <a:rPr sz="12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réel</a:t>
            </a:r>
            <a:endParaRPr sz="1200">
              <a:latin typeface="Calibri"/>
              <a:cs typeface="Calibri"/>
            </a:endParaRPr>
          </a:p>
          <a:p>
            <a:pPr marL="332740" marR="74295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95" dirty="0">
                <a:solidFill>
                  <a:srgbClr val="616161"/>
                </a:solidFill>
                <a:latin typeface="Calibri"/>
                <a:cs typeface="Calibri"/>
              </a:rPr>
              <a:t>A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depuis </a:t>
            </a:r>
            <a:r>
              <a:rPr sz="1200" spc="35" dirty="0">
                <a:solidFill>
                  <a:srgbClr val="616161"/>
                </a:solidFill>
                <a:latin typeface="Calibri"/>
                <a:cs typeface="Calibri"/>
              </a:rPr>
              <a:t>été </a:t>
            </a:r>
            <a:r>
              <a:rPr sz="1200" spc="40" dirty="0">
                <a:solidFill>
                  <a:srgbClr val="616161"/>
                </a:solidFill>
                <a:latin typeface="Calibri"/>
                <a:cs typeface="Calibri"/>
              </a:rPr>
              <a:t>remplacé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par</a:t>
            </a:r>
            <a:r>
              <a:rPr sz="1200" spc="-1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un  </a:t>
            </a:r>
            <a:r>
              <a:rPr sz="1200" spc="4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encore </a:t>
            </a:r>
            <a:r>
              <a:rPr sz="1200" spc="40" dirty="0">
                <a:solidFill>
                  <a:srgbClr val="616161"/>
                </a:solidFill>
                <a:latin typeface="Calibri"/>
                <a:cs typeface="Calibri"/>
              </a:rPr>
              <a:t>plus  </a:t>
            </a:r>
            <a:r>
              <a:rPr sz="1200" spc="15" dirty="0">
                <a:solidFill>
                  <a:srgbClr val="616161"/>
                </a:solidFill>
                <a:latin typeface="Calibri"/>
                <a:cs typeface="Calibri"/>
              </a:rPr>
              <a:t>performant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838732"/>
            <a:ext cx="202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/>
              <a:t>Apache</a:t>
            </a:r>
            <a:r>
              <a:rPr sz="2400" dirty="0"/>
              <a:t> </a:t>
            </a:r>
            <a:r>
              <a:rPr sz="2400" spc="145" dirty="0"/>
              <a:t>Samza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1274" y="1429858"/>
            <a:ext cx="2491740" cy="23304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60" dirty="0">
                <a:solidFill>
                  <a:srgbClr val="616161"/>
                </a:solidFill>
                <a:latin typeface="Calibri"/>
                <a:cs typeface="Calibri"/>
              </a:rPr>
              <a:t>Développé </a:t>
            </a:r>
            <a:r>
              <a:rPr sz="1200" spc="70" dirty="0">
                <a:solidFill>
                  <a:srgbClr val="616161"/>
                </a:solidFill>
                <a:latin typeface="Calibri"/>
                <a:cs typeface="Calibri"/>
              </a:rPr>
              <a:t>chez</a:t>
            </a:r>
            <a:r>
              <a:rPr sz="12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40" dirty="0">
                <a:solidFill>
                  <a:srgbClr val="616161"/>
                </a:solidFill>
                <a:latin typeface="Calibri"/>
                <a:cs typeface="Calibri"/>
              </a:rPr>
              <a:t>LinkedIn</a:t>
            </a:r>
            <a:endParaRPr sz="1200">
              <a:latin typeface="Calibri"/>
              <a:cs typeface="Calibri"/>
            </a:endParaRPr>
          </a:p>
          <a:p>
            <a:pPr marL="332740" marR="5080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60" dirty="0">
                <a:solidFill>
                  <a:srgbClr val="616161"/>
                </a:solidFill>
                <a:latin typeface="Calibri"/>
                <a:cs typeface="Calibri"/>
              </a:rPr>
              <a:t>Développé </a:t>
            </a:r>
            <a:r>
              <a:rPr sz="1200" spc="15" dirty="0">
                <a:solidFill>
                  <a:srgbClr val="616161"/>
                </a:solidFill>
                <a:latin typeface="Calibri"/>
                <a:cs typeface="Calibri"/>
              </a:rPr>
              <a:t>autour </a:t>
            </a:r>
            <a:r>
              <a:rPr sz="1200" spc="75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200" spc="-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40" dirty="0">
                <a:solidFill>
                  <a:srgbClr val="616161"/>
                </a:solidFill>
                <a:latin typeface="Calibri"/>
                <a:cs typeface="Calibri"/>
              </a:rPr>
              <a:t>garanties  </a:t>
            </a:r>
            <a:r>
              <a:rPr sz="1200" spc="1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propriétés </a:t>
            </a:r>
            <a:r>
              <a:rPr sz="1200" spc="65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2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Kafka</a:t>
            </a:r>
            <a:endParaRPr sz="1200">
              <a:latin typeface="Calibri"/>
              <a:cs typeface="Calibri"/>
            </a:endParaRPr>
          </a:p>
          <a:p>
            <a:pPr marL="332740" marR="64135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55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200" spc="40" dirty="0">
                <a:solidFill>
                  <a:srgbClr val="616161"/>
                </a:solidFill>
                <a:latin typeface="Calibri"/>
                <a:cs typeface="Calibri"/>
              </a:rPr>
              <a:t>tâche </a:t>
            </a:r>
            <a:r>
              <a:rPr sz="1200" spc="70" dirty="0">
                <a:solidFill>
                  <a:srgbClr val="616161"/>
                </a:solidFill>
                <a:latin typeface="Calibri"/>
                <a:cs typeface="Calibri"/>
              </a:rPr>
              <a:t>Samza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consomme  </a:t>
            </a:r>
            <a:r>
              <a:rPr sz="1200" spc="20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200" spc="10" dirty="0">
                <a:solidFill>
                  <a:srgbClr val="616161"/>
                </a:solidFill>
                <a:latin typeface="Calibri"/>
                <a:cs typeface="Calibri"/>
              </a:rPr>
              <a:t>“topic”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Kafka </a:t>
            </a:r>
            <a:r>
              <a:rPr sz="1200" spc="1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200" spc="60" dirty="0">
                <a:solidFill>
                  <a:srgbClr val="616161"/>
                </a:solidFill>
                <a:latin typeface="Calibri"/>
                <a:cs typeface="Calibri"/>
              </a:rPr>
              <a:t>génère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 un  </a:t>
            </a:r>
            <a:r>
              <a:rPr sz="1200" spc="45" dirty="0">
                <a:solidFill>
                  <a:srgbClr val="616161"/>
                </a:solidFill>
                <a:latin typeface="Calibri"/>
                <a:cs typeface="Calibri"/>
              </a:rPr>
              <a:t>nouveau </a:t>
            </a:r>
            <a:r>
              <a:rPr sz="1200" spc="15" dirty="0">
                <a:solidFill>
                  <a:srgbClr val="616161"/>
                </a:solidFill>
                <a:latin typeface="Calibri"/>
                <a:cs typeface="Calibri"/>
              </a:rPr>
              <a:t>flux </a:t>
            </a:r>
            <a:r>
              <a:rPr sz="1200" spc="65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2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6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200">
              <a:latin typeface="Calibri"/>
              <a:cs typeface="Calibri"/>
            </a:endParaRPr>
          </a:p>
          <a:p>
            <a:pPr marL="332740" marR="217170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120" dirty="0">
                <a:solidFill>
                  <a:srgbClr val="616161"/>
                </a:solidFill>
                <a:latin typeface="Calibri"/>
                <a:cs typeface="Calibri"/>
              </a:rPr>
              <a:t>Ce </a:t>
            </a:r>
            <a:r>
              <a:rPr sz="1200" spc="15" dirty="0">
                <a:solidFill>
                  <a:srgbClr val="616161"/>
                </a:solidFill>
                <a:latin typeface="Calibri"/>
                <a:cs typeface="Calibri"/>
              </a:rPr>
              <a:t>flux </a:t>
            </a:r>
            <a:r>
              <a:rPr sz="1200" spc="3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200" spc="40" dirty="0">
                <a:solidFill>
                  <a:srgbClr val="616161"/>
                </a:solidFill>
                <a:latin typeface="Calibri"/>
                <a:cs typeface="Calibri"/>
              </a:rPr>
              <a:t>généralement  </a:t>
            </a:r>
            <a:r>
              <a:rPr sz="1200" spc="55" dirty="0">
                <a:solidFill>
                  <a:srgbClr val="616161"/>
                </a:solidFill>
                <a:latin typeface="Calibri"/>
                <a:cs typeface="Calibri"/>
              </a:rPr>
              <a:t>envoyé dans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200" spc="15" dirty="0">
                <a:solidFill>
                  <a:srgbClr val="616161"/>
                </a:solidFill>
                <a:latin typeface="Calibri"/>
                <a:cs typeface="Calibri"/>
              </a:rPr>
              <a:t>autre</a:t>
            </a:r>
            <a:r>
              <a:rPr sz="1200" spc="-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616161"/>
                </a:solidFill>
                <a:latin typeface="Calibri"/>
                <a:cs typeface="Calibri"/>
              </a:rPr>
              <a:t>“topic” 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Kafka</a:t>
            </a:r>
            <a:endParaRPr sz="1200">
              <a:latin typeface="Calibri"/>
              <a:cs typeface="Calibri"/>
            </a:endParaRPr>
          </a:p>
          <a:p>
            <a:pPr marL="332740" marR="66040" indent="-320675">
              <a:lnSpc>
                <a:spcPct val="1145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Abstraction </a:t>
            </a:r>
            <a:r>
              <a:rPr sz="1200" spc="65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200" spc="25" dirty="0">
                <a:solidFill>
                  <a:srgbClr val="616161"/>
                </a:solidFill>
                <a:latin typeface="Calibri"/>
                <a:cs typeface="Calibri"/>
              </a:rPr>
              <a:t>pipes-and-filters  </a:t>
            </a:r>
            <a:r>
              <a:rPr sz="1200" spc="30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200" spc="50" dirty="0">
                <a:solidFill>
                  <a:srgbClr val="616161"/>
                </a:solidFill>
                <a:latin typeface="Calibri"/>
                <a:cs typeface="Calibri"/>
              </a:rPr>
              <a:t>Kafka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2100" y="152400"/>
            <a:ext cx="5719500" cy="423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457200"/>
            <a:ext cx="548639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381000"/>
            <a:ext cx="5333999" cy="40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97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Techniques </a:t>
            </a:r>
            <a:r>
              <a:rPr spc="-20" dirty="0"/>
              <a:t>- </a:t>
            </a:r>
            <a:r>
              <a:rPr spc="75" dirty="0"/>
              <a:t>algorithmes distribués </a:t>
            </a:r>
            <a:r>
              <a:rPr spc="-20" dirty="0"/>
              <a:t>- </a:t>
            </a:r>
            <a:r>
              <a:rPr spc="114" dirty="0"/>
              <a:t>Flux </a:t>
            </a:r>
            <a:r>
              <a:rPr spc="80" dirty="0"/>
              <a:t>vs.</a:t>
            </a:r>
            <a:r>
              <a:rPr spc="235" dirty="0"/>
              <a:t> </a:t>
            </a:r>
            <a:r>
              <a:rPr spc="85" dirty="0"/>
              <a:t>batch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139430" cy="3238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Initialement,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tâches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batches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distinctes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tâches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flux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duplication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“logique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d’affaire”</a:t>
            </a:r>
            <a:endParaRPr sz="1400">
              <a:latin typeface="Calibri"/>
              <a:cs typeface="Calibri"/>
            </a:endParaRPr>
          </a:p>
          <a:p>
            <a:pPr marL="379095" marR="47625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tâches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flux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calculent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incrémentalement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(possiblement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manière  inexacte)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tâches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batches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utilisées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“réparer”,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s’assurer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l’exactitude</a:t>
            </a:r>
            <a:r>
              <a:rPr sz="1800" spc="-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simplement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complémenter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C’est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800" b="1" spc="55" dirty="0">
                <a:solidFill>
                  <a:srgbClr val="616161"/>
                </a:solidFill>
                <a:latin typeface="Calibri"/>
                <a:cs typeface="Calibri"/>
              </a:rPr>
              <a:t>lambda</a:t>
            </a:r>
            <a:r>
              <a:rPr sz="1800" b="1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616161"/>
                </a:solidFill>
                <a:latin typeface="Calibri"/>
                <a:cs typeface="Calibri"/>
              </a:rPr>
              <a:t>architecture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Architecture qui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processus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batch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flux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Spark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aujourd’hui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d’unifier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2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mondes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5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mode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d’opération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tâche est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détail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déploiement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7037"/>
            <a:ext cx="635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5" dirty="0">
                <a:solidFill>
                  <a:srgbClr val="FFFFFF"/>
                </a:solidFill>
              </a:rPr>
              <a:t>Technologies </a:t>
            </a:r>
            <a:r>
              <a:rPr sz="3600" spc="-25" dirty="0">
                <a:solidFill>
                  <a:srgbClr val="FFFFFF"/>
                </a:solidFill>
              </a:rPr>
              <a:t>- </a:t>
            </a:r>
            <a:r>
              <a:rPr sz="3600" spc="160" dirty="0">
                <a:solidFill>
                  <a:srgbClr val="FFFFFF"/>
                </a:solidFill>
              </a:rPr>
              <a:t>systèmes </a:t>
            </a:r>
            <a:r>
              <a:rPr sz="3600" spc="204" dirty="0">
                <a:solidFill>
                  <a:srgbClr val="FFFFFF"/>
                </a:solidFill>
              </a:rPr>
              <a:t>de</a:t>
            </a:r>
            <a:r>
              <a:rPr sz="3600" spc="90" dirty="0">
                <a:solidFill>
                  <a:srgbClr val="FFFFFF"/>
                </a:solidFill>
              </a:rPr>
              <a:t> </a:t>
            </a:r>
            <a:r>
              <a:rPr sz="3600" spc="305" dirty="0">
                <a:solidFill>
                  <a:srgbClr val="FFFFFF"/>
                </a:solidFill>
              </a:rPr>
              <a:t>BD</a:t>
            </a:r>
            <a:endParaRPr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856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165" dirty="0"/>
              <a:t>base </a:t>
            </a:r>
            <a:r>
              <a:rPr spc="160" dirty="0"/>
              <a:t>de</a:t>
            </a:r>
            <a:r>
              <a:rPr spc="-95" dirty="0"/>
              <a:t> </a:t>
            </a:r>
            <a:r>
              <a:rPr spc="140" dirty="0"/>
              <a:t>données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577455" cy="30384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paradigmes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batch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flux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</a:t>
            </a:r>
            <a:r>
              <a:rPr sz="1800" spc="-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insuffisants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Il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aussi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nécessaire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lire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écrire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aléatoirement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(random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read/write)</a:t>
            </a:r>
            <a:endParaRPr sz="1400">
              <a:latin typeface="Calibri"/>
              <a:cs typeface="Calibri"/>
            </a:endParaRPr>
          </a:p>
          <a:p>
            <a:pPr marL="379095" marR="406400" indent="-367030">
              <a:lnSpc>
                <a:spcPts val="2480"/>
              </a:lnSpc>
              <a:spcBef>
                <a:spcPts val="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bases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traditionnelles 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(du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type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scale-up)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</a:t>
            </a:r>
            <a:r>
              <a:rPr sz="1800" spc="-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appropriées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19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Volume: 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seul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serveur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contenir toutes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Vélocité: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bande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passante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seul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serveur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soutenir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taux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requêtes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Variété: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toutes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tabulaires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(relationnelles)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C’est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naissance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800" b="1" spc="90" dirty="0">
                <a:solidFill>
                  <a:srgbClr val="616161"/>
                </a:solidFill>
                <a:latin typeface="Calibri"/>
                <a:cs typeface="Calibri"/>
              </a:rPr>
              <a:t>NoSQL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pauvre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choix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nom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décrit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ce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est,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mais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plutôt 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ce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qu’il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n’est</a:t>
            </a:r>
            <a:r>
              <a:rPr sz="1400" spc="-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114" dirty="0">
                <a:solidFill>
                  <a:srgbClr val="616161"/>
                </a:solidFill>
                <a:latin typeface="Calibri"/>
                <a:cs typeface="Calibri"/>
              </a:rPr>
              <a:t>BD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“</a:t>
            </a:r>
            <a:r>
              <a:rPr sz="1400" b="1" spc="65" dirty="0">
                <a:solidFill>
                  <a:srgbClr val="616161"/>
                </a:solidFill>
                <a:latin typeface="Calibri"/>
                <a:cs typeface="Calibri"/>
              </a:rPr>
              <a:t>NoSQL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”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interface </a:t>
            </a:r>
            <a:r>
              <a:rPr sz="1400" spc="140" dirty="0">
                <a:solidFill>
                  <a:srgbClr val="616161"/>
                </a:solidFill>
                <a:latin typeface="Calibri"/>
                <a:cs typeface="Calibri"/>
              </a:rPr>
              <a:t>SQL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(ou</a:t>
            </a:r>
            <a:r>
              <a:rPr sz="1400" spc="-1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simili-SQL)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33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Big </a:t>
            </a:r>
            <a:r>
              <a:rPr spc="95" dirty="0"/>
              <a:t>Data </a:t>
            </a:r>
            <a:r>
              <a:rPr spc="-20" dirty="0"/>
              <a:t>-</a:t>
            </a:r>
            <a:r>
              <a:rPr spc="-65" dirty="0"/>
              <a:t> </a:t>
            </a:r>
            <a:r>
              <a:rPr spc="45" dirty="0"/>
              <a:t>Définition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41334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 algn="just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730" algn="l"/>
              </a:tabLst>
            </a:pPr>
            <a:r>
              <a:rPr sz="1800" b="1" spc="80" dirty="0">
                <a:solidFill>
                  <a:srgbClr val="616161"/>
                </a:solidFill>
                <a:latin typeface="Calibri"/>
                <a:cs typeface="Calibri"/>
              </a:rPr>
              <a:t>Volume 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d'échantillonnage,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observe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mesure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tout</a:t>
            </a:r>
            <a:endParaRPr sz="1800">
              <a:latin typeface="Calibri"/>
              <a:cs typeface="Calibri"/>
            </a:endParaRPr>
          </a:p>
          <a:p>
            <a:pPr marL="379095" indent="-367030" algn="just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730" algn="l"/>
              </a:tabLst>
            </a:pPr>
            <a:r>
              <a:rPr sz="1800" b="1" spc="70" dirty="0">
                <a:solidFill>
                  <a:srgbClr val="616161"/>
                </a:solidFill>
                <a:latin typeface="Calibri"/>
                <a:cs typeface="Calibri"/>
              </a:rPr>
              <a:t>Vélocité 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résultats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souvent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disponibles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temps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réel</a:t>
            </a:r>
            <a:endParaRPr sz="1800">
              <a:latin typeface="Calibri"/>
              <a:cs typeface="Calibri"/>
            </a:endParaRPr>
          </a:p>
          <a:p>
            <a:pPr marL="379095" marR="607060" indent="-367030" algn="just">
              <a:lnSpc>
                <a:spcPct val="114599"/>
              </a:lnSpc>
              <a:buFont typeface="Arial"/>
              <a:buChar char="●"/>
              <a:tabLst>
                <a:tab pos="379730" algn="l"/>
              </a:tabLst>
            </a:pPr>
            <a:r>
              <a:rPr sz="1800" b="1" spc="60" dirty="0">
                <a:solidFill>
                  <a:srgbClr val="616161"/>
                </a:solidFill>
                <a:latin typeface="Calibri"/>
                <a:cs typeface="Calibri"/>
              </a:rPr>
              <a:t>Variété 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-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puise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textuelles,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photos,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audio </a:t>
            </a:r>
            <a:r>
              <a:rPr sz="1800" spc="-165" dirty="0">
                <a:solidFill>
                  <a:srgbClr val="616161"/>
                </a:solidFill>
                <a:latin typeface="Calibri"/>
                <a:cs typeface="Calibri"/>
              </a:rPr>
              <a:t>/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vidéo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complète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pièces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manquantes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fusionnant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plusieurs 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353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0" dirty="0"/>
              <a:t> </a:t>
            </a:r>
            <a:r>
              <a:rPr spc="229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801360" cy="26574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(et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non 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strictement),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150" dirty="0">
                <a:solidFill>
                  <a:srgbClr val="616161"/>
                </a:solidFill>
                <a:latin typeface="Calibri"/>
                <a:cs typeface="Calibri"/>
              </a:rPr>
              <a:t>BD</a:t>
            </a:r>
            <a:r>
              <a:rPr sz="1800" spc="1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b="1" spc="110" dirty="0">
                <a:solidFill>
                  <a:srgbClr val="616161"/>
                </a:solidFill>
                <a:latin typeface="Calibri"/>
                <a:cs typeface="Calibri"/>
              </a:rPr>
              <a:t>NoSQL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d’accès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stockage </a:t>
            </a:r>
            <a:r>
              <a:rPr sz="1400" b="1" spc="55" dirty="0">
                <a:solidFill>
                  <a:srgbClr val="616161"/>
                </a:solidFill>
                <a:latin typeface="Calibri"/>
                <a:cs typeface="Calibri"/>
              </a:rPr>
              <a:t>non</a:t>
            </a:r>
            <a:r>
              <a:rPr sz="1400" b="1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35" dirty="0">
                <a:solidFill>
                  <a:srgbClr val="616161"/>
                </a:solidFill>
                <a:latin typeface="Calibri"/>
                <a:cs typeface="Calibri"/>
              </a:rPr>
              <a:t>relationnel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distribuée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certaine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forme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capacité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“scale-out”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design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simple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(qui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parfois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peu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1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fonctionnalités)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architecture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sans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point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défaillance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unique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Étant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donné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design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simple,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150" dirty="0">
                <a:solidFill>
                  <a:srgbClr val="616161"/>
                </a:solidFill>
                <a:latin typeface="Calibri"/>
                <a:cs typeface="Calibri"/>
              </a:rPr>
              <a:t>BD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NoSQL</a:t>
            </a:r>
            <a:r>
              <a:rPr sz="1800" spc="-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peut: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soutenir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taux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requête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grand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survivre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défaillances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réseau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-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offrir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capacité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grande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stockage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353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0" dirty="0"/>
              <a:t> </a:t>
            </a:r>
            <a:r>
              <a:rPr spc="229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97215" cy="3519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NoSQL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n’est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magique: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échange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garanties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150" dirty="0">
                <a:solidFill>
                  <a:srgbClr val="616161"/>
                </a:solidFill>
                <a:latin typeface="Calibri"/>
                <a:cs typeface="Calibri"/>
              </a:rPr>
              <a:t>BD</a:t>
            </a:r>
            <a:r>
              <a:rPr sz="1800" spc="-2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traditionnelles 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contre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ces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 avantages: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transaction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(begin,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commit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rollback)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perte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garanties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durabilité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(perte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écriture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confirmée)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face aux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défaillances réseau,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choisir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entre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cohérence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disponibilité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nombreux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autres</a:t>
            </a:r>
            <a:r>
              <a:rPr sz="1800" spc="-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problèmes: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projets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immatures: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nombreux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bugs,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perte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production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(même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sans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défaillance)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défaillance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architecturales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fondamentales: algorithmes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consensus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brisé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installation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et/ou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opérations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parfois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</a:t>
            </a:r>
            <a:r>
              <a:rPr sz="1400" spc="1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complexe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peu,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voire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aucun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support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entreprises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(nécessite expertise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interne)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85" dirty="0">
                <a:solidFill>
                  <a:srgbClr val="616161"/>
                </a:solidFill>
                <a:latin typeface="Calibri"/>
                <a:cs typeface="Calibri"/>
              </a:rPr>
              <a:t>Ce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sont,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malgré </a:t>
            </a: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tout,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outils</a:t>
            </a:r>
            <a:r>
              <a:rPr sz="18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indispensables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généralement, le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choix 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se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limite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deux</a:t>
            </a:r>
            <a:r>
              <a:rPr sz="14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technologies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choix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basé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garanties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fournies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ainsi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“famille”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353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0" dirty="0"/>
              <a:t> </a:t>
            </a:r>
            <a:r>
              <a:rPr spc="229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759450" cy="16592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familles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(selon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paradigme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d’accès):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Document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Clé-valeur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famille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colonnes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Graphe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Structuré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semi-structuré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Non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exhaustif,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c’est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catégorisation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parmi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d’autres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491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60" dirty="0"/>
              <a:t> </a:t>
            </a:r>
            <a:r>
              <a:rPr spc="100" dirty="0"/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071484" cy="3086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solidFill>
                  <a:srgbClr val="616161"/>
                </a:solidFill>
                <a:latin typeface="Calibri"/>
                <a:cs typeface="Calibri"/>
              </a:rPr>
              <a:t>Accès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par</a:t>
            </a:r>
            <a:r>
              <a:rPr sz="18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616161"/>
                </a:solidFill>
                <a:latin typeface="Calibri"/>
                <a:cs typeface="Calibri"/>
              </a:rPr>
              <a:t>Document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unité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stockage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“document” 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(p.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ex. </a:t>
            </a:r>
            <a:r>
              <a:rPr sz="1400" spc="-55" dirty="0">
                <a:solidFill>
                  <a:srgbClr val="616161"/>
                </a:solidFill>
                <a:latin typeface="Calibri"/>
                <a:cs typeface="Calibri"/>
              </a:rPr>
              <a:t>: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objet</a:t>
            </a:r>
            <a:r>
              <a:rPr sz="1400" spc="-9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616161"/>
                </a:solidFill>
                <a:latin typeface="Calibri"/>
                <a:cs typeface="Calibri"/>
              </a:rPr>
              <a:t>JSON)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généralement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collection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document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5" dirty="0">
                <a:solidFill>
                  <a:srgbClr val="616161"/>
                </a:solidFill>
                <a:latin typeface="Calibri"/>
                <a:cs typeface="Calibri"/>
              </a:rPr>
              <a:t>JSON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documents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peuvent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arbitrairement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larges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documents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collection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nécessairement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homogènes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(</a:t>
            </a:r>
            <a:r>
              <a:rPr sz="1400" b="1" spc="45" dirty="0">
                <a:solidFill>
                  <a:srgbClr val="616161"/>
                </a:solidFill>
                <a:latin typeface="Calibri"/>
                <a:cs typeface="Calibri"/>
              </a:rPr>
              <a:t>schemaless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accède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document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sous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</a:t>
            </a:r>
            <a:r>
              <a:rPr sz="1400" spc="-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primaire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parfois,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certains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champs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peuvent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indexés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(index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secondaires)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interroger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primaire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secondaire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(le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cas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échéant)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supporte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manipulation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sous-documents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langage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chercher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parmi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documents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se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combine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facilement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avec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applications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web </a:t>
            </a:r>
            <a:r>
              <a:rPr sz="1400" spc="110" dirty="0">
                <a:solidFill>
                  <a:srgbClr val="616161"/>
                </a:solidFill>
                <a:latin typeface="Calibri"/>
                <a:cs typeface="Calibri"/>
              </a:rPr>
              <a:t>(JSON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+</a:t>
            </a:r>
            <a:r>
              <a:rPr sz="1400" spc="-1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HTTP/REST)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populaire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auprès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plateformes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langage</a:t>
            </a:r>
            <a:r>
              <a:rPr sz="14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dynamique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491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60" dirty="0"/>
              <a:t> </a:t>
            </a:r>
            <a:r>
              <a:rPr spc="100" dirty="0"/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677150" cy="36480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MongoDB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réplication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master-slave 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(un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primaire,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noeuds</a:t>
            </a:r>
            <a:r>
              <a:rPr sz="1400" spc="1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secondaires)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réplication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asynchrone: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possible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perdre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écriture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confirmée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possible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lire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r>
              <a:rPr sz="1400" spc="-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désuètes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possible que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 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se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considère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primaire</a:t>
            </a:r>
            <a:r>
              <a:rPr sz="1400" spc="-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616161"/>
                </a:solidFill>
                <a:latin typeface="Calibri"/>
                <a:cs typeface="Calibri"/>
              </a:rPr>
              <a:t>(??)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toutes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anomalies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possibles!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Elasticsearch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réplication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master-slave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réplication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synchrone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algorithme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consensus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non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prouvé</a:t>
            </a:r>
            <a:endParaRPr sz="1400">
              <a:latin typeface="Calibri"/>
              <a:cs typeface="Calibri"/>
            </a:endParaRPr>
          </a:p>
          <a:p>
            <a:pPr marL="1293495" marR="93345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condition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défaillance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(même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simple),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toutes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anomalies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possibles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recommande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l’utiliser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comme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stockage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primaire,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mais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plutôt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comme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index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19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30" dirty="0"/>
              <a:t> </a:t>
            </a:r>
            <a:r>
              <a:rPr spc="95" dirty="0"/>
              <a:t>Clé-valeur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613650" cy="33337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Paradigme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clé-valeur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géante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table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d’association </a:t>
            </a:r>
            <a:r>
              <a:rPr sz="1400" b="1" spc="60" dirty="0">
                <a:solidFill>
                  <a:srgbClr val="616161"/>
                </a:solidFill>
                <a:latin typeface="Calibri"/>
                <a:cs typeface="Calibri"/>
              </a:rPr>
              <a:t>clé </a:t>
            </a:r>
            <a:r>
              <a:rPr sz="1400" spc="-455" dirty="0">
                <a:solidFill>
                  <a:srgbClr val="616161"/>
                </a:solidFill>
                <a:latin typeface="Calibri"/>
                <a:cs typeface="Calibri"/>
              </a:rPr>
              <a:t>→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45" dirty="0">
                <a:solidFill>
                  <a:srgbClr val="616161"/>
                </a:solidFill>
                <a:latin typeface="Calibri"/>
                <a:cs typeface="Calibri"/>
              </a:rPr>
              <a:t>valeur 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(</a:t>
            </a:r>
            <a:r>
              <a:rPr sz="1400" spc="-15" dirty="0">
                <a:solidFill>
                  <a:srgbClr val="616161"/>
                </a:solidFill>
                <a:latin typeface="Courier New"/>
                <a:cs typeface="Courier New"/>
              </a:rPr>
              <a:t>Array[Byte] </a:t>
            </a:r>
            <a:r>
              <a:rPr sz="1400" dirty="0">
                <a:solidFill>
                  <a:srgbClr val="616161"/>
                </a:solidFill>
                <a:latin typeface="Courier New"/>
                <a:cs typeface="Courier New"/>
              </a:rPr>
              <a:t>→ 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Array[Byte]</a:t>
            </a:r>
            <a:r>
              <a:rPr sz="1400" spc="-484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-80" dirty="0">
                <a:solidFill>
                  <a:srgbClr val="616161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deux grandes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familles: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clés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ordonnées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lexicographiquement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hash-ring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base de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donnée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n’interprète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ni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valeur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(au-delà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l'ordonnancement)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extrêmement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simple: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taux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requêtes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élevé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“scale-out”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évidente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(attention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la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famille</a:t>
            </a:r>
            <a:r>
              <a:rPr sz="1400" spc="1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hash-ring)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peu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fonctionnalités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offrent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colonnes </a:t>
            </a:r>
            <a:r>
              <a:rPr sz="1400" spc="-30" dirty="0">
                <a:solidFill>
                  <a:srgbClr val="616161"/>
                </a:solidFill>
                <a:latin typeface="Calibri"/>
                <a:cs typeface="Calibri"/>
              </a:rPr>
              <a:t>(</a:t>
            </a:r>
            <a:r>
              <a:rPr sz="1400" b="1" spc="-30" dirty="0">
                <a:solidFill>
                  <a:srgbClr val="616161"/>
                </a:solidFill>
                <a:latin typeface="Courier New"/>
                <a:cs typeface="Courier New"/>
              </a:rPr>
              <a:t>clé </a:t>
            </a:r>
            <a:r>
              <a:rPr sz="1400" b="1" spc="-455" dirty="0">
                <a:solidFill>
                  <a:srgbClr val="616161"/>
                </a:solidFill>
                <a:latin typeface="Calibri"/>
                <a:cs typeface="Calibri"/>
              </a:rPr>
              <a:t>→</a:t>
            </a:r>
            <a:r>
              <a:rPr sz="1400" b="1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616161"/>
                </a:solidFill>
                <a:latin typeface="Courier New"/>
                <a:cs typeface="Courier New"/>
              </a:rPr>
              <a:t>c1:v</a:t>
            </a:r>
            <a:r>
              <a:rPr sz="1400" b="1" spc="-490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616161"/>
                </a:solidFill>
                <a:latin typeface="Courier New"/>
                <a:cs typeface="Courier New"/>
              </a:rPr>
              <a:t>c2:v’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permettent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regrouper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colonnes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afin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mieux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contrôler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l’accès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disque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elles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souvent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base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laquelle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paradigmes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évolués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construits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66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0" dirty="0"/>
              <a:t> </a:t>
            </a:r>
            <a:r>
              <a:rPr spc="200" dirty="0"/>
              <a:t>HBase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009890" cy="3086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solidFill>
                  <a:srgbClr val="616161"/>
                </a:solidFill>
                <a:latin typeface="Calibri"/>
                <a:cs typeface="Calibri"/>
              </a:rPr>
              <a:t>HBase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Inspiré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BigTable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(Google)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distribution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clés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divisée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régions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chaque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région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prise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charge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 un</a:t>
            </a:r>
            <a:r>
              <a:rPr sz="1400" spc="-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prendre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charge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régions</a:t>
            </a:r>
            <a:endParaRPr sz="1400">
              <a:latin typeface="Calibri"/>
              <a:cs typeface="Calibri"/>
            </a:endParaRPr>
          </a:p>
          <a:p>
            <a:pPr marL="836294" marR="508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si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n’est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disponible,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clés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cette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région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également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non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disponibles, 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mais le reste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continuer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d’opérer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normalement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“colonnes”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peuvent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regroupées en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“familles”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chaque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valeur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tuple: </a:t>
            </a:r>
            <a:r>
              <a:rPr sz="1400" spc="-25" dirty="0">
                <a:solidFill>
                  <a:srgbClr val="616161"/>
                </a:solidFill>
                <a:latin typeface="Calibri"/>
                <a:cs typeface="Calibri"/>
              </a:rPr>
              <a:t>(</a:t>
            </a:r>
            <a:r>
              <a:rPr sz="1400" spc="-25" dirty="0">
                <a:solidFill>
                  <a:srgbClr val="616161"/>
                </a:solidFill>
                <a:latin typeface="Courier New"/>
                <a:cs typeface="Courier New"/>
              </a:rPr>
              <a:t>clé, 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famille, colonne, valeur, timestamp</a:t>
            </a:r>
            <a:r>
              <a:rPr sz="1400" spc="-220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-80" dirty="0">
                <a:solidFill>
                  <a:srgbClr val="616161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garder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“versions”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valeur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opérations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atomiques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niveau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“compare and</a:t>
            </a:r>
            <a:r>
              <a:rPr sz="1400" spc="-10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16161"/>
                </a:solidFill>
                <a:latin typeface="Courier New"/>
                <a:cs typeface="Courier New"/>
              </a:rPr>
              <a:t>set”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0675" y="1281112"/>
            <a:ext cx="5714999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66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0" dirty="0"/>
              <a:t> </a:t>
            </a:r>
            <a:r>
              <a:rPr spc="200" dirty="0"/>
              <a:t>HBase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687945" cy="2095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solidFill>
                  <a:srgbClr val="616161"/>
                </a:solidFill>
                <a:latin typeface="Calibri"/>
                <a:cs typeface="Calibri"/>
              </a:rPr>
              <a:t>HBase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(cont.)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Nécessite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infrastructure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35" dirty="0">
                <a:solidFill>
                  <a:srgbClr val="616161"/>
                </a:solidFill>
                <a:latin typeface="Calibri"/>
                <a:cs typeface="Calibri"/>
              </a:rPr>
              <a:t>HDFS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Zookeeper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comme service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coordination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Installation et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opérations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plutôt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lourdes</a:t>
            </a:r>
            <a:endParaRPr sz="1400">
              <a:latin typeface="Calibri"/>
              <a:cs typeface="Calibri"/>
            </a:endParaRPr>
          </a:p>
          <a:p>
            <a:pPr marL="836294" marR="2349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Implémenté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Java,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donc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nécessiter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manipulations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JVM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réduire 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l’impact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5" dirty="0">
                <a:solidFill>
                  <a:srgbClr val="616161"/>
                </a:solidFill>
                <a:latin typeface="Calibri"/>
                <a:cs typeface="Calibri"/>
              </a:rPr>
              <a:t>GC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supporte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réplication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asynchrone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certains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cas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d’usage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gigantesques: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Facebook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Messenger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(aux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dernières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nouvelles)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8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40" dirty="0"/>
              <a:t> </a:t>
            </a:r>
            <a:r>
              <a:rPr spc="150" dirty="0"/>
              <a:t>Cassandra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040370" cy="2590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Cassandra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créé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chez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Facebook,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inspiré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DynamoDB</a:t>
            </a:r>
            <a:r>
              <a:rPr sz="1400" spc="-9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(Amazon)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chaque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hashée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ensuite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assignée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noeuds</a:t>
            </a:r>
            <a:r>
              <a:rPr sz="1400" spc="-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(réplication)</a:t>
            </a:r>
            <a:endParaRPr sz="1400">
              <a:latin typeface="Calibri"/>
              <a:cs typeface="Calibri"/>
            </a:endParaRPr>
          </a:p>
          <a:p>
            <a:pPr marL="836294" marR="41465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relire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valeur,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hash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interroge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(ou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plusieurs)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devrait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posséder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si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n’est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disponible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lors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l’écriture,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passe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</a:t>
            </a:r>
            <a:r>
              <a:rPr sz="1400" spc="-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suivant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mécanisme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“réparation”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clés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alors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être</a:t>
            </a:r>
            <a:r>
              <a:rPr sz="14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effectué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il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possible que </a:t>
            </a:r>
            <a:r>
              <a:rPr sz="1400" spc="110" dirty="0">
                <a:solidFill>
                  <a:srgbClr val="616161"/>
                </a:solidFill>
                <a:latin typeface="Calibri"/>
                <a:cs typeface="Calibri"/>
              </a:rPr>
              <a:t>2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noeuds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aient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valeur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distincte pour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même</a:t>
            </a:r>
            <a:r>
              <a:rPr sz="1400" spc="-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mécanisme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décision: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quelle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valeur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bonne?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Cassandra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“timestamp” </a:t>
            </a:r>
            <a:r>
              <a:rPr sz="1400" spc="-455" dirty="0">
                <a:solidFill>
                  <a:srgbClr val="616161"/>
                </a:solidFill>
                <a:latin typeface="Calibri"/>
                <a:cs typeface="Calibri"/>
              </a:rPr>
              <a:t>→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dépend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précision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horloges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noeuds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8102" y="206566"/>
            <a:ext cx="5825169" cy="4792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487" y="795337"/>
            <a:ext cx="5153024" cy="355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52400"/>
            <a:ext cx="6173295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8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40" dirty="0"/>
              <a:t> </a:t>
            </a:r>
            <a:r>
              <a:rPr spc="150" dirty="0"/>
              <a:t>Cassandra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6928484" cy="1847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Cassandra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(cont.)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familles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colonnes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langage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d’interrogation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simili-SQL: le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0" dirty="0">
                <a:solidFill>
                  <a:srgbClr val="616161"/>
                </a:solidFill>
                <a:latin typeface="Calibri"/>
                <a:cs typeface="Calibri"/>
              </a:rPr>
              <a:t>CQL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d’étendre un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cluster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Cassandra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centres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installation et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opérations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simples,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aucune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dépendance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au-delà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</a:t>
            </a:r>
            <a:r>
              <a:rPr sz="1400" spc="1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JVM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gros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utilisateur: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Netflix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scale-out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--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attention!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487" y="795337"/>
            <a:ext cx="5153024" cy="355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395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5" dirty="0"/>
              <a:t> </a:t>
            </a:r>
            <a:r>
              <a:rPr spc="114" dirty="0"/>
              <a:t>Graphe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100059" cy="2609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d’accès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celui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noeuds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liens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(nodes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edges)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noeuds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peuvent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représenter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concepts</a:t>
            </a:r>
            <a:r>
              <a:rPr sz="1400" spc="-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hétérogènes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liens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représentent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relations entre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noeuds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problèmes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spécialisés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différent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types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réseaux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(sociaux,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télécommunication, 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etc.),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transport,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routes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implémenté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sur un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simple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(clé-valeur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ou</a:t>
            </a:r>
            <a:r>
              <a:rPr sz="1800" spc="1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616161"/>
                </a:solidFill>
                <a:latin typeface="Calibri"/>
                <a:cs typeface="Calibri"/>
              </a:rPr>
              <a:t>autre)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interrogations très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complexes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Distribuer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graphe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n’est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mince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Calibri"/>
                <a:cs typeface="Calibri"/>
              </a:rPr>
              <a:t>affaire!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toujours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sujet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beaucoup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recherches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9201" cy="421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395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5" dirty="0"/>
              <a:t> </a:t>
            </a:r>
            <a:r>
              <a:rPr spc="114" dirty="0"/>
              <a:t>Graphe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274050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Peu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114" dirty="0">
                <a:solidFill>
                  <a:srgbClr val="616161"/>
                </a:solidFill>
                <a:latin typeface="Calibri"/>
                <a:cs typeface="Calibri"/>
              </a:rPr>
              <a:t>cas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d’utilisation</a:t>
            </a:r>
            <a:r>
              <a:rPr sz="1800" spc="-9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publique</a:t>
            </a:r>
            <a:endParaRPr sz="1800">
              <a:latin typeface="Calibri"/>
              <a:cs typeface="Calibri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Google,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Facebook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Twitter utilisent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114" dirty="0">
                <a:solidFill>
                  <a:srgbClr val="616161"/>
                </a:solidFill>
                <a:latin typeface="Calibri"/>
                <a:cs typeface="Calibri"/>
              </a:rPr>
              <a:t>BD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graph, mais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partagent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beaucoup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détails 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leur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sujet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Facile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d’imaginer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l’utilité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domaine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</a:t>
            </a: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marketing:</a:t>
            </a:r>
            <a:endParaRPr sz="1800">
              <a:latin typeface="Calibri"/>
              <a:cs typeface="Calibri"/>
            </a:endParaRPr>
          </a:p>
          <a:p>
            <a:pPr marL="836294" marR="45974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“Trouver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gens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105" dirty="0">
                <a:solidFill>
                  <a:srgbClr val="616161"/>
                </a:solidFill>
                <a:latin typeface="Calibri"/>
                <a:cs typeface="Calibri"/>
              </a:rPr>
              <a:t>30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35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ans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n’ayant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d’enfant,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eux-mêmes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ainsi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leur 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conjoint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manifesté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intérêt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surf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110" dirty="0">
                <a:solidFill>
                  <a:srgbClr val="616161"/>
                </a:solidFill>
                <a:latin typeface="Calibri"/>
                <a:cs typeface="Calibri"/>
              </a:rPr>
              <a:t>2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dernières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années,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utilisent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téléphone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haut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gamme,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visité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page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voyageur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105" dirty="0">
                <a:solidFill>
                  <a:srgbClr val="616161"/>
                </a:solidFill>
                <a:latin typeface="Calibri"/>
                <a:cs typeface="Calibri"/>
              </a:rPr>
              <a:t>30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derniers</a:t>
            </a:r>
            <a:r>
              <a:rPr sz="1400" spc="-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jours  ayant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contenu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relié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surf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dont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moins </a:t>
            </a:r>
            <a:r>
              <a:rPr sz="1400" spc="110" dirty="0">
                <a:solidFill>
                  <a:srgbClr val="616161"/>
                </a:solidFill>
                <a:latin typeface="Calibri"/>
                <a:cs typeface="Calibri"/>
              </a:rPr>
              <a:t>2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amis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voyagé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l’étranger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3 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dernières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années.”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02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60" dirty="0"/>
              <a:t> </a:t>
            </a:r>
            <a:r>
              <a:rPr spc="85" dirty="0"/>
              <a:t>Structurées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512684" cy="16002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structuré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ou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semi-structuré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tabulaire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relationnel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(celui-là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nous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avions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délaissé!)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concept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table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colonnes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typées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(string, 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int,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offrent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garanties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“bonne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vieilles” </a:t>
            </a:r>
            <a:r>
              <a:rPr sz="1400" spc="114" dirty="0">
                <a:solidFill>
                  <a:srgbClr val="616161"/>
                </a:solidFill>
                <a:latin typeface="Calibri"/>
                <a:cs typeface="Calibri"/>
              </a:rPr>
              <a:t>BD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relationnelles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atomicité,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isolation,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offrent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SQL,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d’autres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langage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simili-SQL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047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5" dirty="0"/>
              <a:t> </a:t>
            </a:r>
            <a:r>
              <a:rPr spc="125" dirty="0"/>
              <a:t>Kudu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642610" cy="2590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Apache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Kudu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architecture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semblable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celle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HBase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différence principales: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dépend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135" dirty="0">
                <a:solidFill>
                  <a:srgbClr val="616161"/>
                </a:solidFill>
                <a:latin typeface="Calibri"/>
                <a:cs typeface="Calibri"/>
              </a:rPr>
              <a:t>HDFS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répliquer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-1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algorithme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consensus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chaque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région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structuré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(tables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+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colonnes</a:t>
            </a:r>
            <a:r>
              <a:rPr sz="1400" spc="1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typées)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meilleure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performance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lectures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séquentielles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(scan)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implémenté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C++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plutôt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Java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clés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ordonnées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distribuées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uniformément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(hash)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compatible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avec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l’écosystème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Hadoop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62308"/>
            <a:ext cx="8169909" cy="35814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5" dirty="0">
                <a:solidFill>
                  <a:srgbClr val="616161"/>
                </a:solidFill>
                <a:latin typeface="Calibri"/>
                <a:cs typeface="Calibri"/>
              </a:rPr>
              <a:t>CockroachDB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pourrait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aussi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famille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“NewSQL”</a:t>
            </a:r>
            <a:endParaRPr sz="1400">
              <a:latin typeface="Calibri"/>
              <a:cs typeface="Calibri"/>
            </a:endParaRPr>
          </a:p>
          <a:p>
            <a:pPr marL="836294" marR="5715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multi-paradigme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(clé-valeur, semi-structuré,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structuré),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mais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seul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dernier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niveau est 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accessible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depuis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clients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distribué qui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offre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toutes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fonctionnalitées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bases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traditionnelles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protocole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d’elles: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PostgreSQL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inspiré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Spanner créé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chez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Google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nécessite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horloges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atomiques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GPS!</a:t>
            </a:r>
            <a:endParaRPr sz="1400">
              <a:latin typeface="Calibri"/>
              <a:cs typeface="Calibri"/>
            </a:endParaRPr>
          </a:p>
          <a:p>
            <a:pPr marL="1293495" marR="57785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chaque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écriture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attendre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moins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autant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temps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différence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permise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entre 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horloges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(environ </a:t>
            </a:r>
            <a:r>
              <a:rPr sz="1400" spc="-45" dirty="0">
                <a:solidFill>
                  <a:srgbClr val="616161"/>
                </a:solidFill>
                <a:latin typeface="Calibri"/>
                <a:cs typeface="Calibri"/>
              </a:rPr>
              <a:t>10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ms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avec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l’équipement</a:t>
            </a:r>
            <a:r>
              <a:rPr sz="1400" spc="-2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spécialisé)</a:t>
            </a:r>
            <a:endParaRPr sz="1400">
              <a:latin typeface="Calibri"/>
              <a:cs typeface="Calibri"/>
            </a:endParaRPr>
          </a:p>
          <a:p>
            <a:pPr marL="836294" marR="61277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CockroachDB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fait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choix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différent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celui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Spanner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permet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d’opérer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avec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horloges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normales</a:t>
            </a:r>
            <a:endParaRPr sz="1400">
              <a:latin typeface="Calibri"/>
              <a:cs typeface="Calibri"/>
            </a:endParaRPr>
          </a:p>
          <a:p>
            <a:pPr marL="1293495" marR="5080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lecture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clé </a:t>
            </a:r>
            <a:r>
              <a:rPr sz="1400" b="1" spc="50" dirty="0">
                <a:solidFill>
                  <a:srgbClr val="616161"/>
                </a:solidFill>
                <a:latin typeface="Calibri"/>
                <a:cs typeface="Calibri"/>
              </a:rPr>
              <a:t>récemment </a:t>
            </a:r>
            <a:r>
              <a:rPr sz="1400" b="1" spc="40" dirty="0">
                <a:solidFill>
                  <a:srgbClr val="616161"/>
                </a:solidFill>
                <a:latin typeface="Calibri"/>
                <a:cs typeface="Calibri"/>
              </a:rPr>
              <a:t>modifiée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attendre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moins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aussi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longtemps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différence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permise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entre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horloges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(environ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100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ms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généralement)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392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25" dirty="0"/>
              <a:t> </a:t>
            </a:r>
            <a:r>
              <a:rPr spc="165" dirty="0"/>
              <a:t>CockroachDB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7037"/>
            <a:ext cx="412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0" dirty="0">
                <a:solidFill>
                  <a:srgbClr val="FFFFFF"/>
                </a:solidFill>
              </a:rPr>
              <a:t>Big </a:t>
            </a:r>
            <a:r>
              <a:rPr sz="3600" spc="125" dirty="0">
                <a:solidFill>
                  <a:srgbClr val="FFFFFF"/>
                </a:solidFill>
              </a:rPr>
              <a:t>Data </a:t>
            </a:r>
            <a:r>
              <a:rPr sz="3600" spc="-25" dirty="0">
                <a:solidFill>
                  <a:srgbClr val="FFFFFF"/>
                </a:solidFill>
              </a:rPr>
              <a:t>-</a:t>
            </a:r>
            <a:r>
              <a:rPr sz="3600" spc="-80" dirty="0">
                <a:solidFill>
                  <a:srgbClr val="FFFFFF"/>
                </a:solidFill>
              </a:rPr>
              <a:t> </a:t>
            </a:r>
            <a:r>
              <a:rPr sz="3600" spc="90" dirty="0">
                <a:solidFill>
                  <a:srgbClr val="FFFFFF"/>
                </a:solidFill>
              </a:rPr>
              <a:t>Pourquoi?</a:t>
            </a:r>
            <a:endParaRPr sz="3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62308"/>
            <a:ext cx="7896859" cy="16002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5" dirty="0">
                <a:solidFill>
                  <a:srgbClr val="616161"/>
                </a:solidFill>
                <a:latin typeface="Calibri"/>
                <a:cs typeface="Calibri"/>
              </a:rPr>
              <a:t>CockroachDB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Calibri"/>
                <a:cs typeface="Calibri"/>
              </a:rPr>
              <a:t>(cont)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se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veut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base 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r>
              <a:rPr sz="1400" spc="-1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géo-répliquée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opérée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centres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r>
              <a:rPr sz="1400" spc="-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distants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projet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encore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très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jeune </a:t>
            </a:r>
            <a:r>
              <a:rPr sz="1400" spc="-30" dirty="0">
                <a:solidFill>
                  <a:srgbClr val="616161"/>
                </a:solidFill>
                <a:latin typeface="Calibri"/>
                <a:cs typeface="Calibri"/>
              </a:rPr>
              <a:t>(v1.0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mai </a:t>
            </a:r>
            <a:r>
              <a:rPr sz="1400" spc="-10" dirty="0">
                <a:solidFill>
                  <a:srgbClr val="616161"/>
                </a:solidFill>
                <a:latin typeface="Calibri"/>
                <a:cs typeface="Calibri"/>
              </a:rPr>
              <a:t>2017)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encore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faire 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ses</a:t>
            </a:r>
            <a:r>
              <a:rPr sz="1400" spc="2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preuves</a:t>
            </a:r>
            <a:endParaRPr sz="1400">
              <a:latin typeface="Calibri"/>
              <a:cs typeface="Calibri"/>
            </a:endParaRPr>
          </a:p>
          <a:p>
            <a:pPr marL="836294" marR="508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probablement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moins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performant,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mais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a beaucoup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potentiel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d’évolution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qu’une </a:t>
            </a:r>
            <a:r>
              <a:rPr sz="1400" spc="114" dirty="0">
                <a:solidFill>
                  <a:srgbClr val="616161"/>
                </a:solidFill>
                <a:latin typeface="Calibri"/>
                <a:cs typeface="Calibri"/>
              </a:rPr>
              <a:t>BD 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traditionnelle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sera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toujours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limitée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seul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noeud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392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25" dirty="0"/>
              <a:t> </a:t>
            </a:r>
            <a:r>
              <a:rPr spc="165" dirty="0"/>
              <a:t>CockroachDB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54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235" dirty="0"/>
              <a:t>BD </a:t>
            </a:r>
            <a:r>
              <a:rPr spc="-20" dirty="0"/>
              <a:t>-</a:t>
            </a:r>
            <a:r>
              <a:rPr spc="-155" dirty="0"/>
              <a:t> </a:t>
            </a:r>
            <a:r>
              <a:rPr spc="85" dirty="0"/>
              <a:t>Autres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09584" cy="313880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D’autres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paradigmes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existent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leur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propre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catégorie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Redis: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base 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structure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(list,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set,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queue, stack,</a:t>
            </a:r>
            <a:r>
              <a:rPr sz="1400" spc="-9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Zookeeper: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service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coordination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systèmes</a:t>
            </a:r>
            <a:r>
              <a:rPr sz="1400" spc="-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distribués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Obtention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“lock”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distribué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Barrières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distribuées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Élection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participant primaire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(leader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election)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Généralement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utilisé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coordonner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l’état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&lt; </a:t>
            </a:r>
            <a:r>
              <a:rPr sz="1400" spc="-65" dirty="0">
                <a:solidFill>
                  <a:srgbClr val="616161"/>
                </a:solidFill>
                <a:latin typeface="Calibri"/>
                <a:cs typeface="Calibri"/>
              </a:rPr>
              <a:t>1MB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entre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plusieurs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noeuds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etcd: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Conceptuellement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similaire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Zookeeper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Implémenté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Go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plutôt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que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Java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Beaucoup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performant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856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165" dirty="0"/>
              <a:t>base </a:t>
            </a:r>
            <a:r>
              <a:rPr spc="160" dirty="0"/>
              <a:t>de</a:t>
            </a:r>
            <a:r>
              <a:rPr spc="-95" dirty="0"/>
              <a:t> </a:t>
            </a:r>
            <a:r>
              <a:rPr spc="140" dirty="0"/>
              <a:t>données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36255" cy="376745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Comment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choisir?!?</a:t>
            </a:r>
            <a:endParaRPr sz="1800">
              <a:latin typeface="Calibri"/>
              <a:cs typeface="Calibri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Parmi toutes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dimensions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catégoriser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BD,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2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particulièrements 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fondamentales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35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b="1" spc="60" dirty="0">
                <a:solidFill>
                  <a:srgbClr val="616161"/>
                </a:solidFill>
                <a:latin typeface="Calibri"/>
                <a:cs typeface="Calibri"/>
              </a:rPr>
              <a:t>paradigme </a:t>
            </a:r>
            <a:r>
              <a:rPr sz="1400" b="1" spc="75" dirty="0">
                <a:solidFill>
                  <a:srgbClr val="616161"/>
                </a:solidFill>
                <a:latin typeface="Calibri"/>
                <a:cs typeface="Calibri"/>
              </a:rPr>
              <a:t>d’accès </a:t>
            </a:r>
            <a:r>
              <a:rPr sz="1400" b="1" spc="-145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b="1" spc="-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75" dirty="0">
                <a:solidFill>
                  <a:srgbClr val="616161"/>
                </a:solidFill>
                <a:latin typeface="Calibri"/>
                <a:cs typeface="Calibri"/>
              </a:rPr>
              <a:t>stockage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b="1" spc="55" dirty="0">
                <a:solidFill>
                  <a:srgbClr val="616161"/>
                </a:solidFill>
                <a:latin typeface="Calibri"/>
                <a:cs typeface="Calibri"/>
              </a:rPr>
              <a:t>garanties </a:t>
            </a:r>
            <a:r>
              <a:rPr sz="1400" b="1" spc="65" dirty="0">
                <a:solidFill>
                  <a:srgbClr val="616161"/>
                </a:solidFill>
                <a:latin typeface="Calibri"/>
                <a:cs typeface="Calibri"/>
              </a:rPr>
              <a:t>de cohérence </a:t>
            </a:r>
            <a:r>
              <a:rPr sz="1400" b="1" spc="80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400" b="1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choix du paradigme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d’accès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guidé</a:t>
            </a:r>
            <a:r>
              <a:rPr sz="18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par:</a:t>
            </a:r>
            <a:endParaRPr sz="18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besoins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d’affaire</a:t>
            </a:r>
            <a:endParaRPr sz="1400">
              <a:latin typeface="Calibri"/>
              <a:cs typeface="Calibri"/>
            </a:endParaRPr>
          </a:p>
          <a:p>
            <a:pPr marL="129349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doit-on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supporter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requêtes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ad-hoc?</a:t>
            </a:r>
            <a:endParaRPr sz="1400">
              <a:latin typeface="Calibri"/>
              <a:cs typeface="Calibri"/>
            </a:endParaRPr>
          </a:p>
          <a:p>
            <a:pPr marL="129349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a-t-on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besoin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schéma?</a:t>
            </a:r>
            <a:endParaRPr sz="1400">
              <a:latin typeface="Calibri"/>
              <a:cs typeface="Calibri"/>
            </a:endParaRPr>
          </a:p>
          <a:p>
            <a:pPr marL="129349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doit-on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supporter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requêtes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croisent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dizaines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domaines?</a:t>
            </a:r>
            <a:endParaRPr sz="1400">
              <a:latin typeface="Calibri"/>
              <a:cs typeface="Calibri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familiarité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opérations</a:t>
            </a:r>
            <a:endParaRPr sz="1400">
              <a:latin typeface="Calibri"/>
              <a:cs typeface="Calibri"/>
            </a:endParaRPr>
          </a:p>
          <a:p>
            <a:pPr marL="129349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si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100%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gens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sont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familiers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avec 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SQL,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peut-être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utiliser</a:t>
            </a:r>
            <a:r>
              <a:rPr sz="1400" spc="-1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616161"/>
                </a:solidFill>
                <a:latin typeface="Calibri"/>
                <a:cs typeface="Calibri"/>
              </a:rPr>
              <a:t>SQL?</a:t>
            </a:r>
            <a:endParaRPr sz="1400">
              <a:latin typeface="Calibri"/>
              <a:cs typeface="Calibri"/>
            </a:endParaRPr>
          </a:p>
          <a:p>
            <a:pPr marL="129349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Hadoop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déjà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place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opération: </a:t>
            </a:r>
            <a:r>
              <a:rPr sz="1400" spc="100" dirty="0">
                <a:solidFill>
                  <a:srgbClr val="616161"/>
                </a:solidFill>
                <a:latin typeface="Calibri"/>
                <a:cs typeface="Calibri"/>
              </a:rPr>
              <a:t>HBase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spc="-8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Kudu?</a:t>
            </a:r>
            <a:endParaRPr sz="1400">
              <a:latin typeface="Calibri"/>
              <a:cs typeface="Calibri"/>
            </a:endParaRPr>
          </a:p>
          <a:p>
            <a:pPr marL="129349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utilisation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d’un 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langage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dynamique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(JavaScript) </a:t>
            </a:r>
            <a:r>
              <a:rPr sz="1400" spc="-455" dirty="0">
                <a:solidFill>
                  <a:srgbClr val="616161"/>
                </a:solidFill>
                <a:latin typeface="Calibri"/>
                <a:cs typeface="Calibri"/>
              </a:rPr>
              <a:t>→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Document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5" dirty="0">
                <a:solidFill>
                  <a:srgbClr val="616161"/>
                </a:solidFill>
                <a:latin typeface="Calibri"/>
                <a:cs typeface="Calibri"/>
              </a:rPr>
              <a:t>JSON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856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165" dirty="0"/>
              <a:t>base </a:t>
            </a:r>
            <a:r>
              <a:rPr spc="160" dirty="0"/>
              <a:t>de</a:t>
            </a:r>
            <a:r>
              <a:rPr spc="-95" dirty="0"/>
              <a:t> </a:t>
            </a:r>
            <a:r>
              <a:rPr spc="140" dirty="0"/>
              <a:t>données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598409" cy="1847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choix du paradigme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d’accès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être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guidé</a:t>
            </a:r>
            <a:r>
              <a:rPr sz="18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par: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Performances: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quel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taux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requêtes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doit-on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supporter?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peut-on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accepter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lectures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lentes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au </a:t>
            </a:r>
            <a:r>
              <a:rPr sz="1400" dirty="0">
                <a:solidFill>
                  <a:srgbClr val="616161"/>
                </a:solidFill>
                <a:latin typeface="Calibri"/>
                <a:cs typeface="Calibri"/>
              </a:rPr>
              <a:t>profit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application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simple?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Risques: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pourra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nous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aider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si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système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“brise”?</a:t>
            </a:r>
            <a:endParaRPr sz="1400">
              <a:latin typeface="Calibri"/>
              <a:cs typeface="Calibri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a-t-on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garanties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disponbilité </a:t>
            </a:r>
            <a:r>
              <a:rPr sz="1400" spc="-15" dirty="0">
                <a:solidFill>
                  <a:srgbClr val="616161"/>
                </a:solidFill>
                <a:latin typeface="Calibri"/>
                <a:cs typeface="Calibri"/>
              </a:rPr>
              <a:t>(p.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ex.: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99,9%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disponible)?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856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165" dirty="0"/>
              <a:t>base </a:t>
            </a:r>
            <a:r>
              <a:rPr spc="160" dirty="0"/>
              <a:t>de</a:t>
            </a:r>
            <a:r>
              <a:rPr spc="-95" dirty="0"/>
              <a:t> </a:t>
            </a:r>
            <a:r>
              <a:rPr spc="140" dirty="0"/>
              <a:t>données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34988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44500" algn="l"/>
                <a:tab pos="445134" algn="l"/>
              </a:tabLst>
            </a:pPr>
            <a:r>
              <a:rPr spc="50" dirty="0"/>
              <a:t>Probablement le </a:t>
            </a:r>
            <a:r>
              <a:rPr spc="40" dirty="0"/>
              <a:t>paramètre </a:t>
            </a:r>
            <a:r>
              <a:rPr spc="50" dirty="0"/>
              <a:t>le </a:t>
            </a:r>
            <a:r>
              <a:rPr spc="60" dirty="0"/>
              <a:t>plus </a:t>
            </a:r>
            <a:r>
              <a:rPr spc="5" dirty="0"/>
              <a:t>important: </a:t>
            </a:r>
            <a:r>
              <a:rPr spc="35" dirty="0"/>
              <a:t>la </a:t>
            </a:r>
            <a:r>
              <a:rPr spc="50" dirty="0"/>
              <a:t>garantie </a:t>
            </a:r>
            <a:r>
              <a:rPr spc="100" dirty="0"/>
              <a:t>de </a:t>
            </a:r>
            <a:r>
              <a:rPr b="1" spc="85" dirty="0">
                <a:latin typeface="Calibri"/>
                <a:cs typeface="Calibri"/>
              </a:rPr>
              <a:t>cohérence </a:t>
            </a:r>
            <a:r>
              <a:rPr b="1" spc="105" dirty="0">
                <a:latin typeface="Calibri"/>
                <a:cs typeface="Calibri"/>
              </a:rPr>
              <a:t>des  </a:t>
            </a:r>
            <a:r>
              <a:rPr b="1" spc="85" dirty="0">
                <a:latin typeface="Calibri"/>
                <a:cs typeface="Calibri"/>
              </a:rPr>
              <a:t>données</a:t>
            </a:r>
          </a:p>
          <a:p>
            <a:pPr marL="443865" marR="784860" indent="-367030">
              <a:lnSpc>
                <a:spcPct val="114599"/>
              </a:lnSpc>
              <a:buFont typeface="Arial"/>
              <a:buChar char="●"/>
              <a:tabLst>
                <a:tab pos="444500" algn="l"/>
                <a:tab pos="445134" algn="l"/>
              </a:tabLst>
            </a:pPr>
            <a:r>
              <a:rPr spc="135" dirty="0"/>
              <a:t>Les </a:t>
            </a:r>
            <a:r>
              <a:rPr spc="80" dirty="0"/>
              <a:t>systèmes </a:t>
            </a:r>
            <a:r>
              <a:rPr spc="45" dirty="0"/>
              <a:t>distribués doivent </a:t>
            </a:r>
            <a:r>
              <a:rPr spc="20" dirty="0"/>
              <a:t>faire </a:t>
            </a:r>
            <a:r>
              <a:rPr spc="45" dirty="0"/>
              <a:t>un </a:t>
            </a:r>
            <a:r>
              <a:rPr spc="65" dirty="0"/>
              <a:t>choix </a:t>
            </a:r>
            <a:r>
              <a:rPr spc="30" dirty="0"/>
              <a:t>entre </a:t>
            </a:r>
            <a:r>
              <a:rPr spc="35" dirty="0"/>
              <a:t>la </a:t>
            </a:r>
            <a:r>
              <a:rPr spc="80" dirty="0"/>
              <a:t>cohérence </a:t>
            </a:r>
            <a:r>
              <a:rPr spc="60" dirty="0"/>
              <a:t>ou </a:t>
            </a:r>
            <a:r>
              <a:rPr spc="35" dirty="0"/>
              <a:t>la  </a:t>
            </a:r>
            <a:r>
              <a:rPr spc="40" dirty="0"/>
              <a:t>disponibilité </a:t>
            </a:r>
            <a:r>
              <a:rPr spc="110" dirty="0"/>
              <a:t>des </a:t>
            </a:r>
            <a:r>
              <a:rPr spc="90" dirty="0"/>
              <a:t>données </a:t>
            </a:r>
            <a:r>
              <a:rPr spc="45" dirty="0"/>
              <a:t>lorsqu’une </a:t>
            </a:r>
            <a:r>
              <a:rPr spc="55" dirty="0"/>
              <a:t>défaillance</a:t>
            </a:r>
            <a:r>
              <a:rPr spc="-20" dirty="0"/>
              <a:t> </a:t>
            </a:r>
            <a:r>
              <a:rPr spc="25" dirty="0"/>
              <a:t>survient:</a:t>
            </a:r>
          </a:p>
          <a:p>
            <a:pPr marL="901065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901700" algn="l"/>
                <a:tab pos="902335" algn="l"/>
              </a:tabLst>
            </a:pPr>
            <a:r>
              <a:rPr sz="1400" b="1" spc="60" dirty="0">
                <a:solidFill>
                  <a:srgbClr val="616161"/>
                </a:solidFill>
                <a:latin typeface="Calibri"/>
                <a:cs typeface="Calibri"/>
              </a:rPr>
              <a:t>strong-consistency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vs.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55" dirty="0">
                <a:solidFill>
                  <a:srgbClr val="616161"/>
                </a:solidFill>
                <a:latin typeface="Calibri"/>
                <a:cs typeface="Calibri"/>
              </a:rPr>
              <a:t>eventual-consistency</a:t>
            </a:r>
            <a:endParaRPr sz="1400">
              <a:latin typeface="Calibri"/>
              <a:cs typeface="Calibri"/>
            </a:endParaRPr>
          </a:p>
          <a:p>
            <a:pPr marL="44386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44500" algn="l"/>
                <a:tab pos="445134" algn="l"/>
              </a:tabLst>
            </a:pPr>
            <a:r>
              <a:rPr spc="70" dirty="0"/>
              <a:t>Strong</a:t>
            </a:r>
            <a:r>
              <a:rPr spc="50" dirty="0"/>
              <a:t> </a:t>
            </a:r>
            <a:r>
              <a:rPr spc="60" dirty="0"/>
              <a:t>consistency:</a:t>
            </a:r>
          </a:p>
          <a:p>
            <a:pPr marL="901065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901700" algn="l"/>
                <a:tab pos="902335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sémantique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“read-your-own-write”: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après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avoir 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écrit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est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garanti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relire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donnée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ou 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donnée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récente</a:t>
            </a:r>
            <a:endParaRPr sz="1400">
              <a:latin typeface="Calibri"/>
              <a:cs typeface="Calibri"/>
            </a:endParaRPr>
          </a:p>
          <a:p>
            <a:pPr marL="443865" indent="-36703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444500" algn="l"/>
                <a:tab pos="445134" algn="l"/>
              </a:tabLst>
            </a:pPr>
            <a:r>
              <a:rPr spc="50" dirty="0"/>
              <a:t>Eventual </a:t>
            </a:r>
            <a:r>
              <a:rPr spc="60" dirty="0"/>
              <a:t>consistency:</a:t>
            </a:r>
          </a:p>
          <a:p>
            <a:pPr marL="901065" marR="265430" lvl="1" indent="-336550">
              <a:lnSpc>
                <a:spcPct val="116100"/>
              </a:lnSpc>
              <a:spcBef>
                <a:spcPts val="65"/>
              </a:spcBef>
              <a:buFont typeface="Arial"/>
              <a:buChar char="○"/>
              <a:tabLst>
                <a:tab pos="901700" algn="l"/>
                <a:tab pos="902335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après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avoir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écrit,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on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relire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cette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même donnée, une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donnée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récente ou </a:t>
            </a:r>
            <a:r>
              <a:rPr sz="1400" b="1" spc="50" dirty="0">
                <a:solidFill>
                  <a:srgbClr val="616161"/>
                </a:solidFill>
                <a:latin typeface="Calibri"/>
                <a:cs typeface="Calibri"/>
              </a:rPr>
              <a:t>l’ancienne  </a:t>
            </a:r>
            <a:r>
              <a:rPr sz="1400" b="1" spc="60" dirty="0">
                <a:solidFill>
                  <a:srgbClr val="616161"/>
                </a:solidFill>
                <a:latin typeface="Calibri"/>
                <a:cs typeface="Calibri"/>
              </a:rPr>
              <a:t>donnée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856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160" dirty="0"/>
              <a:t>de </a:t>
            </a:r>
            <a:r>
              <a:rPr spc="165" dirty="0"/>
              <a:t>base </a:t>
            </a:r>
            <a:r>
              <a:rPr spc="160" dirty="0"/>
              <a:t>de</a:t>
            </a:r>
            <a:r>
              <a:rPr spc="-95" dirty="0"/>
              <a:t> </a:t>
            </a:r>
            <a:r>
              <a:rPr spc="140" dirty="0"/>
              <a:t>données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69429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5" dirty="0">
                <a:solidFill>
                  <a:srgbClr val="616161"/>
                </a:solidFill>
                <a:latin typeface="Calibri"/>
                <a:cs typeface="Calibri"/>
              </a:rPr>
              <a:t>Chaque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105" dirty="0">
                <a:solidFill>
                  <a:srgbClr val="616161"/>
                </a:solidFill>
                <a:latin typeface="Calibri"/>
                <a:cs typeface="Calibri"/>
              </a:rPr>
              <a:t>base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donnée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camp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ou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un</a:t>
            </a:r>
            <a:r>
              <a:rPr sz="1800" spc="-20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autre</a:t>
            </a:r>
            <a:endParaRPr sz="1800">
              <a:latin typeface="Calibri"/>
              <a:cs typeface="Calibri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Certaines </a:t>
            </a:r>
            <a:r>
              <a:rPr sz="1800" spc="5" dirty="0">
                <a:solidFill>
                  <a:srgbClr val="616161"/>
                </a:solidFill>
                <a:latin typeface="Calibri"/>
                <a:cs typeface="Calibri"/>
              </a:rPr>
              <a:t>offrent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garantie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dite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“ajustable”,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mais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système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soi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fondamentalement 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l’un </a:t>
            </a:r>
            <a:r>
              <a:rPr sz="1800" b="1" spc="70" dirty="0">
                <a:solidFill>
                  <a:srgbClr val="616161"/>
                </a:solidFill>
                <a:latin typeface="Calibri"/>
                <a:cs typeface="Calibri"/>
              </a:rPr>
              <a:t>ou</a:t>
            </a:r>
            <a:r>
              <a:rPr sz="1800" b="1" spc="11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Calibri"/>
                <a:cs typeface="Calibri"/>
              </a:rPr>
              <a:t>l’autre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833701"/>
            <a:ext cx="8154034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garantie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cohérence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données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ne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peut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pas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changer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dans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cours</a:t>
            </a:r>
            <a:r>
              <a:rPr sz="1800" spc="-2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vie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d’une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application </a:t>
            </a:r>
            <a:r>
              <a:rPr sz="1800" b="1" spc="110" dirty="0">
                <a:solidFill>
                  <a:srgbClr val="616161"/>
                </a:solidFill>
                <a:latin typeface="Calibri"/>
                <a:cs typeface="Calibri"/>
              </a:rPr>
              <a:t>sans </a:t>
            </a:r>
            <a:r>
              <a:rPr sz="1800" b="1" spc="80" dirty="0">
                <a:solidFill>
                  <a:srgbClr val="616161"/>
                </a:solidFill>
                <a:latin typeface="Calibri"/>
                <a:cs typeface="Calibri"/>
              </a:rPr>
              <a:t>une </a:t>
            </a:r>
            <a:r>
              <a:rPr sz="1800" b="1" spc="50" dirty="0">
                <a:solidFill>
                  <a:srgbClr val="616161"/>
                </a:solidFill>
                <a:latin typeface="Calibri"/>
                <a:cs typeface="Calibri"/>
              </a:rPr>
              <a:t>ré-architecture</a:t>
            </a:r>
            <a:r>
              <a:rPr sz="1800" b="1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b="1" spc="40" dirty="0">
                <a:solidFill>
                  <a:srgbClr val="616161"/>
                </a:solidFill>
                <a:latin typeface="Calibri"/>
                <a:cs typeface="Calibri"/>
              </a:rPr>
              <a:t>fondamentale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1614587"/>
            <a:ext cx="498919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175" dirty="0">
                <a:solidFill>
                  <a:srgbClr val="FFFFFF"/>
                </a:solidFill>
              </a:rPr>
              <a:t>Technologies </a:t>
            </a:r>
            <a:r>
              <a:rPr sz="3600" spc="-25" dirty="0">
                <a:solidFill>
                  <a:srgbClr val="FFFFFF"/>
                </a:solidFill>
              </a:rPr>
              <a:t>- </a:t>
            </a:r>
            <a:r>
              <a:rPr sz="3600" spc="160" dirty="0">
                <a:solidFill>
                  <a:srgbClr val="FFFFFF"/>
                </a:solidFill>
              </a:rPr>
              <a:t>systèmes  </a:t>
            </a:r>
            <a:r>
              <a:rPr sz="3600" spc="70" dirty="0">
                <a:solidFill>
                  <a:srgbClr val="FFFFFF"/>
                </a:solidFill>
              </a:rPr>
              <a:t>d’orchestration</a:t>
            </a:r>
            <a:endParaRPr sz="3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315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Technologies </a:t>
            </a:r>
            <a:r>
              <a:rPr spc="-20" dirty="0"/>
              <a:t>- </a:t>
            </a:r>
            <a:r>
              <a:rPr spc="125" dirty="0"/>
              <a:t>systèmes </a:t>
            </a:r>
            <a:r>
              <a:rPr spc="55" dirty="0"/>
              <a:t>d’orchestration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122284" cy="2790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distribués sont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nécessairement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complexes à</a:t>
            </a:r>
            <a:r>
              <a:rPr sz="1800" spc="-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opérer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Installation et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mise 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à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jour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surveillance 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(monitoring)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détection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basculement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lors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défaillance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backup </a:t>
            </a:r>
            <a:r>
              <a:rPr sz="1400" spc="-130" dirty="0">
                <a:solidFill>
                  <a:srgbClr val="616161"/>
                </a:solidFill>
                <a:latin typeface="Calibri"/>
                <a:cs typeface="Calibri"/>
              </a:rPr>
              <a:t>/</a:t>
            </a:r>
            <a:r>
              <a:rPr sz="14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restore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utilisation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ressources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disponibles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Tout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doit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s’effectuer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sur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noeuds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souvent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manière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616161"/>
                </a:solidFill>
                <a:latin typeface="Calibri"/>
                <a:cs typeface="Calibri"/>
              </a:rPr>
              <a:t>coordonnée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Opérer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ces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manuellement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n’est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ni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recommandé,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ni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souhaitable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nouvelles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plateformes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émergent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répondre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à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ces</a:t>
            </a:r>
            <a:r>
              <a:rPr sz="1800" spc="-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besoins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0" dirty="0">
                <a:solidFill>
                  <a:srgbClr val="616161"/>
                </a:solidFill>
                <a:latin typeface="Calibri"/>
                <a:cs typeface="Calibri"/>
              </a:rPr>
              <a:t>YARN,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Mesos,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Kubernetes,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Docker</a:t>
            </a:r>
            <a:r>
              <a:rPr sz="14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616161"/>
                </a:solidFill>
                <a:latin typeface="Calibri"/>
                <a:cs typeface="Calibri"/>
              </a:rPr>
              <a:t>Swarm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7037"/>
            <a:ext cx="2258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FFFFFF"/>
                </a:solidFill>
              </a:rPr>
              <a:t>Conclusion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16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Big </a:t>
            </a:r>
            <a:r>
              <a:rPr spc="95" dirty="0"/>
              <a:t>Data </a:t>
            </a:r>
            <a:r>
              <a:rPr spc="-20" dirty="0"/>
              <a:t>-</a:t>
            </a:r>
            <a:r>
              <a:rPr spc="-70" dirty="0"/>
              <a:t> </a:t>
            </a:r>
            <a:r>
              <a:rPr spc="70" dirty="0"/>
              <a:t>Pourquoi?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730240" cy="19672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D’où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vient </a:t>
            </a:r>
            <a:r>
              <a:rPr sz="1800" spc="120" dirty="0">
                <a:solidFill>
                  <a:srgbClr val="616161"/>
                </a:solidFill>
                <a:latin typeface="Calibri"/>
                <a:cs typeface="Calibri"/>
              </a:rPr>
              <a:t>ce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concept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“big</a:t>
            </a:r>
            <a:r>
              <a:rPr sz="1800" spc="-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data”?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Est-ce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seulement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 </a:t>
            </a:r>
            <a:r>
              <a:rPr sz="1800" spc="-10" dirty="0">
                <a:solidFill>
                  <a:srgbClr val="616161"/>
                </a:solidFill>
                <a:latin typeface="Calibri"/>
                <a:cs typeface="Calibri"/>
              </a:rPr>
              <a:t>“petit”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data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qui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est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devenu</a:t>
            </a: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Calibri"/>
                <a:cs typeface="Calibri"/>
              </a:rPr>
              <a:t>“big”?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Simplement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plus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data?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Quelques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pistes: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16161"/>
                </a:solidFill>
                <a:latin typeface="Calibri"/>
                <a:cs typeface="Calibri"/>
              </a:rPr>
              <a:t>Explosion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b="1" spc="40" dirty="0">
                <a:solidFill>
                  <a:srgbClr val="616161"/>
                </a:solidFill>
                <a:latin typeface="Calibri"/>
                <a:cs typeface="Calibri"/>
              </a:rPr>
              <a:t>disponibilité </a:t>
            </a:r>
            <a:r>
              <a:rPr sz="1400" b="1" spc="80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400" b="1" spc="-5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Augmentation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b="1" spc="60" dirty="0">
                <a:solidFill>
                  <a:srgbClr val="616161"/>
                </a:solidFill>
                <a:latin typeface="Calibri"/>
                <a:cs typeface="Calibri"/>
              </a:rPr>
              <a:t>capacité </a:t>
            </a:r>
            <a:r>
              <a:rPr sz="1400" b="1" spc="65" dirty="0">
                <a:solidFill>
                  <a:srgbClr val="616161"/>
                </a:solidFill>
                <a:latin typeface="Calibri"/>
                <a:cs typeface="Calibri"/>
              </a:rPr>
              <a:t>de</a:t>
            </a:r>
            <a:r>
              <a:rPr sz="1400" b="1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75" dirty="0">
                <a:solidFill>
                  <a:srgbClr val="616161"/>
                </a:solidFill>
                <a:latin typeface="Calibri"/>
                <a:cs typeface="Calibri"/>
              </a:rPr>
              <a:t>stockage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Augmentation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400" b="1" spc="60" dirty="0">
                <a:solidFill>
                  <a:srgbClr val="616161"/>
                </a:solidFill>
                <a:latin typeface="Calibri"/>
                <a:cs typeface="Calibri"/>
              </a:rPr>
              <a:t>capacité</a:t>
            </a:r>
            <a:r>
              <a:rPr sz="1400" b="1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b="1" spc="55" dirty="0">
                <a:solidFill>
                  <a:srgbClr val="616161"/>
                </a:solidFill>
                <a:latin typeface="Calibri"/>
                <a:cs typeface="Calibri"/>
              </a:rPr>
              <a:t>d’analyse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0" y="0"/>
                </a:moveTo>
                <a:lnTo>
                  <a:pt x="9143999" y="0"/>
                </a:lnTo>
                <a:lnTo>
                  <a:pt x="9143999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213090" cy="30829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3 </a:t>
            </a:r>
            <a:r>
              <a:rPr sz="1800" spc="145" dirty="0">
                <a:solidFill>
                  <a:srgbClr val="616161"/>
                </a:solidFill>
                <a:latin typeface="Calibri"/>
                <a:cs typeface="Calibri"/>
              </a:rPr>
              <a:t>Vs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du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Big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Data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800" spc="95" dirty="0">
                <a:solidFill>
                  <a:srgbClr val="616161"/>
                </a:solidFill>
                <a:latin typeface="Calibri"/>
                <a:cs typeface="Calibri"/>
              </a:rPr>
              <a:t>poussé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limites </a:t>
            </a:r>
            <a:r>
              <a:rPr sz="1800" spc="110" dirty="0">
                <a:solidFill>
                  <a:srgbClr val="616161"/>
                </a:solidFill>
                <a:latin typeface="Calibri"/>
                <a:cs typeface="Calibri"/>
              </a:rPr>
              <a:t>des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systèmes</a:t>
            </a:r>
            <a:r>
              <a:rPr sz="1800" spc="-2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Calibri"/>
                <a:cs typeface="Calibri"/>
              </a:rPr>
              <a:t>traditionnels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616161"/>
                </a:solidFill>
                <a:latin typeface="Calibri"/>
                <a:cs typeface="Calibri"/>
              </a:rPr>
              <a:t>Nécessaire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d’opérer sur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plusieurs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noeuds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parallèle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nouvelles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techniques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et </a:t>
            </a:r>
            <a:r>
              <a:rPr sz="1800" spc="70" dirty="0">
                <a:solidFill>
                  <a:srgbClr val="616161"/>
                </a:solidFill>
                <a:latin typeface="Calibri"/>
                <a:cs typeface="Calibri"/>
              </a:rPr>
              <a:t>technologies 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ont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vu </a:t>
            </a:r>
            <a:r>
              <a:rPr sz="1800" spc="50" dirty="0">
                <a:solidFill>
                  <a:srgbClr val="616161"/>
                </a:solidFill>
                <a:latin typeface="Calibri"/>
                <a:cs typeface="Calibri"/>
              </a:rPr>
              <a:t>le</a:t>
            </a:r>
            <a:r>
              <a:rPr sz="1800" spc="15" dirty="0">
                <a:solidFill>
                  <a:srgbClr val="616161"/>
                </a:solidFill>
                <a:latin typeface="Calibri"/>
                <a:cs typeface="Calibri"/>
              </a:rPr>
              <a:t> jour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fichiers</a:t>
            </a:r>
            <a:r>
              <a:rPr sz="1400" spc="-2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distribués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algorithmes distribués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base de </a:t>
            </a:r>
            <a:r>
              <a:rPr sz="1400" spc="70" dirty="0">
                <a:solidFill>
                  <a:srgbClr val="616161"/>
                </a:solidFill>
                <a:latin typeface="Calibri"/>
                <a:cs typeface="Calibri"/>
              </a:rPr>
              <a:t>données</a:t>
            </a:r>
            <a:r>
              <a:rPr sz="1400" spc="-10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distribués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systèmes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distribués sont</a:t>
            </a:r>
            <a:r>
              <a:rPr sz="1800" spc="-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616161"/>
                </a:solidFill>
                <a:latin typeface="Calibri"/>
                <a:cs typeface="Calibri"/>
              </a:rPr>
              <a:t>complexes</a:t>
            </a:r>
            <a:endParaRPr sz="18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16161"/>
                </a:solidFill>
                <a:latin typeface="Calibri"/>
                <a:cs typeface="Calibri"/>
              </a:rPr>
              <a:t>doivent </a:t>
            </a:r>
            <a:r>
              <a:rPr sz="1400" spc="15" dirty="0">
                <a:solidFill>
                  <a:srgbClr val="616161"/>
                </a:solidFill>
                <a:latin typeface="Calibri"/>
                <a:cs typeface="Calibri"/>
              </a:rPr>
              <a:t>faire </a:t>
            </a:r>
            <a:r>
              <a:rPr sz="1400" spc="85" dirty="0">
                <a:solidFill>
                  <a:srgbClr val="616161"/>
                </a:solidFill>
                <a:latin typeface="Calibri"/>
                <a:cs typeface="Calibri"/>
              </a:rPr>
              <a:t>des</a:t>
            </a:r>
            <a:r>
              <a:rPr sz="1400" spc="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compromis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ces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compromis </a:t>
            </a:r>
            <a:r>
              <a:rPr sz="1400" spc="25" dirty="0">
                <a:solidFill>
                  <a:srgbClr val="616161"/>
                </a:solidFill>
                <a:latin typeface="Calibri"/>
                <a:cs typeface="Calibri"/>
              </a:rPr>
              <a:t>dictent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 </a:t>
            </a:r>
            <a:r>
              <a:rPr sz="1400" spc="40" dirty="0">
                <a:solidFill>
                  <a:srgbClr val="616161"/>
                </a:solidFill>
                <a:latin typeface="Calibri"/>
                <a:cs typeface="Calibri"/>
              </a:rPr>
              <a:t>caractéristiques fondamentales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95" dirty="0">
                <a:solidFill>
                  <a:srgbClr val="616161"/>
                </a:solidFill>
                <a:latin typeface="Calibri"/>
                <a:cs typeface="Calibri"/>
              </a:rPr>
              <a:t>ces</a:t>
            </a:r>
            <a:r>
              <a:rPr sz="1400" spc="-6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systèmes</a:t>
            </a:r>
            <a:endParaRPr sz="1400">
              <a:latin typeface="Calibri"/>
              <a:cs typeface="Calibri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16161"/>
                </a:solidFill>
                <a:latin typeface="Calibri"/>
                <a:cs typeface="Calibri"/>
              </a:rPr>
              <a:t>important </a:t>
            </a:r>
            <a:r>
              <a:rPr sz="1400" spc="8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400" spc="45" dirty="0">
                <a:solidFill>
                  <a:srgbClr val="616161"/>
                </a:solidFill>
                <a:latin typeface="Calibri"/>
                <a:cs typeface="Calibri"/>
              </a:rPr>
              <a:t>bien </a:t>
            </a:r>
            <a:r>
              <a:rPr sz="1400" spc="60" dirty="0">
                <a:solidFill>
                  <a:srgbClr val="616161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616161"/>
                </a:solidFill>
                <a:latin typeface="Calibri"/>
                <a:cs typeface="Calibri"/>
              </a:rPr>
              <a:t>connaître</a:t>
            </a:r>
            <a:endParaRPr sz="14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nouvelles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plateformes </a:t>
            </a:r>
            <a:r>
              <a:rPr sz="1800" spc="60" dirty="0">
                <a:solidFill>
                  <a:srgbClr val="616161"/>
                </a:solidFill>
                <a:latin typeface="Calibri"/>
                <a:cs typeface="Calibri"/>
              </a:rPr>
              <a:t>émergent </a:t>
            </a:r>
            <a:r>
              <a:rPr sz="1800" spc="40" dirty="0">
                <a:solidFill>
                  <a:srgbClr val="616161"/>
                </a:solidFill>
                <a:latin typeface="Calibri"/>
                <a:cs typeface="Calibri"/>
              </a:rPr>
              <a:t>pour </a:t>
            </a:r>
            <a:r>
              <a:rPr sz="1800" spc="20" dirty="0">
                <a:solidFill>
                  <a:srgbClr val="616161"/>
                </a:solidFill>
                <a:latin typeface="Calibri"/>
                <a:cs typeface="Calibri"/>
              </a:rPr>
              <a:t>simplifier </a:t>
            </a:r>
            <a:r>
              <a:rPr sz="1800" spc="35" dirty="0">
                <a:solidFill>
                  <a:srgbClr val="616161"/>
                </a:solidFill>
                <a:latin typeface="Calibri"/>
                <a:cs typeface="Calibri"/>
              </a:rPr>
              <a:t>la 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gestion </a:t>
            </a:r>
            <a:r>
              <a:rPr sz="1800" spc="100" dirty="0">
                <a:solidFill>
                  <a:srgbClr val="616161"/>
                </a:solidFill>
                <a:latin typeface="Calibri"/>
                <a:cs typeface="Calibri"/>
              </a:rPr>
              <a:t>de </a:t>
            </a:r>
            <a:r>
              <a:rPr sz="1800" spc="125" dirty="0">
                <a:solidFill>
                  <a:srgbClr val="616161"/>
                </a:solidFill>
                <a:latin typeface="Calibri"/>
                <a:cs typeface="Calibri"/>
              </a:rPr>
              <a:t>ces</a:t>
            </a:r>
            <a:r>
              <a:rPr sz="1800" spc="6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systèmes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688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Big </a:t>
            </a:r>
            <a:r>
              <a:rPr spc="95" dirty="0"/>
              <a:t>Data </a:t>
            </a:r>
            <a:r>
              <a:rPr spc="-20" dirty="0"/>
              <a:t>- </a:t>
            </a:r>
            <a:r>
              <a:rPr spc="70" dirty="0"/>
              <a:t>Disponibilité </a:t>
            </a:r>
            <a:r>
              <a:rPr spc="175" dirty="0"/>
              <a:t>des</a:t>
            </a:r>
            <a:r>
              <a:rPr spc="40" dirty="0"/>
              <a:t> </a:t>
            </a:r>
            <a:r>
              <a:rPr spc="140" dirty="0"/>
              <a:t>données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74318"/>
            <a:ext cx="8096250" cy="181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i="1" spc="100" dirty="0">
                <a:solidFill>
                  <a:srgbClr val="616161"/>
                </a:solidFill>
                <a:latin typeface="Calibri"/>
                <a:cs typeface="Calibri"/>
              </a:rPr>
              <a:t>“There </a:t>
            </a:r>
            <a:r>
              <a:rPr sz="2400" i="1" spc="120" dirty="0">
                <a:solidFill>
                  <a:srgbClr val="616161"/>
                </a:solidFill>
                <a:latin typeface="Calibri"/>
                <a:cs typeface="Calibri"/>
              </a:rPr>
              <a:t>was </a:t>
            </a:r>
            <a:r>
              <a:rPr sz="2400" i="1" spc="195" dirty="0">
                <a:solidFill>
                  <a:srgbClr val="616161"/>
                </a:solidFill>
                <a:latin typeface="Calibri"/>
                <a:cs typeface="Calibri"/>
              </a:rPr>
              <a:t>5 </a:t>
            </a:r>
            <a:r>
              <a:rPr sz="2400" i="1" spc="125" dirty="0">
                <a:solidFill>
                  <a:srgbClr val="616161"/>
                </a:solidFill>
                <a:latin typeface="Calibri"/>
                <a:cs typeface="Calibri"/>
              </a:rPr>
              <a:t>exabytes </a:t>
            </a:r>
            <a:r>
              <a:rPr sz="2400" i="1" spc="40" dirty="0">
                <a:solidFill>
                  <a:srgbClr val="616161"/>
                </a:solidFill>
                <a:latin typeface="Calibri"/>
                <a:cs typeface="Calibri"/>
              </a:rPr>
              <a:t>of information </a:t>
            </a:r>
            <a:r>
              <a:rPr sz="2400" i="1" spc="105" dirty="0">
                <a:solidFill>
                  <a:srgbClr val="616161"/>
                </a:solidFill>
                <a:latin typeface="Calibri"/>
                <a:cs typeface="Calibri"/>
              </a:rPr>
              <a:t>created </a:t>
            </a:r>
            <a:r>
              <a:rPr sz="2400" i="1" spc="110" dirty="0">
                <a:solidFill>
                  <a:srgbClr val="616161"/>
                </a:solidFill>
                <a:latin typeface="Calibri"/>
                <a:cs typeface="Calibri"/>
              </a:rPr>
              <a:t>between </a:t>
            </a:r>
            <a:r>
              <a:rPr sz="2400" i="1" spc="65" dirty="0">
                <a:solidFill>
                  <a:srgbClr val="616161"/>
                </a:solidFill>
                <a:latin typeface="Calibri"/>
                <a:cs typeface="Calibri"/>
              </a:rPr>
              <a:t>the  </a:t>
            </a:r>
            <a:r>
              <a:rPr sz="2400" i="1" spc="105" dirty="0">
                <a:solidFill>
                  <a:srgbClr val="616161"/>
                </a:solidFill>
                <a:latin typeface="Calibri"/>
                <a:cs typeface="Calibri"/>
              </a:rPr>
              <a:t>dawn </a:t>
            </a:r>
            <a:r>
              <a:rPr sz="2400" i="1" spc="40" dirty="0">
                <a:solidFill>
                  <a:srgbClr val="616161"/>
                </a:solidFill>
                <a:latin typeface="Calibri"/>
                <a:cs typeface="Calibri"/>
              </a:rPr>
              <a:t>of </a:t>
            </a:r>
            <a:r>
              <a:rPr sz="2400" i="1" spc="55" dirty="0">
                <a:solidFill>
                  <a:srgbClr val="616161"/>
                </a:solidFill>
                <a:latin typeface="Calibri"/>
                <a:cs typeface="Calibri"/>
              </a:rPr>
              <a:t>civilization </a:t>
            </a:r>
            <a:r>
              <a:rPr sz="2400" i="1" spc="60" dirty="0">
                <a:solidFill>
                  <a:srgbClr val="616161"/>
                </a:solidFill>
                <a:latin typeface="Calibri"/>
                <a:cs typeface="Calibri"/>
              </a:rPr>
              <a:t>through </a:t>
            </a:r>
            <a:r>
              <a:rPr sz="2400" i="1" spc="150" dirty="0">
                <a:solidFill>
                  <a:srgbClr val="616161"/>
                </a:solidFill>
                <a:latin typeface="Calibri"/>
                <a:cs typeface="Calibri"/>
              </a:rPr>
              <a:t>2003, </a:t>
            </a:r>
            <a:r>
              <a:rPr sz="2400" i="1" spc="45" dirty="0">
                <a:solidFill>
                  <a:srgbClr val="616161"/>
                </a:solidFill>
                <a:latin typeface="Calibri"/>
                <a:cs typeface="Calibri"/>
              </a:rPr>
              <a:t>but </a:t>
            </a:r>
            <a:r>
              <a:rPr sz="2400" i="1" spc="10" dirty="0">
                <a:solidFill>
                  <a:srgbClr val="616161"/>
                </a:solidFill>
                <a:latin typeface="Calibri"/>
                <a:cs typeface="Calibri"/>
              </a:rPr>
              <a:t>that </a:t>
            </a:r>
            <a:r>
              <a:rPr sz="2400" i="1" spc="100" dirty="0">
                <a:solidFill>
                  <a:srgbClr val="616161"/>
                </a:solidFill>
                <a:latin typeface="Calibri"/>
                <a:cs typeface="Calibri"/>
              </a:rPr>
              <a:t>much </a:t>
            </a:r>
            <a:r>
              <a:rPr sz="2400" i="1" spc="40" dirty="0">
                <a:solidFill>
                  <a:srgbClr val="616161"/>
                </a:solidFill>
                <a:latin typeface="Calibri"/>
                <a:cs typeface="Calibri"/>
              </a:rPr>
              <a:t>information  </a:t>
            </a:r>
            <a:r>
              <a:rPr sz="2400" i="1" spc="85" dirty="0">
                <a:solidFill>
                  <a:srgbClr val="616161"/>
                </a:solidFill>
                <a:latin typeface="Calibri"/>
                <a:cs typeface="Calibri"/>
              </a:rPr>
              <a:t>is </a:t>
            </a:r>
            <a:r>
              <a:rPr sz="2400" i="1" spc="90" dirty="0">
                <a:solidFill>
                  <a:srgbClr val="616161"/>
                </a:solidFill>
                <a:latin typeface="Calibri"/>
                <a:cs typeface="Calibri"/>
              </a:rPr>
              <a:t>now </a:t>
            </a:r>
            <a:r>
              <a:rPr sz="2400" i="1" spc="105" dirty="0">
                <a:solidFill>
                  <a:srgbClr val="616161"/>
                </a:solidFill>
                <a:latin typeface="Calibri"/>
                <a:cs typeface="Calibri"/>
              </a:rPr>
              <a:t>created </a:t>
            </a:r>
            <a:r>
              <a:rPr sz="2400" i="1" spc="114" dirty="0">
                <a:solidFill>
                  <a:srgbClr val="616161"/>
                </a:solidFill>
                <a:latin typeface="Calibri"/>
                <a:cs typeface="Calibri"/>
              </a:rPr>
              <a:t>every </a:t>
            </a:r>
            <a:r>
              <a:rPr sz="2400" i="1" spc="190" dirty="0">
                <a:solidFill>
                  <a:srgbClr val="616161"/>
                </a:solidFill>
                <a:latin typeface="Calibri"/>
                <a:cs typeface="Calibri"/>
              </a:rPr>
              <a:t>2 </a:t>
            </a:r>
            <a:r>
              <a:rPr sz="2400" i="1" spc="105" dirty="0">
                <a:solidFill>
                  <a:srgbClr val="616161"/>
                </a:solidFill>
                <a:latin typeface="Calibri"/>
                <a:cs typeface="Calibri"/>
              </a:rPr>
              <a:t>days, </a:t>
            </a:r>
            <a:r>
              <a:rPr sz="2400" i="1" spc="125" dirty="0">
                <a:solidFill>
                  <a:srgbClr val="616161"/>
                </a:solidFill>
                <a:latin typeface="Calibri"/>
                <a:cs typeface="Calibri"/>
              </a:rPr>
              <a:t>and </a:t>
            </a:r>
            <a:r>
              <a:rPr sz="2400" i="1" spc="65" dirty="0">
                <a:solidFill>
                  <a:srgbClr val="616161"/>
                </a:solidFill>
                <a:latin typeface="Calibri"/>
                <a:cs typeface="Calibri"/>
              </a:rPr>
              <a:t>the </a:t>
            </a:r>
            <a:r>
              <a:rPr sz="2400" i="1" spc="165" dirty="0">
                <a:solidFill>
                  <a:srgbClr val="616161"/>
                </a:solidFill>
                <a:latin typeface="Calibri"/>
                <a:cs typeface="Calibri"/>
              </a:rPr>
              <a:t>pace </a:t>
            </a:r>
            <a:r>
              <a:rPr sz="2400" i="1" spc="85" dirty="0">
                <a:solidFill>
                  <a:srgbClr val="616161"/>
                </a:solidFill>
                <a:latin typeface="Calibri"/>
                <a:cs typeface="Calibri"/>
              </a:rPr>
              <a:t>is</a:t>
            </a:r>
            <a:r>
              <a:rPr sz="2400" i="1" spc="-290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2400" i="1" spc="70" dirty="0">
                <a:solidFill>
                  <a:srgbClr val="616161"/>
                </a:solidFill>
                <a:latin typeface="Calibri"/>
                <a:cs typeface="Calibri"/>
              </a:rPr>
              <a:t>increasing.”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14"/>
              </a:spcBef>
            </a:pPr>
            <a:r>
              <a:rPr sz="1800" spc="-15" dirty="0">
                <a:solidFill>
                  <a:srgbClr val="616161"/>
                </a:solidFill>
                <a:latin typeface="Calibri"/>
                <a:cs typeface="Calibri"/>
              </a:rPr>
              <a:t>--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Eric 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Schmidt, </a:t>
            </a:r>
            <a:r>
              <a:rPr sz="1800" spc="140" dirty="0">
                <a:solidFill>
                  <a:srgbClr val="616161"/>
                </a:solidFill>
                <a:latin typeface="Calibri"/>
                <a:cs typeface="Calibri"/>
              </a:rPr>
              <a:t>PDG </a:t>
            </a:r>
            <a:r>
              <a:rPr sz="1800" spc="80" dirty="0">
                <a:solidFill>
                  <a:srgbClr val="616161"/>
                </a:solidFill>
                <a:latin typeface="Calibri"/>
                <a:cs typeface="Calibri"/>
              </a:rPr>
              <a:t>Google,</a:t>
            </a:r>
            <a:r>
              <a:rPr sz="1800" spc="45" dirty="0">
                <a:solidFill>
                  <a:srgbClr val="616161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616161"/>
                </a:solidFill>
                <a:latin typeface="Calibri"/>
                <a:cs typeface="Calibri"/>
              </a:rPr>
              <a:t>2010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4199</Words>
  <Application>Microsoft Office PowerPoint</Application>
  <PresentationFormat>On-screen Show (16:9)</PresentationFormat>
  <Paragraphs>503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Courier New</vt:lpstr>
      <vt:lpstr>Office Theme</vt:lpstr>
      <vt:lpstr>PowerPoint Presentation</vt:lpstr>
      <vt:lpstr>Plan</vt:lpstr>
      <vt:lpstr>Big Data - Une définition</vt:lpstr>
      <vt:lpstr>Big Data - Définition</vt:lpstr>
      <vt:lpstr>Big Data - Définition</vt:lpstr>
      <vt:lpstr>PowerPoint Presentation</vt:lpstr>
      <vt:lpstr>Big Data - Pourquoi?</vt:lpstr>
      <vt:lpstr>Big Data - Pourquoi?</vt:lpstr>
      <vt:lpstr>Big Data - Disponibilité des données</vt:lpstr>
      <vt:lpstr>PowerPoint Presentation</vt:lpstr>
      <vt:lpstr>Données structurées vs non structurées</vt:lpstr>
      <vt:lpstr>Big Data - Capacité  de stockage</vt:lpstr>
      <vt:lpstr>Big Data - Capacité  d’analyse</vt:lpstr>
      <vt:lpstr>Big Data - Pourquoi?</vt:lpstr>
      <vt:lpstr>Big Data - Les applications</vt:lpstr>
      <vt:lpstr>Applications</vt:lpstr>
      <vt:lpstr>Les techniques et les technologies</vt:lpstr>
      <vt:lpstr>Technologies - systèmes de fichiers distribués</vt:lpstr>
      <vt:lpstr>Technologies - systèmes de fichiers distribués</vt:lpstr>
      <vt:lpstr>Scale up vs. Scale Out</vt:lpstr>
      <vt:lpstr>Technologies - systèmes de fichiers distribués - H●  DDFuSbesoin est né “Google File System” qui a inspiré la création de Hadoop /</vt:lpstr>
      <vt:lpstr>PowerPoint Presentation</vt:lpstr>
      <vt:lpstr>Technologies - systèmes de fichiers distribués -</vt:lpstr>
      <vt:lpstr>Technologies - systèmes de fichiers distribués -  H● DAFvSantages:</vt:lpstr>
      <vt:lpstr>Technologies - systèmes de fichiers distribués - S3</vt:lpstr>
      <vt:lpstr>Technologies - systèmes de fichiers distribués - S3</vt:lpstr>
      <vt:lpstr>Technologies - systèmes de fichiers distribués -  C●EPSyHstème de fichiers distribué conçu et développé par RedHat</vt:lpstr>
      <vt:lpstr>Technologies - systèmes de fichiers distribués -  C●EPUtHilise un algorithme de hashing pour déterminer l’emplacement d’un bloc</vt:lpstr>
      <vt:lpstr>PowerPoint Presentation</vt:lpstr>
      <vt:lpstr>Technologies - systèmes de fichiers distribués -  C●EPAvHantages</vt:lpstr>
      <vt:lpstr>Techniques - algorithmes distribués</vt:lpstr>
      <vt:lpstr>Techniques - algorithmes distribués</vt:lpstr>
      <vt:lpstr>Techniques - algorithmes distribués - MapReduce</vt:lpstr>
      <vt:lpstr>PowerPoint Presentation</vt:lpstr>
      <vt:lpstr>PowerPoint Presentation</vt:lpstr>
      <vt:lpstr>Techniques - algorithmes distribués - MapReduce</vt:lpstr>
      <vt:lpstr>Techniques - algorithmes distribués - MapReduce</vt:lpstr>
      <vt:lpstr>Techniques - algorithmes distribués - Spark</vt:lpstr>
      <vt:lpstr>PowerPoint Presentation</vt:lpstr>
      <vt:lpstr>PowerPoint Presentation</vt:lpstr>
      <vt:lpstr>Techniques - algorithmes distribués - Spark</vt:lpstr>
      <vt:lpstr>Techniques - algorithmes distribués - Flux vs. batch</vt:lpstr>
      <vt:lpstr>Apache Storm</vt:lpstr>
      <vt:lpstr>Apache Samza</vt:lpstr>
      <vt:lpstr>PowerPoint Presentation</vt:lpstr>
      <vt:lpstr>PowerPoint Presentation</vt:lpstr>
      <vt:lpstr>Techniques - algorithmes distribués - Flux vs. batch</vt:lpstr>
      <vt:lpstr>Technologies - systèmes de BD</vt:lpstr>
      <vt:lpstr>Technologies - systèmes de base de données</vt:lpstr>
      <vt:lpstr>Technologies - systèmes de BD - NoSQL</vt:lpstr>
      <vt:lpstr>Technologies - systèmes de BD - NoSQL</vt:lpstr>
      <vt:lpstr>Technologies - systèmes de BD - NoSQL</vt:lpstr>
      <vt:lpstr>Technologies - systèmes de BD - Document</vt:lpstr>
      <vt:lpstr>Technologies - systèmes de BD - Document</vt:lpstr>
      <vt:lpstr>Technologies - systèmes de BD - Clé-valeur</vt:lpstr>
      <vt:lpstr>Technologies - systèmes de BD - HBase</vt:lpstr>
      <vt:lpstr>PowerPoint Presentation</vt:lpstr>
      <vt:lpstr>Technologies - systèmes de BD - HBase</vt:lpstr>
      <vt:lpstr>Technologies - systèmes de BD - Cassandra</vt:lpstr>
      <vt:lpstr>PowerPoint Presentation</vt:lpstr>
      <vt:lpstr>PowerPoint Presentation</vt:lpstr>
      <vt:lpstr>Technologies - systèmes de BD - Cassandra</vt:lpstr>
      <vt:lpstr>PowerPoint Presentation</vt:lpstr>
      <vt:lpstr>Technologies - systèmes de BD - Graphe</vt:lpstr>
      <vt:lpstr>PowerPoint Presentation</vt:lpstr>
      <vt:lpstr>Technologies - systèmes de BD - Graphe</vt:lpstr>
      <vt:lpstr>Technologies - systèmes de BD - Structurées</vt:lpstr>
      <vt:lpstr>Technologies - systèmes de BD - Kudu</vt:lpstr>
      <vt:lpstr>Technologies - systèmes de BD - CockroachDB</vt:lpstr>
      <vt:lpstr>Technologies - systèmes de BD - CockroachDB</vt:lpstr>
      <vt:lpstr>Technologies - systèmes de BD - Autres</vt:lpstr>
      <vt:lpstr>PowerPoint Presentation</vt:lpstr>
      <vt:lpstr>Technologies - systèmes de base de données</vt:lpstr>
      <vt:lpstr>Technologies - systèmes de base de données</vt:lpstr>
      <vt:lpstr>Technologies - systèmes de base de données</vt:lpstr>
      <vt:lpstr>Technologies - systèmes de base de données</vt:lpstr>
      <vt:lpstr>Technologies - systèmes  d’orchestration</vt:lpstr>
      <vt:lpstr>Technologies - systèmes d’orchestration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rahal</dc:creator>
  <cp:lastModifiedBy>Mohamed Rahal</cp:lastModifiedBy>
  <cp:revision>1</cp:revision>
  <dcterms:created xsi:type="dcterms:W3CDTF">2019-10-28T12:39:45Z</dcterms:created>
  <dcterms:modified xsi:type="dcterms:W3CDTF">2019-10-28T12:48:01Z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