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</p:sldIdLst>
  <p:sldSz cx="10083800" cy="5664200"/>
  <p:notesSz cx="10083800" cy="56642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653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0339" y="166370"/>
            <a:ext cx="9723120" cy="54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3171952"/>
            <a:ext cx="7058660" cy="1416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45454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45454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302766"/>
            <a:ext cx="4386453" cy="37383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302766"/>
            <a:ext cx="4386453" cy="37383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45454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706879" y="0"/>
            <a:ext cx="8371840" cy="3779520"/>
          </a:xfrm>
          <a:custGeom>
            <a:avLst/>
            <a:gdLst/>
            <a:ahLst/>
            <a:cxnLst/>
            <a:rect l="l" t="t" r="r" b="b"/>
            <a:pathLst>
              <a:path w="8371840" h="3779520">
                <a:moveTo>
                  <a:pt x="0" y="3779520"/>
                </a:moveTo>
                <a:lnTo>
                  <a:pt x="8371840" y="3779520"/>
                </a:lnTo>
                <a:lnTo>
                  <a:pt x="8371840" y="0"/>
                </a:lnTo>
                <a:lnTo>
                  <a:pt x="0" y="0"/>
                </a:lnTo>
                <a:lnTo>
                  <a:pt x="0" y="3779520"/>
                </a:lnTo>
                <a:close/>
              </a:path>
            </a:pathLst>
          </a:custGeom>
          <a:solidFill>
            <a:srgbClr val="454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596390" cy="3779520"/>
          </a:xfrm>
          <a:custGeom>
            <a:avLst/>
            <a:gdLst/>
            <a:ahLst/>
            <a:cxnLst/>
            <a:rect l="l" t="t" r="r" b="b"/>
            <a:pathLst>
              <a:path w="1596390" h="3779520">
                <a:moveTo>
                  <a:pt x="0" y="3779520"/>
                </a:moveTo>
                <a:lnTo>
                  <a:pt x="1596390" y="3779520"/>
                </a:lnTo>
                <a:lnTo>
                  <a:pt x="1596390" y="0"/>
                </a:lnTo>
                <a:lnTo>
                  <a:pt x="0" y="0"/>
                </a:lnTo>
                <a:lnTo>
                  <a:pt x="0" y="3779520"/>
                </a:lnTo>
                <a:close/>
              </a:path>
            </a:pathLst>
          </a:custGeom>
          <a:solidFill>
            <a:srgbClr val="454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706879" y="4512309"/>
            <a:ext cx="8371840" cy="1151890"/>
          </a:xfrm>
          <a:custGeom>
            <a:avLst/>
            <a:gdLst/>
            <a:ahLst/>
            <a:cxnLst/>
            <a:rect l="l" t="t" r="r" b="b"/>
            <a:pathLst>
              <a:path w="8371840" h="1151889">
                <a:moveTo>
                  <a:pt x="0" y="1151889"/>
                </a:moveTo>
                <a:lnTo>
                  <a:pt x="8371840" y="1151889"/>
                </a:lnTo>
                <a:lnTo>
                  <a:pt x="8371840" y="0"/>
                </a:lnTo>
                <a:lnTo>
                  <a:pt x="0" y="0"/>
                </a:lnTo>
                <a:lnTo>
                  <a:pt x="0" y="1151889"/>
                </a:lnTo>
                <a:close/>
              </a:path>
            </a:pathLst>
          </a:custGeom>
          <a:solidFill>
            <a:srgbClr val="454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4512309"/>
            <a:ext cx="1596390" cy="1151890"/>
          </a:xfrm>
          <a:custGeom>
            <a:avLst/>
            <a:gdLst/>
            <a:ahLst/>
            <a:cxnLst/>
            <a:rect l="l" t="t" r="r" b="b"/>
            <a:pathLst>
              <a:path w="1596390" h="1151889">
                <a:moveTo>
                  <a:pt x="0" y="1151889"/>
                </a:moveTo>
                <a:lnTo>
                  <a:pt x="1596390" y="1151889"/>
                </a:lnTo>
                <a:lnTo>
                  <a:pt x="1596390" y="0"/>
                </a:lnTo>
                <a:lnTo>
                  <a:pt x="0" y="0"/>
                </a:lnTo>
                <a:lnTo>
                  <a:pt x="0" y="1151889"/>
                </a:lnTo>
                <a:close/>
              </a:path>
            </a:pathLst>
          </a:custGeom>
          <a:solidFill>
            <a:srgbClr val="454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706879" y="3779520"/>
            <a:ext cx="8362950" cy="732790"/>
          </a:xfrm>
          <a:custGeom>
            <a:avLst/>
            <a:gdLst/>
            <a:ahLst/>
            <a:cxnLst/>
            <a:rect l="l" t="t" r="r" b="b"/>
            <a:pathLst>
              <a:path w="8362950" h="732789">
                <a:moveTo>
                  <a:pt x="0" y="732789"/>
                </a:moveTo>
                <a:lnTo>
                  <a:pt x="8362950" y="732789"/>
                </a:lnTo>
                <a:lnTo>
                  <a:pt x="8362950" y="0"/>
                </a:lnTo>
                <a:lnTo>
                  <a:pt x="0" y="0"/>
                </a:lnTo>
                <a:lnTo>
                  <a:pt x="0" y="7327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0" y="3779520"/>
            <a:ext cx="1596390" cy="732790"/>
          </a:xfrm>
          <a:custGeom>
            <a:avLst/>
            <a:gdLst/>
            <a:ahLst/>
            <a:cxnLst/>
            <a:rect l="l" t="t" r="r" b="b"/>
            <a:pathLst>
              <a:path w="1596390" h="732789">
                <a:moveTo>
                  <a:pt x="0" y="732789"/>
                </a:moveTo>
                <a:lnTo>
                  <a:pt x="1596390" y="732789"/>
                </a:lnTo>
                <a:lnTo>
                  <a:pt x="1596390" y="0"/>
                </a:lnTo>
                <a:lnTo>
                  <a:pt x="0" y="0"/>
                </a:lnTo>
                <a:lnTo>
                  <a:pt x="0" y="7327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0" y="3854450"/>
            <a:ext cx="1602740" cy="589280"/>
          </a:xfrm>
          <a:custGeom>
            <a:avLst/>
            <a:gdLst/>
            <a:ahLst/>
            <a:cxnLst/>
            <a:rect l="l" t="t" r="r" b="b"/>
            <a:pathLst>
              <a:path w="1602740" h="589279">
                <a:moveTo>
                  <a:pt x="0" y="589280"/>
                </a:moveTo>
                <a:lnTo>
                  <a:pt x="0" y="0"/>
                </a:lnTo>
                <a:lnTo>
                  <a:pt x="1602740" y="0"/>
                </a:lnTo>
                <a:lnTo>
                  <a:pt x="1602740" y="589280"/>
                </a:lnTo>
                <a:lnTo>
                  <a:pt x="0" y="589280"/>
                </a:lnTo>
                <a:close/>
              </a:path>
            </a:pathLst>
          </a:custGeom>
          <a:solidFill>
            <a:srgbClr val="D91E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703070" y="3846829"/>
            <a:ext cx="8366759" cy="589280"/>
          </a:xfrm>
          <a:custGeom>
            <a:avLst/>
            <a:gdLst/>
            <a:ahLst/>
            <a:cxnLst/>
            <a:rect l="l" t="t" r="r" b="b"/>
            <a:pathLst>
              <a:path w="8366759" h="589279">
                <a:moveTo>
                  <a:pt x="0" y="0"/>
                </a:moveTo>
                <a:lnTo>
                  <a:pt x="8366759" y="0"/>
                </a:lnTo>
                <a:lnTo>
                  <a:pt x="8366759" y="589280"/>
                </a:lnTo>
                <a:lnTo>
                  <a:pt x="0" y="589280"/>
                </a:lnTo>
                <a:lnTo>
                  <a:pt x="0" y="0"/>
                </a:lnTo>
                <a:close/>
              </a:path>
            </a:pathLst>
          </a:custGeom>
          <a:solidFill>
            <a:srgbClr val="2CA1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596389" y="0"/>
            <a:ext cx="110489" cy="5664200"/>
          </a:xfrm>
          <a:custGeom>
            <a:avLst/>
            <a:gdLst/>
            <a:ahLst/>
            <a:cxnLst/>
            <a:rect l="l" t="t" r="r" b="b"/>
            <a:pathLst>
              <a:path w="110489" h="5664200">
                <a:moveTo>
                  <a:pt x="0" y="0"/>
                </a:moveTo>
                <a:lnTo>
                  <a:pt x="110490" y="0"/>
                </a:lnTo>
                <a:lnTo>
                  <a:pt x="110490" y="5664199"/>
                </a:lnTo>
                <a:lnTo>
                  <a:pt x="0" y="5664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872489"/>
            <a:ext cx="588010" cy="189230"/>
          </a:xfrm>
          <a:custGeom>
            <a:avLst/>
            <a:gdLst/>
            <a:ahLst/>
            <a:cxnLst/>
            <a:rect l="l" t="t" r="r" b="b"/>
            <a:pathLst>
              <a:path w="588010" h="189230">
                <a:moveTo>
                  <a:pt x="0" y="0"/>
                </a:moveTo>
                <a:lnTo>
                  <a:pt x="588010" y="0"/>
                </a:lnTo>
                <a:lnTo>
                  <a:pt x="588010" y="189230"/>
                </a:lnTo>
                <a:lnTo>
                  <a:pt x="0" y="189230"/>
                </a:lnTo>
                <a:lnTo>
                  <a:pt x="0" y="0"/>
                </a:lnTo>
                <a:close/>
              </a:path>
            </a:pathLst>
          </a:custGeom>
          <a:solidFill>
            <a:srgbClr val="D91E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50240" y="872489"/>
            <a:ext cx="9429750" cy="189230"/>
          </a:xfrm>
          <a:custGeom>
            <a:avLst/>
            <a:gdLst/>
            <a:ahLst/>
            <a:cxnLst/>
            <a:rect l="l" t="t" r="r" b="b"/>
            <a:pathLst>
              <a:path w="9429750" h="189230">
                <a:moveTo>
                  <a:pt x="0" y="0"/>
                </a:moveTo>
                <a:lnTo>
                  <a:pt x="9429750" y="0"/>
                </a:lnTo>
                <a:lnTo>
                  <a:pt x="9429750" y="189230"/>
                </a:lnTo>
                <a:lnTo>
                  <a:pt x="0" y="189230"/>
                </a:lnTo>
                <a:lnTo>
                  <a:pt x="0" y="0"/>
                </a:lnTo>
                <a:close/>
              </a:path>
            </a:pathLst>
          </a:custGeom>
          <a:solidFill>
            <a:srgbClr val="2CA1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0339" y="166370"/>
            <a:ext cx="9723120" cy="54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45454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1294" y="2101850"/>
            <a:ext cx="9681210" cy="12979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5267706"/>
            <a:ext cx="3226816" cy="283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5267706"/>
            <a:ext cx="2319274" cy="283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5267706"/>
            <a:ext cx="2319274" cy="283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hadoop.apache.org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loudera.com/content/cloudera/en/downloads/cdh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MIROIR/hadoop/hadoop-X.Y.Z.tar.gz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jpg"/><Relationship Id="rId5" Type="http://schemas.openxmlformats.org/officeDocument/2006/relationships/image" Target="../media/image7.png"/><Relationship Id="rId10" Type="http://schemas.openxmlformats.org/officeDocument/2006/relationships/image" Target="../media/image12.jp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78720" cy="4936490"/>
          </a:xfrm>
          <a:custGeom>
            <a:avLst/>
            <a:gdLst/>
            <a:ahLst/>
            <a:cxnLst/>
            <a:rect l="l" t="t" r="r" b="b"/>
            <a:pathLst>
              <a:path w="10078720" h="4936490">
                <a:moveTo>
                  <a:pt x="0" y="4936490"/>
                </a:moveTo>
                <a:lnTo>
                  <a:pt x="10078720" y="4936490"/>
                </a:lnTo>
                <a:lnTo>
                  <a:pt x="10078720" y="0"/>
                </a:lnTo>
                <a:lnTo>
                  <a:pt x="0" y="0"/>
                </a:lnTo>
                <a:lnTo>
                  <a:pt x="0" y="4936490"/>
                </a:lnTo>
                <a:close/>
              </a:path>
            </a:pathLst>
          </a:custGeom>
          <a:solidFill>
            <a:srgbClr val="454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936490"/>
            <a:ext cx="10078720" cy="727710"/>
          </a:xfrm>
          <a:custGeom>
            <a:avLst/>
            <a:gdLst/>
            <a:ahLst/>
            <a:cxnLst/>
            <a:rect l="l" t="t" r="r" b="b"/>
            <a:pathLst>
              <a:path w="10078720" h="727710">
                <a:moveTo>
                  <a:pt x="0" y="0"/>
                </a:moveTo>
                <a:lnTo>
                  <a:pt x="10078720" y="0"/>
                </a:lnTo>
                <a:lnTo>
                  <a:pt x="10078719" y="727710"/>
                </a:lnTo>
                <a:lnTo>
                  <a:pt x="0" y="7277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003800"/>
            <a:ext cx="2470150" cy="589280"/>
          </a:xfrm>
          <a:custGeom>
            <a:avLst/>
            <a:gdLst/>
            <a:ahLst/>
            <a:cxnLst/>
            <a:rect l="l" t="t" r="r" b="b"/>
            <a:pathLst>
              <a:path w="2470150" h="589279">
                <a:moveTo>
                  <a:pt x="0" y="589280"/>
                </a:moveTo>
                <a:lnTo>
                  <a:pt x="0" y="0"/>
                </a:lnTo>
                <a:lnTo>
                  <a:pt x="2470150" y="0"/>
                </a:lnTo>
                <a:lnTo>
                  <a:pt x="2470150" y="589280"/>
                </a:lnTo>
                <a:lnTo>
                  <a:pt x="0" y="589280"/>
                </a:lnTo>
                <a:close/>
              </a:path>
            </a:pathLst>
          </a:custGeom>
          <a:solidFill>
            <a:srgbClr val="D91E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99689" y="4996179"/>
            <a:ext cx="7479030" cy="589280"/>
          </a:xfrm>
          <a:custGeom>
            <a:avLst/>
            <a:gdLst/>
            <a:ahLst/>
            <a:cxnLst/>
            <a:rect l="l" t="t" r="r" b="b"/>
            <a:pathLst>
              <a:path w="7479030" h="589279">
                <a:moveTo>
                  <a:pt x="0" y="0"/>
                </a:moveTo>
                <a:lnTo>
                  <a:pt x="7479030" y="0"/>
                </a:lnTo>
                <a:lnTo>
                  <a:pt x="7479030" y="589280"/>
                </a:lnTo>
                <a:lnTo>
                  <a:pt x="0" y="589280"/>
                </a:lnTo>
                <a:lnTo>
                  <a:pt x="0" y="0"/>
                </a:lnTo>
                <a:close/>
              </a:path>
            </a:pathLst>
          </a:custGeom>
          <a:solidFill>
            <a:srgbClr val="2CA1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21309" y="5124450"/>
            <a:ext cx="1855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2400" b="1" dirty="0" smtClean="0">
                <a:solidFill>
                  <a:srgbClr val="FFFFFF"/>
                </a:solidFill>
                <a:latin typeface="Arial"/>
                <a:cs typeface="Arial"/>
              </a:rPr>
              <a:t>Esprit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96210" y="5054600"/>
            <a:ext cx="19240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2800" b="1" spc="-5" dirty="0" smtClean="0">
                <a:solidFill>
                  <a:srgbClr val="FFFFFF"/>
                </a:solidFill>
                <a:latin typeface="Arial"/>
                <a:cs typeface="Arial"/>
              </a:rPr>
              <a:t>2019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49960" y="2132329"/>
            <a:ext cx="80403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FFFFFF"/>
                </a:solidFill>
              </a:rPr>
              <a:t>Introduction </a:t>
            </a:r>
            <a:r>
              <a:rPr sz="3600" dirty="0">
                <a:solidFill>
                  <a:srgbClr val="FFFFFF"/>
                </a:solidFill>
              </a:rPr>
              <a:t>à </a:t>
            </a:r>
            <a:r>
              <a:rPr sz="3600" spc="-5" dirty="0">
                <a:solidFill>
                  <a:srgbClr val="FFFFFF"/>
                </a:solidFill>
              </a:rPr>
              <a:t>Hadoop </a:t>
            </a:r>
            <a:r>
              <a:rPr sz="3600" dirty="0">
                <a:solidFill>
                  <a:srgbClr val="FFFFFF"/>
                </a:solidFill>
              </a:rPr>
              <a:t>&amp;</a:t>
            </a:r>
            <a:r>
              <a:rPr sz="3600" spc="-65" dirty="0">
                <a:solidFill>
                  <a:srgbClr val="FFFFFF"/>
                </a:solidFill>
              </a:rPr>
              <a:t> </a:t>
            </a:r>
            <a:r>
              <a:rPr sz="3600" spc="-5" dirty="0">
                <a:solidFill>
                  <a:srgbClr val="FFFFFF"/>
                </a:solidFill>
              </a:rPr>
              <a:t>MapReduce</a:t>
            </a:r>
            <a:endParaRPr sz="3600"/>
          </a:p>
        </p:txBody>
      </p:sp>
      <p:sp>
        <p:nvSpPr>
          <p:cNvPr id="9" name="object 9"/>
          <p:cNvSpPr txBox="1"/>
          <p:nvPr/>
        </p:nvSpPr>
        <p:spPr>
          <a:xfrm>
            <a:off x="4253229" y="2877820"/>
            <a:ext cx="13474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Cours</a:t>
            </a:r>
            <a:r>
              <a:rPr sz="28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469" y="4620259"/>
            <a:ext cx="46291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600" b="1" spc="-5" dirty="0" smtClean="0">
                <a:solidFill>
                  <a:srgbClr val="FFFFFF"/>
                </a:solidFill>
                <a:latin typeface="Arial"/>
                <a:cs typeface="Arial"/>
              </a:rPr>
              <a:t>Mohamed Rahal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1500" y="3968750"/>
            <a:ext cx="81597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60" dirty="0">
                <a:solidFill>
                  <a:srgbClr val="FFFFFF"/>
                </a:solidFill>
                <a:latin typeface="Lucida Sans"/>
                <a:cs typeface="Lucida Sans"/>
              </a:rPr>
              <a:t>HD</a:t>
            </a:r>
            <a:r>
              <a:rPr sz="2300" spc="-15" dirty="0">
                <a:solidFill>
                  <a:srgbClr val="FFFFFF"/>
                </a:solidFill>
                <a:latin typeface="Lucida Sans"/>
                <a:cs typeface="Lucida Sans"/>
              </a:rPr>
              <a:t>F</a:t>
            </a:r>
            <a:r>
              <a:rPr sz="2300" spc="220" dirty="0">
                <a:solidFill>
                  <a:srgbClr val="FFFFFF"/>
                </a:solidFill>
                <a:latin typeface="Lucida Sans"/>
                <a:cs typeface="Lucida Sans"/>
              </a:rPr>
              <a:t>S</a:t>
            </a:r>
            <a:endParaRPr sz="2300">
              <a:latin typeface="Lucida Sans"/>
              <a:cs typeface="Lucida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05610" y="1270"/>
            <a:ext cx="8373109" cy="3765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5800" y="3906520"/>
            <a:ext cx="2730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260" dirty="0">
                <a:solidFill>
                  <a:srgbClr val="FFFFFF"/>
                </a:solidFill>
                <a:latin typeface="DejaVu Sans Mono"/>
                <a:cs typeface="DejaVu Sans Mono"/>
              </a:rPr>
              <a:t>1</a:t>
            </a:r>
            <a:endParaRPr sz="280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869950"/>
            <a:ext cx="2463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1-1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339" y="166370"/>
            <a:ext cx="263525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Présentation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7000" y="1296670"/>
            <a:ext cx="9277350" cy="4112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indent="-215900">
              <a:lnSpc>
                <a:spcPct val="100000"/>
              </a:lnSpc>
              <a:spcBef>
                <a:spcPts val="100"/>
              </a:spcBef>
              <a:buSzPct val="44230"/>
              <a:buFont typeface="Calibri"/>
              <a:buChar char="●"/>
              <a:tabLst>
                <a:tab pos="266700" algn="l"/>
              </a:tabLst>
            </a:pPr>
            <a:r>
              <a:rPr sz="2600" b="1" dirty="0">
                <a:latin typeface="Arial"/>
                <a:cs typeface="Arial"/>
              </a:rPr>
              <a:t>HDFS: Hadoop </a:t>
            </a:r>
            <a:r>
              <a:rPr sz="2600" b="1" spc="-5" dirty="0">
                <a:latin typeface="Arial"/>
                <a:cs typeface="Arial"/>
              </a:rPr>
              <a:t>Distributed File</a:t>
            </a:r>
            <a:r>
              <a:rPr sz="2600" b="1" spc="1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System.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Char char="●"/>
            </a:pPr>
            <a:endParaRPr sz="2550">
              <a:latin typeface="Arial"/>
              <a:cs typeface="Arial"/>
            </a:endParaRPr>
          </a:p>
          <a:p>
            <a:pPr marL="266700" marR="159385" indent="-215900">
              <a:lnSpc>
                <a:spcPts val="2910"/>
              </a:lnSpc>
              <a:spcBef>
                <a:spcPts val="5"/>
              </a:spcBef>
              <a:buSzPct val="44230"/>
              <a:buFont typeface="Calibri"/>
              <a:buChar char="●"/>
              <a:tabLst>
                <a:tab pos="266700" algn="l"/>
              </a:tabLst>
            </a:pPr>
            <a:r>
              <a:rPr sz="2600" b="1" spc="-5" dirty="0">
                <a:latin typeface="Arial"/>
                <a:cs typeface="Arial"/>
              </a:rPr>
              <a:t>Système </a:t>
            </a:r>
            <a:r>
              <a:rPr sz="2600" b="1" dirty="0">
                <a:latin typeface="Arial"/>
                <a:cs typeface="Arial"/>
              </a:rPr>
              <a:t>de </a:t>
            </a:r>
            <a:r>
              <a:rPr sz="2600" b="1" spc="-5" dirty="0">
                <a:latin typeface="Arial"/>
                <a:cs typeface="Arial"/>
              </a:rPr>
              <a:t>fichiers distribué </a:t>
            </a:r>
            <a:r>
              <a:rPr sz="2600" b="1" dirty="0">
                <a:latin typeface="Arial"/>
                <a:cs typeface="Arial"/>
              </a:rPr>
              <a:t>associé à Hadoop. C'est </a:t>
            </a:r>
            <a:r>
              <a:rPr sz="2600" b="1" spc="-5" dirty="0">
                <a:latin typeface="Arial"/>
                <a:cs typeface="Arial"/>
              </a:rPr>
              <a:t>là  </a:t>
            </a:r>
            <a:r>
              <a:rPr sz="2600" b="1" dirty="0">
                <a:latin typeface="Arial"/>
                <a:cs typeface="Arial"/>
              </a:rPr>
              <a:t>qu'on </a:t>
            </a:r>
            <a:r>
              <a:rPr sz="2600" b="1" spc="-5" dirty="0">
                <a:latin typeface="Arial"/>
                <a:cs typeface="Arial"/>
              </a:rPr>
              <a:t>stocke </a:t>
            </a:r>
            <a:r>
              <a:rPr sz="2600" b="1" dirty="0">
                <a:latin typeface="Arial"/>
                <a:cs typeface="Arial"/>
              </a:rPr>
              <a:t>données d'entrée, de </a:t>
            </a:r>
            <a:r>
              <a:rPr sz="2600" b="1" spc="-5" dirty="0">
                <a:latin typeface="Arial"/>
                <a:cs typeface="Arial"/>
              </a:rPr>
              <a:t>sortie,</a:t>
            </a:r>
            <a:r>
              <a:rPr sz="2600" b="1" spc="-1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etc.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Char char="●"/>
            </a:pPr>
            <a:endParaRPr sz="2250">
              <a:latin typeface="Arial"/>
              <a:cs typeface="Arial"/>
            </a:endParaRPr>
          </a:p>
          <a:p>
            <a:pPr marL="266700" indent="-215900">
              <a:lnSpc>
                <a:spcPct val="100000"/>
              </a:lnSpc>
              <a:buSzPct val="44230"/>
              <a:buFont typeface="Calibri"/>
              <a:buChar char="●"/>
              <a:tabLst>
                <a:tab pos="266700" algn="l"/>
              </a:tabLst>
            </a:pPr>
            <a:r>
              <a:rPr sz="2600" b="1" spc="-5" dirty="0">
                <a:latin typeface="Arial"/>
                <a:cs typeface="Arial"/>
              </a:rPr>
              <a:t>Caractéristiques: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Calibri"/>
              <a:buChar char="●"/>
            </a:pPr>
            <a:endParaRPr sz="2300">
              <a:latin typeface="Arial"/>
              <a:cs typeface="Arial"/>
            </a:endParaRPr>
          </a:p>
          <a:p>
            <a:pPr marL="482600" lvl="1" indent="-215900">
              <a:lnSpc>
                <a:spcPts val="3015"/>
              </a:lnSpc>
              <a:buSzPct val="44230"/>
              <a:buFont typeface="Calibri"/>
              <a:buChar char="●"/>
              <a:tabLst>
                <a:tab pos="482600" algn="l"/>
              </a:tabLst>
            </a:pPr>
            <a:r>
              <a:rPr sz="2600" b="1" spc="-5" dirty="0">
                <a:latin typeface="Arial"/>
                <a:cs typeface="Arial"/>
              </a:rPr>
              <a:t>Distribué</a:t>
            </a:r>
            <a:endParaRPr sz="2600">
              <a:latin typeface="Arial"/>
              <a:cs typeface="Arial"/>
            </a:endParaRPr>
          </a:p>
          <a:p>
            <a:pPr marL="482600" lvl="1" indent="-215900">
              <a:lnSpc>
                <a:spcPts val="2905"/>
              </a:lnSpc>
              <a:buSzPct val="44230"/>
              <a:buFont typeface="Calibri"/>
              <a:buChar char="●"/>
              <a:tabLst>
                <a:tab pos="482600" algn="l"/>
              </a:tabLst>
            </a:pPr>
            <a:r>
              <a:rPr sz="2600" b="1" dirty="0">
                <a:latin typeface="Arial"/>
                <a:cs typeface="Arial"/>
              </a:rPr>
              <a:t>Redondé</a:t>
            </a:r>
            <a:endParaRPr sz="2600">
              <a:latin typeface="Arial"/>
              <a:cs typeface="Arial"/>
            </a:endParaRPr>
          </a:p>
          <a:p>
            <a:pPr marL="482600" marR="43180" lvl="1" indent="-215900">
              <a:lnSpc>
                <a:spcPts val="2910"/>
              </a:lnSpc>
              <a:spcBef>
                <a:spcPts val="160"/>
              </a:spcBef>
              <a:buSzPct val="44230"/>
              <a:buFont typeface="Calibri"/>
              <a:buChar char="●"/>
              <a:tabLst>
                <a:tab pos="482600" algn="l"/>
              </a:tabLst>
            </a:pPr>
            <a:r>
              <a:rPr sz="2600" b="1" dirty="0">
                <a:latin typeface="Arial"/>
                <a:cs typeface="Arial"/>
              </a:rPr>
              <a:t>Conscient des </a:t>
            </a:r>
            <a:r>
              <a:rPr sz="2600" b="1" spc="-5" dirty="0">
                <a:latin typeface="Arial"/>
                <a:cs typeface="Arial"/>
              </a:rPr>
              <a:t>caractéristiques </a:t>
            </a:r>
            <a:r>
              <a:rPr sz="2600" b="1" dirty="0">
                <a:latin typeface="Arial"/>
                <a:cs typeface="Arial"/>
              </a:rPr>
              <a:t>physiques de  </a:t>
            </a:r>
            <a:r>
              <a:rPr sz="2600" b="1" spc="-5" dirty="0">
                <a:latin typeface="Arial"/>
                <a:cs typeface="Arial"/>
              </a:rPr>
              <a:t>l'emplacement </a:t>
            </a:r>
            <a:r>
              <a:rPr sz="2600" b="1" dirty="0">
                <a:latin typeface="Arial"/>
                <a:cs typeface="Arial"/>
              </a:rPr>
              <a:t>des serveurs </a:t>
            </a:r>
            <a:r>
              <a:rPr sz="2600" b="1" spc="5" dirty="0">
                <a:latin typeface="Arial"/>
                <a:cs typeface="Arial"/>
              </a:rPr>
              <a:t>(</a:t>
            </a:r>
            <a:r>
              <a:rPr sz="2600" b="1" i="1" spc="5" dirty="0">
                <a:latin typeface="Arial"/>
                <a:cs typeface="Arial"/>
              </a:rPr>
              <a:t>racks</a:t>
            </a:r>
            <a:r>
              <a:rPr sz="2600" b="1" spc="5" dirty="0">
                <a:latin typeface="Arial"/>
                <a:cs typeface="Arial"/>
              </a:rPr>
              <a:t>) </a:t>
            </a:r>
            <a:r>
              <a:rPr sz="2600" b="1" dirty="0">
                <a:latin typeface="Arial"/>
                <a:cs typeface="Arial"/>
              </a:rPr>
              <a:t>pour</a:t>
            </a:r>
            <a:r>
              <a:rPr sz="2600" b="1" spc="2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l'optimisation.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869950"/>
            <a:ext cx="2463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1-2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339" y="166370"/>
            <a:ext cx="256286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Architecture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7000" y="1296670"/>
            <a:ext cx="9762490" cy="4112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indent="-215900">
              <a:lnSpc>
                <a:spcPct val="100000"/>
              </a:lnSpc>
              <a:spcBef>
                <a:spcPts val="100"/>
              </a:spcBef>
              <a:buSzPct val="44230"/>
              <a:buFont typeface="Calibri"/>
              <a:buChar char="●"/>
              <a:tabLst>
                <a:tab pos="266700" algn="l"/>
              </a:tabLst>
            </a:pPr>
            <a:r>
              <a:rPr sz="2600" b="1" dirty="0">
                <a:latin typeface="Arial"/>
                <a:cs typeface="Arial"/>
              </a:rPr>
              <a:t>Repose sur deux</a:t>
            </a:r>
            <a:r>
              <a:rPr sz="2600" b="1" spc="1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serveurs: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alibri"/>
              <a:buChar char="●"/>
            </a:pPr>
            <a:endParaRPr sz="2500">
              <a:latin typeface="Arial"/>
              <a:cs typeface="Arial"/>
            </a:endParaRPr>
          </a:p>
          <a:p>
            <a:pPr marL="482600" marR="1099185" lvl="1" indent="-215900">
              <a:lnSpc>
                <a:spcPct val="93100"/>
              </a:lnSpc>
              <a:buSzPct val="44230"/>
              <a:buFont typeface="Calibri"/>
              <a:buChar char="●"/>
              <a:tabLst>
                <a:tab pos="482600" algn="l"/>
              </a:tabLst>
            </a:pPr>
            <a:r>
              <a:rPr sz="2600" b="1" dirty="0">
                <a:latin typeface="Arial"/>
                <a:cs typeface="Arial"/>
              </a:rPr>
              <a:t>Le </a:t>
            </a:r>
            <a:r>
              <a:rPr sz="2600" b="1" i="1" dirty="0">
                <a:latin typeface="Arial"/>
                <a:cs typeface="Arial"/>
              </a:rPr>
              <a:t>NameNode</a:t>
            </a:r>
            <a:r>
              <a:rPr sz="2600" b="1" dirty="0">
                <a:latin typeface="Arial"/>
                <a:cs typeface="Arial"/>
              </a:rPr>
              <a:t>, unique sur </a:t>
            </a:r>
            <a:r>
              <a:rPr sz="2600" b="1" spc="-5" dirty="0">
                <a:latin typeface="Arial"/>
                <a:cs typeface="Arial"/>
              </a:rPr>
              <a:t>le </a:t>
            </a:r>
            <a:r>
              <a:rPr sz="2600" b="1" i="1" spc="-5" dirty="0">
                <a:latin typeface="Arial"/>
                <a:cs typeface="Arial"/>
              </a:rPr>
              <a:t>cluster</a:t>
            </a:r>
            <a:r>
              <a:rPr sz="2600" b="1" spc="-5" dirty="0">
                <a:latin typeface="Arial"/>
                <a:cs typeface="Arial"/>
              </a:rPr>
              <a:t>. </a:t>
            </a:r>
            <a:r>
              <a:rPr sz="2600" b="1" dirty="0">
                <a:latin typeface="Arial"/>
                <a:cs typeface="Arial"/>
              </a:rPr>
              <a:t>Stocke </a:t>
            </a:r>
            <a:r>
              <a:rPr sz="2600" b="1" spc="-5" dirty="0">
                <a:latin typeface="Arial"/>
                <a:cs typeface="Arial"/>
              </a:rPr>
              <a:t>les  informations relative </a:t>
            </a:r>
            <a:r>
              <a:rPr sz="2600" b="1" dirty="0">
                <a:latin typeface="Arial"/>
                <a:cs typeface="Arial"/>
              </a:rPr>
              <a:t>aux noms de </a:t>
            </a:r>
            <a:r>
              <a:rPr sz="2600" b="1" spc="-5" dirty="0">
                <a:latin typeface="Arial"/>
                <a:cs typeface="Arial"/>
              </a:rPr>
              <a:t>fichiers </a:t>
            </a:r>
            <a:r>
              <a:rPr sz="2600" b="1" dirty="0">
                <a:latin typeface="Arial"/>
                <a:cs typeface="Arial"/>
              </a:rPr>
              <a:t>et à </a:t>
            </a:r>
            <a:r>
              <a:rPr sz="2600" b="1" spc="-5" dirty="0">
                <a:latin typeface="Arial"/>
                <a:cs typeface="Arial"/>
              </a:rPr>
              <a:t>leurs  caractéristiques </a:t>
            </a:r>
            <a:r>
              <a:rPr sz="2600" b="1" dirty="0">
                <a:latin typeface="Arial"/>
                <a:cs typeface="Arial"/>
              </a:rPr>
              <a:t>de </a:t>
            </a:r>
            <a:r>
              <a:rPr sz="2600" b="1" spc="-5" dirty="0">
                <a:latin typeface="Arial"/>
                <a:cs typeface="Arial"/>
              </a:rPr>
              <a:t>manière</a:t>
            </a:r>
            <a:r>
              <a:rPr sz="2600" b="1" spc="1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centralisée.</a:t>
            </a:r>
            <a:endParaRPr sz="2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Calibri"/>
              <a:buChar char="●"/>
            </a:pPr>
            <a:endParaRPr sz="2550">
              <a:latin typeface="Arial"/>
              <a:cs typeface="Arial"/>
            </a:endParaRPr>
          </a:p>
          <a:p>
            <a:pPr marL="482600" marR="30480" lvl="1" indent="-215900">
              <a:lnSpc>
                <a:spcPts val="2910"/>
              </a:lnSpc>
              <a:buSzPct val="44230"/>
              <a:buFont typeface="Calibri"/>
              <a:buChar char="●"/>
              <a:tabLst>
                <a:tab pos="482600" algn="l"/>
              </a:tabLst>
            </a:pPr>
            <a:r>
              <a:rPr sz="2600" b="1" dirty="0">
                <a:latin typeface="Arial"/>
                <a:cs typeface="Arial"/>
              </a:rPr>
              <a:t>Le </a:t>
            </a:r>
            <a:r>
              <a:rPr sz="2600" b="1" i="1" dirty="0">
                <a:latin typeface="Arial"/>
                <a:cs typeface="Arial"/>
              </a:rPr>
              <a:t>DataNode</a:t>
            </a:r>
            <a:r>
              <a:rPr sz="2600" b="1" dirty="0">
                <a:latin typeface="Arial"/>
                <a:cs typeface="Arial"/>
              </a:rPr>
              <a:t>, </a:t>
            </a:r>
            <a:r>
              <a:rPr sz="2600" b="1" spc="-5" dirty="0">
                <a:latin typeface="Arial"/>
                <a:cs typeface="Arial"/>
              </a:rPr>
              <a:t>plusieurs </a:t>
            </a:r>
            <a:r>
              <a:rPr sz="2600" b="1" dirty="0">
                <a:latin typeface="Arial"/>
                <a:cs typeface="Arial"/>
              </a:rPr>
              <a:t>par </a:t>
            </a:r>
            <a:r>
              <a:rPr sz="2600" b="1" i="1" dirty="0">
                <a:latin typeface="Arial"/>
                <a:cs typeface="Arial"/>
              </a:rPr>
              <a:t>cluster</a:t>
            </a:r>
            <a:r>
              <a:rPr sz="2600" b="1" dirty="0">
                <a:latin typeface="Arial"/>
                <a:cs typeface="Arial"/>
              </a:rPr>
              <a:t>. </a:t>
            </a:r>
            <a:r>
              <a:rPr sz="2600" b="1" spc="-5" dirty="0">
                <a:latin typeface="Arial"/>
                <a:cs typeface="Arial"/>
              </a:rPr>
              <a:t>Stocke le </a:t>
            </a:r>
            <a:r>
              <a:rPr sz="2600" b="1" dirty="0">
                <a:latin typeface="Arial"/>
                <a:cs typeface="Arial"/>
              </a:rPr>
              <a:t>contenu des  </a:t>
            </a:r>
            <a:r>
              <a:rPr sz="2600" b="1" spc="-5" dirty="0">
                <a:latin typeface="Arial"/>
                <a:cs typeface="Arial"/>
              </a:rPr>
              <a:t>fichiers </a:t>
            </a:r>
            <a:r>
              <a:rPr sz="2600" b="1" dirty="0">
                <a:latin typeface="Arial"/>
                <a:cs typeface="Arial"/>
              </a:rPr>
              <a:t>eux-même, </a:t>
            </a:r>
            <a:r>
              <a:rPr sz="2600" b="1" spc="-5" dirty="0">
                <a:latin typeface="Arial"/>
                <a:cs typeface="Arial"/>
              </a:rPr>
              <a:t>fragmentés </a:t>
            </a:r>
            <a:r>
              <a:rPr sz="2600" b="1" spc="5" dirty="0">
                <a:latin typeface="Arial"/>
                <a:cs typeface="Arial"/>
              </a:rPr>
              <a:t>en </a:t>
            </a:r>
            <a:r>
              <a:rPr sz="2600" b="1" dirty="0">
                <a:latin typeface="Arial"/>
                <a:cs typeface="Arial"/>
              </a:rPr>
              <a:t>blocs </a:t>
            </a:r>
            <a:r>
              <a:rPr sz="2600" b="1" spc="-5" dirty="0">
                <a:latin typeface="Arial"/>
                <a:cs typeface="Arial"/>
              </a:rPr>
              <a:t>(64KB </a:t>
            </a:r>
            <a:r>
              <a:rPr sz="2600" b="1" dirty="0">
                <a:latin typeface="Arial"/>
                <a:cs typeface="Arial"/>
              </a:rPr>
              <a:t>par</a:t>
            </a:r>
            <a:r>
              <a:rPr sz="2600" b="1" spc="1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défaut).</a:t>
            </a:r>
            <a:endParaRPr sz="2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Calibri"/>
              <a:buChar char="●"/>
            </a:pPr>
            <a:endParaRPr sz="2250">
              <a:latin typeface="Arial"/>
              <a:cs typeface="Arial"/>
            </a:endParaRPr>
          </a:p>
          <a:p>
            <a:pPr marL="266700" indent="-215900">
              <a:lnSpc>
                <a:spcPts val="3015"/>
              </a:lnSpc>
              <a:buSzPct val="44230"/>
              <a:buFont typeface="Calibri"/>
              <a:buChar char="●"/>
              <a:tabLst>
                <a:tab pos="266700" algn="l"/>
              </a:tabLst>
            </a:pPr>
            <a:r>
              <a:rPr sz="2600" b="1" spc="-5" dirty="0">
                <a:latin typeface="Arial"/>
                <a:cs typeface="Arial"/>
              </a:rPr>
              <a:t>Inspiré </a:t>
            </a:r>
            <a:r>
              <a:rPr sz="2600" b="1" dirty="0">
                <a:latin typeface="Arial"/>
                <a:cs typeface="Arial"/>
              </a:rPr>
              <a:t>de GFS, </a:t>
            </a:r>
            <a:r>
              <a:rPr sz="2600" b="1" spc="-5" dirty="0">
                <a:latin typeface="Arial"/>
                <a:cs typeface="Arial"/>
              </a:rPr>
              <a:t>lui-même </a:t>
            </a:r>
            <a:r>
              <a:rPr sz="2600" b="1" dirty="0">
                <a:latin typeface="Arial"/>
                <a:cs typeface="Arial"/>
              </a:rPr>
              <a:t>issu de recherches de</a:t>
            </a:r>
            <a:r>
              <a:rPr sz="2600" b="1" spc="-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Google.</a:t>
            </a:r>
            <a:endParaRPr sz="2600">
              <a:latin typeface="Arial"/>
              <a:cs typeface="Arial"/>
            </a:endParaRPr>
          </a:p>
          <a:p>
            <a:pPr marL="266700">
              <a:lnSpc>
                <a:spcPts val="3015"/>
              </a:lnSpc>
            </a:pPr>
            <a:r>
              <a:rPr sz="2600" b="1" dirty="0">
                <a:latin typeface="Arial"/>
                <a:cs typeface="Arial"/>
              </a:rPr>
              <a:t>« </a:t>
            </a:r>
            <a:r>
              <a:rPr sz="2600" b="1" i="1" dirty="0">
                <a:latin typeface="Arial"/>
                <a:cs typeface="Arial"/>
              </a:rPr>
              <a:t>The Google </a:t>
            </a:r>
            <a:r>
              <a:rPr sz="2600" b="1" i="1" spc="-5" dirty="0">
                <a:latin typeface="Arial"/>
                <a:cs typeface="Arial"/>
              </a:rPr>
              <a:t>File </a:t>
            </a:r>
            <a:r>
              <a:rPr sz="2600" b="1" i="1" dirty="0">
                <a:latin typeface="Arial"/>
                <a:cs typeface="Arial"/>
              </a:rPr>
              <a:t>System </a:t>
            </a:r>
            <a:r>
              <a:rPr sz="2600" b="1" dirty="0">
                <a:latin typeface="Arial"/>
                <a:cs typeface="Arial"/>
              </a:rPr>
              <a:t>»,</a:t>
            </a:r>
            <a:r>
              <a:rPr sz="2600" b="1" spc="1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2003.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869950"/>
            <a:ext cx="2463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1-3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339" y="166370"/>
            <a:ext cx="256286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Architecture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7000" y="1296670"/>
            <a:ext cx="9762490" cy="4112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indent="-215900">
              <a:lnSpc>
                <a:spcPct val="100000"/>
              </a:lnSpc>
              <a:spcBef>
                <a:spcPts val="100"/>
              </a:spcBef>
              <a:buSzPct val="44230"/>
              <a:buFont typeface="Calibri"/>
              <a:buChar char="●"/>
              <a:tabLst>
                <a:tab pos="266700" algn="l"/>
              </a:tabLst>
            </a:pPr>
            <a:r>
              <a:rPr sz="2600" b="1" dirty="0">
                <a:latin typeface="Arial"/>
                <a:cs typeface="Arial"/>
              </a:rPr>
              <a:t>Repose sur deux</a:t>
            </a:r>
            <a:r>
              <a:rPr sz="2600" b="1" spc="1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serveurs: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alibri"/>
              <a:buChar char="●"/>
            </a:pPr>
            <a:endParaRPr sz="2500">
              <a:latin typeface="Arial"/>
              <a:cs typeface="Arial"/>
            </a:endParaRPr>
          </a:p>
          <a:p>
            <a:pPr marL="482600" marR="1099185" lvl="1" indent="-215900">
              <a:lnSpc>
                <a:spcPct val="93100"/>
              </a:lnSpc>
              <a:buSzPct val="44230"/>
              <a:buFont typeface="Calibri"/>
              <a:buChar char="●"/>
              <a:tabLst>
                <a:tab pos="482600" algn="l"/>
              </a:tabLst>
            </a:pPr>
            <a:r>
              <a:rPr sz="2600" b="1" dirty="0">
                <a:latin typeface="Arial"/>
                <a:cs typeface="Arial"/>
              </a:rPr>
              <a:t>Le </a:t>
            </a:r>
            <a:r>
              <a:rPr sz="2600" b="1" i="1" dirty="0">
                <a:latin typeface="Arial"/>
                <a:cs typeface="Arial"/>
              </a:rPr>
              <a:t>NameNode</a:t>
            </a:r>
            <a:r>
              <a:rPr sz="2600" b="1" dirty="0">
                <a:latin typeface="Arial"/>
                <a:cs typeface="Arial"/>
              </a:rPr>
              <a:t>, unique sur </a:t>
            </a:r>
            <a:r>
              <a:rPr sz="2600" b="1" spc="-5" dirty="0">
                <a:latin typeface="Arial"/>
                <a:cs typeface="Arial"/>
              </a:rPr>
              <a:t>le </a:t>
            </a:r>
            <a:r>
              <a:rPr sz="2600" b="1" i="1" spc="-5" dirty="0">
                <a:latin typeface="Arial"/>
                <a:cs typeface="Arial"/>
              </a:rPr>
              <a:t>cluster</a:t>
            </a:r>
            <a:r>
              <a:rPr sz="2600" b="1" spc="-5" dirty="0">
                <a:latin typeface="Arial"/>
                <a:cs typeface="Arial"/>
              </a:rPr>
              <a:t>. </a:t>
            </a:r>
            <a:r>
              <a:rPr sz="2600" b="1" dirty="0">
                <a:latin typeface="Arial"/>
                <a:cs typeface="Arial"/>
              </a:rPr>
              <a:t>Stocke </a:t>
            </a:r>
            <a:r>
              <a:rPr sz="2600" b="1" spc="-5" dirty="0">
                <a:latin typeface="Arial"/>
                <a:cs typeface="Arial"/>
              </a:rPr>
              <a:t>les  informations relative </a:t>
            </a:r>
            <a:r>
              <a:rPr sz="2600" b="1" dirty="0">
                <a:latin typeface="Arial"/>
                <a:cs typeface="Arial"/>
              </a:rPr>
              <a:t>aux noms de </a:t>
            </a:r>
            <a:r>
              <a:rPr sz="2600" b="1" spc="-5" dirty="0">
                <a:latin typeface="Arial"/>
                <a:cs typeface="Arial"/>
              </a:rPr>
              <a:t>fichiers </a:t>
            </a:r>
            <a:r>
              <a:rPr sz="2600" b="1" dirty="0">
                <a:latin typeface="Arial"/>
                <a:cs typeface="Arial"/>
              </a:rPr>
              <a:t>et à </a:t>
            </a:r>
            <a:r>
              <a:rPr sz="2600" b="1" spc="-5" dirty="0">
                <a:latin typeface="Arial"/>
                <a:cs typeface="Arial"/>
              </a:rPr>
              <a:t>leurs  caractéristiques </a:t>
            </a:r>
            <a:r>
              <a:rPr sz="2600" b="1" dirty="0">
                <a:latin typeface="Arial"/>
                <a:cs typeface="Arial"/>
              </a:rPr>
              <a:t>de </a:t>
            </a:r>
            <a:r>
              <a:rPr sz="2600" b="1" spc="-5" dirty="0">
                <a:latin typeface="Arial"/>
                <a:cs typeface="Arial"/>
              </a:rPr>
              <a:t>manière</a:t>
            </a:r>
            <a:r>
              <a:rPr sz="2600" b="1" spc="1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centralisée.</a:t>
            </a:r>
            <a:endParaRPr sz="2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Calibri"/>
              <a:buChar char="●"/>
            </a:pPr>
            <a:endParaRPr sz="2550">
              <a:latin typeface="Arial"/>
              <a:cs typeface="Arial"/>
            </a:endParaRPr>
          </a:p>
          <a:p>
            <a:pPr marL="482600" marR="30480" lvl="1" indent="-215900">
              <a:lnSpc>
                <a:spcPts val="2910"/>
              </a:lnSpc>
              <a:buSzPct val="44230"/>
              <a:buFont typeface="Calibri"/>
              <a:buChar char="●"/>
              <a:tabLst>
                <a:tab pos="482600" algn="l"/>
              </a:tabLst>
            </a:pPr>
            <a:r>
              <a:rPr sz="2600" b="1" dirty="0">
                <a:latin typeface="Arial"/>
                <a:cs typeface="Arial"/>
              </a:rPr>
              <a:t>Le </a:t>
            </a:r>
            <a:r>
              <a:rPr sz="2600" b="1" i="1" dirty="0">
                <a:latin typeface="Arial"/>
                <a:cs typeface="Arial"/>
              </a:rPr>
              <a:t>DataNode</a:t>
            </a:r>
            <a:r>
              <a:rPr sz="2600" b="1" dirty="0">
                <a:latin typeface="Arial"/>
                <a:cs typeface="Arial"/>
              </a:rPr>
              <a:t>, </a:t>
            </a:r>
            <a:r>
              <a:rPr sz="2600" b="1" spc="-5" dirty="0">
                <a:latin typeface="Arial"/>
                <a:cs typeface="Arial"/>
              </a:rPr>
              <a:t>plusieurs </a:t>
            </a:r>
            <a:r>
              <a:rPr sz="2600" b="1" dirty="0">
                <a:latin typeface="Arial"/>
                <a:cs typeface="Arial"/>
              </a:rPr>
              <a:t>par </a:t>
            </a:r>
            <a:r>
              <a:rPr sz="2600" b="1" i="1" dirty="0">
                <a:latin typeface="Arial"/>
                <a:cs typeface="Arial"/>
              </a:rPr>
              <a:t>cluster</a:t>
            </a:r>
            <a:r>
              <a:rPr sz="2600" b="1" dirty="0">
                <a:latin typeface="Arial"/>
                <a:cs typeface="Arial"/>
              </a:rPr>
              <a:t>. </a:t>
            </a:r>
            <a:r>
              <a:rPr sz="2600" b="1" spc="-5" dirty="0">
                <a:latin typeface="Arial"/>
                <a:cs typeface="Arial"/>
              </a:rPr>
              <a:t>Stocke le </a:t>
            </a:r>
            <a:r>
              <a:rPr sz="2600" b="1" dirty="0">
                <a:latin typeface="Arial"/>
                <a:cs typeface="Arial"/>
              </a:rPr>
              <a:t>contenu des  </a:t>
            </a:r>
            <a:r>
              <a:rPr sz="2600" b="1" spc="-5" dirty="0">
                <a:latin typeface="Arial"/>
                <a:cs typeface="Arial"/>
              </a:rPr>
              <a:t>fichiers </a:t>
            </a:r>
            <a:r>
              <a:rPr sz="2600" b="1" dirty="0">
                <a:latin typeface="Arial"/>
                <a:cs typeface="Arial"/>
              </a:rPr>
              <a:t>eux-même, </a:t>
            </a:r>
            <a:r>
              <a:rPr sz="2600" b="1" spc="-5" dirty="0">
                <a:latin typeface="Arial"/>
                <a:cs typeface="Arial"/>
              </a:rPr>
              <a:t>fragmentés </a:t>
            </a:r>
            <a:r>
              <a:rPr sz="2600" b="1" spc="5" dirty="0">
                <a:latin typeface="Arial"/>
                <a:cs typeface="Arial"/>
              </a:rPr>
              <a:t>en </a:t>
            </a:r>
            <a:r>
              <a:rPr sz="2600" b="1" dirty="0">
                <a:latin typeface="Arial"/>
                <a:cs typeface="Arial"/>
              </a:rPr>
              <a:t>blocs </a:t>
            </a:r>
            <a:r>
              <a:rPr sz="2600" b="1" spc="-5" dirty="0">
                <a:latin typeface="Arial"/>
                <a:cs typeface="Arial"/>
              </a:rPr>
              <a:t>(64KB </a:t>
            </a:r>
            <a:r>
              <a:rPr sz="2600" b="1" dirty="0">
                <a:latin typeface="Arial"/>
                <a:cs typeface="Arial"/>
              </a:rPr>
              <a:t>par</a:t>
            </a:r>
            <a:r>
              <a:rPr sz="2600" b="1" spc="1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défaut).</a:t>
            </a:r>
            <a:endParaRPr sz="2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Calibri"/>
              <a:buChar char="●"/>
            </a:pPr>
            <a:endParaRPr sz="2250">
              <a:latin typeface="Arial"/>
              <a:cs typeface="Arial"/>
            </a:endParaRPr>
          </a:p>
          <a:p>
            <a:pPr marL="266700" indent="-215900">
              <a:lnSpc>
                <a:spcPts val="3015"/>
              </a:lnSpc>
              <a:buSzPct val="44230"/>
              <a:buFont typeface="Calibri"/>
              <a:buChar char="●"/>
              <a:tabLst>
                <a:tab pos="266700" algn="l"/>
              </a:tabLst>
            </a:pPr>
            <a:r>
              <a:rPr sz="2600" b="1" spc="-5" dirty="0">
                <a:latin typeface="Arial"/>
                <a:cs typeface="Arial"/>
              </a:rPr>
              <a:t>Inspiré </a:t>
            </a:r>
            <a:r>
              <a:rPr sz="2600" b="1" dirty="0">
                <a:latin typeface="Arial"/>
                <a:cs typeface="Arial"/>
              </a:rPr>
              <a:t>de GFS, </a:t>
            </a:r>
            <a:r>
              <a:rPr sz="2600" b="1" spc="-5" dirty="0">
                <a:latin typeface="Arial"/>
                <a:cs typeface="Arial"/>
              </a:rPr>
              <a:t>lui-même </a:t>
            </a:r>
            <a:r>
              <a:rPr sz="2600" b="1" dirty="0">
                <a:latin typeface="Arial"/>
                <a:cs typeface="Arial"/>
              </a:rPr>
              <a:t>issu de recherches de</a:t>
            </a:r>
            <a:r>
              <a:rPr sz="2600" b="1" spc="-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Google.</a:t>
            </a:r>
            <a:endParaRPr sz="2600">
              <a:latin typeface="Arial"/>
              <a:cs typeface="Arial"/>
            </a:endParaRPr>
          </a:p>
          <a:p>
            <a:pPr marL="266700">
              <a:lnSpc>
                <a:spcPts val="3015"/>
              </a:lnSpc>
            </a:pPr>
            <a:r>
              <a:rPr sz="2600" b="1" dirty="0">
                <a:latin typeface="Arial"/>
                <a:cs typeface="Arial"/>
              </a:rPr>
              <a:t>« </a:t>
            </a:r>
            <a:r>
              <a:rPr sz="2600" b="1" i="1" dirty="0">
                <a:latin typeface="Arial"/>
                <a:cs typeface="Arial"/>
              </a:rPr>
              <a:t>The Google </a:t>
            </a:r>
            <a:r>
              <a:rPr sz="2600" b="1" i="1" spc="-5" dirty="0">
                <a:latin typeface="Arial"/>
                <a:cs typeface="Arial"/>
              </a:rPr>
              <a:t>File </a:t>
            </a:r>
            <a:r>
              <a:rPr sz="2600" b="1" i="1" dirty="0">
                <a:latin typeface="Arial"/>
                <a:cs typeface="Arial"/>
              </a:rPr>
              <a:t>System </a:t>
            </a:r>
            <a:r>
              <a:rPr sz="2600" b="1" dirty="0">
                <a:latin typeface="Arial"/>
                <a:cs typeface="Arial"/>
              </a:rPr>
              <a:t>»,</a:t>
            </a:r>
            <a:r>
              <a:rPr sz="2600" b="1" spc="1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2003.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869950"/>
            <a:ext cx="2463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1-4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339" y="166370"/>
            <a:ext cx="4078604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Écriture </a:t>
            </a:r>
            <a:r>
              <a:rPr spc="-10" dirty="0"/>
              <a:t>d'un</a:t>
            </a:r>
            <a:r>
              <a:rPr spc="-55" dirty="0"/>
              <a:t> </a:t>
            </a:r>
            <a:r>
              <a:rPr spc="-10" dirty="0"/>
              <a:t>fichier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00" y="1153159"/>
            <a:ext cx="9770110" cy="4480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indent="-215900">
              <a:lnSpc>
                <a:spcPct val="100000"/>
              </a:lnSpc>
              <a:spcBef>
                <a:spcPts val="100"/>
              </a:spcBef>
              <a:buSzPct val="44230"/>
              <a:buFont typeface="Calibri"/>
              <a:buChar char="●"/>
              <a:tabLst>
                <a:tab pos="279400" algn="l"/>
              </a:tabLst>
            </a:pPr>
            <a:r>
              <a:rPr sz="2600" b="1" dirty="0">
                <a:latin typeface="Arial"/>
                <a:cs typeface="Arial"/>
              </a:rPr>
              <a:t>Pour </a:t>
            </a:r>
            <a:r>
              <a:rPr sz="2600" b="1" spc="-5" dirty="0">
                <a:latin typeface="Arial"/>
                <a:cs typeface="Arial"/>
              </a:rPr>
              <a:t>écrire </a:t>
            </a:r>
            <a:r>
              <a:rPr sz="2600" b="1" dirty="0">
                <a:latin typeface="Arial"/>
                <a:cs typeface="Arial"/>
              </a:rPr>
              <a:t>un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fichier: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libri"/>
              <a:buChar char="●"/>
            </a:pPr>
            <a:endParaRPr sz="2550">
              <a:latin typeface="Arial"/>
              <a:cs typeface="Arial"/>
            </a:endParaRPr>
          </a:p>
          <a:p>
            <a:pPr marL="495300" marR="589280" lvl="1" indent="-215900">
              <a:lnSpc>
                <a:spcPts val="2900"/>
              </a:lnSpc>
              <a:buSzPct val="44230"/>
              <a:buFont typeface="Calibri"/>
              <a:buChar char="●"/>
              <a:tabLst>
                <a:tab pos="495300" algn="l"/>
              </a:tabLst>
            </a:pPr>
            <a:r>
              <a:rPr sz="2600" b="1" dirty="0">
                <a:latin typeface="Arial"/>
                <a:cs typeface="Arial"/>
              </a:rPr>
              <a:t>Le </a:t>
            </a:r>
            <a:r>
              <a:rPr sz="2600" b="1" spc="-5" dirty="0">
                <a:latin typeface="Arial"/>
                <a:cs typeface="Arial"/>
              </a:rPr>
              <a:t>client </a:t>
            </a:r>
            <a:r>
              <a:rPr sz="2600" b="1" dirty="0">
                <a:latin typeface="Arial"/>
                <a:cs typeface="Arial"/>
              </a:rPr>
              <a:t>contacte </a:t>
            </a:r>
            <a:r>
              <a:rPr sz="2600" b="1" spc="-5" dirty="0">
                <a:latin typeface="Arial"/>
                <a:cs typeface="Arial"/>
              </a:rPr>
              <a:t>le </a:t>
            </a:r>
            <a:r>
              <a:rPr sz="2600" b="1" i="1" dirty="0">
                <a:latin typeface="Arial"/>
                <a:cs typeface="Arial"/>
              </a:rPr>
              <a:t>NameNode </a:t>
            </a:r>
            <a:r>
              <a:rPr sz="2600" b="1" dirty="0">
                <a:latin typeface="Arial"/>
                <a:cs typeface="Arial"/>
              </a:rPr>
              <a:t>du </a:t>
            </a:r>
            <a:r>
              <a:rPr sz="2600" b="1" spc="-20" dirty="0">
                <a:latin typeface="Arial"/>
                <a:cs typeface="Arial"/>
              </a:rPr>
              <a:t>cluster, </a:t>
            </a:r>
            <a:r>
              <a:rPr sz="2600" b="1" dirty="0">
                <a:latin typeface="Arial"/>
                <a:cs typeface="Arial"/>
              </a:rPr>
              <a:t>indiquant </a:t>
            </a:r>
            <a:r>
              <a:rPr sz="2600" b="1" spc="-5" dirty="0">
                <a:latin typeface="Arial"/>
                <a:cs typeface="Arial"/>
              </a:rPr>
              <a:t>la  taille </a:t>
            </a:r>
            <a:r>
              <a:rPr sz="2600" b="1" dirty="0">
                <a:latin typeface="Arial"/>
                <a:cs typeface="Arial"/>
              </a:rPr>
              <a:t>du </a:t>
            </a:r>
            <a:r>
              <a:rPr sz="2600" b="1" spc="-5" dirty="0">
                <a:latin typeface="Arial"/>
                <a:cs typeface="Arial"/>
              </a:rPr>
              <a:t>fichier </a:t>
            </a:r>
            <a:r>
              <a:rPr sz="2600" b="1" dirty="0">
                <a:latin typeface="Arial"/>
                <a:cs typeface="Arial"/>
              </a:rPr>
              <a:t>et son</a:t>
            </a:r>
            <a:r>
              <a:rPr sz="2600" b="1" spc="-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nom.</a:t>
            </a:r>
            <a:endParaRPr sz="2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Calibri"/>
              <a:buChar char="●"/>
            </a:pPr>
            <a:endParaRPr sz="2450">
              <a:latin typeface="Arial"/>
              <a:cs typeface="Arial"/>
            </a:endParaRPr>
          </a:p>
          <a:p>
            <a:pPr marL="495300" marR="43180" lvl="1" indent="-215900" algn="just">
              <a:lnSpc>
                <a:spcPct val="93100"/>
              </a:lnSpc>
              <a:buSzPct val="44230"/>
              <a:buFont typeface="Calibri"/>
              <a:buChar char="●"/>
              <a:tabLst>
                <a:tab pos="495300" algn="l"/>
              </a:tabLst>
            </a:pPr>
            <a:r>
              <a:rPr sz="2600" b="1" dirty="0">
                <a:latin typeface="Arial"/>
                <a:cs typeface="Arial"/>
              </a:rPr>
              <a:t>Le </a:t>
            </a:r>
            <a:r>
              <a:rPr sz="2600" b="1" i="1" dirty="0">
                <a:latin typeface="Arial"/>
                <a:cs typeface="Arial"/>
              </a:rPr>
              <a:t>NameNode </a:t>
            </a:r>
            <a:r>
              <a:rPr sz="2600" b="1" spc="-5" dirty="0">
                <a:latin typeface="Arial"/>
                <a:cs typeface="Arial"/>
              </a:rPr>
              <a:t>confirme la </a:t>
            </a:r>
            <a:r>
              <a:rPr sz="2600" b="1" dirty="0">
                <a:latin typeface="Arial"/>
                <a:cs typeface="Arial"/>
              </a:rPr>
              <a:t>demande </a:t>
            </a:r>
            <a:r>
              <a:rPr sz="2600" b="1" spc="5" dirty="0">
                <a:latin typeface="Arial"/>
                <a:cs typeface="Arial"/>
              </a:rPr>
              <a:t>et </a:t>
            </a:r>
            <a:r>
              <a:rPr sz="2600" b="1" dirty="0">
                <a:latin typeface="Arial"/>
                <a:cs typeface="Arial"/>
              </a:rPr>
              <a:t>indique </a:t>
            </a:r>
            <a:r>
              <a:rPr sz="2600" b="1" spc="5" dirty="0">
                <a:latin typeface="Arial"/>
                <a:cs typeface="Arial"/>
              </a:rPr>
              <a:t>au </a:t>
            </a:r>
            <a:r>
              <a:rPr sz="2600" b="1" dirty="0">
                <a:latin typeface="Arial"/>
                <a:cs typeface="Arial"/>
              </a:rPr>
              <a:t>client de  </a:t>
            </a:r>
            <a:r>
              <a:rPr sz="2600" b="1" spc="-5" dirty="0">
                <a:latin typeface="Arial"/>
                <a:cs typeface="Arial"/>
              </a:rPr>
              <a:t>fragmenter le fichier </a:t>
            </a:r>
            <a:r>
              <a:rPr sz="2600" b="1" dirty="0">
                <a:latin typeface="Arial"/>
                <a:cs typeface="Arial"/>
              </a:rPr>
              <a:t>en blocs, et d'envoyer </a:t>
            </a:r>
            <a:r>
              <a:rPr sz="2600" b="1" spc="-5" dirty="0">
                <a:latin typeface="Arial"/>
                <a:cs typeface="Arial"/>
              </a:rPr>
              <a:t>tel </a:t>
            </a:r>
            <a:r>
              <a:rPr sz="2600" b="1" dirty="0">
                <a:latin typeface="Arial"/>
                <a:cs typeface="Arial"/>
              </a:rPr>
              <a:t>ou </a:t>
            </a:r>
            <a:r>
              <a:rPr sz="2600" b="1" spc="-5" dirty="0">
                <a:latin typeface="Arial"/>
                <a:cs typeface="Arial"/>
              </a:rPr>
              <a:t>tel </a:t>
            </a:r>
            <a:r>
              <a:rPr sz="2600" b="1" dirty="0">
                <a:latin typeface="Arial"/>
                <a:cs typeface="Arial"/>
              </a:rPr>
              <a:t>bloc à  </a:t>
            </a:r>
            <a:r>
              <a:rPr sz="2600" b="1" spc="-5" dirty="0">
                <a:latin typeface="Arial"/>
                <a:cs typeface="Arial"/>
              </a:rPr>
              <a:t>tel </a:t>
            </a:r>
            <a:r>
              <a:rPr sz="2600" b="1" dirty="0">
                <a:latin typeface="Arial"/>
                <a:cs typeface="Arial"/>
              </a:rPr>
              <a:t>ou </a:t>
            </a:r>
            <a:r>
              <a:rPr sz="2600" b="1" spc="-5" dirty="0">
                <a:latin typeface="Arial"/>
                <a:cs typeface="Arial"/>
              </a:rPr>
              <a:t>tel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DataNode.</a:t>
            </a:r>
            <a:endParaRPr sz="2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Calibri"/>
              <a:buChar char="●"/>
            </a:pPr>
            <a:endParaRPr sz="2300">
              <a:latin typeface="Arial"/>
              <a:cs typeface="Arial"/>
            </a:endParaRPr>
          </a:p>
          <a:p>
            <a:pPr marL="495300" lvl="1" indent="-215900">
              <a:lnSpc>
                <a:spcPct val="100000"/>
              </a:lnSpc>
              <a:buSzPct val="44230"/>
              <a:buFont typeface="Calibri"/>
              <a:buChar char="●"/>
              <a:tabLst>
                <a:tab pos="495300" algn="l"/>
              </a:tabLst>
            </a:pPr>
            <a:r>
              <a:rPr sz="2600" b="1" dirty="0">
                <a:latin typeface="Arial"/>
                <a:cs typeface="Arial"/>
              </a:rPr>
              <a:t>Le </a:t>
            </a:r>
            <a:r>
              <a:rPr sz="2600" b="1" spc="-5" dirty="0">
                <a:latin typeface="Arial"/>
                <a:cs typeface="Arial"/>
              </a:rPr>
              <a:t>client </a:t>
            </a:r>
            <a:r>
              <a:rPr sz="2600" b="1" dirty="0">
                <a:latin typeface="Arial"/>
                <a:cs typeface="Arial"/>
              </a:rPr>
              <a:t>envoie </a:t>
            </a:r>
            <a:r>
              <a:rPr sz="2600" b="1" spc="-5" dirty="0">
                <a:latin typeface="Arial"/>
                <a:cs typeface="Arial"/>
              </a:rPr>
              <a:t>les fragments </a:t>
            </a:r>
            <a:r>
              <a:rPr sz="2600" b="1" dirty="0">
                <a:latin typeface="Arial"/>
                <a:cs typeface="Arial"/>
              </a:rPr>
              <a:t>aux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DataNode.</a:t>
            </a:r>
            <a:endParaRPr sz="2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Calibri"/>
              <a:buChar char="●"/>
            </a:pPr>
            <a:endParaRPr sz="2300">
              <a:latin typeface="Arial"/>
              <a:cs typeface="Arial"/>
            </a:endParaRPr>
          </a:p>
          <a:p>
            <a:pPr marL="495300" lvl="1" indent="-215900">
              <a:lnSpc>
                <a:spcPct val="100000"/>
              </a:lnSpc>
              <a:buSzPct val="44230"/>
              <a:buFont typeface="Calibri"/>
              <a:buChar char="●"/>
              <a:tabLst>
                <a:tab pos="495300" algn="l"/>
              </a:tabLst>
            </a:pPr>
            <a:r>
              <a:rPr sz="2600" b="1" dirty="0">
                <a:latin typeface="Arial"/>
                <a:cs typeface="Arial"/>
              </a:rPr>
              <a:t>Les DataNodes assurent </a:t>
            </a:r>
            <a:r>
              <a:rPr sz="2600" b="1" spc="-5" dirty="0">
                <a:latin typeface="Arial"/>
                <a:cs typeface="Arial"/>
              </a:rPr>
              <a:t>ensuite la réplication </a:t>
            </a:r>
            <a:r>
              <a:rPr sz="2600" b="1" dirty="0">
                <a:latin typeface="Arial"/>
                <a:cs typeface="Arial"/>
              </a:rPr>
              <a:t>des</a:t>
            </a:r>
            <a:r>
              <a:rPr sz="2600" b="1" spc="1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blocs.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869950"/>
            <a:ext cx="2463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1-5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339" y="166370"/>
            <a:ext cx="4078604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Écriture </a:t>
            </a:r>
            <a:r>
              <a:rPr spc="-10" dirty="0"/>
              <a:t>d'un</a:t>
            </a:r>
            <a:r>
              <a:rPr spc="-55" dirty="0"/>
              <a:t> </a:t>
            </a:r>
            <a:r>
              <a:rPr spc="-10" dirty="0"/>
              <a:t>fichier</a:t>
            </a:r>
          </a:p>
        </p:txBody>
      </p:sp>
      <p:sp>
        <p:nvSpPr>
          <p:cNvPr id="4" name="object 4"/>
          <p:cNvSpPr/>
          <p:nvPr/>
        </p:nvSpPr>
        <p:spPr>
          <a:xfrm>
            <a:off x="112056" y="1293176"/>
            <a:ext cx="9817480" cy="4089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869950"/>
            <a:ext cx="2463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1-6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339" y="135890"/>
            <a:ext cx="4242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Lecture d'un</a:t>
            </a:r>
            <a:r>
              <a:rPr sz="3600" spc="-90" dirty="0"/>
              <a:t> </a:t>
            </a:r>
            <a:r>
              <a:rPr sz="3600" spc="-5" dirty="0"/>
              <a:t>fichier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65100" y="1297939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Calibri"/>
                <a:cs typeface="Calibri"/>
              </a:rPr>
              <a:t>●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" y="1195070"/>
            <a:ext cx="2819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Pour </a:t>
            </a:r>
            <a:r>
              <a:rPr sz="2400" b="1" dirty="0">
                <a:latin typeface="Arial"/>
                <a:cs typeface="Arial"/>
              </a:rPr>
              <a:t>lire </a:t>
            </a:r>
            <a:r>
              <a:rPr sz="2400" b="1" spc="-5" dirty="0">
                <a:latin typeface="Arial"/>
                <a:cs typeface="Arial"/>
              </a:rPr>
              <a:t>un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fichier: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1000" y="1977389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Calibri"/>
                <a:cs typeface="Calibri"/>
              </a:rPr>
              <a:t>●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6900" y="1874520"/>
            <a:ext cx="9016365" cy="73152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>
              <a:lnSpc>
                <a:spcPts val="2680"/>
              </a:lnSpc>
              <a:spcBef>
                <a:spcPts val="355"/>
              </a:spcBef>
            </a:pPr>
            <a:r>
              <a:rPr sz="2400" b="1" spc="-5" dirty="0">
                <a:latin typeface="Arial"/>
                <a:cs typeface="Arial"/>
              </a:rPr>
              <a:t>Le client contacte </a:t>
            </a:r>
            <a:r>
              <a:rPr sz="2400" b="1" dirty="0">
                <a:latin typeface="Arial"/>
                <a:cs typeface="Arial"/>
              </a:rPr>
              <a:t>le </a:t>
            </a:r>
            <a:r>
              <a:rPr sz="2400" b="1" i="1" spc="-10" dirty="0">
                <a:latin typeface="Arial"/>
                <a:cs typeface="Arial"/>
              </a:rPr>
              <a:t>NameNode </a:t>
            </a:r>
            <a:r>
              <a:rPr sz="2400" b="1" spc="-5" dirty="0">
                <a:latin typeface="Arial"/>
                <a:cs typeface="Arial"/>
              </a:rPr>
              <a:t>du </a:t>
            </a:r>
            <a:r>
              <a:rPr sz="2400" b="1" spc="-25" dirty="0">
                <a:latin typeface="Arial"/>
                <a:cs typeface="Arial"/>
              </a:rPr>
              <a:t>cluster, </a:t>
            </a:r>
            <a:r>
              <a:rPr sz="2400" b="1" spc="-5" dirty="0">
                <a:latin typeface="Arial"/>
                <a:cs typeface="Arial"/>
              </a:rPr>
              <a:t>indiquant </a:t>
            </a:r>
            <a:r>
              <a:rPr sz="2400" b="1" dirty="0">
                <a:latin typeface="Arial"/>
                <a:cs typeface="Arial"/>
              </a:rPr>
              <a:t>le </a:t>
            </a:r>
            <a:r>
              <a:rPr sz="2400" b="1" spc="-5" dirty="0">
                <a:latin typeface="Arial"/>
                <a:cs typeface="Arial"/>
              </a:rPr>
              <a:t>fichier  qu'il souhaite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obtenir.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1000" y="299720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Calibri"/>
                <a:cs typeface="Calibri"/>
              </a:rPr>
              <a:t>●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6900" y="2894329"/>
            <a:ext cx="9178290" cy="73025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 marR="5080">
              <a:lnSpc>
                <a:spcPts val="2670"/>
              </a:lnSpc>
              <a:spcBef>
                <a:spcPts val="360"/>
              </a:spcBef>
            </a:pPr>
            <a:r>
              <a:rPr sz="2400" b="1" spc="-5" dirty="0">
                <a:latin typeface="Arial"/>
                <a:cs typeface="Arial"/>
              </a:rPr>
              <a:t>Le </a:t>
            </a:r>
            <a:r>
              <a:rPr sz="2400" b="1" i="1" spc="-10" dirty="0">
                <a:latin typeface="Arial"/>
                <a:cs typeface="Arial"/>
              </a:rPr>
              <a:t>NameNode </a:t>
            </a:r>
            <a:r>
              <a:rPr sz="2400" b="1" spc="-5" dirty="0">
                <a:latin typeface="Arial"/>
                <a:cs typeface="Arial"/>
              </a:rPr>
              <a:t>lui indique </a:t>
            </a:r>
            <a:r>
              <a:rPr sz="2400" b="1" dirty="0">
                <a:latin typeface="Arial"/>
                <a:cs typeface="Arial"/>
              </a:rPr>
              <a:t>la </a:t>
            </a:r>
            <a:r>
              <a:rPr sz="2400" b="1" spc="-5" dirty="0">
                <a:latin typeface="Arial"/>
                <a:cs typeface="Arial"/>
              </a:rPr>
              <a:t>taille, </a:t>
            </a:r>
            <a:r>
              <a:rPr sz="2400" b="1" spc="-10" dirty="0">
                <a:latin typeface="Arial"/>
                <a:cs typeface="Arial"/>
              </a:rPr>
              <a:t>en </a:t>
            </a:r>
            <a:r>
              <a:rPr sz="2400" b="1" spc="-5" dirty="0">
                <a:latin typeface="Arial"/>
                <a:cs typeface="Arial"/>
              </a:rPr>
              <a:t>blocs, du </a:t>
            </a:r>
            <a:r>
              <a:rPr sz="2400" b="1" spc="-20" dirty="0">
                <a:latin typeface="Arial"/>
                <a:cs typeface="Arial"/>
              </a:rPr>
              <a:t>fichier, </a:t>
            </a:r>
            <a:r>
              <a:rPr sz="2400" b="1" spc="-5" dirty="0">
                <a:latin typeface="Arial"/>
                <a:cs typeface="Arial"/>
              </a:rPr>
              <a:t>et pour  chaque bloc </a:t>
            </a:r>
            <a:r>
              <a:rPr sz="2400" b="1" spc="-10" dirty="0">
                <a:latin typeface="Arial"/>
                <a:cs typeface="Arial"/>
              </a:rPr>
              <a:t>une </a:t>
            </a:r>
            <a:r>
              <a:rPr sz="2400" b="1" spc="-5" dirty="0">
                <a:latin typeface="Arial"/>
                <a:cs typeface="Arial"/>
              </a:rPr>
              <a:t>liste </a:t>
            </a:r>
            <a:r>
              <a:rPr sz="2400" b="1" dirty="0">
                <a:latin typeface="Arial"/>
                <a:cs typeface="Arial"/>
              </a:rPr>
              <a:t>de </a:t>
            </a:r>
            <a:r>
              <a:rPr sz="2400" b="1" spc="-5" dirty="0">
                <a:latin typeface="Arial"/>
                <a:cs typeface="Arial"/>
              </a:rPr>
              <a:t>DataNodes susceptibles </a:t>
            </a:r>
            <a:r>
              <a:rPr sz="2400" b="1" dirty="0">
                <a:latin typeface="Arial"/>
                <a:cs typeface="Arial"/>
              </a:rPr>
              <a:t>de lui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fournir.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1000" y="4017009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Calibri"/>
                <a:cs typeface="Calibri"/>
              </a:rPr>
              <a:t>●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6900" y="3914140"/>
            <a:ext cx="8959850" cy="73025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 marR="5080">
              <a:lnSpc>
                <a:spcPts val="2670"/>
              </a:lnSpc>
              <a:spcBef>
                <a:spcPts val="360"/>
              </a:spcBef>
            </a:pPr>
            <a:r>
              <a:rPr sz="2400" b="1" spc="-5" dirty="0">
                <a:latin typeface="Arial"/>
                <a:cs typeface="Arial"/>
              </a:rPr>
              <a:t>Le client contacte </a:t>
            </a:r>
            <a:r>
              <a:rPr sz="2400" b="1" dirty="0">
                <a:latin typeface="Arial"/>
                <a:cs typeface="Arial"/>
              </a:rPr>
              <a:t>les </a:t>
            </a:r>
            <a:r>
              <a:rPr sz="2400" b="1" spc="-5" dirty="0">
                <a:latin typeface="Arial"/>
                <a:cs typeface="Arial"/>
              </a:rPr>
              <a:t>DataNodes en question pour obtenir les  blocs, qu'il reconstitue sous </a:t>
            </a:r>
            <a:r>
              <a:rPr sz="2400" b="1" dirty="0">
                <a:latin typeface="Arial"/>
                <a:cs typeface="Arial"/>
              </a:rPr>
              <a:t>la </a:t>
            </a:r>
            <a:r>
              <a:rPr sz="2400" b="1" spc="-5" dirty="0">
                <a:latin typeface="Arial"/>
                <a:cs typeface="Arial"/>
              </a:rPr>
              <a:t>forme </a:t>
            </a:r>
            <a:r>
              <a:rPr sz="2400" b="1" dirty="0">
                <a:latin typeface="Arial"/>
                <a:cs typeface="Arial"/>
              </a:rPr>
              <a:t>du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fichier.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1000" y="503682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Calibri"/>
                <a:cs typeface="Calibri"/>
              </a:rPr>
              <a:t>●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6900" y="4932679"/>
            <a:ext cx="9069070" cy="73152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>
              <a:lnSpc>
                <a:spcPts val="2680"/>
              </a:lnSpc>
              <a:spcBef>
                <a:spcPts val="355"/>
              </a:spcBef>
            </a:pPr>
            <a:r>
              <a:rPr sz="2400" b="1" spc="-5" dirty="0">
                <a:latin typeface="Arial"/>
                <a:cs typeface="Arial"/>
              </a:rPr>
              <a:t>En cas </a:t>
            </a:r>
            <a:r>
              <a:rPr sz="2400" b="1" dirty="0">
                <a:latin typeface="Arial"/>
                <a:cs typeface="Arial"/>
              </a:rPr>
              <a:t>de </a:t>
            </a:r>
            <a:r>
              <a:rPr sz="2400" b="1" spc="-5" dirty="0">
                <a:latin typeface="Arial"/>
                <a:cs typeface="Arial"/>
              </a:rPr>
              <a:t>DataNode inaccessible/autre erreur pour un bloc, </a:t>
            </a:r>
            <a:r>
              <a:rPr sz="2400" b="1" dirty="0">
                <a:latin typeface="Arial"/>
                <a:cs typeface="Arial"/>
              </a:rPr>
              <a:t>le  </a:t>
            </a:r>
            <a:r>
              <a:rPr sz="2400" b="1" spc="-5" dirty="0">
                <a:latin typeface="Arial"/>
                <a:cs typeface="Arial"/>
              </a:rPr>
              <a:t>client contacte un DataNode alternatif de </a:t>
            </a:r>
            <a:r>
              <a:rPr sz="2400" b="1" dirty="0">
                <a:latin typeface="Arial"/>
                <a:cs typeface="Arial"/>
              </a:rPr>
              <a:t>la liste </a:t>
            </a:r>
            <a:r>
              <a:rPr sz="2400" b="1" spc="-5" dirty="0">
                <a:latin typeface="Arial"/>
                <a:cs typeface="Arial"/>
              </a:rPr>
              <a:t>pour</a:t>
            </a:r>
            <a:r>
              <a:rPr sz="2400" b="1" spc="25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l'obtenir.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869950"/>
            <a:ext cx="2463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1-7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339" y="135890"/>
            <a:ext cx="4242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Lecture d'un</a:t>
            </a:r>
            <a:r>
              <a:rPr sz="3600" spc="-90" dirty="0"/>
              <a:t> </a:t>
            </a:r>
            <a:r>
              <a:rPr sz="3600" spc="-5" dirty="0"/>
              <a:t>fichier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127297" y="1247070"/>
            <a:ext cx="9912650" cy="41345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869950"/>
            <a:ext cx="2463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1-8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339" y="135890"/>
            <a:ext cx="25349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En</a:t>
            </a:r>
            <a:r>
              <a:rPr sz="3600" spc="-100" dirty="0"/>
              <a:t> </a:t>
            </a:r>
            <a:r>
              <a:rPr sz="3600" spc="-5" dirty="0"/>
              <a:t>pratique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65100" y="1346199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Calibri"/>
                <a:cs typeface="Calibri"/>
              </a:rPr>
              <a:t>●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" y="1229359"/>
            <a:ext cx="9445625" cy="7581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90"/>
              </a:spcBef>
            </a:pPr>
            <a:r>
              <a:rPr sz="2400" b="1" dirty="0">
                <a:latin typeface="Arial"/>
                <a:cs typeface="Arial"/>
              </a:rPr>
              <a:t>On </a:t>
            </a:r>
            <a:r>
              <a:rPr sz="2400" b="1" spc="-5" dirty="0">
                <a:latin typeface="Arial"/>
                <a:cs typeface="Arial"/>
              </a:rPr>
              <a:t>utilise </a:t>
            </a:r>
            <a:r>
              <a:rPr sz="2400" b="1" dirty="0">
                <a:latin typeface="Arial"/>
                <a:cs typeface="Arial"/>
              </a:rPr>
              <a:t>la </a:t>
            </a:r>
            <a:r>
              <a:rPr sz="2400" b="1" spc="-10" dirty="0">
                <a:latin typeface="Arial"/>
                <a:cs typeface="Arial"/>
              </a:rPr>
              <a:t>commande </a:t>
            </a:r>
            <a:r>
              <a:rPr sz="2400" b="1" spc="-5" dirty="0">
                <a:latin typeface="Arial"/>
                <a:cs typeface="Arial"/>
              </a:rPr>
              <a:t>console </a:t>
            </a:r>
            <a:r>
              <a:rPr sz="2400" b="1" spc="-5" dirty="0">
                <a:latin typeface="Courier New"/>
                <a:cs typeface="Courier New"/>
              </a:rPr>
              <a:t>hadoop</a:t>
            </a:r>
            <a:r>
              <a:rPr sz="2400" b="1" spc="-5" dirty="0">
                <a:latin typeface="Arial"/>
                <a:cs typeface="Arial"/>
              </a:rPr>
              <a:t>, depuis n'importe quelle  machine du</a:t>
            </a:r>
            <a:r>
              <a:rPr sz="2400" b="1" spc="20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cluster</a:t>
            </a:r>
            <a:r>
              <a:rPr sz="2400" b="1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100" y="2379979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Calibri"/>
                <a:cs typeface="Calibri"/>
              </a:rPr>
              <a:t>●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1000" y="2277110"/>
            <a:ext cx="8586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Sa syntaxe reprend celle </a:t>
            </a:r>
            <a:r>
              <a:rPr sz="2400" b="1" spc="-10" dirty="0">
                <a:latin typeface="Arial"/>
                <a:cs typeface="Arial"/>
              </a:rPr>
              <a:t>des </a:t>
            </a:r>
            <a:r>
              <a:rPr sz="2400" b="1" spc="-5" dirty="0">
                <a:latin typeface="Arial"/>
                <a:cs typeface="Arial"/>
              </a:rPr>
              <a:t>commandes Unix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habituelles: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1800" y="3092450"/>
            <a:ext cx="9180830" cy="138557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870"/>
              </a:lnSpc>
            </a:pPr>
            <a:r>
              <a:rPr sz="1800" b="1" dirty="0">
                <a:latin typeface="Courier New"/>
                <a:cs typeface="Courier New"/>
              </a:rPr>
              <a:t>$ </a:t>
            </a:r>
            <a:r>
              <a:rPr sz="1800" b="1" spc="-5" dirty="0">
                <a:latin typeface="Courier New"/>
                <a:cs typeface="Courier New"/>
              </a:rPr>
              <a:t>hadoop fs -put data.txt</a:t>
            </a:r>
            <a:r>
              <a:rPr sz="1800" b="1" spc="-9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/input/files/data.txt</a:t>
            </a:r>
            <a:endParaRPr sz="1800">
              <a:latin typeface="Courier New"/>
              <a:cs typeface="Courier New"/>
            </a:endParaRPr>
          </a:p>
          <a:p>
            <a:pPr marL="53975">
              <a:lnSpc>
                <a:spcPts val="2039"/>
              </a:lnSpc>
            </a:pPr>
            <a:r>
              <a:rPr sz="1800" b="1" dirty="0">
                <a:latin typeface="Courier New"/>
                <a:cs typeface="Courier New"/>
              </a:rPr>
              <a:t>$ </a:t>
            </a:r>
            <a:r>
              <a:rPr sz="1800" b="1" spc="-5" dirty="0">
                <a:latin typeface="Courier New"/>
                <a:cs typeface="Courier New"/>
              </a:rPr>
              <a:t>hadoop fs -get /input/files/data.txt</a:t>
            </a:r>
            <a:r>
              <a:rPr sz="1800" b="1" spc="-9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data.txt</a:t>
            </a:r>
            <a:endParaRPr sz="1800">
              <a:latin typeface="Courier New"/>
              <a:cs typeface="Courier New"/>
            </a:endParaRPr>
          </a:p>
          <a:p>
            <a:pPr marL="53975">
              <a:lnSpc>
                <a:spcPts val="2039"/>
              </a:lnSpc>
            </a:pPr>
            <a:r>
              <a:rPr sz="1800" b="1" dirty="0">
                <a:latin typeface="Courier New"/>
                <a:cs typeface="Courier New"/>
              </a:rPr>
              <a:t>$ </a:t>
            </a:r>
            <a:r>
              <a:rPr sz="1800" b="1" spc="-5" dirty="0">
                <a:latin typeface="Courier New"/>
                <a:cs typeface="Courier New"/>
              </a:rPr>
              <a:t>hadoop fs -mkdir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/output</a:t>
            </a:r>
            <a:endParaRPr sz="1800">
              <a:latin typeface="Courier New"/>
              <a:cs typeface="Courier New"/>
            </a:endParaRPr>
          </a:p>
          <a:p>
            <a:pPr marL="53975">
              <a:lnSpc>
                <a:spcPts val="2039"/>
              </a:lnSpc>
            </a:pPr>
            <a:r>
              <a:rPr sz="1800" b="1" dirty="0">
                <a:latin typeface="Courier New"/>
                <a:cs typeface="Courier New"/>
              </a:rPr>
              <a:t>$ </a:t>
            </a:r>
            <a:r>
              <a:rPr sz="1800" b="1" spc="-5" dirty="0">
                <a:latin typeface="Courier New"/>
                <a:cs typeface="Courier New"/>
              </a:rPr>
              <a:t>hadoop fs -rm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/input/files/data.txt</a:t>
            </a:r>
            <a:endParaRPr sz="1800">
              <a:latin typeface="Courier New"/>
              <a:cs typeface="Courier New"/>
            </a:endParaRPr>
          </a:p>
          <a:p>
            <a:pPr marL="53975">
              <a:lnSpc>
                <a:spcPts val="2100"/>
              </a:lnSpc>
            </a:pPr>
            <a:r>
              <a:rPr sz="1800" b="1" dirty="0">
                <a:latin typeface="Courier New"/>
                <a:cs typeface="Courier New"/>
              </a:rPr>
              <a:t>… </a:t>
            </a:r>
            <a:r>
              <a:rPr sz="1800" b="1" spc="-5" dirty="0">
                <a:latin typeface="Courier New"/>
                <a:cs typeface="Courier New"/>
              </a:rPr>
              <a:t>etc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…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869950"/>
            <a:ext cx="2463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1-9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339" y="135890"/>
            <a:ext cx="2515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Remarques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39700" y="1226820"/>
            <a:ext cx="9777730" cy="300482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54000" marR="30480" indent="-215900">
              <a:lnSpc>
                <a:spcPts val="2910"/>
              </a:lnSpc>
              <a:spcBef>
                <a:spcPts val="370"/>
              </a:spcBef>
              <a:buSzPct val="44230"/>
              <a:buFont typeface="Calibri"/>
              <a:buChar char="●"/>
              <a:tabLst>
                <a:tab pos="254000" algn="l"/>
              </a:tabLst>
            </a:pPr>
            <a:r>
              <a:rPr sz="2600" b="1" dirty="0">
                <a:latin typeface="Arial"/>
                <a:cs typeface="Arial"/>
              </a:rPr>
              <a:t>L'ensemble du système de </a:t>
            </a:r>
            <a:r>
              <a:rPr sz="2600" b="1" spc="-5" dirty="0">
                <a:latin typeface="Arial"/>
                <a:cs typeface="Arial"/>
              </a:rPr>
              <a:t>fichier virtuel </a:t>
            </a:r>
            <a:r>
              <a:rPr sz="2600" b="1" dirty="0">
                <a:latin typeface="Arial"/>
                <a:cs typeface="Arial"/>
              </a:rPr>
              <a:t>apparaît </a:t>
            </a:r>
            <a:r>
              <a:rPr sz="2600" b="1" spc="-5" dirty="0">
                <a:latin typeface="Arial"/>
                <a:cs typeface="Arial"/>
              </a:rPr>
              <a:t>comme </a:t>
            </a:r>
            <a:r>
              <a:rPr sz="2600" b="1" dirty="0">
                <a:latin typeface="Arial"/>
                <a:cs typeface="Arial"/>
              </a:rPr>
              <a:t>un  disque « unique »: on ne se soucie pas de l'emplacement  réel des</a:t>
            </a:r>
            <a:r>
              <a:rPr sz="2600" b="1" spc="-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données.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Char char="●"/>
            </a:pPr>
            <a:endParaRPr sz="2250">
              <a:latin typeface="Arial"/>
              <a:cs typeface="Arial"/>
            </a:endParaRPr>
          </a:p>
          <a:p>
            <a:pPr marL="254000" indent="-215900">
              <a:lnSpc>
                <a:spcPct val="100000"/>
              </a:lnSpc>
              <a:buSzPct val="44230"/>
              <a:buFont typeface="Calibri"/>
              <a:buChar char="●"/>
              <a:tabLst>
                <a:tab pos="254000" algn="l"/>
              </a:tabLst>
            </a:pPr>
            <a:r>
              <a:rPr sz="2600" b="1" spc="-25" dirty="0">
                <a:latin typeface="Arial"/>
                <a:cs typeface="Arial"/>
              </a:rPr>
              <a:t>Tolérant </a:t>
            </a:r>
            <a:r>
              <a:rPr sz="2600" b="1" dirty="0">
                <a:latin typeface="Arial"/>
                <a:cs typeface="Arial"/>
              </a:rPr>
              <a:t>aux pannes: blocs</a:t>
            </a:r>
            <a:r>
              <a:rPr sz="2600" b="1" spc="2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répliqués.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Char char="●"/>
            </a:pPr>
            <a:endParaRPr sz="2550">
              <a:latin typeface="Arial"/>
              <a:cs typeface="Arial"/>
            </a:endParaRPr>
          </a:p>
          <a:p>
            <a:pPr marL="254000" marR="215900" indent="-215900">
              <a:lnSpc>
                <a:spcPts val="2900"/>
              </a:lnSpc>
              <a:buSzPct val="44230"/>
              <a:buFont typeface="Calibri"/>
              <a:buChar char="●"/>
              <a:tabLst>
                <a:tab pos="254000" algn="l"/>
              </a:tabLst>
            </a:pPr>
            <a:r>
              <a:rPr sz="2600" b="1" spc="-5" dirty="0">
                <a:latin typeface="Arial"/>
                <a:cs typeface="Arial"/>
              </a:rPr>
              <a:t>Plusieurs </a:t>
            </a:r>
            <a:r>
              <a:rPr sz="2600" b="1" i="1" spc="-5" dirty="0">
                <a:latin typeface="Arial"/>
                <a:cs typeface="Arial"/>
              </a:rPr>
              <a:t>drivers </a:t>
            </a:r>
            <a:r>
              <a:rPr sz="2600" b="1" dirty="0">
                <a:latin typeface="Arial"/>
                <a:cs typeface="Arial"/>
              </a:rPr>
              <a:t>FUSE existent pour monter </a:t>
            </a:r>
            <a:r>
              <a:rPr sz="2600" b="1" spc="-5" dirty="0">
                <a:latin typeface="Arial"/>
                <a:cs typeface="Arial"/>
              </a:rPr>
              <a:t>le </a:t>
            </a:r>
            <a:r>
              <a:rPr sz="2600" b="1" dirty="0">
                <a:latin typeface="Arial"/>
                <a:cs typeface="Arial"/>
              </a:rPr>
              <a:t>système de  </a:t>
            </a:r>
            <a:r>
              <a:rPr sz="2600" b="1" spc="-5" dirty="0">
                <a:latin typeface="Arial"/>
                <a:cs typeface="Arial"/>
              </a:rPr>
              <a:t>fichier </a:t>
            </a:r>
            <a:r>
              <a:rPr sz="2600" b="1" dirty="0">
                <a:latin typeface="Arial"/>
                <a:cs typeface="Arial"/>
              </a:rPr>
              <a:t>HDFS d'une </a:t>
            </a:r>
            <a:r>
              <a:rPr sz="2600" b="1" spc="-5" dirty="0">
                <a:latin typeface="Arial"/>
                <a:cs typeface="Arial"/>
              </a:rPr>
              <a:t>manière </a:t>
            </a:r>
            <a:r>
              <a:rPr sz="2600" b="1" dirty="0">
                <a:latin typeface="Arial"/>
                <a:cs typeface="Arial"/>
              </a:rPr>
              <a:t>plus « </a:t>
            </a:r>
            <a:r>
              <a:rPr sz="2600" b="1" spc="-5" dirty="0">
                <a:latin typeface="Arial"/>
                <a:cs typeface="Arial"/>
              </a:rPr>
              <a:t>directe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».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1500" y="3968750"/>
            <a:ext cx="319024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30" dirty="0">
                <a:solidFill>
                  <a:srgbClr val="FFFFFF"/>
                </a:solidFill>
                <a:latin typeface="Lucida Sans"/>
                <a:cs typeface="Lucida Sans"/>
              </a:rPr>
              <a:t>Hadoop:</a:t>
            </a:r>
            <a:r>
              <a:rPr sz="2300" spc="-4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300" spc="35" dirty="0">
                <a:solidFill>
                  <a:srgbClr val="FFFFFF"/>
                </a:solidFill>
                <a:latin typeface="Lucida Sans"/>
                <a:cs typeface="Lucida Sans"/>
              </a:rPr>
              <a:t>présentation</a:t>
            </a:r>
            <a:endParaRPr sz="2300">
              <a:latin typeface="Lucida Sans"/>
              <a:cs typeface="Lucida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05610" y="1270"/>
            <a:ext cx="8373109" cy="3765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5800" y="3906520"/>
            <a:ext cx="2730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260" dirty="0">
                <a:solidFill>
                  <a:srgbClr val="FFFFFF"/>
                </a:solidFill>
                <a:latin typeface="DejaVu Sans Mono"/>
                <a:cs typeface="DejaVu Sans Mono"/>
              </a:rPr>
              <a:t>5</a:t>
            </a:r>
            <a:endParaRPr sz="280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270" y="869950"/>
            <a:ext cx="330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1-10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339" y="135890"/>
            <a:ext cx="30930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Inconvénients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52400" y="1226820"/>
            <a:ext cx="9529445" cy="226695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marR="17780" indent="-215900">
              <a:lnSpc>
                <a:spcPts val="2910"/>
              </a:lnSpc>
              <a:spcBef>
                <a:spcPts val="370"/>
              </a:spcBef>
              <a:buSzPct val="44230"/>
              <a:buFont typeface="Calibri"/>
              <a:buChar char="●"/>
              <a:tabLst>
                <a:tab pos="241300" algn="l"/>
              </a:tabLst>
            </a:pPr>
            <a:r>
              <a:rPr sz="2600" b="1" dirty="0">
                <a:latin typeface="Arial"/>
                <a:cs typeface="Arial"/>
              </a:rPr>
              <a:t>NameNode unique: si </a:t>
            </a:r>
            <a:r>
              <a:rPr sz="2600" b="1" spc="-5" dirty="0">
                <a:latin typeface="Arial"/>
                <a:cs typeface="Arial"/>
              </a:rPr>
              <a:t>problème </a:t>
            </a:r>
            <a:r>
              <a:rPr sz="2600" b="1" dirty="0">
                <a:latin typeface="Arial"/>
                <a:cs typeface="Arial"/>
              </a:rPr>
              <a:t>sur </a:t>
            </a:r>
            <a:r>
              <a:rPr sz="2600" b="1" spc="-5" dirty="0">
                <a:latin typeface="Arial"/>
                <a:cs typeface="Arial"/>
              </a:rPr>
              <a:t>le </a:t>
            </a:r>
            <a:r>
              <a:rPr sz="2600" b="1" dirty="0">
                <a:latin typeface="Arial"/>
                <a:cs typeface="Arial"/>
              </a:rPr>
              <a:t>serveur en question,  HDFS est indisponible. Compensé par des </a:t>
            </a:r>
            <a:r>
              <a:rPr sz="2600" b="1" spc="-5" dirty="0">
                <a:latin typeface="Arial"/>
                <a:cs typeface="Arial"/>
              </a:rPr>
              <a:t>architectures  </a:t>
            </a:r>
            <a:r>
              <a:rPr sz="2600" b="1" dirty="0">
                <a:latin typeface="Arial"/>
                <a:cs typeface="Arial"/>
              </a:rPr>
              <a:t>serveur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spc="-15" dirty="0">
                <a:latin typeface="Arial"/>
                <a:cs typeface="Arial"/>
              </a:rPr>
              <a:t>active/standby.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libri"/>
              <a:buChar char="●"/>
            </a:pPr>
            <a:endParaRPr sz="2500">
              <a:latin typeface="Arial"/>
              <a:cs typeface="Arial"/>
            </a:endParaRPr>
          </a:p>
          <a:p>
            <a:pPr marL="241300" marR="514350" indent="-215900">
              <a:lnSpc>
                <a:spcPts val="2900"/>
              </a:lnSpc>
              <a:buSzPct val="44230"/>
              <a:buFont typeface="Calibri"/>
              <a:buChar char="●"/>
              <a:tabLst>
                <a:tab pos="241300" algn="l"/>
              </a:tabLst>
            </a:pPr>
            <a:r>
              <a:rPr sz="2600" b="1" spc="-5" dirty="0">
                <a:latin typeface="Arial"/>
                <a:cs typeface="Arial"/>
              </a:rPr>
              <a:t>Optimisé </a:t>
            </a:r>
            <a:r>
              <a:rPr sz="2600" b="1" dirty="0">
                <a:latin typeface="Arial"/>
                <a:cs typeface="Arial"/>
              </a:rPr>
              <a:t>pour des </a:t>
            </a:r>
            <a:r>
              <a:rPr sz="2600" b="1" spc="-5" dirty="0">
                <a:latin typeface="Arial"/>
                <a:cs typeface="Arial"/>
              </a:rPr>
              <a:t>lectures </a:t>
            </a:r>
            <a:r>
              <a:rPr sz="2600" b="1" dirty="0">
                <a:latin typeface="Arial"/>
                <a:cs typeface="Arial"/>
              </a:rPr>
              <a:t>concurrentes; sensiblement  moins </a:t>
            </a:r>
            <a:r>
              <a:rPr sz="2600" b="1" spc="-5" dirty="0">
                <a:latin typeface="Arial"/>
                <a:cs typeface="Arial"/>
              </a:rPr>
              <a:t>performant </a:t>
            </a:r>
            <a:r>
              <a:rPr sz="2600" b="1" dirty="0">
                <a:latin typeface="Arial"/>
                <a:cs typeface="Arial"/>
              </a:rPr>
              <a:t>pour des </a:t>
            </a:r>
            <a:r>
              <a:rPr sz="2600" b="1" spc="-5" dirty="0">
                <a:latin typeface="Arial"/>
                <a:cs typeface="Arial"/>
              </a:rPr>
              <a:t>écritures </a:t>
            </a:r>
            <a:r>
              <a:rPr sz="2600" b="1" dirty="0">
                <a:latin typeface="Arial"/>
                <a:cs typeface="Arial"/>
              </a:rPr>
              <a:t>concurrentes.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350" y="869950"/>
            <a:ext cx="3213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1-</a:t>
            </a:r>
            <a:r>
              <a:rPr sz="1200" b="1" spc="-8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339" y="135890"/>
            <a:ext cx="2642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Alternatives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39700" y="1226820"/>
            <a:ext cx="9728835" cy="263652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54000" marR="1064260" indent="-215900">
              <a:lnSpc>
                <a:spcPts val="2910"/>
              </a:lnSpc>
              <a:spcBef>
                <a:spcPts val="370"/>
              </a:spcBef>
              <a:buSzPct val="44230"/>
              <a:buFont typeface="Calibri"/>
              <a:buChar char="●"/>
              <a:tabLst>
                <a:tab pos="254000" algn="l"/>
              </a:tabLst>
            </a:pPr>
            <a:r>
              <a:rPr sz="2600" b="1" spc="-5" dirty="0">
                <a:latin typeface="Arial"/>
                <a:cs typeface="Arial"/>
              </a:rPr>
              <a:t>D'autres </a:t>
            </a:r>
            <a:r>
              <a:rPr sz="2600" b="1" dirty="0">
                <a:latin typeface="Arial"/>
                <a:cs typeface="Arial"/>
              </a:rPr>
              <a:t>systèmes de </a:t>
            </a:r>
            <a:r>
              <a:rPr sz="2600" b="1" spc="-5" dirty="0">
                <a:latin typeface="Arial"/>
                <a:cs typeface="Arial"/>
              </a:rPr>
              <a:t>fichiers distribués (Amazon </a:t>
            </a:r>
            <a:r>
              <a:rPr sz="2600" b="1" dirty="0">
                <a:latin typeface="Arial"/>
                <a:cs typeface="Arial"/>
              </a:rPr>
              <a:t>S3,  Cloudstore…).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Char char="●"/>
            </a:pPr>
            <a:endParaRPr sz="2500">
              <a:latin typeface="Arial"/>
              <a:cs typeface="Arial"/>
            </a:endParaRPr>
          </a:p>
          <a:p>
            <a:pPr marL="254000" marR="30480" indent="-215900">
              <a:lnSpc>
                <a:spcPts val="2910"/>
              </a:lnSpc>
              <a:buSzPct val="44230"/>
              <a:buFont typeface="Calibri"/>
              <a:buChar char="●"/>
              <a:tabLst>
                <a:tab pos="254000" algn="l"/>
              </a:tabLst>
            </a:pPr>
            <a:r>
              <a:rPr sz="2600" b="1" dirty="0">
                <a:latin typeface="Arial"/>
                <a:cs typeface="Arial"/>
              </a:rPr>
              <a:t>Ponts d'interconnexion </a:t>
            </a:r>
            <a:r>
              <a:rPr sz="2600" b="1" spc="-5" dirty="0">
                <a:latin typeface="Arial"/>
                <a:cs typeface="Arial"/>
              </a:rPr>
              <a:t>directe </a:t>
            </a:r>
            <a:r>
              <a:rPr sz="2600" b="1" dirty="0">
                <a:latin typeface="Arial"/>
                <a:cs typeface="Arial"/>
              </a:rPr>
              <a:t>avec des systèmes de bases  de données </a:t>
            </a:r>
            <a:r>
              <a:rPr sz="2600" b="1" spc="-5" dirty="0">
                <a:latin typeface="Arial"/>
                <a:cs typeface="Arial"/>
              </a:rPr>
              <a:t>relationnelles (Oracle, </a:t>
            </a:r>
            <a:r>
              <a:rPr sz="2600" b="1" dirty="0">
                <a:latin typeface="Arial"/>
                <a:cs typeface="Arial"/>
              </a:rPr>
              <a:t>MySQL,</a:t>
            </a:r>
            <a:r>
              <a:rPr sz="2600" b="1" spc="2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PostGreSQL).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Char char="●"/>
            </a:pPr>
            <a:endParaRPr sz="2250">
              <a:latin typeface="Arial"/>
              <a:cs typeface="Arial"/>
            </a:endParaRPr>
          </a:p>
          <a:p>
            <a:pPr marL="254000" indent="-215900">
              <a:lnSpc>
                <a:spcPct val="100000"/>
              </a:lnSpc>
              <a:buSzPct val="44230"/>
              <a:buFont typeface="Calibri"/>
              <a:buChar char="●"/>
              <a:tabLst>
                <a:tab pos="254000" algn="l"/>
              </a:tabLst>
            </a:pPr>
            <a:r>
              <a:rPr sz="2600" b="1" dirty="0">
                <a:latin typeface="Arial"/>
                <a:cs typeface="Arial"/>
              </a:rPr>
              <a:t>Autres ponts d'interconnexion </a:t>
            </a:r>
            <a:r>
              <a:rPr sz="2600" b="1" spc="-60" dirty="0">
                <a:latin typeface="Arial"/>
                <a:cs typeface="Arial"/>
              </a:rPr>
              <a:t>(HTTP,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FTP).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1500" y="3968750"/>
            <a:ext cx="311150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30" dirty="0">
                <a:solidFill>
                  <a:srgbClr val="FFFFFF"/>
                </a:solidFill>
                <a:latin typeface="Lucida Sans"/>
                <a:cs typeface="Lucida Sans"/>
              </a:rPr>
              <a:t>Hadoop:</a:t>
            </a:r>
            <a:r>
              <a:rPr sz="2300" spc="-4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300" spc="45" dirty="0">
                <a:solidFill>
                  <a:srgbClr val="FFFFFF"/>
                </a:solidFill>
                <a:latin typeface="Lucida Sans"/>
                <a:cs typeface="Lucida Sans"/>
              </a:rPr>
              <a:t>architecture</a:t>
            </a:r>
            <a:endParaRPr sz="2300">
              <a:latin typeface="Lucida Sans"/>
              <a:cs typeface="Lucida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05610" y="1270"/>
            <a:ext cx="8373109" cy="3765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5800" y="3906520"/>
            <a:ext cx="2730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260" dirty="0">
                <a:solidFill>
                  <a:srgbClr val="FFFFFF"/>
                </a:solidFill>
                <a:latin typeface="DejaVu Sans Mono"/>
                <a:cs typeface="DejaVu Sans Mono"/>
              </a:rPr>
              <a:t>2</a:t>
            </a:r>
            <a:endParaRPr sz="280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869950"/>
            <a:ext cx="2463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1-1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339" y="166370"/>
            <a:ext cx="256286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Architecture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7000" y="1153159"/>
            <a:ext cx="9609455" cy="4480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indent="-215900">
              <a:lnSpc>
                <a:spcPct val="100000"/>
              </a:lnSpc>
              <a:spcBef>
                <a:spcPts val="100"/>
              </a:spcBef>
              <a:buSzPct val="44230"/>
              <a:buFont typeface="Calibri"/>
              <a:buChar char="●"/>
              <a:tabLst>
                <a:tab pos="266700" algn="l"/>
              </a:tabLst>
            </a:pPr>
            <a:r>
              <a:rPr sz="2600" b="1" dirty="0">
                <a:latin typeface="Arial"/>
                <a:cs typeface="Arial"/>
              </a:rPr>
              <a:t>Repose sur deux</a:t>
            </a:r>
            <a:r>
              <a:rPr sz="2600" b="1" spc="1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serveurs: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libri"/>
              <a:buChar char="●"/>
            </a:pPr>
            <a:endParaRPr sz="2550">
              <a:latin typeface="Arial"/>
              <a:cs typeface="Arial"/>
            </a:endParaRPr>
          </a:p>
          <a:p>
            <a:pPr marL="482600" marR="143510" lvl="1" indent="-215900">
              <a:lnSpc>
                <a:spcPts val="2900"/>
              </a:lnSpc>
              <a:buSzPct val="44230"/>
              <a:buFont typeface="Calibri"/>
              <a:buChar char="●"/>
              <a:tabLst>
                <a:tab pos="482600" algn="l"/>
              </a:tabLst>
            </a:pPr>
            <a:r>
              <a:rPr sz="2600" b="1" dirty="0">
                <a:latin typeface="Arial"/>
                <a:cs typeface="Arial"/>
              </a:rPr>
              <a:t>Le </a:t>
            </a:r>
            <a:r>
              <a:rPr sz="2600" b="1" i="1" spc="-5" dirty="0">
                <a:latin typeface="Arial"/>
                <a:cs typeface="Arial"/>
              </a:rPr>
              <a:t>JobTracker</a:t>
            </a:r>
            <a:r>
              <a:rPr sz="2600" b="1" spc="-5" dirty="0">
                <a:latin typeface="Arial"/>
                <a:cs typeface="Arial"/>
              </a:rPr>
              <a:t>, </a:t>
            </a:r>
            <a:r>
              <a:rPr sz="2600" b="1" dirty="0">
                <a:latin typeface="Arial"/>
                <a:cs typeface="Arial"/>
              </a:rPr>
              <a:t>unique sur </a:t>
            </a:r>
            <a:r>
              <a:rPr sz="2600" b="1" spc="-5" dirty="0">
                <a:latin typeface="Arial"/>
                <a:cs typeface="Arial"/>
              </a:rPr>
              <a:t>le </a:t>
            </a:r>
            <a:r>
              <a:rPr sz="2600" b="1" i="1" spc="-5" dirty="0">
                <a:latin typeface="Arial"/>
                <a:cs typeface="Arial"/>
              </a:rPr>
              <a:t>cluster</a:t>
            </a:r>
            <a:r>
              <a:rPr sz="2600" b="1" spc="-5" dirty="0">
                <a:latin typeface="Arial"/>
                <a:cs typeface="Arial"/>
              </a:rPr>
              <a:t>. </a:t>
            </a:r>
            <a:r>
              <a:rPr sz="2600" b="1" dirty="0">
                <a:latin typeface="Arial"/>
                <a:cs typeface="Arial"/>
              </a:rPr>
              <a:t>Reçoit </a:t>
            </a:r>
            <a:r>
              <a:rPr sz="2600" b="1" spc="-5" dirty="0">
                <a:latin typeface="Arial"/>
                <a:cs typeface="Arial"/>
              </a:rPr>
              <a:t>les </a:t>
            </a:r>
            <a:r>
              <a:rPr sz="2600" b="1" dirty="0">
                <a:latin typeface="Arial"/>
                <a:cs typeface="Arial"/>
              </a:rPr>
              <a:t>tâches  map/reduce à exécuter (sous </a:t>
            </a:r>
            <a:r>
              <a:rPr sz="2600" b="1" spc="-5" dirty="0">
                <a:latin typeface="Arial"/>
                <a:cs typeface="Arial"/>
              </a:rPr>
              <a:t>la forme </a:t>
            </a:r>
            <a:r>
              <a:rPr sz="2600" b="1" dirty="0">
                <a:latin typeface="Arial"/>
                <a:cs typeface="Arial"/>
              </a:rPr>
              <a:t>d'une </a:t>
            </a:r>
            <a:r>
              <a:rPr sz="2600" b="1" spc="-5" dirty="0">
                <a:latin typeface="Arial"/>
                <a:cs typeface="Arial"/>
              </a:rPr>
              <a:t>archive</a:t>
            </a:r>
            <a:r>
              <a:rPr sz="2600" b="1" spc="-1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Java</a:t>
            </a:r>
            <a:endParaRPr sz="2600">
              <a:latin typeface="Arial"/>
              <a:cs typeface="Arial"/>
            </a:endParaRPr>
          </a:p>
          <a:p>
            <a:pPr marL="482600">
              <a:lnSpc>
                <a:spcPts val="2850"/>
              </a:lnSpc>
            </a:pPr>
            <a:r>
              <a:rPr sz="2600" b="1" spc="-5" dirty="0">
                <a:latin typeface="Arial"/>
                <a:cs typeface="Arial"/>
              </a:rPr>
              <a:t>.jar), </a:t>
            </a:r>
            <a:r>
              <a:rPr sz="2600" b="1" dirty="0">
                <a:latin typeface="Arial"/>
                <a:cs typeface="Arial"/>
              </a:rPr>
              <a:t>organise leur exécution sur </a:t>
            </a:r>
            <a:r>
              <a:rPr sz="2600" b="1" spc="-5" dirty="0">
                <a:latin typeface="Arial"/>
                <a:cs typeface="Arial"/>
              </a:rPr>
              <a:t>le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b="1" i="1" spc="-5" dirty="0">
                <a:latin typeface="Arial"/>
                <a:cs typeface="Arial"/>
              </a:rPr>
              <a:t>cluster</a:t>
            </a:r>
            <a:r>
              <a:rPr sz="2600" b="1" spc="-5" dirty="0"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00">
              <a:latin typeface="Arial"/>
              <a:cs typeface="Arial"/>
            </a:endParaRPr>
          </a:p>
          <a:p>
            <a:pPr marL="482600" marR="30480" lvl="1" indent="-215900">
              <a:lnSpc>
                <a:spcPct val="93100"/>
              </a:lnSpc>
              <a:buSzPct val="44230"/>
              <a:buFont typeface="Calibri"/>
              <a:buChar char="●"/>
              <a:tabLst>
                <a:tab pos="482600" algn="l"/>
              </a:tabLst>
            </a:pPr>
            <a:r>
              <a:rPr sz="2600" b="1" dirty="0">
                <a:latin typeface="Arial"/>
                <a:cs typeface="Arial"/>
              </a:rPr>
              <a:t>Le </a:t>
            </a:r>
            <a:r>
              <a:rPr sz="2600" b="1" i="1" spc="-15" dirty="0">
                <a:latin typeface="Arial"/>
                <a:cs typeface="Arial"/>
              </a:rPr>
              <a:t>TaskTracker</a:t>
            </a:r>
            <a:r>
              <a:rPr sz="2600" b="1" spc="-15" dirty="0">
                <a:latin typeface="Arial"/>
                <a:cs typeface="Arial"/>
              </a:rPr>
              <a:t>, </a:t>
            </a:r>
            <a:r>
              <a:rPr sz="2600" b="1" spc="-5" dirty="0">
                <a:latin typeface="Arial"/>
                <a:cs typeface="Arial"/>
              </a:rPr>
              <a:t>plusieurs </a:t>
            </a:r>
            <a:r>
              <a:rPr sz="2600" b="1" dirty="0">
                <a:latin typeface="Arial"/>
                <a:cs typeface="Arial"/>
              </a:rPr>
              <a:t>par </a:t>
            </a:r>
            <a:r>
              <a:rPr sz="2600" b="1" i="1" spc="-5" dirty="0">
                <a:latin typeface="Arial"/>
                <a:cs typeface="Arial"/>
              </a:rPr>
              <a:t>cluster</a:t>
            </a:r>
            <a:r>
              <a:rPr sz="2600" b="1" spc="-5" dirty="0">
                <a:latin typeface="Arial"/>
                <a:cs typeface="Arial"/>
              </a:rPr>
              <a:t>. </a:t>
            </a:r>
            <a:r>
              <a:rPr sz="2600" b="1" dirty="0">
                <a:latin typeface="Arial"/>
                <a:cs typeface="Arial"/>
              </a:rPr>
              <a:t>Exécute </a:t>
            </a:r>
            <a:r>
              <a:rPr sz="2600" b="1" spc="-5" dirty="0">
                <a:latin typeface="Arial"/>
                <a:cs typeface="Arial"/>
              </a:rPr>
              <a:t>le travail  </a:t>
            </a:r>
            <a:r>
              <a:rPr sz="2600" b="1" dirty="0">
                <a:latin typeface="Arial"/>
                <a:cs typeface="Arial"/>
              </a:rPr>
              <a:t>map/reduce </a:t>
            </a:r>
            <a:r>
              <a:rPr sz="2600" b="1" spc="-5" dirty="0">
                <a:latin typeface="Arial"/>
                <a:cs typeface="Arial"/>
              </a:rPr>
              <a:t>lui-même </a:t>
            </a:r>
            <a:r>
              <a:rPr sz="2600" b="1" dirty="0">
                <a:latin typeface="Arial"/>
                <a:cs typeface="Arial"/>
              </a:rPr>
              <a:t>(sous </a:t>
            </a:r>
            <a:r>
              <a:rPr sz="2600" b="1" spc="-5" dirty="0">
                <a:latin typeface="Arial"/>
                <a:cs typeface="Arial"/>
              </a:rPr>
              <a:t>la forme </a:t>
            </a:r>
            <a:r>
              <a:rPr sz="2600" b="1" dirty="0">
                <a:latin typeface="Arial"/>
                <a:cs typeface="Arial"/>
              </a:rPr>
              <a:t>de tâches map </a:t>
            </a:r>
            <a:r>
              <a:rPr sz="2600" b="1" spc="5" dirty="0">
                <a:latin typeface="Arial"/>
                <a:cs typeface="Arial"/>
              </a:rPr>
              <a:t>et  </a:t>
            </a:r>
            <a:r>
              <a:rPr sz="2600" b="1" dirty="0">
                <a:latin typeface="Arial"/>
                <a:cs typeface="Arial"/>
              </a:rPr>
              <a:t>reduce ponctuelles avec </a:t>
            </a:r>
            <a:r>
              <a:rPr sz="2600" b="1" spc="-5" dirty="0">
                <a:latin typeface="Arial"/>
                <a:cs typeface="Arial"/>
              </a:rPr>
              <a:t>les </a:t>
            </a:r>
            <a:r>
              <a:rPr sz="2600" b="1" dirty="0">
                <a:latin typeface="Arial"/>
                <a:cs typeface="Arial"/>
              </a:rPr>
              <a:t>données d'entrée</a:t>
            </a:r>
            <a:r>
              <a:rPr sz="2600" b="1" spc="-5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associées).</a:t>
            </a:r>
            <a:endParaRPr sz="2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Calibri"/>
              <a:buChar char="●"/>
            </a:pPr>
            <a:endParaRPr sz="2300">
              <a:latin typeface="Arial"/>
              <a:cs typeface="Arial"/>
            </a:endParaRPr>
          </a:p>
          <a:p>
            <a:pPr marL="266700" indent="-215900">
              <a:lnSpc>
                <a:spcPts val="3015"/>
              </a:lnSpc>
              <a:buSzPct val="44230"/>
              <a:buFont typeface="Calibri"/>
              <a:buChar char="●"/>
              <a:tabLst>
                <a:tab pos="266700" algn="l"/>
              </a:tabLst>
            </a:pPr>
            <a:r>
              <a:rPr sz="2600" b="1" dirty="0">
                <a:latin typeface="Arial"/>
                <a:cs typeface="Arial"/>
              </a:rPr>
              <a:t>Chacun des </a:t>
            </a:r>
            <a:r>
              <a:rPr sz="2600" b="1" spc="-30" dirty="0">
                <a:latin typeface="Arial"/>
                <a:cs typeface="Arial"/>
              </a:rPr>
              <a:t>TaskTrackers </a:t>
            </a:r>
            <a:r>
              <a:rPr sz="2600" b="1" spc="-5" dirty="0">
                <a:latin typeface="Arial"/>
                <a:cs typeface="Arial"/>
              </a:rPr>
              <a:t>constitue </a:t>
            </a:r>
            <a:r>
              <a:rPr sz="2600" b="1" dirty="0">
                <a:latin typeface="Arial"/>
                <a:cs typeface="Arial"/>
              </a:rPr>
              <a:t>une </a:t>
            </a:r>
            <a:r>
              <a:rPr sz="2600" b="1" spc="-5" dirty="0">
                <a:latin typeface="Arial"/>
                <a:cs typeface="Arial"/>
              </a:rPr>
              <a:t>unité </a:t>
            </a:r>
            <a:r>
              <a:rPr sz="2600" b="1" dirty="0">
                <a:latin typeface="Arial"/>
                <a:cs typeface="Arial"/>
              </a:rPr>
              <a:t>de calcul</a:t>
            </a:r>
            <a:r>
              <a:rPr sz="2600" b="1" spc="4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du</a:t>
            </a:r>
            <a:endParaRPr sz="2600">
              <a:latin typeface="Arial"/>
              <a:cs typeface="Arial"/>
            </a:endParaRPr>
          </a:p>
          <a:p>
            <a:pPr marL="266700">
              <a:lnSpc>
                <a:spcPts val="3015"/>
              </a:lnSpc>
            </a:pPr>
            <a:r>
              <a:rPr sz="2600" b="1" i="1" spc="-5" dirty="0">
                <a:latin typeface="Arial"/>
                <a:cs typeface="Arial"/>
              </a:rPr>
              <a:t>cluster</a:t>
            </a:r>
            <a:r>
              <a:rPr sz="2600" b="1" spc="-5" dirty="0"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869950"/>
            <a:ext cx="2463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1-2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339" y="166370"/>
            <a:ext cx="256286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Architecture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9700" y="1153159"/>
            <a:ext cx="9803130" cy="411099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54000" marR="30480" indent="-215900">
              <a:lnSpc>
                <a:spcPct val="93100"/>
              </a:lnSpc>
              <a:spcBef>
                <a:spcPts val="315"/>
              </a:spcBef>
              <a:buSzPct val="44230"/>
              <a:buFont typeface="Calibri"/>
              <a:buChar char="●"/>
              <a:tabLst>
                <a:tab pos="254000" algn="l"/>
              </a:tabLst>
            </a:pPr>
            <a:r>
              <a:rPr sz="2600" b="1" dirty="0">
                <a:latin typeface="Arial"/>
                <a:cs typeface="Arial"/>
              </a:rPr>
              <a:t>Le serveur </a:t>
            </a:r>
            <a:r>
              <a:rPr sz="2600" b="1" i="1" spc="-5" dirty="0">
                <a:latin typeface="Arial"/>
                <a:cs typeface="Arial"/>
              </a:rPr>
              <a:t>JobTracker </a:t>
            </a:r>
            <a:r>
              <a:rPr sz="2600" b="1" dirty="0">
                <a:latin typeface="Arial"/>
                <a:cs typeface="Arial"/>
              </a:rPr>
              <a:t>est en </a:t>
            </a:r>
            <a:r>
              <a:rPr sz="2600" b="1" spc="-5" dirty="0">
                <a:latin typeface="Arial"/>
                <a:cs typeface="Arial"/>
              </a:rPr>
              <a:t>communication </a:t>
            </a:r>
            <a:r>
              <a:rPr sz="2600" b="1" dirty="0">
                <a:latin typeface="Arial"/>
                <a:cs typeface="Arial"/>
              </a:rPr>
              <a:t>avec HDFS; </a:t>
            </a:r>
            <a:r>
              <a:rPr sz="2600" b="1" spc="-5" dirty="0">
                <a:latin typeface="Arial"/>
                <a:cs typeface="Arial"/>
              </a:rPr>
              <a:t>il  sait </a:t>
            </a:r>
            <a:r>
              <a:rPr sz="2600" b="1" dirty="0">
                <a:latin typeface="Arial"/>
                <a:cs typeface="Arial"/>
              </a:rPr>
              <a:t>où sont </a:t>
            </a:r>
            <a:r>
              <a:rPr sz="2600" b="1" spc="-5" dirty="0">
                <a:latin typeface="Arial"/>
                <a:cs typeface="Arial"/>
              </a:rPr>
              <a:t>les </a:t>
            </a:r>
            <a:r>
              <a:rPr sz="2600" b="1" dirty="0">
                <a:latin typeface="Arial"/>
                <a:cs typeface="Arial"/>
              </a:rPr>
              <a:t>données </a:t>
            </a:r>
            <a:r>
              <a:rPr sz="2600" b="1" spc="-5" dirty="0">
                <a:latin typeface="Arial"/>
                <a:cs typeface="Arial"/>
              </a:rPr>
              <a:t>d'entrée </a:t>
            </a:r>
            <a:r>
              <a:rPr sz="2600" b="1" dirty="0">
                <a:latin typeface="Arial"/>
                <a:cs typeface="Arial"/>
              </a:rPr>
              <a:t>du </a:t>
            </a:r>
            <a:r>
              <a:rPr sz="2600" b="1" spc="-5" dirty="0">
                <a:latin typeface="Arial"/>
                <a:cs typeface="Arial"/>
              </a:rPr>
              <a:t>programme  </a:t>
            </a:r>
            <a:r>
              <a:rPr sz="2600" b="1" dirty="0">
                <a:latin typeface="Arial"/>
                <a:cs typeface="Arial"/>
              </a:rPr>
              <a:t>map/reduce et où doivent </a:t>
            </a:r>
            <a:r>
              <a:rPr sz="2600" b="1" spc="-5" dirty="0">
                <a:latin typeface="Arial"/>
                <a:cs typeface="Arial"/>
              </a:rPr>
              <a:t>être </a:t>
            </a:r>
            <a:r>
              <a:rPr sz="2600" b="1" dirty="0">
                <a:latin typeface="Arial"/>
                <a:cs typeface="Arial"/>
              </a:rPr>
              <a:t>stockées </a:t>
            </a:r>
            <a:r>
              <a:rPr sz="2600" b="1" spc="-5" dirty="0">
                <a:latin typeface="Arial"/>
                <a:cs typeface="Arial"/>
              </a:rPr>
              <a:t>les </a:t>
            </a:r>
            <a:r>
              <a:rPr sz="2600" b="1" dirty="0">
                <a:latin typeface="Arial"/>
                <a:cs typeface="Arial"/>
              </a:rPr>
              <a:t>données de  </a:t>
            </a:r>
            <a:r>
              <a:rPr sz="2600" b="1" spc="-5" dirty="0">
                <a:latin typeface="Arial"/>
                <a:cs typeface="Arial"/>
              </a:rPr>
              <a:t>sortie. Il </a:t>
            </a:r>
            <a:r>
              <a:rPr sz="2600" b="1" dirty="0">
                <a:latin typeface="Arial"/>
                <a:cs typeface="Arial"/>
              </a:rPr>
              <a:t>peut ainsi </a:t>
            </a:r>
            <a:r>
              <a:rPr sz="2600" b="1" spc="-5" dirty="0">
                <a:latin typeface="Arial"/>
                <a:cs typeface="Arial"/>
              </a:rPr>
              <a:t>optimiser la distribution </a:t>
            </a:r>
            <a:r>
              <a:rPr sz="2600" b="1" dirty="0">
                <a:latin typeface="Arial"/>
                <a:cs typeface="Arial"/>
              </a:rPr>
              <a:t>des tâches selon  </a:t>
            </a:r>
            <a:r>
              <a:rPr sz="2600" b="1" spc="-5" dirty="0">
                <a:latin typeface="Arial"/>
                <a:cs typeface="Arial"/>
              </a:rPr>
              <a:t>les </a:t>
            </a:r>
            <a:r>
              <a:rPr sz="2600" b="1" dirty="0">
                <a:latin typeface="Arial"/>
                <a:cs typeface="Arial"/>
              </a:rPr>
              <a:t>données associées.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Calibri"/>
              <a:buChar char="●"/>
            </a:pPr>
            <a:endParaRPr sz="2300">
              <a:latin typeface="Arial"/>
              <a:cs typeface="Arial"/>
            </a:endParaRPr>
          </a:p>
          <a:p>
            <a:pPr marL="254000" indent="-215900">
              <a:lnSpc>
                <a:spcPct val="100000"/>
              </a:lnSpc>
              <a:buSzPct val="44230"/>
              <a:buFont typeface="Calibri"/>
              <a:buChar char="●"/>
              <a:tabLst>
                <a:tab pos="254000" algn="l"/>
              </a:tabLst>
            </a:pPr>
            <a:r>
              <a:rPr sz="2600" b="1" dirty="0">
                <a:latin typeface="Arial"/>
                <a:cs typeface="Arial"/>
              </a:rPr>
              <a:t>Pour exécuter un programme map/reduce, on devra</a:t>
            </a:r>
            <a:r>
              <a:rPr sz="2600" b="1" spc="-7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donc: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Calibri"/>
              <a:buChar char="●"/>
            </a:pPr>
            <a:endParaRPr sz="2300">
              <a:latin typeface="Arial"/>
              <a:cs typeface="Arial"/>
            </a:endParaRPr>
          </a:p>
          <a:p>
            <a:pPr marL="469900" lvl="1" indent="-215900">
              <a:lnSpc>
                <a:spcPts val="3015"/>
              </a:lnSpc>
              <a:buSzPct val="44230"/>
              <a:buFont typeface="Calibri"/>
              <a:buChar char="●"/>
              <a:tabLst>
                <a:tab pos="469900" algn="l"/>
              </a:tabLst>
            </a:pPr>
            <a:r>
              <a:rPr sz="2600" b="1" spc="-5" dirty="0">
                <a:latin typeface="Arial"/>
                <a:cs typeface="Arial"/>
              </a:rPr>
              <a:t>Écrire les </a:t>
            </a:r>
            <a:r>
              <a:rPr sz="2600" b="1" dirty="0">
                <a:latin typeface="Arial"/>
                <a:cs typeface="Arial"/>
              </a:rPr>
              <a:t>données d'entrée sur</a:t>
            </a:r>
            <a:r>
              <a:rPr sz="2600" b="1" spc="-1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HDFS.</a:t>
            </a:r>
            <a:endParaRPr sz="2600">
              <a:latin typeface="Arial"/>
              <a:cs typeface="Arial"/>
            </a:endParaRPr>
          </a:p>
          <a:p>
            <a:pPr marL="469900" lvl="1" indent="-215900">
              <a:lnSpc>
                <a:spcPts val="2905"/>
              </a:lnSpc>
              <a:buSzPct val="44230"/>
              <a:buFont typeface="Calibri"/>
              <a:buChar char="●"/>
              <a:tabLst>
                <a:tab pos="469900" algn="l"/>
              </a:tabLst>
            </a:pPr>
            <a:r>
              <a:rPr sz="2600" b="1" spc="-5" dirty="0">
                <a:latin typeface="Arial"/>
                <a:cs typeface="Arial"/>
              </a:rPr>
              <a:t>Soumettre le programme </a:t>
            </a:r>
            <a:r>
              <a:rPr sz="2600" b="1" dirty="0">
                <a:latin typeface="Arial"/>
                <a:cs typeface="Arial"/>
              </a:rPr>
              <a:t>au </a:t>
            </a:r>
            <a:r>
              <a:rPr sz="2600" b="1" spc="-15" dirty="0">
                <a:latin typeface="Arial"/>
                <a:cs typeface="Arial"/>
              </a:rPr>
              <a:t>JobTracker </a:t>
            </a:r>
            <a:r>
              <a:rPr sz="2600" b="1" dirty="0">
                <a:latin typeface="Arial"/>
                <a:cs typeface="Arial"/>
              </a:rPr>
              <a:t>du</a:t>
            </a:r>
            <a:r>
              <a:rPr sz="2600" b="1" spc="30" dirty="0">
                <a:latin typeface="Arial"/>
                <a:cs typeface="Arial"/>
              </a:rPr>
              <a:t> </a:t>
            </a:r>
            <a:r>
              <a:rPr sz="2600" b="1" spc="-20" dirty="0">
                <a:latin typeface="Arial"/>
                <a:cs typeface="Arial"/>
              </a:rPr>
              <a:t>cluster.</a:t>
            </a:r>
            <a:endParaRPr sz="2600">
              <a:latin typeface="Arial"/>
              <a:cs typeface="Arial"/>
            </a:endParaRPr>
          </a:p>
          <a:p>
            <a:pPr marL="469900" lvl="1" indent="-215900">
              <a:lnSpc>
                <a:spcPts val="3010"/>
              </a:lnSpc>
              <a:buSzPct val="44230"/>
              <a:buFont typeface="Calibri"/>
              <a:buChar char="●"/>
              <a:tabLst>
                <a:tab pos="469900" algn="l"/>
              </a:tabLst>
            </a:pPr>
            <a:r>
              <a:rPr sz="2600" b="1" dirty="0">
                <a:latin typeface="Arial"/>
                <a:cs typeface="Arial"/>
              </a:rPr>
              <a:t>Récupérer </a:t>
            </a:r>
            <a:r>
              <a:rPr sz="2600" b="1" spc="-5" dirty="0">
                <a:latin typeface="Arial"/>
                <a:cs typeface="Arial"/>
              </a:rPr>
              <a:t>les </a:t>
            </a:r>
            <a:r>
              <a:rPr sz="2600" b="1" dirty="0">
                <a:latin typeface="Arial"/>
                <a:cs typeface="Arial"/>
              </a:rPr>
              <a:t>données de </a:t>
            </a:r>
            <a:r>
              <a:rPr sz="2600" b="1" spc="-5" dirty="0">
                <a:latin typeface="Arial"/>
                <a:cs typeface="Arial"/>
              </a:rPr>
              <a:t>sortie </a:t>
            </a:r>
            <a:r>
              <a:rPr sz="2600" b="1" dirty="0">
                <a:latin typeface="Arial"/>
                <a:cs typeface="Arial"/>
              </a:rPr>
              <a:t>depuis</a:t>
            </a:r>
            <a:r>
              <a:rPr sz="2600" b="1" spc="-1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HDFS.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869950"/>
            <a:ext cx="2463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1-3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339" y="166370"/>
            <a:ext cx="256286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Architecture</a:t>
            </a:r>
          </a:p>
        </p:txBody>
      </p:sp>
      <p:sp>
        <p:nvSpPr>
          <p:cNvPr id="4" name="object 4"/>
          <p:cNvSpPr/>
          <p:nvPr/>
        </p:nvSpPr>
        <p:spPr>
          <a:xfrm>
            <a:off x="2453029" y="1264366"/>
            <a:ext cx="5533885" cy="43037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869950"/>
            <a:ext cx="2463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1-4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339" y="166370"/>
            <a:ext cx="458216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Exécution d'une</a:t>
            </a:r>
            <a:r>
              <a:rPr spc="-85" dirty="0"/>
              <a:t> </a:t>
            </a:r>
            <a:r>
              <a:rPr spc="-10" dirty="0"/>
              <a:t>tâche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9700" y="1153159"/>
            <a:ext cx="9777095" cy="411099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54000" marR="156210" indent="-215900">
              <a:lnSpc>
                <a:spcPts val="2900"/>
              </a:lnSpc>
              <a:spcBef>
                <a:spcPts val="380"/>
              </a:spcBef>
              <a:buSzPct val="44230"/>
              <a:buFont typeface="Calibri"/>
              <a:buChar char="●"/>
              <a:tabLst>
                <a:tab pos="254000" algn="l"/>
              </a:tabLst>
            </a:pPr>
            <a:r>
              <a:rPr sz="2600" b="1" spc="-50" dirty="0">
                <a:latin typeface="Arial"/>
                <a:cs typeface="Arial"/>
              </a:rPr>
              <a:t>Tous </a:t>
            </a:r>
            <a:r>
              <a:rPr sz="2600" b="1" spc="-5" dirty="0">
                <a:latin typeface="Arial"/>
                <a:cs typeface="Arial"/>
              </a:rPr>
              <a:t>les </a:t>
            </a:r>
            <a:r>
              <a:rPr sz="2600" b="1" spc="-30" dirty="0">
                <a:latin typeface="Arial"/>
                <a:cs typeface="Arial"/>
              </a:rPr>
              <a:t>TaskTrackers </a:t>
            </a:r>
            <a:r>
              <a:rPr sz="2600" b="1" dirty="0">
                <a:latin typeface="Arial"/>
                <a:cs typeface="Arial"/>
              </a:rPr>
              <a:t>signalent </a:t>
            </a:r>
            <a:r>
              <a:rPr sz="2600" b="1" spc="-5" dirty="0">
                <a:latin typeface="Arial"/>
                <a:cs typeface="Arial"/>
              </a:rPr>
              <a:t>leur statut </a:t>
            </a:r>
            <a:r>
              <a:rPr sz="2600" b="1" dirty="0">
                <a:latin typeface="Arial"/>
                <a:cs typeface="Arial"/>
              </a:rPr>
              <a:t>continuellement  par </a:t>
            </a:r>
            <a:r>
              <a:rPr sz="2600" b="1" spc="-5" dirty="0">
                <a:latin typeface="Arial"/>
                <a:cs typeface="Arial"/>
              </a:rPr>
              <a:t>le </a:t>
            </a:r>
            <a:r>
              <a:rPr sz="2600" b="1" dirty="0">
                <a:latin typeface="Arial"/>
                <a:cs typeface="Arial"/>
              </a:rPr>
              <a:t>biais de paquets</a:t>
            </a:r>
            <a:r>
              <a:rPr sz="2600" b="1" spc="10" dirty="0">
                <a:latin typeface="Arial"/>
                <a:cs typeface="Arial"/>
              </a:rPr>
              <a:t> </a:t>
            </a:r>
            <a:r>
              <a:rPr sz="2600" b="1" i="1" dirty="0">
                <a:latin typeface="Arial"/>
                <a:cs typeface="Arial"/>
              </a:rPr>
              <a:t>heartbeat</a:t>
            </a:r>
            <a:r>
              <a:rPr sz="2600" b="1" dirty="0"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Char char="●"/>
            </a:pPr>
            <a:endParaRPr sz="2500">
              <a:latin typeface="Arial"/>
              <a:cs typeface="Arial"/>
            </a:endParaRPr>
          </a:p>
          <a:p>
            <a:pPr marL="254000" marR="30480" indent="-215900">
              <a:lnSpc>
                <a:spcPts val="2910"/>
              </a:lnSpc>
              <a:buSzPct val="44230"/>
              <a:buFont typeface="Calibri"/>
              <a:buChar char="●"/>
              <a:tabLst>
                <a:tab pos="254000" algn="l"/>
              </a:tabLst>
            </a:pPr>
            <a:r>
              <a:rPr sz="2600" b="1" dirty="0">
                <a:latin typeface="Arial"/>
                <a:cs typeface="Arial"/>
              </a:rPr>
              <a:t>En cas de défaillance d'un </a:t>
            </a:r>
            <a:r>
              <a:rPr sz="2600" b="1" spc="-30" dirty="0">
                <a:latin typeface="Arial"/>
                <a:cs typeface="Arial"/>
              </a:rPr>
              <a:t>TaskTracker </a:t>
            </a:r>
            <a:r>
              <a:rPr sz="2600" b="1" dirty="0">
                <a:latin typeface="Arial"/>
                <a:cs typeface="Arial"/>
              </a:rPr>
              <a:t>(heartbeat manquant  ou tâche échouée), </a:t>
            </a:r>
            <a:r>
              <a:rPr sz="2600" b="1" spc="-5" dirty="0">
                <a:latin typeface="Arial"/>
                <a:cs typeface="Arial"/>
              </a:rPr>
              <a:t>le </a:t>
            </a:r>
            <a:r>
              <a:rPr sz="2600" b="1" spc="-15" dirty="0">
                <a:latin typeface="Arial"/>
                <a:cs typeface="Arial"/>
              </a:rPr>
              <a:t>JobTracker </a:t>
            </a:r>
            <a:r>
              <a:rPr sz="2600" b="1" dirty="0">
                <a:latin typeface="Arial"/>
                <a:cs typeface="Arial"/>
              </a:rPr>
              <a:t>avise en conséquence:  </a:t>
            </a:r>
            <a:r>
              <a:rPr sz="2600" b="1" spc="-5" dirty="0">
                <a:latin typeface="Arial"/>
                <a:cs typeface="Arial"/>
              </a:rPr>
              <a:t>redistribution </a:t>
            </a:r>
            <a:r>
              <a:rPr sz="2600" b="1" dirty="0">
                <a:latin typeface="Arial"/>
                <a:cs typeface="Arial"/>
              </a:rPr>
              <a:t>de </a:t>
            </a:r>
            <a:r>
              <a:rPr sz="2600" b="1" spc="-5" dirty="0">
                <a:latin typeface="Arial"/>
                <a:cs typeface="Arial"/>
              </a:rPr>
              <a:t>la </a:t>
            </a:r>
            <a:r>
              <a:rPr sz="2600" b="1" dirty="0">
                <a:latin typeface="Arial"/>
                <a:cs typeface="Arial"/>
              </a:rPr>
              <a:t>tâche à un </a:t>
            </a:r>
            <a:r>
              <a:rPr sz="2600" b="1" spc="-5" dirty="0">
                <a:latin typeface="Arial"/>
                <a:cs typeface="Arial"/>
              </a:rPr>
              <a:t>autre </a:t>
            </a:r>
            <a:r>
              <a:rPr sz="2600" b="1" dirty="0">
                <a:latin typeface="Arial"/>
                <a:cs typeface="Arial"/>
              </a:rPr>
              <a:t>nœud,</a:t>
            </a:r>
            <a:r>
              <a:rPr sz="2600" b="1" spc="2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etc.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Char char="●"/>
            </a:pPr>
            <a:endParaRPr sz="2450">
              <a:latin typeface="Arial"/>
              <a:cs typeface="Arial"/>
            </a:endParaRPr>
          </a:p>
          <a:p>
            <a:pPr marL="254000" marR="127635" indent="-215900">
              <a:lnSpc>
                <a:spcPct val="93100"/>
              </a:lnSpc>
              <a:buSzPct val="44230"/>
              <a:buFont typeface="Calibri"/>
              <a:buChar char="●"/>
              <a:tabLst>
                <a:tab pos="254000" algn="l"/>
              </a:tabLst>
            </a:pPr>
            <a:r>
              <a:rPr sz="2600" b="1" spc="5" dirty="0">
                <a:latin typeface="Arial"/>
                <a:cs typeface="Arial"/>
              </a:rPr>
              <a:t>Au </a:t>
            </a:r>
            <a:r>
              <a:rPr sz="2600" b="1" spc="-5" dirty="0">
                <a:latin typeface="Arial"/>
                <a:cs typeface="Arial"/>
              </a:rPr>
              <a:t>cours </a:t>
            </a:r>
            <a:r>
              <a:rPr sz="2600" b="1" dirty="0">
                <a:latin typeface="Arial"/>
                <a:cs typeface="Arial"/>
              </a:rPr>
              <a:t>de l'exécution d'une tâche, on peut </a:t>
            </a:r>
            <a:r>
              <a:rPr sz="2600" b="1" spc="-5" dirty="0">
                <a:latin typeface="Arial"/>
                <a:cs typeface="Arial"/>
              </a:rPr>
              <a:t>obtenir </a:t>
            </a:r>
            <a:r>
              <a:rPr sz="2600" b="1" dirty="0">
                <a:latin typeface="Arial"/>
                <a:cs typeface="Arial"/>
              </a:rPr>
              <a:t>des  </a:t>
            </a:r>
            <a:r>
              <a:rPr sz="2600" b="1" spc="-5" dirty="0">
                <a:latin typeface="Arial"/>
                <a:cs typeface="Arial"/>
              </a:rPr>
              <a:t>statistiques détaillées </a:t>
            </a:r>
            <a:r>
              <a:rPr sz="2600" b="1" dirty="0">
                <a:latin typeface="Arial"/>
                <a:cs typeface="Arial"/>
              </a:rPr>
              <a:t>sur son </a:t>
            </a:r>
            <a:r>
              <a:rPr sz="2600" b="1" spc="-5" dirty="0">
                <a:latin typeface="Arial"/>
                <a:cs typeface="Arial"/>
              </a:rPr>
              <a:t>évolution (étape actuelle,  </a:t>
            </a:r>
            <a:r>
              <a:rPr sz="2600" b="1" dirty="0">
                <a:latin typeface="Arial"/>
                <a:cs typeface="Arial"/>
              </a:rPr>
              <a:t>avancement, temps </a:t>
            </a:r>
            <a:r>
              <a:rPr sz="2600" b="1" spc="-5" dirty="0">
                <a:latin typeface="Arial"/>
                <a:cs typeface="Arial"/>
              </a:rPr>
              <a:t>estimé </a:t>
            </a:r>
            <a:r>
              <a:rPr sz="2600" b="1" dirty="0">
                <a:latin typeface="Arial"/>
                <a:cs typeface="Arial"/>
              </a:rPr>
              <a:t>avant </a:t>
            </a:r>
            <a:r>
              <a:rPr sz="2600" b="1" spc="-5" dirty="0">
                <a:latin typeface="Arial"/>
                <a:cs typeface="Arial"/>
              </a:rPr>
              <a:t>completion, etc.), toujours  </a:t>
            </a:r>
            <a:r>
              <a:rPr sz="2600" b="1" dirty="0">
                <a:latin typeface="Arial"/>
                <a:cs typeface="Arial"/>
              </a:rPr>
              <a:t>par </a:t>
            </a:r>
            <a:r>
              <a:rPr sz="2600" b="1" spc="-5" dirty="0">
                <a:latin typeface="Arial"/>
                <a:cs typeface="Arial"/>
              </a:rPr>
              <a:t>le </a:t>
            </a:r>
            <a:r>
              <a:rPr sz="2600" b="1" dirty="0">
                <a:latin typeface="Arial"/>
                <a:cs typeface="Arial"/>
              </a:rPr>
              <a:t>biais du </a:t>
            </a:r>
            <a:r>
              <a:rPr sz="2600" b="1" spc="-5" dirty="0">
                <a:latin typeface="Arial"/>
                <a:cs typeface="Arial"/>
              </a:rPr>
              <a:t>client </a:t>
            </a:r>
            <a:r>
              <a:rPr sz="2600" b="1" dirty="0">
                <a:latin typeface="Arial"/>
                <a:cs typeface="Arial"/>
              </a:rPr>
              <a:t>console</a:t>
            </a:r>
            <a:r>
              <a:rPr sz="2600" b="1" spc="20" dirty="0">
                <a:latin typeface="Arial"/>
                <a:cs typeface="Arial"/>
              </a:rPr>
              <a:t> </a:t>
            </a:r>
            <a:r>
              <a:rPr sz="2600" b="1" spc="-5" dirty="0">
                <a:latin typeface="Courier New"/>
                <a:cs typeface="Courier New"/>
              </a:rPr>
              <a:t>hadoop</a:t>
            </a:r>
            <a:r>
              <a:rPr sz="2600" b="1" spc="-5" dirty="0"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869950"/>
            <a:ext cx="2463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1-5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339" y="166370"/>
            <a:ext cx="457517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Autres</a:t>
            </a:r>
            <a:r>
              <a:rPr spc="-25" dirty="0"/>
              <a:t> </a:t>
            </a:r>
            <a:r>
              <a:rPr spc="-10" dirty="0"/>
              <a:t>considérations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9700" y="1153159"/>
            <a:ext cx="9779635" cy="374269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54000" marR="198755" indent="-215900">
              <a:lnSpc>
                <a:spcPct val="93100"/>
              </a:lnSpc>
              <a:spcBef>
                <a:spcPts val="315"/>
              </a:spcBef>
              <a:buSzPct val="44230"/>
              <a:buFont typeface="Calibri"/>
              <a:buChar char="●"/>
              <a:tabLst>
                <a:tab pos="254000" algn="l"/>
              </a:tabLst>
            </a:pPr>
            <a:r>
              <a:rPr sz="2600" b="1" spc="5" dirty="0">
                <a:latin typeface="Arial"/>
                <a:cs typeface="Arial"/>
              </a:rPr>
              <a:t>Un </a:t>
            </a:r>
            <a:r>
              <a:rPr sz="2600" b="1" dirty="0">
                <a:latin typeface="Arial"/>
                <a:cs typeface="Arial"/>
              </a:rPr>
              <a:t>seul </a:t>
            </a:r>
            <a:r>
              <a:rPr sz="2600" b="1" spc="-15" dirty="0">
                <a:latin typeface="Arial"/>
                <a:cs typeface="Arial"/>
              </a:rPr>
              <a:t>JobTracker </a:t>
            </a:r>
            <a:r>
              <a:rPr sz="2600" b="1" dirty="0">
                <a:latin typeface="Arial"/>
                <a:cs typeface="Arial"/>
              </a:rPr>
              <a:t>sur </a:t>
            </a:r>
            <a:r>
              <a:rPr sz="2600" b="1" spc="-5" dirty="0">
                <a:latin typeface="Arial"/>
                <a:cs typeface="Arial"/>
              </a:rPr>
              <a:t>le serveur: </a:t>
            </a:r>
            <a:r>
              <a:rPr sz="2600" b="1" dirty="0">
                <a:latin typeface="Arial"/>
                <a:cs typeface="Arial"/>
              </a:rPr>
              <a:t>point de </a:t>
            </a:r>
            <a:r>
              <a:rPr sz="2600" b="1" spc="-5" dirty="0">
                <a:latin typeface="Arial"/>
                <a:cs typeface="Arial"/>
              </a:rPr>
              <a:t>défaillance  </a:t>
            </a:r>
            <a:r>
              <a:rPr sz="2600" b="1" dirty="0">
                <a:latin typeface="Arial"/>
                <a:cs typeface="Arial"/>
              </a:rPr>
              <a:t>unique. Là aussi, compensé par des </a:t>
            </a:r>
            <a:r>
              <a:rPr sz="2600" b="1" spc="-5" dirty="0">
                <a:latin typeface="Arial"/>
                <a:cs typeface="Arial"/>
              </a:rPr>
              <a:t>architectures serveurs  </a:t>
            </a:r>
            <a:r>
              <a:rPr sz="2600" b="1" dirty="0">
                <a:latin typeface="Arial"/>
                <a:cs typeface="Arial"/>
              </a:rPr>
              <a:t>adaptées.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alibri"/>
              <a:buChar char="●"/>
            </a:pPr>
            <a:endParaRPr sz="2500">
              <a:latin typeface="Arial"/>
              <a:cs typeface="Arial"/>
            </a:endParaRPr>
          </a:p>
          <a:p>
            <a:pPr marL="254000" marR="30480" indent="-215900">
              <a:lnSpc>
                <a:spcPct val="93100"/>
              </a:lnSpc>
              <a:buSzPct val="44230"/>
              <a:buFont typeface="Calibri"/>
              <a:buChar char="●"/>
              <a:tabLst>
                <a:tab pos="254000" algn="l"/>
              </a:tabLst>
            </a:pPr>
            <a:r>
              <a:rPr sz="2600" b="1" dirty="0">
                <a:latin typeface="Arial"/>
                <a:cs typeface="Arial"/>
              </a:rPr>
              <a:t>Les deux </a:t>
            </a:r>
            <a:r>
              <a:rPr sz="2600" b="1" spc="-5" dirty="0">
                <a:latin typeface="Arial"/>
                <a:cs typeface="Arial"/>
              </a:rPr>
              <a:t>serveurs </a:t>
            </a:r>
            <a:r>
              <a:rPr sz="2600" b="1" dirty="0">
                <a:latin typeface="Arial"/>
                <a:cs typeface="Arial"/>
              </a:rPr>
              <a:t>« uniques » NameNode </a:t>
            </a:r>
            <a:r>
              <a:rPr sz="2600" b="1" spc="5" dirty="0">
                <a:latin typeface="Arial"/>
                <a:cs typeface="Arial"/>
              </a:rPr>
              <a:t>et </a:t>
            </a:r>
            <a:r>
              <a:rPr sz="2600" b="1" spc="-15" dirty="0">
                <a:latin typeface="Arial"/>
                <a:cs typeface="Arial"/>
              </a:rPr>
              <a:t>JobTracker  </a:t>
            </a:r>
            <a:r>
              <a:rPr sz="2600" b="1" dirty="0">
                <a:latin typeface="Arial"/>
                <a:cs typeface="Arial"/>
              </a:rPr>
              <a:t>sont souvent </a:t>
            </a:r>
            <a:r>
              <a:rPr sz="2600" b="1" spc="-5" dirty="0">
                <a:latin typeface="Arial"/>
                <a:cs typeface="Arial"/>
              </a:rPr>
              <a:t>actifs </a:t>
            </a:r>
            <a:r>
              <a:rPr sz="2600" b="1" dirty="0">
                <a:latin typeface="Arial"/>
                <a:cs typeface="Arial"/>
              </a:rPr>
              <a:t>au </a:t>
            </a:r>
            <a:r>
              <a:rPr sz="2600" b="1" spc="-5" dirty="0">
                <a:latin typeface="Arial"/>
                <a:cs typeface="Arial"/>
              </a:rPr>
              <a:t>sein </a:t>
            </a:r>
            <a:r>
              <a:rPr sz="2600" b="1" dirty="0">
                <a:latin typeface="Arial"/>
                <a:cs typeface="Arial"/>
              </a:rPr>
              <a:t>d'une seule et </a:t>
            </a:r>
            <a:r>
              <a:rPr sz="2600" b="1" spc="-5" dirty="0">
                <a:latin typeface="Arial"/>
                <a:cs typeface="Arial"/>
              </a:rPr>
              <a:t>même </a:t>
            </a:r>
            <a:r>
              <a:rPr sz="2600" b="1" dirty="0">
                <a:latin typeface="Arial"/>
                <a:cs typeface="Arial"/>
              </a:rPr>
              <a:t>machine: </a:t>
            </a:r>
            <a:r>
              <a:rPr sz="2600" b="1" spc="-5" dirty="0">
                <a:latin typeface="Arial"/>
                <a:cs typeface="Arial"/>
              </a:rPr>
              <a:t>le  </a:t>
            </a:r>
            <a:r>
              <a:rPr sz="2600" b="1" dirty="0">
                <a:latin typeface="Arial"/>
                <a:cs typeface="Arial"/>
              </a:rPr>
              <a:t>nœud </a:t>
            </a:r>
            <a:r>
              <a:rPr sz="2600" b="1" spc="-5" dirty="0">
                <a:latin typeface="Arial"/>
                <a:cs typeface="Arial"/>
              </a:rPr>
              <a:t>maître </a:t>
            </a:r>
            <a:r>
              <a:rPr sz="2600" b="1" dirty="0">
                <a:latin typeface="Arial"/>
                <a:cs typeface="Arial"/>
              </a:rPr>
              <a:t>du</a:t>
            </a:r>
            <a:r>
              <a:rPr sz="2600" b="1" spc="25" dirty="0">
                <a:latin typeface="Arial"/>
                <a:cs typeface="Arial"/>
              </a:rPr>
              <a:t> </a:t>
            </a:r>
            <a:r>
              <a:rPr sz="2600" b="1" i="1" dirty="0">
                <a:latin typeface="Arial"/>
                <a:cs typeface="Arial"/>
              </a:rPr>
              <a:t>cluster</a:t>
            </a:r>
            <a:r>
              <a:rPr sz="2600" b="1" dirty="0"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alibri"/>
              <a:buChar char="●"/>
            </a:pPr>
            <a:endParaRPr sz="2550">
              <a:latin typeface="Arial"/>
              <a:cs typeface="Arial"/>
            </a:endParaRPr>
          </a:p>
          <a:p>
            <a:pPr marL="254000" marR="392430" indent="-215900">
              <a:lnSpc>
                <a:spcPts val="2910"/>
              </a:lnSpc>
              <a:buSzPct val="44230"/>
              <a:buFont typeface="Calibri"/>
              <a:buChar char="●"/>
              <a:tabLst>
                <a:tab pos="254000" algn="l"/>
              </a:tabLst>
            </a:pPr>
            <a:r>
              <a:rPr sz="2600" b="1" spc="-50" dirty="0">
                <a:latin typeface="Arial"/>
                <a:cs typeface="Arial"/>
              </a:rPr>
              <a:t>Tout </a:t>
            </a:r>
            <a:r>
              <a:rPr sz="2600" b="1" dirty="0">
                <a:latin typeface="Arial"/>
                <a:cs typeface="Arial"/>
              </a:rPr>
              <a:t>changement dans </a:t>
            </a:r>
            <a:r>
              <a:rPr sz="2600" b="1" spc="-5" dirty="0">
                <a:latin typeface="Arial"/>
                <a:cs typeface="Arial"/>
              </a:rPr>
              <a:t>la configuration </a:t>
            </a:r>
            <a:r>
              <a:rPr sz="2600" b="1" dirty="0">
                <a:latin typeface="Arial"/>
                <a:cs typeface="Arial"/>
              </a:rPr>
              <a:t>du </a:t>
            </a:r>
            <a:r>
              <a:rPr sz="2600" b="1" i="1" dirty="0">
                <a:latin typeface="Arial"/>
                <a:cs typeface="Arial"/>
              </a:rPr>
              <a:t>cluster </a:t>
            </a:r>
            <a:r>
              <a:rPr sz="2600" b="1" dirty="0">
                <a:latin typeface="Arial"/>
                <a:cs typeface="Arial"/>
              </a:rPr>
              <a:t>est  </a:t>
            </a:r>
            <a:r>
              <a:rPr sz="2600" b="1" spc="-5" dirty="0">
                <a:latin typeface="Arial"/>
                <a:cs typeface="Arial"/>
              </a:rPr>
              <a:t>répliqué </a:t>
            </a:r>
            <a:r>
              <a:rPr sz="2600" b="1" dirty="0">
                <a:latin typeface="Arial"/>
                <a:cs typeface="Arial"/>
              </a:rPr>
              <a:t>depuis </a:t>
            </a:r>
            <a:r>
              <a:rPr sz="2600" b="1" spc="-5" dirty="0">
                <a:latin typeface="Arial"/>
                <a:cs typeface="Arial"/>
              </a:rPr>
              <a:t>le </a:t>
            </a:r>
            <a:r>
              <a:rPr sz="2600" b="1" dirty="0">
                <a:latin typeface="Arial"/>
                <a:cs typeface="Arial"/>
              </a:rPr>
              <a:t>nœud </a:t>
            </a:r>
            <a:r>
              <a:rPr sz="2600" b="1" spc="-5" dirty="0">
                <a:latin typeface="Arial"/>
                <a:cs typeface="Arial"/>
              </a:rPr>
              <a:t>maître </a:t>
            </a:r>
            <a:r>
              <a:rPr sz="2600" b="1" dirty="0">
                <a:latin typeface="Arial"/>
                <a:cs typeface="Arial"/>
              </a:rPr>
              <a:t>sur </a:t>
            </a:r>
            <a:r>
              <a:rPr sz="2600" b="1" spc="-5" dirty="0">
                <a:latin typeface="Arial"/>
                <a:cs typeface="Arial"/>
              </a:rPr>
              <a:t>l'intégralité </a:t>
            </a:r>
            <a:r>
              <a:rPr sz="2600" b="1" dirty="0">
                <a:latin typeface="Arial"/>
                <a:cs typeface="Arial"/>
              </a:rPr>
              <a:t>du</a:t>
            </a:r>
            <a:r>
              <a:rPr sz="2600" b="1" spc="95" dirty="0">
                <a:latin typeface="Arial"/>
                <a:cs typeface="Arial"/>
              </a:rPr>
              <a:t> </a:t>
            </a:r>
            <a:r>
              <a:rPr sz="2600" b="1" i="1" dirty="0">
                <a:latin typeface="Arial"/>
                <a:cs typeface="Arial"/>
              </a:rPr>
              <a:t>cluster</a:t>
            </a:r>
            <a:r>
              <a:rPr sz="2600" b="1" dirty="0"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869950"/>
            <a:ext cx="2463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1-6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0339" y="166370"/>
            <a:ext cx="445452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10" dirty="0">
                <a:solidFill>
                  <a:srgbClr val="454545"/>
                </a:solidFill>
                <a:latin typeface="Arial"/>
                <a:cs typeface="Arial"/>
              </a:rPr>
              <a:t>Architecture</a:t>
            </a:r>
            <a:r>
              <a:rPr sz="3400" b="1" spc="-35" dirty="0">
                <a:solidFill>
                  <a:srgbClr val="454545"/>
                </a:solidFill>
                <a:latin typeface="Arial"/>
                <a:cs typeface="Arial"/>
              </a:rPr>
              <a:t> </a:t>
            </a:r>
            <a:r>
              <a:rPr sz="3400" b="1" spc="-10" dirty="0">
                <a:solidFill>
                  <a:srgbClr val="454545"/>
                </a:solidFill>
                <a:latin typeface="Arial"/>
                <a:cs typeface="Arial"/>
              </a:rPr>
              <a:t>générale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79500" y="1206235"/>
            <a:ext cx="7734963" cy="41074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88809" y="5417820"/>
            <a:ext cx="27216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454545"/>
                </a:solidFill>
                <a:latin typeface="Arial"/>
                <a:cs typeface="Arial"/>
              </a:rPr>
              <a:t>Source: documentation</a:t>
            </a:r>
            <a:r>
              <a:rPr sz="1400" b="1" spc="-50" dirty="0">
                <a:solidFill>
                  <a:srgbClr val="454545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454545"/>
                </a:solidFill>
                <a:latin typeface="Arial"/>
                <a:cs typeface="Arial"/>
              </a:rPr>
              <a:t>Hadoop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1500" y="3968750"/>
            <a:ext cx="295465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30" dirty="0">
                <a:solidFill>
                  <a:srgbClr val="FFFFFF"/>
                </a:solidFill>
                <a:latin typeface="Lucida Sans"/>
                <a:cs typeface="Lucida Sans"/>
              </a:rPr>
              <a:t>Hadoop:</a:t>
            </a:r>
            <a:r>
              <a:rPr sz="2300" spc="-7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300" spc="25" dirty="0">
                <a:solidFill>
                  <a:srgbClr val="FFFFFF"/>
                </a:solidFill>
                <a:latin typeface="Lucida Sans"/>
                <a:cs typeface="Lucida Sans"/>
              </a:rPr>
              <a:t>installation</a:t>
            </a:r>
            <a:endParaRPr sz="2300">
              <a:latin typeface="Lucida Sans"/>
              <a:cs typeface="Lucida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05610" y="1270"/>
            <a:ext cx="8373109" cy="3765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5800" y="3906520"/>
            <a:ext cx="2730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260" dirty="0">
                <a:solidFill>
                  <a:srgbClr val="FFFFFF"/>
                </a:solidFill>
                <a:latin typeface="DejaVu Sans Mono"/>
                <a:cs typeface="DejaVu Sans Mono"/>
              </a:rPr>
              <a:t>3</a:t>
            </a:r>
            <a:endParaRPr sz="280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869950"/>
            <a:ext cx="2463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5-1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339" y="166370"/>
            <a:ext cx="330581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Apache</a:t>
            </a:r>
            <a:r>
              <a:rPr spc="-85" dirty="0"/>
              <a:t> </a:t>
            </a:r>
            <a:r>
              <a:rPr spc="-5" dirty="0"/>
              <a:t>Hadoop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5100" y="1348739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Calibri"/>
                <a:cs typeface="Calibri"/>
              </a:rPr>
              <a:t>●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" y="1245870"/>
            <a:ext cx="5850890" cy="73025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 marR="5080">
              <a:lnSpc>
                <a:spcPts val="2670"/>
              </a:lnSpc>
              <a:spcBef>
                <a:spcPts val="360"/>
              </a:spcBef>
            </a:pPr>
            <a:r>
              <a:rPr sz="2400" b="1" spc="-5" dirty="0">
                <a:latin typeface="Arial"/>
                <a:cs typeface="Arial"/>
              </a:rPr>
              <a:t>Projet Open </a:t>
            </a:r>
            <a:r>
              <a:rPr sz="2400" b="1" spc="-10" dirty="0">
                <a:latin typeface="Arial"/>
                <a:cs typeface="Arial"/>
              </a:rPr>
              <a:t>Source </a:t>
            </a:r>
            <a:r>
              <a:rPr sz="2400" b="1" dirty="0">
                <a:latin typeface="Arial"/>
                <a:cs typeface="Arial"/>
              </a:rPr>
              <a:t>– </a:t>
            </a:r>
            <a:r>
              <a:rPr sz="2400" b="1" spc="-5" dirty="0">
                <a:latin typeface="Arial"/>
                <a:cs typeface="Arial"/>
              </a:rPr>
              <a:t>fondation </a:t>
            </a:r>
            <a:r>
              <a:rPr sz="2400" b="1" spc="-10" dirty="0">
                <a:latin typeface="Arial"/>
                <a:cs typeface="Arial"/>
              </a:rPr>
              <a:t>Apache. </a:t>
            </a:r>
            <a:r>
              <a:rPr sz="2400" b="1" spc="-10" dirty="0">
                <a:latin typeface="Arial"/>
                <a:cs typeface="Arial"/>
                <a:hlinkClick r:id="rId2"/>
              </a:rPr>
              <a:t> </a:t>
            </a:r>
            <a:r>
              <a:rPr sz="2400" b="1" spc="-5" dirty="0">
                <a:latin typeface="Arial"/>
                <a:cs typeface="Arial"/>
                <a:hlinkClick r:id="rId2"/>
              </a:rPr>
              <a:t>http://hadoop.apache.org/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100" y="236855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Calibri"/>
                <a:cs typeface="Calibri"/>
              </a:rPr>
              <a:t>●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1000" y="2264410"/>
            <a:ext cx="42379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Développé en </a:t>
            </a:r>
            <a:r>
              <a:rPr sz="2400" b="1" spc="-10" dirty="0">
                <a:latin typeface="Arial"/>
                <a:cs typeface="Arial"/>
              </a:rPr>
              <a:t>Java;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portable.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5100" y="304800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Calibri"/>
                <a:cs typeface="Calibri"/>
              </a:rPr>
              <a:t>●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1000" y="2943860"/>
            <a:ext cx="9112250" cy="73152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>
              <a:lnSpc>
                <a:spcPts val="2680"/>
              </a:lnSpc>
              <a:spcBef>
                <a:spcPts val="355"/>
              </a:spcBef>
            </a:pPr>
            <a:r>
              <a:rPr sz="2400" b="1" spc="-10" dirty="0">
                <a:latin typeface="Arial"/>
                <a:cs typeface="Arial"/>
              </a:rPr>
              <a:t>Assure </a:t>
            </a:r>
            <a:r>
              <a:rPr sz="2400" b="1" spc="-5" dirty="0">
                <a:latin typeface="Arial"/>
                <a:cs typeface="Arial"/>
              </a:rPr>
              <a:t>l'exécution </a:t>
            </a:r>
            <a:r>
              <a:rPr sz="2400" b="1" dirty="0">
                <a:latin typeface="Arial"/>
                <a:cs typeface="Arial"/>
              </a:rPr>
              <a:t>de </a:t>
            </a:r>
            <a:r>
              <a:rPr sz="2400" b="1" spc="-5" dirty="0">
                <a:latin typeface="Arial"/>
                <a:cs typeface="Arial"/>
              </a:rPr>
              <a:t>tâches map/reduce; fourni </a:t>
            </a:r>
            <a:r>
              <a:rPr sz="2400" b="1" dirty="0">
                <a:latin typeface="Arial"/>
                <a:cs typeface="Arial"/>
              </a:rPr>
              <a:t>le </a:t>
            </a:r>
            <a:r>
              <a:rPr sz="2400" b="1" i="1" spc="-5" dirty="0">
                <a:latin typeface="Arial"/>
                <a:cs typeface="Arial"/>
              </a:rPr>
              <a:t>framework</a:t>
            </a:r>
            <a:r>
              <a:rPr sz="2400" b="1" spc="-5" dirty="0">
                <a:latin typeface="Arial"/>
                <a:cs typeface="Arial"/>
              </a:rPr>
              <a:t>,  en </a:t>
            </a:r>
            <a:r>
              <a:rPr sz="2400" b="1" spc="-10" dirty="0">
                <a:latin typeface="Arial"/>
                <a:cs typeface="Arial"/>
              </a:rPr>
              <a:t>Java, </a:t>
            </a:r>
            <a:r>
              <a:rPr sz="2400" b="1" spc="-5" dirty="0">
                <a:latin typeface="Arial"/>
                <a:cs typeface="Arial"/>
              </a:rPr>
              <a:t>pour leur</a:t>
            </a:r>
            <a:r>
              <a:rPr sz="2400" b="1" spc="2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développement.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5100" y="4067809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Calibri"/>
                <a:cs typeface="Calibri"/>
              </a:rPr>
              <a:t>●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1000" y="3963670"/>
            <a:ext cx="8679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Autres langages supportés par </a:t>
            </a:r>
            <a:r>
              <a:rPr sz="2400" b="1" dirty="0">
                <a:latin typeface="Arial"/>
                <a:cs typeface="Arial"/>
              </a:rPr>
              <a:t>le biais </a:t>
            </a:r>
            <a:r>
              <a:rPr sz="2400" b="1" spc="-5" dirty="0">
                <a:latin typeface="Arial"/>
                <a:cs typeface="Arial"/>
              </a:rPr>
              <a:t>d'utilitaires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internes.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40571" y="4750635"/>
            <a:ext cx="2512552" cy="6206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869950"/>
            <a:ext cx="2463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3-1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339" y="166370"/>
            <a:ext cx="163004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Objectif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9700" y="1296670"/>
            <a:ext cx="9684385" cy="374269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54000" marR="34925" indent="-215900">
              <a:lnSpc>
                <a:spcPts val="2910"/>
              </a:lnSpc>
              <a:spcBef>
                <a:spcPts val="370"/>
              </a:spcBef>
              <a:buSzPct val="44230"/>
              <a:buFont typeface="Calibri"/>
              <a:buChar char="●"/>
              <a:tabLst>
                <a:tab pos="254000" algn="l"/>
              </a:tabLst>
            </a:pPr>
            <a:r>
              <a:rPr sz="2600" b="1" dirty="0">
                <a:latin typeface="Arial"/>
                <a:cs typeface="Arial"/>
              </a:rPr>
              <a:t>Couvrir </a:t>
            </a:r>
            <a:r>
              <a:rPr sz="2600" b="1" spc="-5" dirty="0">
                <a:latin typeface="Arial"/>
                <a:cs typeface="Arial"/>
              </a:rPr>
              <a:t>l'installation </a:t>
            </a:r>
            <a:r>
              <a:rPr sz="2600" b="1" dirty="0">
                <a:latin typeface="Arial"/>
                <a:cs typeface="Arial"/>
              </a:rPr>
              <a:t>de Hadoop dans son environnement  </a:t>
            </a:r>
            <a:r>
              <a:rPr sz="2600" b="1" spc="-5" dirty="0">
                <a:latin typeface="Arial"/>
                <a:cs typeface="Arial"/>
              </a:rPr>
              <a:t>typique </a:t>
            </a:r>
            <a:r>
              <a:rPr sz="2600" b="1" dirty="0">
                <a:latin typeface="Arial"/>
                <a:cs typeface="Arial"/>
              </a:rPr>
              <a:t>de déploiement </a:t>
            </a:r>
            <a:r>
              <a:rPr sz="2600" b="1" spc="-5" dirty="0">
                <a:latin typeface="Arial"/>
                <a:cs typeface="Arial"/>
              </a:rPr>
              <a:t>(serveurs </a:t>
            </a:r>
            <a:r>
              <a:rPr sz="2600" b="1" dirty="0">
                <a:latin typeface="Arial"/>
                <a:cs typeface="Arial"/>
              </a:rPr>
              <a:t>GNU/Linux ou</a:t>
            </a:r>
            <a:r>
              <a:rPr sz="2600" b="1" spc="2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similaires).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Char char="●"/>
            </a:pPr>
            <a:endParaRPr sz="2450">
              <a:latin typeface="Arial"/>
              <a:cs typeface="Arial"/>
            </a:endParaRPr>
          </a:p>
          <a:p>
            <a:pPr marL="254000" marR="758825" indent="-215900">
              <a:lnSpc>
                <a:spcPct val="93100"/>
              </a:lnSpc>
              <a:buSzPct val="44230"/>
              <a:buFont typeface="Calibri"/>
              <a:buChar char="●"/>
              <a:tabLst>
                <a:tab pos="254000" algn="l"/>
              </a:tabLst>
            </a:pPr>
            <a:r>
              <a:rPr sz="2600" b="1" dirty="0">
                <a:latin typeface="Arial"/>
                <a:cs typeface="Arial"/>
              </a:rPr>
              <a:t>Couvrir </a:t>
            </a:r>
            <a:r>
              <a:rPr sz="2600" b="1" spc="-5" dirty="0">
                <a:latin typeface="Arial"/>
                <a:cs typeface="Arial"/>
              </a:rPr>
              <a:t>la configuration </a:t>
            </a:r>
            <a:r>
              <a:rPr sz="2600" b="1" dirty="0">
                <a:latin typeface="Arial"/>
                <a:cs typeface="Arial"/>
              </a:rPr>
              <a:t>d'une instance Hadoop vous  </a:t>
            </a:r>
            <a:r>
              <a:rPr sz="2600" b="1" spc="-5" dirty="0">
                <a:latin typeface="Arial"/>
                <a:cs typeface="Arial"/>
              </a:rPr>
              <a:t>permettant d'expérimenter </a:t>
            </a:r>
            <a:r>
              <a:rPr sz="2600" b="1" dirty="0">
                <a:latin typeface="Arial"/>
                <a:cs typeface="Arial"/>
              </a:rPr>
              <a:t>avec son </a:t>
            </a:r>
            <a:r>
              <a:rPr sz="2600" b="1" spc="-5" dirty="0">
                <a:latin typeface="Arial"/>
                <a:cs typeface="Arial"/>
              </a:rPr>
              <a:t>utilisation </a:t>
            </a:r>
            <a:r>
              <a:rPr sz="2600" b="1" dirty="0">
                <a:latin typeface="Arial"/>
                <a:cs typeface="Arial"/>
              </a:rPr>
              <a:t>et d'une  </a:t>
            </a:r>
            <a:r>
              <a:rPr sz="2600" b="1" spc="-5" dirty="0">
                <a:latin typeface="Arial"/>
                <a:cs typeface="Arial"/>
              </a:rPr>
              <a:t>manière </a:t>
            </a:r>
            <a:r>
              <a:rPr sz="2600" b="1" dirty="0">
                <a:latin typeface="Arial"/>
                <a:cs typeface="Arial"/>
              </a:rPr>
              <a:t>plus </a:t>
            </a:r>
            <a:r>
              <a:rPr sz="2600" b="1" spc="-5" dirty="0">
                <a:latin typeface="Arial"/>
                <a:cs typeface="Arial"/>
              </a:rPr>
              <a:t>générale </a:t>
            </a:r>
            <a:r>
              <a:rPr sz="2600" b="1" dirty="0">
                <a:latin typeface="Arial"/>
                <a:cs typeface="Arial"/>
              </a:rPr>
              <a:t>avec</a:t>
            </a:r>
            <a:r>
              <a:rPr sz="2600" b="1" spc="1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map/reduce.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alibri"/>
              <a:buChar char="●"/>
            </a:pPr>
            <a:endParaRPr sz="2500">
              <a:latin typeface="Arial"/>
              <a:cs typeface="Arial"/>
            </a:endParaRPr>
          </a:p>
          <a:p>
            <a:pPr marL="254000" marR="17780" indent="-215900">
              <a:lnSpc>
                <a:spcPct val="93100"/>
              </a:lnSpc>
              <a:buSzPct val="44230"/>
              <a:buFont typeface="Calibri"/>
              <a:buChar char="●"/>
              <a:tabLst>
                <a:tab pos="254000" algn="l"/>
              </a:tabLst>
            </a:pPr>
            <a:r>
              <a:rPr sz="2600" b="1" dirty="0">
                <a:latin typeface="Arial"/>
                <a:cs typeface="Arial"/>
              </a:rPr>
              <a:t>Hadoop est </a:t>
            </a:r>
            <a:r>
              <a:rPr sz="2600" b="1" spc="-5" dirty="0">
                <a:latin typeface="Arial"/>
                <a:cs typeface="Arial"/>
              </a:rPr>
              <a:t>capricieux </a:t>
            </a:r>
            <a:r>
              <a:rPr sz="2600" b="1" dirty="0">
                <a:latin typeface="Arial"/>
                <a:cs typeface="Arial"/>
              </a:rPr>
              <a:t>sur environnement </a:t>
            </a:r>
            <a:r>
              <a:rPr sz="2600" b="1" spc="-5" dirty="0">
                <a:latin typeface="Arial"/>
                <a:cs typeface="Arial"/>
              </a:rPr>
              <a:t>Windows; il </a:t>
            </a:r>
            <a:r>
              <a:rPr sz="2600" b="1" dirty="0">
                <a:latin typeface="Arial"/>
                <a:cs typeface="Arial"/>
              </a:rPr>
              <a:t>est  </a:t>
            </a:r>
            <a:r>
              <a:rPr sz="2600" b="1" spc="-5" dirty="0">
                <a:latin typeface="Arial"/>
                <a:cs typeface="Arial"/>
              </a:rPr>
              <a:t>encore très </a:t>
            </a:r>
            <a:r>
              <a:rPr sz="2600" b="1" dirty="0">
                <a:latin typeface="Arial"/>
                <a:cs typeface="Arial"/>
              </a:rPr>
              <a:t>expérimental =&gt; </a:t>
            </a:r>
            <a:r>
              <a:rPr sz="2600" b="1" spc="-5" dirty="0">
                <a:latin typeface="Arial"/>
                <a:cs typeface="Arial"/>
              </a:rPr>
              <a:t>utiliser </a:t>
            </a:r>
            <a:r>
              <a:rPr sz="2600" b="1" dirty="0">
                <a:latin typeface="Arial"/>
                <a:cs typeface="Arial"/>
              </a:rPr>
              <a:t>une machine </a:t>
            </a:r>
            <a:r>
              <a:rPr sz="2600" b="1" spc="-5" dirty="0">
                <a:latin typeface="Arial"/>
                <a:cs typeface="Arial"/>
              </a:rPr>
              <a:t>virtuelle </a:t>
            </a:r>
            <a:r>
              <a:rPr sz="2600" b="1" spc="5" dirty="0">
                <a:latin typeface="Arial"/>
                <a:cs typeface="Arial"/>
              </a:rPr>
              <a:t>si  </a:t>
            </a:r>
            <a:r>
              <a:rPr sz="2600" b="1" dirty="0">
                <a:latin typeface="Arial"/>
                <a:cs typeface="Arial"/>
              </a:rPr>
              <a:t>nécessaire pour</a:t>
            </a:r>
            <a:r>
              <a:rPr sz="2600" b="1" spc="-5" dirty="0">
                <a:latin typeface="Arial"/>
                <a:cs typeface="Arial"/>
              </a:rPr>
              <a:t> l'expérimentation.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869950"/>
            <a:ext cx="2463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3-2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339" y="166370"/>
            <a:ext cx="464756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Installation </a:t>
            </a:r>
            <a:r>
              <a:rPr spc="-5" dirty="0"/>
              <a:t>de</a:t>
            </a:r>
            <a:r>
              <a:rPr spc="-40" dirty="0"/>
              <a:t> </a:t>
            </a:r>
            <a:r>
              <a:rPr spc="-5" dirty="0"/>
              <a:t>Hadoop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9700" y="1296670"/>
            <a:ext cx="9697085" cy="2635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0" indent="-215900">
              <a:lnSpc>
                <a:spcPct val="100000"/>
              </a:lnSpc>
              <a:spcBef>
                <a:spcPts val="100"/>
              </a:spcBef>
              <a:buSzPct val="44230"/>
              <a:buFont typeface="Calibri"/>
              <a:buChar char="●"/>
              <a:tabLst>
                <a:tab pos="254000" algn="l"/>
              </a:tabLst>
            </a:pPr>
            <a:r>
              <a:rPr sz="2600" b="1" dirty="0">
                <a:latin typeface="Arial"/>
                <a:cs typeface="Arial"/>
              </a:rPr>
              <a:t>Deux</a:t>
            </a:r>
            <a:r>
              <a:rPr sz="2600" b="1" spc="-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options: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Char char="●"/>
            </a:pPr>
            <a:endParaRPr sz="2550">
              <a:latin typeface="Arial"/>
              <a:cs typeface="Arial"/>
            </a:endParaRPr>
          </a:p>
          <a:p>
            <a:pPr marL="469900" marR="30480" lvl="1" indent="-215900">
              <a:lnSpc>
                <a:spcPts val="2910"/>
              </a:lnSpc>
              <a:spcBef>
                <a:spcPts val="5"/>
              </a:spcBef>
              <a:buSzPct val="44230"/>
              <a:buFont typeface="Calibri"/>
              <a:buChar char="●"/>
              <a:tabLst>
                <a:tab pos="469900" algn="l"/>
              </a:tabLst>
            </a:pPr>
            <a:r>
              <a:rPr sz="2600" b="1" dirty="0">
                <a:latin typeface="Arial"/>
                <a:cs typeface="Arial"/>
              </a:rPr>
              <a:t>Par </a:t>
            </a:r>
            <a:r>
              <a:rPr sz="2600" b="1" spc="-5" dirty="0">
                <a:latin typeface="Arial"/>
                <a:cs typeface="Arial"/>
              </a:rPr>
              <a:t>le biais </a:t>
            </a:r>
            <a:r>
              <a:rPr sz="2600" b="1" dirty="0">
                <a:latin typeface="Arial"/>
                <a:cs typeface="Arial"/>
              </a:rPr>
              <a:t>de paquets adaptés à </a:t>
            </a:r>
            <a:r>
              <a:rPr sz="2600" b="1" spc="-5" dirty="0">
                <a:latin typeface="Arial"/>
                <a:cs typeface="Arial"/>
              </a:rPr>
              <a:t>la distribution </a:t>
            </a:r>
            <a:r>
              <a:rPr sz="2600" b="1" dirty="0">
                <a:latin typeface="Arial"/>
                <a:cs typeface="Arial"/>
              </a:rPr>
              <a:t>(.deb pour  </a:t>
            </a:r>
            <a:r>
              <a:rPr sz="2600" b="1" spc="-5" dirty="0">
                <a:latin typeface="Arial"/>
                <a:cs typeface="Arial"/>
              </a:rPr>
              <a:t>Debian/Ubuntu/etc., .rpm </a:t>
            </a:r>
            <a:r>
              <a:rPr sz="2600" b="1" dirty="0">
                <a:latin typeface="Arial"/>
                <a:cs typeface="Arial"/>
              </a:rPr>
              <a:t>pour Red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Hat/Centos/etc.).</a:t>
            </a:r>
            <a:endParaRPr sz="2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Calibri"/>
              <a:buChar char="●"/>
            </a:pPr>
            <a:endParaRPr sz="2500">
              <a:latin typeface="Arial"/>
              <a:cs typeface="Arial"/>
            </a:endParaRPr>
          </a:p>
          <a:p>
            <a:pPr marL="469900" marR="627380" lvl="1" indent="-215900">
              <a:lnSpc>
                <a:spcPts val="2900"/>
              </a:lnSpc>
              <a:buSzPct val="44230"/>
              <a:buFont typeface="Calibri"/>
              <a:buChar char="●"/>
              <a:tabLst>
                <a:tab pos="469900" algn="l"/>
              </a:tabLst>
            </a:pPr>
            <a:r>
              <a:rPr sz="2600" b="1" dirty="0">
                <a:latin typeface="Arial"/>
                <a:cs typeface="Arial"/>
              </a:rPr>
              <a:t>Par </a:t>
            </a:r>
            <a:r>
              <a:rPr sz="2600" b="1" spc="-5" dirty="0">
                <a:latin typeface="Arial"/>
                <a:cs typeface="Arial"/>
              </a:rPr>
              <a:t>le biais </a:t>
            </a:r>
            <a:r>
              <a:rPr sz="2600" b="1" dirty="0">
                <a:latin typeface="Arial"/>
                <a:cs typeface="Arial"/>
              </a:rPr>
              <a:t>d'un </a:t>
            </a:r>
            <a:r>
              <a:rPr sz="2600" b="1" i="1" spc="-5" dirty="0">
                <a:latin typeface="Arial"/>
                <a:cs typeface="Arial"/>
              </a:rPr>
              <a:t>tarball </a:t>
            </a:r>
            <a:r>
              <a:rPr sz="2600" b="1" spc="-5" dirty="0">
                <a:latin typeface="Arial"/>
                <a:cs typeface="Arial"/>
              </a:rPr>
              <a:t>officiel </a:t>
            </a:r>
            <a:r>
              <a:rPr sz="2600" b="1" dirty="0">
                <a:latin typeface="Arial"/>
                <a:cs typeface="Arial"/>
              </a:rPr>
              <a:t>de </a:t>
            </a:r>
            <a:r>
              <a:rPr sz="2600" b="1" spc="-5" dirty="0">
                <a:latin typeface="Arial"/>
                <a:cs typeface="Arial"/>
              </a:rPr>
              <a:t>la fondation </a:t>
            </a:r>
            <a:r>
              <a:rPr sz="2600" b="1" dirty="0">
                <a:latin typeface="Arial"/>
                <a:cs typeface="Arial"/>
              </a:rPr>
              <a:t>Apache:  </a:t>
            </a:r>
            <a:r>
              <a:rPr sz="2600" b="1" spc="-5" dirty="0">
                <a:latin typeface="Arial"/>
                <a:cs typeface="Arial"/>
              </a:rPr>
              <a:t>installation </a:t>
            </a:r>
            <a:r>
              <a:rPr sz="2600" b="1" dirty="0">
                <a:latin typeface="Arial"/>
                <a:cs typeface="Arial"/>
              </a:rPr>
              <a:t>« </a:t>
            </a:r>
            <a:r>
              <a:rPr sz="2600" b="1" spc="-5" dirty="0">
                <a:latin typeface="Arial"/>
                <a:cs typeface="Arial"/>
              </a:rPr>
              <a:t>manuelle</a:t>
            </a:r>
            <a:r>
              <a:rPr sz="2600" b="1" spc="1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».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869950"/>
            <a:ext cx="2463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3-3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339" y="166370"/>
            <a:ext cx="455485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Installation </a:t>
            </a:r>
            <a:r>
              <a:rPr i="1" spc="-5" dirty="0">
                <a:latin typeface="Arial"/>
                <a:cs typeface="Arial"/>
              </a:rPr>
              <a:t>via</a:t>
            </a:r>
            <a:r>
              <a:rPr i="1" spc="5" dirty="0">
                <a:latin typeface="Arial"/>
                <a:cs typeface="Arial"/>
              </a:rPr>
              <a:t> </a:t>
            </a:r>
            <a:r>
              <a:rPr spc="-10" dirty="0"/>
              <a:t>paquet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9700" y="1296670"/>
            <a:ext cx="9728835" cy="337439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54000" marR="83820" indent="-215900">
              <a:lnSpc>
                <a:spcPts val="2910"/>
              </a:lnSpc>
              <a:spcBef>
                <a:spcPts val="370"/>
              </a:spcBef>
              <a:buSzPct val="44230"/>
              <a:buFont typeface="Calibri"/>
              <a:buChar char="●"/>
              <a:tabLst>
                <a:tab pos="254000" algn="l"/>
              </a:tabLst>
            </a:pPr>
            <a:r>
              <a:rPr sz="2600" b="1" dirty="0">
                <a:latin typeface="Arial"/>
                <a:cs typeface="Arial"/>
              </a:rPr>
              <a:t>Si disponible, </a:t>
            </a:r>
            <a:r>
              <a:rPr sz="2600" b="1" spc="-5" dirty="0">
                <a:latin typeface="Arial"/>
                <a:cs typeface="Arial"/>
              </a:rPr>
              <a:t>utiliser </a:t>
            </a:r>
            <a:r>
              <a:rPr sz="2600" b="1" dirty="0">
                <a:latin typeface="Arial"/>
                <a:cs typeface="Arial"/>
              </a:rPr>
              <a:t>les </a:t>
            </a:r>
            <a:r>
              <a:rPr sz="2600" b="1" spc="-5" dirty="0">
                <a:latin typeface="Arial"/>
                <a:cs typeface="Arial"/>
              </a:rPr>
              <a:t>outils standards </a:t>
            </a:r>
            <a:r>
              <a:rPr sz="2600" b="1" dirty="0">
                <a:latin typeface="Arial"/>
                <a:cs typeface="Arial"/>
              </a:rPr>
              <a:t>de </a:t>
            </a:r>
            <a:r>
              <a:rPr sz="2600" b="1" spc="-5" dirty="0">
                <a:latin typeface="Arial"/>
                <a:cs typeface="Arial"/>
              </a:rPr>
              <a:t>la distribution:  apt-get </a:t>
            </a:r>
            <a:r>
              <a:rPr sz="2600" b="1" dirty="0">
                <a:latin typeface="Arial"/>
                <a:cs typeface="Arial"/>
              </a:rPr>
              <a:t>/</a:t>
            </a:r>
            <a:r>
              <a:rPr sz="2600" b="1" spc="-1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yum.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Char char="●"/>
            </a:pPr>
            <a:endParaRPr sz="2450">
              <a:latin typeface="Arial"/>
              <a:cs typeface="Arial"/>
            </a:endParaRPr>
          </a:p>
          <a:p>
            <a:pPr marL="254000" marR="59690" indent="-215900">
              <a:lnSpc>
                <a:spcPct val="93100"/>
              </a:lnSpc>
              <a:buSzPct val="44230"/>
              <a:buFont typeface="Calibri"/>
              <a:buChar char="●"/>
              <a:tabLst>
                <a:tab pos="254000" algn="l"/>
              </a:tabLst>
            </a:pPr>
            <a:r>
              <a:rPr sz="2600" b="1" spc="-5" dirty="0">
                <a:latin typeface="Arial"/>
                <a:cs typeface="Arial"/>
              </a:rPr>
              <a:t>Alternativement, </a:t>
            </a:r>
            <a:r>
              <a:rPr sz="2600" b="1" dirty="0">
                <a:latin typeface="Arial"/>
                <a:cs typeface="Arial"/>
              </a:rPr>
              <a:t>Cloudera, une </a:t>
            </a:r>
            <a:r>
              <a:rPr sz="2600" b="1" spc="-5" dirty="0">
                <a:latin typeface="Arial"/>
                <a:cs typeface="Arial"/>
              </a:rPr>
              <a:t>entreprise </a:t>
            </a:r>
            <a:r>
              <a:rPr sz="2600" b="1" dirty="0">
                <a:latin typeface="Arial"/>
                <a:cs typeface="Arial"/>
              </a:rPr>
              <a:t>phare de  solutions </a:t>
            </a:r>
            <a:r>
              <a:rPr sz="2600" b="1" spc="-5" dirty="0">
                <a:latin typeface="Arial"/>
                <a:cs typeface="Arial"/>
              </a:rPr>
              <a:t>Big </a:t>
            </a:r>
            <a:r>
              <a:rPr sz="2600" b="1" dirty="0">
                <a:latin typeface="Arial"/>
                <a:cs typeface="Arial"/>
              </a:rPr>
              <a:t>Data / support et développement Hadoop, </a:t>
            </a:r>
            <a:r>
              <a:rPr sz="2600" b="1" spc="-5" dirty="0">
                <a:latin typeface="Arial"/>
                <a:cs typeface="Arial"/>
              </a:rPr>
              <a:t>met  </a:t>
            </a:r>
            <a:r>
              <a:rPr sz="2600" b="1" dirty="0">
                <a:latin typeface="Arial"/>
                <a:cs typeface="Arial"/>
              </a:rPr>
              <a:t>à </a:t>
            </a:r>
            <a:r>
              <a:rPr sz="2600" b="1" spc="-5" dirty="0">
                <a:latin typeface="Arial"/>
                <a:cs typeface="Arial"/>
              </a:rPr>
              <a:t>disposition </a:t>
            </a:r>
            <a:r>
              <a:rPr sz="2600" b="1" dirty="0">
                <a:latin typeface="Arial"/>
                <a:cs typeface="Arial"/>
              </a:rPr>
              <a:t>sa propre </a:t>
            </a:r>
            <a:r>
              <a:rPr sz="2600" b="1" spc="-5" dirty="0">
                <a:latin typeface="Arial"/>
                <a:cs typeface="Arial"/>
              </a:rPr>
              <a:t>distribution,</a:t>
            </a:r>
            <a:r>
              <a:rPr sz="2600" b="1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CDH: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Arial"/>
              <a:cs typeface="Arial"/>
            </a:endParaRPr>
          </a:p>
          <a:p>
            <a:pPr marL="254000" marR="17780">
              <a:lnSpc>
                <a:spcPts val="2910"/>
              </a:lnSpc>
            </a:pPr>
            <a:r>
              <a:rPr sz="2600" b="1" spc="-5" dirty="0">
                <a:solidFill>
                  <a:srgbClr val="00007F"/>
                </a:solidFill>
                <a:latin typeface="Arial"/>
                <a:cs typeface="Arial"/>
                <a:hlinkClick r:id="rId2"/>
              </a:rPr>
              <a:t>http://www.cloudera.com/content/cloudera/en/downloads/cd </a:t>
            </a:r>
            <a:r>
              <a:rPr sz="2600" b="1" spc="-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00007F"/>
                </a:solidFill>
                <a:latin typeface="Arial"/>
                <a:cs typeface="Arial"/>
                <a:hlinkClick r:id="rId2"/>
              </a:rPr>
              <a:t>h.html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869950"/>
            <a:ext cx="2463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3-4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339" y="166370"/>
            <a:ext cx="429006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Installation</a:t>
            </a:r>
            <a:r>
              <a:rPr spc="-35" dirty="0"/>
              <a:t> </a:t>
            </a:r>
            <a:r>
              <a:rPr spc="-5" dirty="0"/>
              <a:t>manuelle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9700" y="1296670"/>
            <a:ext cx="9561195" cy="2635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0" indent="-215900">
              <a:lnSpc>
                <a:spcPct val="100000"/>
              </a:lnSpc>
              <a:spcBef>
                <a:spcPts val="100"/>
              </a:spcBef>
              <a:buSzPct val="44230"/>
              <a:buFont typeface="Calibri"/>
              <a:buChar char="●"/>
              <a:tabLst>
                <a:tab pos="254000" algn="l"/>
              </a:tabLst>
            </a:pPr>
            <a:r>
              <a:rPr sz="2600" b="1" spc="-5" dirty="0">
                <a:latin typeface="Arial"/>
                <a:cs typeface="Arial"/>
              </a:rPr>
              <a:t>Pré-requis: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Calibri"/>
              <a:buChar char="●"/>
            </a:pPr>
            <a:endParaRPr sz="2300">
              <a:latin typeface="Arial"/>
              <a:cs typeface="Arial"/>
            </a:endParaRPr>
          </a:p>
          <a:p>
            <a:pPr marL="469900" lvl="1" indent="-215900">
              <a:lnSpc>
                <a:spcPts val="3015"/>
              </a:lnSpc>
              <a:buSzPct val="44230"/>
              <a:buFont typeface="Calibri"/>
              <a:buChar char="●"/>
              <a:tabLst>
                <a:tab pos="469900" algn="l"/>
              </a:tabLst>
            </a:pPr>
            <a:r>
              <a:rPr sz="2600" b="1" spc="-5" dirty="0">
                <a:latin typeface="Arial"/>
                <a:cs typeface="Arial"/>
              </a:rPr>
              <a:t>Distribution </a:t>
            </a:r>
            <a:r>
              <a:rPr sz="2600" b="1" dirty="0">
                <a:latin typeface="Arial"/>
                <a:cs typeface="Arial"/>
              </a:rPr>
              <a:t>GNU/Linux</a:t>
            </a:r>
            <a:r>
              <a:rPr sz="2600" b="1" spc="-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moderne.</a:t>
            </a:r>
            <a:endParaRPr sz="2600">
              <a:latin typeface="Arial"/>
              <a:cs typeface="Arial"/>
            </a:endParaRPr>
          </a:p>
          <a:p>
            <a:pPr marL="469900" lvl="1" indent="-215900">
              <a:lnSpc>
                <a:spcPts val="3015"/>
              </a:lnSpc>
              <a:buSzPct val="44230"/>
              <a:buFont typeface="Calibri"/>
              <a:buChar char="●"/>
              <a:tabLst>
                <a:tab pos="469900" algn="l"/>
              </a:tabLst>
            </a:pPr>
            <a:r>
              <a:rPr sz="2600" b="1" dirty="0">
                <a:latin typeface="Arial"/>
                <a:cs typeface="Arial"/>
              </a:rPr>
              <a:t>Java </a:t>
            </a:r>
            <a:r>
              <a:rPr sz="2600" b="1" spc="-5" dirty="0">
                <a:latin typeface="Arial"/>
                <a:cs typeface="Arial"/>
              </a:rPr>
              <a:t>(version </a:t>
            </a:r>
            <a:r>
              <a:rPr sz="2600" b="1" dirty="0">
                <a:latin typeface="Arial"/>
                <a:cs typeface="Arial"/>
              </a:rPr>
              <a:t>Sun ou</a:t>
            </a:r>
            <a:r>
              <a:rPr sz="2600" b="1" spc="1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OpenJDK).</a:t>
            </a:r>
            <a:endParaRPr sz="2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Calibri"/>
              <a:buChar char="●"/>
            </a:pPr>
            <a:endParaRPr sz="2550">
              <a:latin typeface="Arial"/>
              <a:cs typeface="Arial"/>
            </a:endParaRPr>
          </a:p>
          <a:p>
            <a:pPr marL="254000" marR="17780" indent="-215900">
              <a:lnSpc>
                <a:spcPts val="2900"/>
              </a:lnSpc>
              <a:buSzPct val="44230"/>
              <a:buFont typeface="Calibri"/>
              <a:buChar char="●"/>
              <a:tabLst>
                <a:tab pos="254000" algn="l"/>
              </a:tabLst>
            </a:pPr>
            <a:r>
              <a:rPr sz="2600" b="1" dirty="0">
                <a:latin typeface="Arial"/>
                <a:cs typeface="Arial"/>
              </a:rPr>
              <a:t>On commence par créer </a:t>
            </a:r>
            <a:r>
              <a:rPr sz="2600" b="1" spc="-5" dirty="0">
                <a:latin typeface="Arial"/>
                <a:cs typeface="Arial"/>
              </a:rPr>
              <a:t>le </a:t>
            </a:r>
            <a:r>
              <a:rPr sz="2600" b="1" dirty="0">
                <a:latin typeface="Arial"/>
                <a:cs typeface="Arial"/>
              </a:rPr>
              <a:t>groupe et </a:t>
            </a:r>
            <a:r>
              <a:rPr sz="2600" b="1" spc="-5" dirty="0">
                <a:latin typeface="Arial"/>
                <a:cs typeface="Arial"/>
              </a:rPr>
              <a:t>l'utilisateur </a:t>
            </a:r>
            <a:r>
              <a:rPr sz="2600" b="1" dirty="0">
                <a:latin typeface="Arial"/>
                <a:cs typeface="Arial"/>
              </a:rPr>
              <a:t>qui seront  spécifiques à</a:t>
            </a:r>
            <a:r>
              <a:rPr sz="2600" b="1" spc="-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Hadoop: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1800" y="4301490"/>
            <a:ext cx="9180830" cy="88265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870"/>
              </a:lnSpc>
            </a:pPr>
            <a:r>
              <a:rPr sz="1800" b="1" dirty="0">
                <a:latin typeface="Courier New"/>
                <a:cs typeface="Courier New"/>
              </a:rPr>
              <a:t># </a:t>
            </a:r>
            <a:r>
              <a:rPr sz="1800" b="1" spc="-5" dirty="0">
                <a:latin typeface="Courier New"/>
                <a:cs typeface="Courier New"/>
              </a:rPr>
              <a:t>addgroup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hadoop</a:t>
            </a:r>
            <a:endParaRPr sz="1800">
              <a:latin typeface="Courier New"/>
              <a:cs typeface="Courier New"/>
            </a:endParaRPr>
          </a:p>
          <a:p>
            <a:pPr marL="53975" marR="4044315">
              <a:lnSpc>
                <a:spcPts val="2039"/>
              </a:lnSpc>
              <a:spcBef>
                <a:spcPts val="105"/>
              </a:spcBef>
            </a:pPr>
            <a:r>
              <a:rPr sz="1800" b="1" dirty="0">
                <a:latin typeface="Courier New"/>
                <a:cs typeface="Courier New"/>
              </a:rPr>
              <a:t># </a:t>
            </a:r>
            <a:r>
              <a:rPr sz="1800" b="1" spc="-5" dirty="0">
                <a:latin typeface="Courier New"/>
                <a:cs typeface="Courier New"/>
              </a:rPr>
              <a:t>adduser --ingroup hadoop hadoopuser  </a:t>
            </a:r>
            <a:r>
              <a:rPr sz="1800" b="1" dirty="0">
                <a:latin typeface="Courier New"/>
                <a:cs typeface="Courier New"/>
              </a:rPr>
              <a:t># </a:t>
            </a:r>
            <a:r>
              <a:rPr sz="1800" b="1" spc="-5" dirty="0">
                <a:latin typeface="Courier New"/>
                <a:cs typeface="Courier New"/>
              </a:rPr>
              <a:t>adduser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hadoopuser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869950"/>
            <a:ext cx="2463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3-5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339" y="166370"/>
            <a:ext cx="429006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Installation</a:t>
            </a:r>
            <a:r>
              <a:rPr spc="-35" dirty="0"/>
              <a:t> </a:t>
            </a:r>
            <a:r>
              <a:rPr spc="-5" dirty="0"/>
              <a:t>manuelle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5100" y="1296670"/>
            <a:ext cx="8662670" cy="79121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28600" marR="5080" indent="-215900">
              <a:lnSpc>
                <a:spcPts val="2910"/>
              </a:lnSpc>
              <a:spcBef>
                <a:spcPts val="370"/>
              </a:spcBef>
              <a:buSzPct val="44230"/>
              <a:buFont typeface="Calibri"/>
              <a:buChar char="●"/>
              <a:tabLst>
                <a:tab pos="228600" algn="l"/>
              </a:tabLst>
            </a:pPr>
            <a:r>
              <a:rPr sz="2600" b="1" dirty="0">
                <a:latin typeface="Arial"/>
                <a:cs typeface="Arial"/>
              </a:rPr>
              <a:t>On </a:t>
            </a:r>
            <a:r>
              <a:rPr sz="2600" b="1" spc="-5" dirty="0">
                <a:latin typeface="Arial"/>
                <a:cs typeface="Arial"/>
              </a:rPr>
              <a:t>télécharge </a:t>
            </a:r>
            <a:r>
              <a:rPr sz="2600" b="1" dirty="0">
                <a:latin typeface="Arial"/>
                <a:cs typeface="Arial"/>
              </a:rPr>
              <a:t>ensuite Hadoop, en </a:t>
            </a:r>
            <a:r>
              <a:rPr sz="2600" b="1" spc="-5" dirty="0">
                <a:latin typeface="Arial"/>
                <a:cs typeface="Arial"/>
              </a:rPr>
              <a:t>l'installant </a:t>
            </a:r>
            <a:r>
              <a:rPr sz="2600" b="1" dirty="0">
                <a:latin typeface="Arial"/>
                <a:cs typeface="Arial"/>
              </a:rPr>
              <a:t>dans un  </a:t>
            </a:r>
            <a:r>
              <a:rPr sz="2600" b="1" spc="-5" dirty="0">
                <a:latin typeface="Arial"/>
                <a:cs typeface="Arial"/>
              </a:rPr>
              <a:t>répertoire </a:t>
            </a:r>
            <a:r>
              <a:rPr sz="2600" b="1" spc="5" dirty="0">
                <a:latin typeface="Arial"/>
                <a:cs typeface="Arial"/>
              </a:rPr>
              <a:t>au </a:t>
            </a:r>
            <a:r>
              <a:rPr sz="2600" b="1" dirty="0">
                <a:latin typeface="Arial"/>
                <a:cs typeface="Arial"/>
              </a:rPr>
              <a:t>sein de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/opt: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" y="4249420"/>
            <a:ext cx="9335770" cy="78994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ts val="2900"/>
              </a:lnSpc>
              <a:spcBef>
                <a:spcPts val="380"/>
              </a:spcBef>
            </a:pPr>
            <a:r>
              <a:rPr sz="2600" b="1" spc="-5" dirty="0">
                <a:latin typeface="Arial"/>
                <a:cs typeface="Arial"/>
              </a:rPr>
              <a:t>(remplacer l'URL </a:t>
            </a:r>
            <a:r>
              <a:rPr sz="2600" b="1" dirty="0">
                <a:latin typeface="Arial"/>
                <a:cs typeface="Arial"/>
              </a:rPr>
              <a:t>par un des </a:t>
            </a:r>
            <a:r>
              <a:rPr sz="2600" b="1" spc="-5" dirty="0">
                <a:latin typeface="Arial"/>
                <a:cs typeface="Arial"/>
              </a:rPr>
              <a:t>miroirs </a:t>
            </a:r>
            <a:r>
              <a:rPr sz="2600" b="1" dirty="0">
                <a:latin typeface="Arial"/>
                <a:cs typeface="Arial"/>
              </a:rPr>
              <a:t>et ajuster </a:t>
            </a:r>
            <a:r>
              <a:rPr sz="2600" b="1" spc="-5" dirty="0">
                <a:latin typeface="Arial"/>
                <a:cs typeface="Arial"/>
              </a:rPr>
              <a:t>le </a:t>
            </a:r>
            <a:r>
              <a:rPr sz="2600" b="1" dirty="0">
                <a:latin typeface="Arial"/>
                <a:cs typeface="Arial"/>
              </a:rPr>
              <a:t>numéro de  </a:t>
            </a:r>
            <a:r>
              <a:rPr sz="2600" b="1" spc="-5" dirty="0">
                <a:latin typeface="Arial"/>
                <a:cs typeface="Arial"/>
              </a:rPr>
              <a:t>version)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8290" y="2448560"/>
            <a:ext cx="9179560" cy="143891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0" rIns="0" bIns="0" rtlCol="0">
            <a:spAutoFit/>
          </a:bodyPr>
          <a:lstStyle/>
          <a:p>
            <a:pPr marL="52705">
              <a:lnSpc>
                <a:spcPts val="1870"/>
              </a:lnSpc>
            </a:pPr>
            <a:r>
              <a:rPr sz="1800" b="1" dirty="0">
                <a:latin typeface="Courier New"/>
                <a:cs typeface="Courier New"/>
              </a:rPr>
              <a:t># </a:t>
            </a:r>
            <a:r>
              <a:rPr sz="1800" b="1" spc="-5" dirty="0">
                <a:latin typeface="Courier New"/>
                <a:cs typeface="Courier New"/>
              </a:rPr>
              <a:t>wget</a:t>
            </a:r>
            <a:r>
              <a:rPr sz="1800" b="1" spc="-20" dirty="0">
                <a:latin typeface="Courier New"/>
                <a:cs typeface="Courier New"/>
                <a:hlinkClick r:id="rId2"/>
              </a:rPr>
              <a:t> </a:t>
            </a:r>
            <a:r>
              <a:rPr sz="1800" b="1" spc="-5" dirty="0">
                <a:latin typeface="Courier New"/>
                <a:cs typeface="Courier New"/>
                <a:hlinkClick r:id="rId2"/>
              </a:rPr>
              <a:t>http://MIROIR/hadoop/hadoop-X.Y.Z.tar.gz</a:t>
            </a:r>
            <a:endParaRPr sz="1800">
              <a:latin typeface="Courier New"/>
              <a:cs typeface="Courier New"/>
            </a:endParaRPr>
          </a:p>
          <a:p>
            <a:pPr marL="52705" marR="3907154">
              <a:lnSpc>
                <a:spcPts val="2039"/>
              </a:lnSpc>
              <a:spcBef>
                <a:spcPts val="105"/>
              </a:spcBef>
            </a:pPr>
            <a:r>
              <a:rPr sz="1800" b="1" dirty="0">
                <a:latin typeface="Courier New"/>
                <a:cs typeface="Courier New"/>
              </a:rPr>
              <a:t># </a:t>
            </a:r>
            <a:r>
              <a:rPr sz="1800" b="1" spc="-5" dirty="0">
                <a:latin typeface="Courier New"/>
                <a:cs typeface="Courier New"/>
              </a:rPr>
              <a:t>tar vxzf hadoop-X.Y.Z.tar.gz -C /opt  </a:t>
            </a:r>
            <a:r>
              <a:rPr sz="1800" b="1" dirty="0">
                <a:latin typeface="Courier New"/>
                <a:cs typeface="Courier New"/>
              </a:rPr>
              <a:t># </a:t>
            </a:r>
            <a:r>
              <a:rPr sz="1800" b="1" spc="-5" dirty="0">
                <a:latin typeface="Courier New"/>
                <a:cs typeface="Courier New"/>
              </a:rPr>
              <a:t>cd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/opt</a:t>
            </a:r>
            <a:endParaRPr sz="1800">
              <a:latin typeface="Courier New"/>
              <a:cs typeface="Courier New"/>
            </a:endParaRPr>
          </a:p>
          <a:p>
            <a:pPr marL="52705">
              <a:lnSpc>
                <a:spcPts val="1930"/>
              </a:lnSpc>
            </a:pPr>
            <a:r>
              <a:rPr sz="1800" b="1" dirty="0">
                <a:latin typeface="Courier New"/>
                <a:cs typeface="Courier New"/>
              </a:rPr>
              <a:t># </a:t>
            </a:r>
            <a:r>
              <a:rPr sz="1800" b="1" spc="-5" dirty="0">
                <a:latin typeface="Courier New"/>
                <a:cs typeface="Courier New"/>
              </a:rPr>
              <a:t>ln -s /opt/hadoop-X.Y.Z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/opt/hadoop</a:t>
            </a:r>
            <a:endParaRPr sz="1800">
              <a:latin typeface="Courier New"/>
              <a:cs typeface="Courier New"/>
            </a:endParaRPr>
          </a:p>
          <a:p>
            <a:pPr marL="52705">
              <a:lnSpc>
                <a:spcPts val="2100"/>
              </a:lnSpc>
            </a:pPr>
            <a:r>
              <a:rPr sz="1800" b="1" dirty="0">
                <a:latin typeface="Courier New"/>
                <a:cs typeface="Courier New"/>
              </a:rPr>
              <a:t># </a:t>
            </a:r>
            <a:r>
              <a:rPr sz="1800" b="1" spc="-5" dirty="0">
                <a:latin typeface="Courier New"/>
                <a:cs typeface="Courier New"/>
              </a:rPr>
              <a:t>chown -R hadoopuser:hadoop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/opt/hadoop*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869950"/>
            <a:ext cx="2463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3-6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339" y="166370"/>
            <a:ext cx="429006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Installation</a:t>
            </a:r>
            <a:r>
              <a:rPr spc="-35" dirty="0"/>
              <a:t> </a:t>
            </a:r>
            <a:r>
              <a:rPr spc="-5" dirty="0"/>
              <a:t>manuelle</a:t>
            </a:r>
          </a:p>
        </p:txBody>
      </p:sp>
      <p:sp>
        <p:nvSpPr>
          <p:cNvPr id="4" name="object 4"/>
          <p:cNvSpPr/>
          <p:nvPr/>
        </p:nvSpPr>
        <p:spPr>
          <a:xfrm>
            <a:off x="396240" y="2303779"/>
            <a:ext cx="9179560" cy="2941320"/>
          </a:xfrm>
          <a:custGeom>
            <a:avLst/>
            <a:gdLst/>
            <a:ahLst/>
            <a:cxnLst/>
            <a:rect l="l" t="t" r="r" b="b"/>
            <a:pathLst>
              <a:path w="9179560" h="2941320">
                <a:moveTo>
                  <a:pt x="9179560" y="0"/>
                </a:moveTo>
                <a:lnTo>
                  <a:pt x="0" y="0"/>
                </a:lnTo>
                <a:lnTo>
                  <a:pt x="0" y="2941320"/>
                </a:lnTo>
                <a:lnTo>
                  <a:pt x="9179560" y="2941320"/>
                </a:lnTo>
                <a:lnTo>
                  <a:pt x="917956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9409" y="2268220"/>
            <a:ext cx="9180830" cy="2941320"/>
          </a:xfrm>
          <a:custGeom>
            <a:avLst/>
            <a:gdLst/>
            <a:ahLst/>
            <a:cxnLst/>
            <a:rect l="l" t="t" r="r" b="b"/>
            <a:pathLst>
              <a:path w="9180830" h="2941320">
                <a:moveTo>
                  <a:pt x="9180830" y="0"/>
                </a:moveTo>
                <a:lnTo>
                  <a:pt x="0" y="0"/>
                </a:lnTo>
                <a:lnTo>
                  <a:pt x="0" y="2941319"/>
                </a:lnTo>
                <a:lnTo>
                  <a:pt x="9180830" y="2941319"/>
                </a:lnTo>
                <a:lnTo>
                  <a:pt x="918083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6220" y="1278890"/>
            <a:ext cx="9555480" cy="387477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29870" marR="5080" indent="-217170">
              <a:lnSpc>
                <a:spcPts val="2910"/>
              </a:lnSpc>
              <a:spcBef>
                <a:spcPts val="370"/>
              </a:spcBef>
              <a:buSzPct val="44230"/>
              <a:buFont typeface="Calibri"/>
              <a:buChar char="●"/>
              <a:tabLst>
                <a:tab pos="229870" algn="l"/>
              </a:tabLst>
            </a:pPr>
            <a:r>
              <a:rPr sz="2600" b="1" spc="-5" dirty="0">
                <a:latin typeface="Arial"/>
                <a:cs typeface="Arial"/>
              </a:rPr>
              <a:t>Il faut ensuite </a:t>
            </a:r>
            <a:r>
              <a:rPr sz="2600" b="1" dirty="0">
                <a:latin typeface="Arial"/>
                <a:cs typeface="Arial"/>
              </a:rPr>
              <a:t>ajouter </a:t>
            </a:r>
            <a:r>
              <a:rPr sz="2600" b="1" spc="-5" dirty="0">
                <a:latin typeface="Arial"/>
                <a:cs typeface="Arial"/>
              </a:rPr>
              <a:t>les différentes déclarations </a:t>
            </a:r>
            <a:r>
              <a:rPr sz="2600" b="1" dirty="0">
                <a:latin typeface="Arial"/>
                <a:cs typeface="Arial"/>
              </a:rPr>
              <a:t>suivantes  au sein du </a:t>
            </a:r>
            <a:r>
              <a:rPr sz="2600" b="1" spc="-5" dirty="0">
                <a:latin typeface="Arial"/>
                <a:cs typeface="Arial"/>
              </a:rPr>
              <a:t>fichier </a:t>
            </a:r>
            <a:r>
              <a:rPr sz="2600" b="1" dirty="0">
                <a:latin typeface="Arial"/>
                <a:cs typeface="Arial"/>
              </a:rPr>
              <a:t>.bashrc de </a:t>
            </a:r>
            <a:r>
              <a:rPr sz="2600" b="1" spc="-5" dirty="0">
                <a:latin typeface="Arial"/>
                <a:cs typeface="Arial"/>
              </a:rPr>
              <a:t>l'utilisateur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hadoopuser:</a:t>
            </a:r>
            <a:endParaRPr sz="2600">
              <a:latin typeface="Arial"/>
              <a:cs typeface="Arial"/>
            </a:endParaRPr>
          </a:p>
          <a:p>
            <a:pPr marL="212725" marR="1791335">
              <a:lnSpc>
                <a:spcPts val="2039"/>
              </a:lnSpc>
              <a:spcBef>
                <a:spcPts val="1814"/>
              </a:spcBef>
            </a:pPr>
            <a:r>
              <a:rPr sz="1800" b="1" dirty="0">
                <a:latin typeface="Courier New"/>
                <a:cs typeface="Courier New"/>
              </a:rPr>
              <a:t># </a:t>
            </a:r>
            <a:r>
              <a:rPr sz="1800" b="1" spc="-5" dirty="0">
                <a:latin typeface="Courier New"/>
                <a:cs typeface="Courier New"/>
              </a:rPr>
              <a:t>Variables Hadoop. Modifier l'emplacement du SDK java.  export</a:t>
            </a:r>
            <a:r>
              <a:rPr sz="1800" b="1" spc="-1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JAVA_HOME=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/path/to/java/jdk</a:t>
            </a:r>
            <a:endParaRPr sz="1800">
              <a:latin typeface="Courier New"/>
              <a:cs typeface="Courier New"/>
            </a:endParaRPr>
          </a:p>
          <a:p>
            <a:pPr marL="212725" marR="4259580">
              <a:lnSpc>
                <a:spcPts val="2039"/>
              </a:lnSpc>
            </a:pPr>
            <a:r>
              <a:rPr sz="1800" b="1" spc="-5" dirty="0">
                <a:latin typeface="Courier New"/>
                <a:cs typeface="Courier New"/>
              </a:rPr>
              <a:t>export HADOOP_INSTALL=/opt/hadoop  export</a:t>
            </a:r>
            <a:r>
              <a:rPr sz="1800" b="1" spc="-9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PATH=$PATH:$HADOOP_INSTALL/bin</a:t>
            </a:r>
            <a:endParaRPr sz="1800">
              <a:latin typeface="Courier New"/>
              <a:cs typeface="Courier New"/>
            </a:endParaRPr>
          </a:p>
          <a:p>
            <a:pPr marL="212725" marR="4122420">
              <a:lnSpc>
                <a:spcPts val="2039"/>
              </a:lnSpc>
              <a:spcBef>
                <a:spcPts val="10"/>
              </a:spcBef>
            </a:pPr>
            <a:r>
              <a:rPr sz="1800" b="1" spc="-5" dirty="0">
                <a:latin typeface="Courier New"/>
                <a:cs typeface="Courier New"/>
              </a:rPr>
              <a:t>export PATH=$PATH:$HADOOP_INSTALL/sbin  export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HADOOP_HOME=$HADOOP_INSTALL</a:t>
            </a:r>
            <a:endParaRPr sz="1800">
              <a:latin typeface="Courier New"/>
              <a:cs typeface="Courier New"/>
            </a:endParaRPr>
          </a:p>
          <a:p>
            <a:pPr marL="212725" marR="3710940">
              <a:lnSpc>
                <a:spcPts val="2039"/>
              </a:lnSpc>
            </a:pPr>
            <a:r>
              <a:rPr sz="1800" b="1" spc="-5" dirty="0">
                <a:latin typeface="Courier New"/>
                <a:cs typeface="Courier New"/>
              </a:rPr>
              <a:t>export HADOOP_MAPRED_HOME=$HADOOP_INSTALL  export HADOOP_COMMON_HOME=$HADOOP_INSTALL  export HADOOP_HDFS_HOME=$HADOOP_INSTALL  export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HADOOP_YARN_HOME=$HADOOP_INSTALL</a:t>
            </a:r>
            <a:endParaRPr sz="1800">
              <a:latin typeface="Courier New"/>
              <a:cs typeface="Courier New"/>
            </a:endParaRPr>
          </a:p>
          <a:p>
            <a:pPr marL="212725">
              <a:lnSpc>
                <a:spcPts val="1989"/>
              </a:lnSpc>
            </a:pPr>
            <a:r>
              <a:rPr sz="1800" b="1" spc="-5" dirty="0">
                <a:latin typeface="Courier New"/>
                <a:cs typeface="Courier New"/>
              </a:rPr>
              <a:t>export</a:t>
            </a:r>
            <a:r>
              <a:rPr sz="1800" b="1" spc="-1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HADOOP_CONF_DIR=$HADOOP_INSTALL/etc/hadoop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869950"/>
            <a:ext cx="2463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3-7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339" y="166370"/>
            <a:ext cx="429006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Installation</a:t>
            </a:r>
            <a:r>
              <a:rPr spc="-35" dirty="0"/>
              <a:t> </a:t>
            </a:r>
            <a:r>
              <a:rPr spc="-5" dirty="0"/>
              <a:t>manuelle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6220" y="1278890"/>
            <a:ext cx="9592945" cy="189738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29870" marR="5080" indent="-217170">
              <a:lnSpc>
                <a:spcPct val="93100"/>
              </a:lnSpc>
              <a:spcBef>
                <a:spcPts val="315"/>
              </a:spcBef>
              <a:buSzPct val="44230"/>
              <a:buFont typeface="Calibri"/>
              <a:buChar char="●"/>
              <a:tabLst>
                <a:tab pos="229870" algn="l"/>
              </a:tabLst>
            </a:pPr>
            <a:r>
              <a:rPr sz="2600" b="1" spc="-5" dirty="0">
                <a:latin typeface="Arial"/>
                <a:cs typeface="Arial"/>
              </a:rPr>
              <a:t>Enfin, il </a:t>
            </a:r>
            <a:r>
              <a:rPr sz="2600" b="1" dirty="0">
                <a:latin typeface="Arial"/>
                <a:cs typeface="Arial"/>
              </a:rPr>
              <a:t>est aussi nécessaire d'indiquer l'emplacement du  </a:t>
            </a:r>
            <a:r>
              <a:rPr sz="2600" b="1" spc="-5" dirty="0">
                <a:latin typeface="Arial"/>
                <a:cs typeface="Arial"/>
              </a:rPr>
              <a:t>JDK </a:t>
            </a:r>
            <a:r>
              <a:rPr sz="2600" b="1" dirty="0">
                <a:latin typeface="Arial"/>
                <a:cs typeface="Arial"/>
              </a:rPr>
              <a:t>Java dans </a:t>
            </a:r>
            <a:r>
              <a:rPr sz="2600" b="1" spc="-5" dirty="0">
                <a:latin typeface="Arial"/>
                <a:cs typeface="Arial"/>
              </a:rPr>
              <a:t>le </a:t>
            </a:r>
            <a:r>
              <a:rPr sz="2600" b="1" dirty="0">
                <a:latin typeface="Arial"/>
                <a:cs typeface="Arial"/>
              </a:rPr>
              <a:t>fichier /opt/hadoop/etc/hadoop/hadoop-  </a:t>
            </a:r>
            <a:r>
              <a:rPr sz="2600" b="1" spc="-30" dirty="0">
                <a:latin typeface="Arial"/>
                <a:cs typeface="Arial"/>
              </a:rPr>
              <a:t>env.sh. </a:t>
            </a:r>
            <a:r>
              <a:rPr sz="2600" b="1" dirty="0">
                <a:latin typeface="Arial"/>
                <a:cs typeface="Arial"/>
              </a:rPr>
              <a:t>Localiser </a:t>
            </a:r>
            <a:r>
              <a:rPr sz="2600" b="1" spc="-5" dirty="0">
                <a:latin typeface="Arial"/>
                <a:cs typeface="Arial"/>
              </a:rPr>
              <a:t>la ligne </a:t>
            </a:r>
            <a:r>
              <a:rPr sz="2600" b="1" dirty="0">
                <a:latin typeface="Arial"/>
                <a:cs typeface="Arial"/>
              </a:rPr>
              <a:t>« export </a:t>
            </a:r>
            <a:r>
              <a:rPr sz="2600" b="1" spc="-45" dirty="0">
                <a:latin typeface="Arial"/>
                <a:cs typeface="Arial"/>
              </a:rPr>
              <a:t>JAVA_HOME </a:t>
            </a:r>
            <a:r>
              <a:rPr sz="2600" b="1" dirty="0">
                <a:latin typeface="Arial"/>
                <a:cs typeface="Arial"/>
              </a:rPr>
              <a:t>» au sein de  ce </a:t>
            </a:r>
            <a:r>
              <a:rPr sz="2600" b="1" spc="-5" dirty="0">
                <a:latin typeface="Arial"/>
                <a:cs typeface="Arial"/>
              </a:rPr>
              <a:t>fichier </a:t>
            </a:r>
            <a:r>
              <a:rPr sz="2600" b="1" dirty="0">
                <a:latin typeface="Arial"/>
                <a:cs typeface="Arial"/>
              </a:rPr>
              <a:t>et </a:t>
            </a:r>
            <a:r>
              <a:rPr sz="2600" b="1" spc="-5" dirty="0">
                <a:latin typeface="Arial"/>
                <a:cs typeface="Arial"/>
              </a:rPr>
              <a:t>l'éditer </a:t>
            </a:r>
            <a:r>
              <a:rPr sz="2600" b="1" dirty="0">
                <a:latin typeface="Arial"/>
                <a:cs typeface="Arial"/>
              </a:rPr>
              <a:t>de </a:t>
            </a:r>
            <a:r>
              <a:rPr sz="2600" b="1" spc="-5" dirty="0">
                <a:latin typeface="Arial"/>
                <a:cs typeface="Arial"/>
              </a:rPr>
              <a:t>telle sorte </a:t>
            </a:r>
            <a:r>
              <a:rPr sz="2600" b="1" dirty="0">
                <a:latin typeface="Arial"/>
                <a:cs typeface="Arial"/>
              </a:rPr>
              <a:t>qu'elle </a:t>
            </a:r>
            <a:r>
              <a:rPr sz="2600" b="1" spc="-5" dirty="0">
                <a:latin typeface="Arial"/>
                <a:cs typeface="Arial"/>
              </a:rPr>
              <a:t>pointe </a:t>
            </a:r>
            <a:r>
              <a:rPr sz="2600" b="1" dirty="0">
                <a:latin typeface="Arial"/>
                <a:cs typeface="Arial"/>
              </a:rPr>
              <a:t>sur  l'emplacement du </a:t>
            </a:r>
            <a:r>
              <a:rPr sz="2600" b="1" spc="-5" dirty="0">
                <a:latin typeface="Arial"/>
                <a:cs typeface="Arial"/>
              </a:rPr>
              <a:t>JDK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Java: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6220" y="4230370"/>
            <a:ext cx="8525510" cy="116078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29870" marR="5080" indent="-217170">
              <a:lnSpc>
                <a:spcPts val="2910"/>
              </a:lnSpc>
              <a:spcBef>
                <a:spcPts val="370"/>
              </a:spcBef>
              <a:buSzPct val="44230"/>
              <a:buFont typeface="Calibri"/>
              <a:buChar char="●"/>
              <a:tabLst>
                <a:tab pos="229870" algn="l"/>
              </a:tabLst>
            </a:pPr>
            <a:r>
              <a:rPr sz="2600" b="1" spc="-15" dirty="0">
                <a:latin typeface="Arial"/>
                <a:cs typeface="Arial"/>
              </a:rPr>
              <a:t>Sauvegarder. </a:t>
            </a:r>
            <a:r>
              <a:rPr sz="2600" b="1" dirty="0">
                <a:latin typeface="Arial"/>
                <a:cs typeface="Arial"/>
              </a:rPr>
              <a:t>Hadoop est </a:t>
            </a:r>
            <a:r>
              <a:rPr sz="2600" b="1" spc="-5" dirty="0">
                <a:latin typeface="Arial"/>
                <a:cs typeface="Arial"/>
              </a:rPr>
              <a:t>désormais installé. </a:t>
            </a:r>
            <a:r>
              <a:rPr sz="2600" b="1" dirty="0">
                <a:latin typeface="Arial"/>
                <a:cs typeface="Arial"/>
              </a:rPr>
              <a:t>Pour </a:t>
            </a:r>
            <a:r>
              <a:rPr sz="2600" b="1" spc="-5" dirty="0">
                <a:latin typeface="Arial"/>
                <a:cs typeface="Arial"/>
              </a:rPr>
              <a:t>le  </a:t>
            </a:r>
            <a:r>
              <a:rPr sz="2600" b="1" spc="-20" dirty="0">
                <a:latin typeface="Arial"/>
                <a:cs typeface="Arial"/>
              </a:rPr>
              <a:t>confirmer, </a:t>
            </a:r>
            <a:r>
              <a:rPr sz="2600" b="1" dirty="0">
                <a:latin typeface="Arial"/>
                <a:cs typeface="Arial"/>
              </a:rPr>
              <a:t>on peut par exemple </a:t>
            </a:r>
            <a:r>
              <a:rPr sz="2600" b="1" spc="-5" dirty="0">
                <a:latin typeface="Arial"/>
                <a:cs typeface="Arial"/>
              </a:rPr>
              <a:t>utiliser la</a:t>
            </a:r>
            <a:r>
              <a:rPr sz="2600" b="1" spc="-3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commande</a:t>
            </a:r>
            <a:endParaRPr sz="2600">
              <a:latin typeface="Arial"/>
              <a:cs typeface="Arial"/>
            </a:endParaRPr>
          </a:p>
          <a:p>
            <a:pPr marL="229870">
              <a:lnSpc>
                <a:spcPts val="2850"/>
              </a:lnSpc>
            </a:pPr>
            <a:r>
              <a:rPr sz="2600" b="1" dirty="0">
                <a:latin typeface="Arial"/>
                <a:cs typeface="Arial"/>
              </a:rPr>
              <a:t>« hadoop </a:t>
            </a:r>
            <a:r>
              <a:rPr sz="2600" b="1" spc="-5" dirty="0">
                <a:latin typeface="Arial"/>
                <a:cs typeface="Arial"/>
              </a:rPr>
              <a:t>version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».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1800" y="3563620"/>
            <a:ext cx="9180830" cy="43180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930"/>
              </a:lnSpc>
            </a:pPr>
            <a:r>
              <a:rPr sz="1800" b="1" spc="-5" dirty="0">
                <a:latin typeface="Courier New"/>
                <a:cs typeface="Courier New"/>
              </a:rPr>
              <a:t>export</a:t>
            </a:r>
            <a:r>
              <a:rPr sz="1800" b="1" spc="-1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JAVA_HOME=/path/to/java/jdk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869950"/>
            <a:ext cx="2463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3-8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339" y="166370"/>
            <a:ext cx="7592059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Installation </a:t>
            </a:r>
            <a:r>
              <a:rPr spc="-5" dirty="0"/>
              <a:t>manuelle </a:t>
            </a:r>
            <a:r>
              <a:rPr dirty="0"/>
              <a:t>–</a:t>
            </a:r>
            <a:r>
              <a:rPr spc="-55" dirty="0"/>
              <a:t> </a:t>
            </a:r>
            <a:r>
              <a:rPr spc="-5" dirty="0"/>
              <a:t>Configuration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3520" y="1278890"/>
            <a:ext cx="9692005" cy="226695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2570" marR="17780" indent="-217170">
              <a:lnSpc>
                <a:spcPts val="2910"/>
              </a:lnSpc>
              <a:spcBef>
                <a:spcPts val="370"/>
              </a:spcBef>
              <a:buSzPct val="44230"/>
              <a:buFont typeface="Calibri"/>
              <a:buChar char="●"/>
              <a:tabLst>
                <a:tab pos="242570" algn="l"/>
              </a:tabLst>
            </a:pPr>
            <a:r>
              <a:rPr sz="2600" b="1" spc="-5" dirty="0">
                <a:latin typeface="Arial"/>
                <a:cs typeface="Arial"/>
              </a:rPr>
              <a:t>Il faut </a:t>
            </a:r>
            <a:r>
              <a:rPr sz="2600" b="1" dirty="0">
                <a:latin typeface="Arial"/>
                <a:cs typeface="Arial"/>
              </a:rPr>
              <a:t>maintenant configurer Hadoop en mode nœud unique  (pour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l'expérimentation).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Char char="●"/>
            </a:pPr>
            <a:endParaRPr sz="2450">
              <a:latin typeface="Arial"/>
              <a:cs typeface="Arial"/>
            </a:endParaRPr>
          </a:p>
          <a:p>
            <a:pPr marL="242570" marR="609600" indent="-217170" algn="just">
              <a:lnSpc>
                <a:spcPct val="93100"/>
              </a:lnSpc>
              <a:buSzPct val="44230"/>
              <a:buFont typeface="Calibri"/>
              <a:buChar char="●"/>
              <a:tabLst>
                <a:tab pos="242570" algn="l"/>
              </a:tabLst>
            </a:pPr>
            <a:r>
              <a:rPr sz="2600" b="1" spc="-5" dirty="0">
                <a:latin typeface="Arial"/>
                <a:cs typeface="Arial"/>
              </a:rPr>
              <a:t>Editer le fichier /opt/hadoop/etc/hadoop/core-site.xml, </a:t>
            </a:r>
            <a:r>
              <a:rPr sz="2600" b="1" dirty="0">
                <a:latin typeface="Arial"/>
                <a:cs typeface="Arial"/>
              </a:rPr>
              <a:t>et  </a:t>
            </a:r>
            <a:r>
              <a:rPr sz="2600" b="1" spc="-5" dirty="0">
                <a:latin typeface="Arial"/>
                <a:cs typeface="Arial"/>
              </a:rPr>
              <a:t>insérer entre les </a:t>
            </a:r>
            <a:r>
              <a:rPr sz="2600" b="1" dirty="0">
                <a:latin typeface="Arial"/>
                <a:cs typeface="Arial"/>
              </a:rPr>
              <a:t>deux balises &lt;configuration&gt; </a:t>
            </a:r>
            <a:r>
              <a:rPr sz="2600" b="1" spc="-5" dirty="0">
                <a:latin typeface="Arial"/>
                <a:cs typeface="Arial"/>
              </a:rPr>
              <a:t>les lignes  </a:t>
            </a:r>
            <a:r>
              <a:rPr sz="2600" b="1" dirty="0">
                <a:latin typeface="Arial"/>
                <a:cs typeface="Arial"/>
              </a:rPr>
              <a:t>suivantes: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1800" y="3851909"/>
            <a:ext cx="9180830" cy="112776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870"/>
              </a:lnSpc>
            </a:pPr>
            <a:r>
              <a:rPr sz="1800" b="1" spc="-5" dirty="0">
                <a:latin typeface="Courier New"/>
                <a:cs typeface="Courier New"/>
              </a:rPr>
              <a:t>&lt;property&gt;</a:t>
            </a:r>
            <a:endParaRPr sz="1800">
              <a:latin typeface="Courier New"/>
              <a:cs typeface="Courier New"/>
            </a:endParaRPr>
          </a:p>
          <a:p>
            <a:pPr marL="466090">
              <a:lnSpc>
                <a:spcPts val="2039"/>
              </a:lnSpc>
            </a:pPr>
            <a:r>
              <a:rPr sz="1800" b="1" spc="-5" dirty="0">
                <a:latin typeface="Courier New"/>
                <a:cs typeface="Courier New"/>
              </a:rPr>
              <a:t>&lt;name&gt;fs.default.name&lt;/name&gt;</a:t>
            </a:r>
            <a:endParaRPr sz="1800">
              <a:latin typeface="Courier New"/>
              <a:cs typeface="Courier New"/>
            </a:endParaRPr>
          </a:p>
          <a:p>
            <a:pPr marL="466090">
              <a:lnSpc>
                <a:spcPts val="2039"/>
              </a:lnSpc>
            </a:pPr>
            <a:r>
              <a:rPr sz="1800" b="1" spc="-5" dirty="0">
                <a:latin typeface="Courier New"/>
                <a:cs typeface="Courier New"/>
              </a:rPr>
              <a:t>&lt;value&gt;hdfs://localhost:9000&lt;/value&gt;</a:t>
            </a:r>
            <a:endParaRPr sz="1800">
              <a:latin typeface="Courier New"/>
              <a:cs typeface="Courier New"/>
            </a:endParaRPr>
          </a:p>
          <a:p>
            <a:pPr marL="53975">
              <a:lnSpc>
                <a:spcPts val="2100"/>
              </a:lnSpc>
            </a:pPr>
            <a:r>
              <a:rPr sz="1800" b="1" spc="-5" dirty="0">
                <a:latin typeface="Courier New"/>
                <a:cs typeface="Courier New"/>
              </a:rPr>
              <a:t>&lt;/property&gt;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869950"/>
            <a:ext cx="2463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3-9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339" y="166370"/>
            <a:ext cx="7592059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Installation </a:t>
            </a:r>
            <a:r>
              <a:rPr spc="-5" dirty="0"/>
              <a:t>manuelle </a:t>
            </a:r>
            <a:r>
              <a:rPr dirty="0"/>
              <a:t>–</a:t>
            </a:r>
            <a:r>
              <a:rPr spc="-55" dirty="0"/>
              <a:t> </a:t>
            </a:r>
            <a:r>
              <a:rPr spc="-5" dirty="0"/>
              <a:t>Configuration</a:t>
            </a:r>
          </a:p>
        </p:txBody>
      </p:sp>
      <p:sp>
        <p:nvSpPr>
          <p:cNvPr id="4" name="object 4"/>
          <p:cNvSpPr/>
          <p:nvPr/>
        </p:nvSpPr>
        <p:spPr>
          <a:xfrm>
            <a:off x="359409" y="2725420"/>
            <a:ext cx="9645650" cy="2162810"/>
          </a:xfrm>
          <a:custGeom>
            <a:avLst/>
            <a:gdLst/>
            <a:ahLst/>
            <a:cxnLst/>
            <a:rect l="l" t="t" r="r" b="b"/>
            <a:pathLst>
              <a:path w="9645650" h="2162810">
                <a:moveTo>
                  <a:pt x="9645650" y="0"/>
                </a:moveTo>
                <a:lnTo>
                  <a:pt x="0" y="0"/>
                </a:lnTo>
                <a:lnTo>
                  <a:pt x="0" y="2162810"/>
                </a:lnTo>
                <a:lnTo>
                  <a:pt x="9645650" y="2162810"/>
                </a:lnTo>
                <a:lnTo>
                  <a:pt x="964565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3850" y="2688589"/>
            <a:ext cx="9644380" cy="2164080"/>
          </a:xfrm>
          <a:custGeom>
            <a:avLst/>
            <a:gdLst/>
            <a:ahLst/>
            <a:cxnLst/>
            <a:rect l="l" t="t" r="r" b="b"/>
            <a:pathLst>
              <a:path w="9644380" h="2164079">
                <a:moveTo>
                  <a:pt x="9644380" y="0"/>
                </a:moveTo>
                <a:lnTo>
                  <a:pt x="0" y="0"/>
                </a:lnTo>
                <a:lnTo>
                  <a:pt x="0" y="2164080"/>
                </a:lnTo>
                <a:lnTo>
                  <a:pt x="9644380" y="2164080"/>
                </a:lnTo>
                <a:lnTo>
                  <a:pt x="964438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6220" y="1278890"/>
            <a:ext cx="9654540" cy="351790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29870" marR="398780" indent="-217170" algn="just">
              <a:lnSpc>
                <a:spcPct val="93100"/>
              </a:lnSpc>
              <a:spcBef>
                <a:spcPts val="315"/>
              </a:spcBef>
              <a:buSzPct val="44230"/>
              <a:buFont typeface="Calibri"/>
              <a:buChar char="●"/>
              <a:tabLst>
                <a:tab pos="229870" algn="l"/>
              </a:tabLst>
            </a:pPr>
            <a:r>
              <a:rPr sz="2600" b="1" spc="-5" dirty="0">
                <a:latin typeface="Arial"/>
                <a:cs typeface="Arial"/>
              </a:rPr>
              <a:t>Editer </a:t>
            </a:r>
            <a:r>
              <a:rPr sz="2600" b="1" dirty="0">
                <a:latin typeface="Arial"/>
                <a:cs typeface="Arial"/>
              </a:rPr>
              <a:t>maintenant </a:t>
            </a:r>
            <a:r>
              <a:rPr sz="2600" b="1" spc="-5" dirty="0">
                <a:latin typeface="Arial"/>
                <a:cs typeface="Arial"/>
              </a:rPr>
              <a:t>le fichier </a:t>
            </a:r>
            <a:r>
              <a:rPr sz="2600" b="1" dirty="0">
                <a:latin typeface="Arial"/>
                <a:cs typeface="Arial"/>
              </a:rPr>
              <a:t>/opt/hadoop/etc/hadoop/yarn-  </a:t>
            </a:r>
            <a:r>
              <a:rPr sz="2600" b="1" spc="-5" dirty="0">
                <a:latin typeface="Arial"/>
                <a:cs typeface="Arial"/>
              </a:rPr>
              <a:t>site.xml, </a:t>
            </a:r>
            <a:r>
              <a:rPr sz="2600" b="1" dirty="0">
                <a:latin typeface="Arial"/>
                <a:cs typeface="Arial"/>
              </a:rPr>
              <a:t>et insérer </a:t>
            </a:r>
            <a:r>
              <a:rPr sz="2600" b="1" spc="-5" dirty="0">
                <a:latin typeface="Arial"/>
                <a:cs typeface="Arial"/>
              </a:rPr>
              <a:t>entre les </a:t>
            </a:r>
            <a:r>
              <a:rPr sz="2600" b="1" dirty="0">
                <a:latin typeface="Arial"/>
                <a:cs typeface="Arial"/>
              </a:rPr>
              <a:t>deux balises </a:t>
            </a:r>
            <a:r>
              <a:rPr sz="2600" b="1" spc="-5" dirty="0">
                <a:latin typeface="Arial"/>
                <a:cs typeface="Arial"/>
              </a:rPr>
              <a:t>&lt;configuration&gt;  les lignes</a:t>
            </a:r>
            <a:r>
              <a:rPr sz="2600" b="1" spc="1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suivantes:</a:t>
            </a:r>
            <a:endParaRPr sz="2600">
              <a:latin typeface="Arial"/>
              <a:cs typeface="Arial"/>
            </a:endParaRPr>
          </a:p>
          <a:p>
            <a:pPr marL="177800">
              <a:lnSpc>
                <a:spcPts val="2100"/>
              </a:lnSpc>
              <a:spcBef>
                <a:spcPts val="2130"/>
              </a:spcBef>
            </a:pPr>
            <a:r>
              <a:rPr sz="1800" b="1" spc="-5" dirty="0">
                <a:latin typeface="Courier New"/>
                <a:cs typeface="Courier New"/>
              </a:rPr>
              <a:t>&lt;property&gt;</a:t>
            </a:r>
            <a:endParaRPr sz="1800">
              <a:latin typeface="Courier New"/>
              <a:cs typeface="Courier New"/>
            </a:endParaRPr>
          </a:p>
          <a:p>
            <a:pPr marL="589280">
              <a:lnSpc>
                <a:spcPts val="2039"/>
              </a:lnSpc>
            </a:pPr>
            <a:r>
              <a:rPr sz="1800" b="1" spc="-5" dirty="0">
                <a:latin typeface="Courier New"/>
                <a:cs typeface="Courier New"/>
              </a:rPr>
              <a:t>&lt;name&gt;yarn.nodemanager.aux-services&lt;/name&gt;</a:t>
            </a:r>
            <a:endParaRPr sz="1800">
              <a:latin typeface="Courier New"/>
              <a:cs typeface="Courier New"/>
            </a:endParaRPr>
          </a:p>
          <a:p>
            <a:pPr marL="589280">
              <a:lnSpc>
                <a:spcPts val="2039"/>
              </a:lnSpc>
            </a:pPr>
            <a:r>
              <a:rPr sz="1800" b="1" spc="-5" dirty="0">
                <a:latin typeface="Courier New"/>
                <a:cs typeface="Courier New"/>
              </a:rPr>
              <a:t>&lt;value&gt;mapreduce_shuffle&lt;/value&gt;</a:t>
            </a:r>
            <a:endParaRPr sz="1800">
              <a:latin typeface="Courier New"/>
              <a:cs typeface="Courier New"/>
            </a:endParaRPr>
          </a:p>
          <a:p>
            <a:pPr marL="177800">
              <a:lnSpc>
                <a:spcPts val="2039"/>
              </a:lnSpc>
            </a:pPr>
            <a:r>
              <a:rPr sz="1800" b="1" spc="-5" dirty="0">
                <a:latin typeface="Courier New"/>
                <a:cs typeface="Courier New"/>
              </a:rPr>
              <a:t>&lt;/property&gt;</a:t>
            </a:r>
            <a:endParaRPr sz="1800">
              <a:latin typeface="Courier New"/>
              <a:cs typeface="Courier New"/>
            </a:endParaRPr>
          </a:p>
          <a:p>
            <a:pPr marL="177800">
              <a:lnSpc>
                <a:spcPts val="2039"/>
              </a:lnSpc>
            </a:pPr>
            <a:r>
              <a:rPr sz="1800" b="1" spc="-5" dirty="0">
                <a:latin typeface="Courier New"/>
                <a:cs typeface="Courier New"/>
              </a:rPr>
              <a:t>&lt;property&gt;</a:t>
            </a:r>
            <a:endParaRPr sz="1800">
              <a:latin typeface="Courier New"/>
              <a:cs typeface="Courier New"/>
            </a:endParaRPr>
          </a:p>
          <a:p>
            <a:pPr marL="589280">
              <a:lnSpc>
                <a:spcPts val="2039"/>
              </a:lnSpc>
            </a:pPr>
            <a:r>
              <a:rPr sz="1800" b="1" spc="-5" dirty="0">
                <a:latin typeface="Courier New"/>
                <a:cs typeface="Courier New"/>
              </a:rPr>
              <a:t>&lt;name&gt;yarn.nodemanager.aux-services.mapreduce.shuffle.class&lt;/name&gt;</a:t>
            </a:r>
            <a:endParaRPr sz="1800">
              <a:latin typeface="Courier New"/>
              <a:cs typeface="Courier New"/>
            </a:endParaRPr>
          </a:p>
          <a:p>
            <a:pPr marL="589280">
              <a:lnSpc>
                <a:spcPts val="2039"/>
              </a:lnSpc>
            </a:pPr>
            <a:r>
              <a:rPr sz="1800" b="1" spc="-5" dirty="0">
                <a:latin typeface="Courier New"/>
                <a:cs typeface="Courier New"/>
              </a:rPr>
              <a:t>&lt;value&gt;org.apache.hadoop.mapred.ShuffleHandler&lt;/value&gt;</a:t>
            </a:r>
            <a:endParaRPr sz="1800">
              <a:latin typeface="Courier New"/>
              <a:cs typeface="Courier New"/>
            </a:endParaRPr>
          </a:p>
          <a:p>
            <a:pPr marL="177800">
              <a:lnSpc>
                <a:spcPts val="2100"/>
              </a:lnSpc>
            </a:pPr>
            <a:r>
              <a:rPr sz="1800" b="1" spc="-5" dirty="0">
                <a:latin typeface="Courier New"/>
                <a:cs typeface="Courier New"/>
              </a:rPr>
              <a:t>&lt;/property&gt;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270" y="869950"/>
            <a:ext cx="330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3-10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339" y="166370"/>
            <a:ext cx="7592059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Installation </a:t>
            </a:r>
            <a:r>
              <a:rPr spc="-5" dirty="0"/>
              <a:t>manuelle </a:t>
            </a:r>
            <a:r>
              <a:rPr dirty="0"/>
              <a:t>–</a:t>
            </a:r>
            <a:r>
              <a:rPr spc="-55" dirty="0"/>
              <a:t> </a:t>
            </a:r>
            <a:r>
              <a:rPr spc="-5" dirty="0"/>
              <a:t>Configuration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6220" y="1278890"/>
            <a:ext cx="9442450" cy="79121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29870" marR="5080" indent="-217170">
              <a:lnSpc>
                <a:spcPts val="2910"/>
              </a:lnSpc>
              <a:spcBef>
                <a:spcPts val="370"/>
              </a:spcBef>
              <a:buSzPct val="44230"/>
              <a:buFont typeface="Calibri"/>
              <a:buChar char="●"/>
              <a:tabLst>
                <a:tab pos="229870" algn="l"/>
              </a:tabLst>
            </a:pPr>
            <a:r>
              <a:rPr sz="2600" b="1" dirty="0">
                <a:latin typeface="Arial"/>
                <a:cs typeface="Arial"/>
              </a:rPr>
              <a:t>Renommer </a:t>
            </a:r>
            <a:r>
              <a:rPr sz="2600" b="1" spc="-5" dirty="0">
                <a:latin typeface="Arial"/>
                <a:cs typeface="Arial"/>
              </a:rPr>
              <a:t>maintenant le fichier mapred-site.xml.template,  </a:t>
            </a:r>
            <a:r>
              <a:rPr sz="2600" b="1" dirty="0">
                <a:latin typeface="Arial"/>
                <a:cs typeface="Arial"/>
              </a:rPr>
              <a:t>au sein du </a:t>
            </a:r>
            <a:r>
              <a:rPr sz="2600" b="1" spc="-5" dirty="0">
                <a:latin typeface="Arial"/>
                <a:cs typeface="Arial"/>
              </a:rPr>
              <a:t>même répertoire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/opt/hadoop/etc/hadoop: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1800" y="2268220"/>
            <a:ext cx="9180830" cy="60833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870"/>
              </a:lnSpc>
            </a:pPr>
            <a:r>
              <a:rPr sz="1800" b="1" dirty="0">
                <a:latin typeface="Courier New"/>
                <a:cs typeface="Courier New"/>
              </a:rPr>
              <a:t>$ </a:t>
            </a:r>
            <a:r>
              <a:rPr sz="1800" b="1" spc="-5" dirty="0">
                <a:latin typeface="Courier New"/>
                <a:cs typeface="Courier New"/>
              </a:rPr>
              <a:t>cd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/opt/hadoop/etc/hadoop</a:t>
            </a:r>
            <a:endParaRPr sz="1800">
              <a:latin typeface="Courier New"/>
              <a:cs typeface="Courier New"/>
            </a:endParaRPr>
          </a:p>
          <a:p>
            <a:pPr marL="53975">
              <a:lnSpc>
                <a:spcPts val="2100"/>
              </a:lnSpc>
            </a:pPr>
            <a:r>
              <a:rPr sz="1800" b="1" dirty="0">
                <a:latin typeface="Courier New"/>
                <a:cs typeface="Courier New"/>
              </a:rPr>
              <a:t>$ </a:t>
            </a:r>
            <a:r>
              <a:rPr sz="1800" b="1" spc="-5" dirty="0">
                <a:latin typeface="Courier New"/>
                <a:cs typeface="Courier New"/>
              </a:rPr>
              <a:t>mv mapred-site.xml.template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mapred-site.xml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3850" y="4431029"/>
            <a:ext cx="9179560" cy="1127760"/>
          </a:xfrm>
          <a:custGeom>
            <a:avLst/>
            <a:gdLst/>
            <a:ahLst/>
            <a:cxnLst/>
            <a:rect l="l" t="t" r="r" b="b"/>
            <a:pathLst>
              <a:path w="9179560" h="1127760">
                <a:moveTo>
                  <a:pt x="9179560" y="0"/>
                </a:moveTo>
                <a:lnTo>
                  <a:pt x="0" y="0"/>
                </a:lnTo>
                <a:lnTo>
                  <a:pt x="0" y="1127760"/>
                </a:lnTo>
                <a:lnTo>
                  <a:pt x="9179560" y="1127760"/>
                </a:lnTo>
                <a:lnTo>
                  <a:pt x="917956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8290" y="4395470"/>
            <a:ext cx="9179560" cy="1126490"/>
          </a:xfrm>
          <a:custGeom>
            <a:avLst/>
            <a:gdLst/>
            <a:ahLst/>
            <a:cxnLst/>
            <a:rect l="l" t="t" r="r" b="b"/>
            <a:pathLst>
              <a:path w="9179560" h="1126489">
                <a:moveTo>
                  <a:pt x="9179560" y="0"/>
                </a:moveTo>
                <a:lnTo>
                  <a:pt x="0" y="0"/>
                </a:lnTo>
                <a:lnTo>
                  <a:pt x="0" y="1126489"/>
                </a:lnTo>
                <a:lnTo>
                  <a:pt x="9179560" y="1126489"/>
                </a:lnTo>
                <a:lnTo>
                  <a:pt x="917956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6220" y="3124200"/>
            <a:ext cx="8528050" cy="2341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9870" indent="-217170">
              <a:lnSpc>
                <a:spcPts val="3010"/>
              </a:lnSpc>
              <a:spcBef>
                <a:spcPts val="100"/>
              </a:spcBef>
              <a:buSzPct val="44230"/>
              <a:buFont typeface="Calibri"/>
              <a:buChar char="●"/>
              <a:tabLst>
                <a:tab pos="229870" algn="l"/>
              </a:tabLst>
            </a:pPr>
            <a:r>
              <a:rPr sz="2600" b="1" dirty="0">
                <a:latin typeface="Arial"/>
                <a:cs typeface="Arial"/>
              </a:rPr>
              <a:t>Et ajouter </a:t>
            </a:r>
            <a:r>
              <a:rPr sz="2600" b="1" spc="-5" dirty="0">
                <a:latin typeface="Arial"/>
                <a:cs typeface="Arial"/>
              </a:rPr>
              <a:t>les lignes </a:t>
            </a:r>
            <a:r>
              <a:rPr sz="2600" b="1" dirty="0">
                <a:latin typeface="Arial"/>
                <a:cs typeface="Arial"/>
              </a:rPr>
              <a:t>suivantes </a:t>
            </a:r>
            <a:r>
              <a:rPr sz="2600" b="1" spc="-5" dirty="0">
                <a:latin typeface="Arial"/>
                <a:cs typeface="Arial"/>
              </a:rPr>
              <a:t>entre les </a:t>
            </a:r>
            <a:r>
              <a:rPr sz="2600" b="1" dirty="0">
                <a:latin typeface="Arial"/>
                <a:cs typeface="Arial"/>
              </a:rPr>
              <a:t>deux balises</a:t>
            </a:r>
            <a:endParaRPr sz="2600">
              <a:latin typeface="Arial"/>
              <a:cs typeface="Arial"/>
            </a:endParaRPr>
          </a:p>
          <a:p>
            <a:pPr marL="229870" marR="5080">
              <a:lnSpc>
                <a:spcPts val="2910"/>
              </a:lnSpc>
              <a:spcBef>
                <a:spcPts val="160"/>
              </a:spcBef>
            </a:pPr>
            <a:r>
              <a:rPr sz="2600" b="1" spc="-5" dirty="0">
                <a:latin typeface="Arial"/>
                <a:cs typeface="Arial"/>
              </a:rPr>
              <a:t>&lt;configuration&gt; </a:t>
            </a:r>
            <a:r>
              <a:rPr sz="2600" b="1" dirty="0">
                <a:latin typeface="Arial"/>
                <a:cs typeface="Arial"/>
              </a:rPr>
              <a:t>au </a:t>
            </a:r>
            <a:r>
              <a:rPr sz="2600" b="1" spc="-5" dirty="0">
                <a:latin typeface="Arial"/>
                <a:cs typeface="Arial"/>
              </a:rPr>
              <a:t>sein </a:t>
            </a:r>
            <a:r>
              <a:rPr sz="2600" b="1" dirty="0">
                <a:latin typeface="Arial"/>
                <a:cs typeface="Arial"/>
              </a:rPr>
              <a:t>du </a:t>
            </a:r>
            <a:r>
              <a:rPr sz="2600" b="1" spc="-5" dirty="0">
                <a:latin typeface="Arial"/>
                <a:cs typeface="Arial"/>
              </a:rPr>
              <a:t>fichier </a:t>
            </a:r>
            <a:r>
              <a:rPr sz="2600" b="1" dirty="0">
                <a:latin typeface="Arial"/>
                <a:cs typeface="Arial"/>
              </a:rPr>
              <a:t>renommé mapred-  </a:t>
            </a:r>
            <a:r>
              <a:rPr sz="2600" b="1" spc="-5" dirty="0">
                <a:latin typeface="Arial"/>
                <a:cs typeface="Arial"/>
              </a:rPr>
              <a:t>site.xml:</a:t>
            </a:r>
            <a:endParaRPr sz="2600">
              <a:latin typeface="Arial"/>
              <a:cs typeface="Arial"/>
            </a:endParaRPr>
          </a:p>
          <a:p>
            <a:pPr marL="142240">
              <a:lnSpc>
                <a:spcPts val="2100"/>
              </a:lnSpc>
              <a:spcBef>
                <a:spcPts val="970"/>
              </a:spcBef>
            </a:pPr>
            <a:r>
              <a:rPr sz="1800" b="1" spc="-5" dirty="0">
                <a:latin typeface="Courier New"/>
                <a:cs typeface="Courier New"/>
              </a:rPr>
              <a:t>&lt;property&gt;</a:t>
            </a:r>
            <a:endParaRPr sz="1800">
              <a:latin typeface="Courier New"/>
              <a:cs typeface="Courier New"/>
            </a:endParaRPr>
          </a:p>
          <a:p>
            <a:pPr marL="553720">
              <a:lnSpc>
                <a:spcPts val="2039"/>
              </a:lnSpc>
            </a:pPr>
            <a:r>
              <a:rPr sz="1800" b="1" spc="-5" dirty="0">
                <a:latin typeface="Courier New"/>
                <a:cs typeface="Courier New"/>
              </a:rPr>
              <a:t>&lt;name&gt;mapreduce.framework.name&lt;/name&gt;</a:t>
            </a:r>
            <a:endParaRPr sz="1800">
              <a:latin typeface="Courier New"/>
              <a:cs typeface="Courier New"/>
            </a:endParaRPr>
          </a:p>
          <a:p>
            <a:pPr marL="553720">
              <a:lnSpc>
                <a:spcPts val="2039"/>
              </a:lnSpc>
            </a:pPr>
            <a:r>
              <a:rPr sz="1800" b="1" spc="-5" dirty="0">
                <a:latin typeface="Courier New"/>
                <a:cs typeface="Courier New"/>
              </a:rPr>
              <a:t>&lt;value&gt;yarn&lt;/value&gt;</a:t>
            </a:r>
            <a:endParaRPr sz="1800">
              <a:latin typeface="Courier New"/>
              <a:cs typeface="Courier New"/>
            </a:endParaRPr>
          </a:p>
          <a:p>
            <a:pPr marL="142240">
              <a:lnSpc>
                <a:spcPts val="2100"/>
              </a:lnSpc>
            </a:pPr>
            <a:r>
              <a:rPr sz="1800" b="1" spc="-5" dirty="0">
                <a:latin typeface="Courier New"/>
                <a:cs typeface="Courier New"/>
              </a:rPr>
              <a:t>&lt;/property&gt;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869950"/>
            <a:ext cx="2463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5-2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339" y="166370"/>
            <a:ext cx="215646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</a:t>
            </a:r>
            <a:r>
              <a:rPr dirty="0"/>
              <a:t>i</a:t>
            </a:r>
            <a:r>
              <a:rPr spc="-15" dirty="0"/>
              <a:t>s</a:t>
            </a:r>
            <a:r>
              <a:rPr spc="-5" dirty="0"/>
              <a:t>t</a:t>
            </a:r>
            <a:r>
              <a:rPr spc="-10" dirty="0"/>
              <a:t>o</a:t>
            </a:r>
            <a:r>
              <a:rPr spc="-5" dirty="0"/>
              <a:t>r</a:t>
            </a:r>
            <a:r>
              <a:rPr dirty="0"/>
              <a:t>iq</a:t>
            </a:r>
            <a:r>
              <a:rPr spc="-10" dirty="0"/>
              <a:t>u</a:t>
            </a:r>
            <a:r>
              <a:rPr dirty="0"/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9860" y="1328420"/>
            <a:ext cx="9589770" cy="3789679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>
              <a:lnSpc>
                <a:spcPct val="92900"/>
              </a:lnSpc>
              <a:spcBef>
                <a:spcPts val="305"/>
              </a:spcBef>
              <a:buChar char="-"/>
              <a:tabLst>
                <a:tab pos="199390" algn="l"/>
              </a:tabLst>
            </a:pPr>
            <a:r>
              <a:rPr sz="2400" b="1" spc="-10" dirty="0">
                <a:latin typeface="Arial"/>
                <a:cs typeface="Arial"/>
              </a:rPr>
              <a:t>2003/2004: </a:t>
            </a:r>
            <a:r>
              <a:rPr sz="2400" b="1" spc="-5" dirty="0">
                <a:latin typeface="Arial"/>
                <a:cs typeface="Arial"/>
              </a:rPr>
              <a:t>publication par Google de deux </a:t>
            </a:r>
            <a:r>
              <a:rPr sz="2400" b="1" i="1" spc="-5" dirty="0">
                <a:latin typeface="Arial"/>
                <a:cs typeface="Arial"/>
              </a:rPr>
              <a:t>whitepapers</a:t>
            </a:r>
            <a:r>
              <a:rPr sz="2400" b="1" spc="-5" dirty="0">
                <a:latin typeface="Arial"/>
                <a:cs typeface="Arial"/>
              </a:rPr>
              <a:t>, </a:t>
            </a:r>
            <a:r>
              <a:rPr sz="2400" b="1" spc="5" dirty="0">
                <a:latin typeface="Arial"/>
                <a:cs typeface="Arial"/>
              </a:rPr>
              <a:t>le  </a:t>
            </a:r>
            <a:r>
              <a:rPr sz="2400" b="1" spc="-5" dirty="0">
                <a:latin typeface="Arial"/>
                <a:cs typeface="Arial"/>
              </a:rPr>
              <a:t>premier sur </a:t>
            </a:r>
            <a:r>
              <a:rPr sz="2400" b="1" dirty="0">
                <a:latin typeface="Arial"/>
                <a:cs typeface="Arial"/>
              </a:rPr>
              <a:t>GFS </a:t>
            </a:r>
            <a:r>
              <a:rPr sz="2400" b="1" spc="-5" dirty="0">
                <a:latin typeface="Arial"/>
                <a:cs typeface="Arial"/>
              </a:rPr>
              <a:t>(un </a:t>
            </a:r>
            <a:r>
              <a:rPr sz="2400" b="1" spc="-10" dirty="0">
                <a:latin typeface="Arial"/>
                <a:cs typeface="Arial"/>
              </a:rPr>
              <a:t>système </a:t>
            </a:r>
            <a:r>
              <a:rPr sz="2400" b="1" spc="-5" dirty="0">
                <a:latin typeface="Arial"/>
                <a:cs typeface="Arial"/>
              </a:rPr>
              <a:t>de fichier distribué) et </a:t>
            </a:r>
            <a:r>
              <a:rPr sz="2400" b="1" dirty="0">
                <a:latin typeface="Arial"/>
                <a:cs typeface="Arial"/>
              </a:rPr>
              <a:t>le </a:t>
            </a:r>
            <a:r>
              <a:rPr sz="2400" b="1" spc="-5" dirty="0">
                <a:latin typeface="Arial"/>
                <a:cs typeface="Arial"/>
              </a:rPr>
              <a:t>second sur  </a:t>
            </a:r>
            <a:r>
              <a:rPr sz="2400" b="1" dirty="0">
                <a:latin typeface="Arial"/>
                <a:cs typeface="Arial"/>
              </a:rPr>
              <a:t>le </a:t>
            </a:r>
            <a:r>
              <a:rPr sz="2400" b="1" spc="-5" dirty="0">
                <a:latin typeface="Arial"/>
                <a:cs typeface="Arial"/>
              </a:rPr>
              <a:t>paradigme Map/Reduce pour </a:t>
            </a:r>
            <a:r>
              <a:rPr sz="2400" b="1" dirty="0">
                <a:latin typeface="Arial"/>
                <a:cs typeface="Arial"/>
              </a:rPr>
              <a:t>le </a:t>
            </a:r>
            <a:r>
              <a:rPr sz="2400" b="1" spc="-5" dirty="0">
                <a:latin typeface="Arial"/>
                <a:cs typeface="Arial"/>
              </a:rPr>
              <a:t>calcul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distribué.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-"/>
            </a:pPr>
            <a:endParaRPr sz="2350">
              <a:latin typeface="Arial"/>
              <a:cs typeface="Arial"/>
            </a:endParaRPr>
          </a:p>
          <a:p>
            <a:pPr marL="12700" marR="335915">
              <a:lnSpc>
                <a:spcPts val="2680"/>
              </a:lnSpc>
              <a:buChar char="-"/>
              <a:tabLst>
                <a:tab pos="199390" algn="l"/>
              </a:tabLst>
            </a:pPr>
            <a:r>
              <a:rPr sz="2400" b="1" spc="-10" dirty="0">
                <a:latin typeface="Arial"/>
                <a:cs typeface="Arial"/>
              </a:rPr>
              <a:t>2004: développement </a:t>
            </a:r>
            <a:r>
              <a:rPr sz="2400" b="1" spc="-5" dirty="0">
                <a:latin typeface="Arial"/>
                <a:cs typeface="Arial"/>
              </a:rPr>
              <a:t>de </a:t>
            </a:r>
            <a:r>
              <a:rPr sz="2400" b="1" dirty="0">
                <a:latin typeface="Arial"/>
                <a:cs typeface="Arial"/>
              </a:rPr>
              <a:t>la </a:t>
            </a:r>
            <a:r>
              <a:rPr sz="2400" b="1" spc="-5" dirty="0">
                <a:latin typeface="Arial"/>
                <a:cs typeface="Arial"/>
              </a:rPr>
              <a:t>première </a:t>
            </a:r>
            <a:r>
              <a:rPr sz="2400" b="1" spc="-10" dirty="0">
                <a:latin typeface="Arial"/>
                <a:cs typeface="Arial"/>
              </a:rPr>
              <a:t>version </a:t>
            </a:r>
            <a:r>
              <a:rPr sz="2400" b="1" spc="-5" dirty="0">
                <a:latin typeface="Arial"/>
                <a:cs typeface="Arial"/>
              </a:rPr>
              <a:t>du </a:t>
            </a:r>
            <a:r>
              <a:rPr sz="2400" b="1" i="1" spc="-5" dirty="0">
                <a:latin typeface="Arial"/>
                <a:cs typeface="Arial"/>
              </a:rPr>
              <a:t>framework </a:t>
            </a:r>
            <a:r>
              <a:rPr sz="2400" b="1" spc="-10" dirty="0">
                <a:latin typeface="Arial"/>
                <a:cs typeface="Arial"/>
              </a:rPr>
              <a:t>qui  deviendra </a:t>
            </a:r>
            <a:r>
              <a:rPr sz="2400" b="1" spc="-5" dirty="0">
                <a:latin typeface="Arial"/>
                <a:cs typeface="Arial"/>
              </a:rPr>
              <a:t>Hadoop par </a:t>
            </a:r>
            <a:r>
              <a:rPr sz="2400" b="1" spc="-10" dirty="0">
                <a:latin typeface="Arial"/>
                <a:cs typeface="Arial"/>
              </a:rPr>
              <a:t>Doug </a:t>
            </a:r>
            <a:r>
              <a:rPr sz="2400" b="1" spc="-5" dirty="0">
                <a:latin typeface="Arial"/>
                <a:cs typeface="Arial"/>
              </a:rPr>
              <a:t>Cutting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(archive.org).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-"/>
            </a:pPr>
            <a:endParaRPr sz="2250">
              <a:latin typeface="Arial"/>
              <a:cs typeface="Arial"/>
            </a:endParaRPr>
          </a:p>
          <a:p>
            <a:pPr marL="12700" marR="640080">
              <a:lnSpc>
                <a:spcPct val="92900"/>
              </a:lnSpc>
              <a:spcBef>
                <a:spcPts val="5"/>
              </a:spcBef>
              <a:buChar char="-"/>
              <a:tabLst>
                <a:tab pos="199390" algn="l"/>
              </a:tabLst>
            </a:pPr>
            <a:r>
              <a:rPr sz="2400" b="1" spc="-10" dirty="0">
                <a:latin typeface="Arial"/>
                <a:cs typeface="Arial"/>
              </a:rPr>
              <a:t>2006: Doug </a:t>
            </a:r>
            <a:r>
              <a:rPr sz="2400" b="1" spc="-5" dirty="0">
                <a:latin typeface="Arial"/>
                <a:cs typeface="Arial"/>
              </a:rPr>
              <a:t>Cutting (désormais </a:t>
            </a:r>
            <a:r>
              <a:rPr sz="2400" b="1" spc="-10" dirty="0">
                <a:latin typeface="Arial"/>
                <a:cs typeface="Arial"/>
              </a:rPr>
              <a:t>chez </a:t>
            </a:r>
            <a:r>
              <a:rPr sz="2400" b="1" spc="-35" dirty="0">
                <a:latin typeface="Arial"/>
                <a:cs typeface="Arial"/>
              </a:rPr>
              <a:t>Yahoo) </a:t>
            </a:r>
            <a:r>
              <a:rPr sz="2400" b="1" spc="-10" dirty="0">
                <a:latin typeface="Arial"/>
                <a:cs typeface="Arial"/>
              </a:rPr>
              <a:t>développe </a:t>
            </a:r>
            <a:r>
              <a:rPr sz="2400" b="1" spc="-5" dirty="0">
                <a:latin typeface="Arial"/>
                <a:cs typeface="Arial"/>
              </a:rPr>
              <a:t>une  première version exploitable </a:t>
            </a:r>
            <a:r>
              <a:rPr sz="2400" b="1" dirty="0">
                <a:latin typeface="Arial"/>
                <a:cs typeface="Arial"/>
              </a:rPr>
              <a:t>de </a:t>
            </a:r>
            <a:r>
              <a:rPr sz="2400" b="1" spc="-10" dirty="0">
                <a:latin typeface="Arial"/>
                <a:cs typeface="Arial"/>
              </a:rPr>
              <a:t>Apache Hadoop </a:t>
            </a:r>
            <a:r>
              <a:rPr sz="2400" b="1" spc="-5" dirty="0">
                <a:latin typeface="Arial"/>
                <a:cs typeface="Arial"/>
              </a:rPr>
              <a:t>pour  l'amélioration de l'indexation </a:t>
            </a:r>
            <a:r>
              <a:rPr sz="2400" b="1" dirty="0">
                <a:latin typeface="Arial"/>
                <a:cs typeface="Arial"/>
              </a:rPr>
              <a:t>du </a:t>
            </a:r>
            <a:r>
              <a:rPr sz="2400" b="1" spc="-5" dirty="0">
                <a:latin typeface="Arial"/>
                <a:cs typeface="Arial"/>
              </a:rPr>
              <a:t>moteur </a:t>
            </a:r>
            <a:r>
              <a:rPr sz="2400" b="1" dirty="0">
                <a:latin typeface="Arial"/>
                <a:cs typeface="Arial"/>
              </a:rPr>
              <a:t>de </a:t>
            </a:r>
            <a:r>
              <a:rPr sz="2400" b="1" spc="-10" dirty="0">
                <a:latin typeface="Arial"/>
                <a:cs typeface="Arial"/>
              </a:rPr>
              <a:t>recherche. </a:t>
            </a:r>
            <a:r>
              <a:rPr sz="2400" b="1" spc="-5" dirty="0">
                <a:latin typeface="Arial"/>
                <a:cs typeface="Arial"/>
              </a:rPr>
              <a:t>Encore  primitif (au maximum quelques machines,</a:t>
            </a:r>
            <a:r>
              <a:rPr sz="2400" b="1" spc="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etc.).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350" y="869950"/>
            <a:ext cx="3213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3-</a:t>
            </a:r>
            <a:r>
              <a:rPr sz="1200" b="1" spc="-8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339" y="166370"/>
            <a:ext cx="7592059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Installation </a:t>
            </a:r>
            <a:r>
              <a:rPr spc="-5" dirty="0"/>
              <a:t>manuelle </a:t>
            </a:r>
            <a:r>
              <a:rPr dirty="0"/>
              <a:t>–</a:t>
            </a:r>
            <a:r>
              <a:rPr spc="-55" dirty="0"/>
              <a:t> </a:t>
            </a:r>
            <a:r>
              <a:rPr spc="-5" dirty="0"/>
              <a:t>Configuration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6220" y="1278890"/>
            <a:ext cx="9720580" cy="79121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29870" marR="5080" indent="-217170">
              <a:lnSpc>
                <a:spcPts val="2910"/>
              </a:lnSpc>
              <a:spcBef>
                <a:spcPts val="370"/>
              </a:spcBef>
              <a:buSzPct val="44230"/>
              <a:buFont typeface="Calibri"/>
              <a:buChar char="●"/>
              <a:tabLst>
                <a:tab pos="229870" algn="l"/>
              </a:tabLst>
            </a:pPr>
            <a:r>
              <a:rPr sz="2600" b="1" spc="-5" dirty="0">
                <a:latin typeface="Arial"/>
                <a:cs typeface="Arial"/>
              </a:rPr>
              <a:t>Il faut </a:t>
            </a:r>
            <a:r>
              <a:rPr sz="2600" b="1" dirty="0">
                <a:latin typeface="Arial"/>
                <a:cs typeface="Arial"/>
              </a:rPr>
              <a:t>maintenant </a:t>
            </a:r>
            <a:r>
              <a:rPr sz="2600" b="1" spc="-5" dirty="0">
                <a:latin typeface="Arial"/>
                <a:cs typeface="Arial"/>
              </a:rPr>
              <a:t>créer les répertoires </a:t>
            </a:r>
            <a:r>
              <a:rPr sz="2600" b="1" dirty="0">
                <a:latin typeface="Arial"/>
                <a:cs typeface="Arial"/>
              </a:rPr>
              <a:t>où seront stockés les  données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HDFS: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6220" y="3492500"/>
            <a:ext cx="6122035" cy="1159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9870" indent="-217170">
              <a:lnSpc>
                <a:spcPct val="100000"/>
              </a:lnSpc>
              <a:spcBef>
                <a:spcPts val="100"/>
              </a:spcBef>
              <a:buSzPct val="44230"/>
              <a:buFont typeface="Calibri"/>
              <a:buChar char="●"/>
              <a:tabLst>
                <a:tab pos="229870" algn="l"/>
              </a:tabLst>
            </a:pPr>
            <a:r>
              <a:rPr sz="2600" b="1" spc="-5" dirty="0">
                <a:latin typeface="Arial"/>
                <a:cs typeface="Arial"/>
              </a:rPr>
              <a:t>Editer </a:t>
            </a:r>
            <a:r>
              <a:rPr sz="2600" b="1" dirty="0">
                <a:latin typeface="Arial"/>
                <a:cs typeface="Arial"/>
              </a:rPr>
              <a:t>ensuite </a:t>
            </a:r>
            <a:r>
              <a:rPr sz="2600" b="1" spc="-5" dirty="0">
                <a:latin typeface="Arial"/>
                <a:cs typeface="Arial"/>
              </a:rPr>
              <a:t>le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fichier: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Arial"/>
              <a:cs typeface="Arial"/>
            </a:endParaRPr>
          </a:p>
          <a:p>
            <a:pPr marL="229870">
              <a:lnSpc>
                <a:spcPct val="100000"/>
              </a:lnSpc>
            </a:pPr>
            <a:r>
              <a:rPr sz="2600" b="1" spc="-5" dirty="0">
                <a:latin typeface="Arial"/>
                <a:cs typeface="Arial"/>
              </a:rPr>
              <a:t>/opt/hadoop/etc/hadoop/hdfs-site.xml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1800" y="2340610"/>
            <a:ext cx="9180830" cy="86741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870"/>
              </a:lnSpc>
            </a:pPr>
            <a:r>
              <a:rPr sz="1800" b="1" dirty="0">
                <a:latin typeface="Courier New"/>
                <a:cs typeface="Courier New"/>
              </a:rPr>
              <a:t># </a:t>
            </a:r>
            <a:r>
              <a:rPr sz="1800" b="1" spc="-5" dirty="0">
                <a:latin typeface="Courier New"/>
                <a:cs typeface="Courier New"/>
              </a:rPr>
              <a:t>mkdir -p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/opt/hdfs/namenode</a:t>
            </a:r>
            <a:endParaRPr sz="1800">
              <a:latin typeface="Courier New"/>
              <a:cs typeface="Courier New"/>
            </a:endParaRPr>
          </a:p>
          <a:p>
            <a:pPr marL="53975">
              <a:lnSpc>
                <a:spcPts val="2039"/>
              </a:lnSpc>
            </a:pPr>
            <a:r>
              <a:rPr sz="1800" b="1" dirty="0">
                <a:latin typeface="Courier New"/>
                <a:cs typeface="Courier New"/>
              </a:rPr>
              <a:t># </a:t>
            </a:r>
            <a:r>
              <a:rPr sz="1800" b="1" spc="-5" dirty="0">
                <a:latin typeface="Courier New"/>
                <a:cs typeface="Courier New"/>
              </a:rPr>
              <a:t>mkdir -p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/opt/hdfs/datanode</a:t>
            </a:r>
            <a:endParaRPr sz="1800">
              <a:latin typeface="Courier New"/>
              <a:cs typeface="Courier New"/>
            </a:endParaRPr>
          </a:p>
          <a:p>
            <a:pPr marL="53975">
              <a:lnSpc>
                <a:spcPts val="2100"/>
              </a:lnSpc>
            </a:pPr>
            <a:r>
              <a:rPr sz="1800" b="1" dirty="0">
                <a:latin typeface="Courier New"/>
                <a:cs typeface="Courier New"/>
              </a:rPr>
              <a:t># </a:t>
            </a:r>
            <a:r>
              <a:rPr sz="1800" b="1" spc="-5" dirty="0">
                <a:latin typeface="Courier New"/>
                <a:cs typeface="Courier New"/>
              </a:rPr>
              <a:t>chown -R hadoopuser:hadoop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/opt/hdfs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270" y="869950"/>
            <a:ext cx="330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3-12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339" y="166370"/>
            <a:ext cx="7592059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Installation </a:t>
            </a:r>
            <a:r>
              <a:rPr spc="-5" dirty="0"/>
              <a:t>manuelle </a:t>
            </a:r>
            <a:r>
              <a:rPr dirty="0"/>
              <a:t>–</a:t>
            </a:r>
            <a:r>
              <a:rPr spc="-55" dirty="0"/>
              <a:t> </a:t>
            </a:r>
            <a:r>
              <a:rPr spc="-5" dirty="0"/>
              <a:t>Configuration</a:t>
            </a:r>
          </a:p>
        </p:txBody>
      </p:sp>
      <p:sp>
        <p:nvSpPr>
          <p:cNvPr id="4" name="object 4"/>
          <p:cNvSpPr/>
          <p:nvPr/>
        </p:nvSpPr>
        <p:spPr>
          <a:xfrm>
            <a:off x="431800" y="2340610"/>
            <a:ext cx="9180830" cy="3200400"/>
          </a:xfrm>
          <a:custGeom>
            <a:avLst/>
            <a:gdLst/>
            <a:ahLst/>
            <a:cxnLst/>
            <a:rect l="l" t="t" r="r" b="b"/>
            <a:pathLst>
              <a:path w="9180830" h="3200400">
                <a:moveTo>
                  <a:pt x="9180830" y="0"/>
                </a:moveTo>
                <a:lnTo>
                  <a:pt x="0" y="0"/>
                </a:lnTo>
                <a:lnTo>
                  <a:pt x="0" y="3200400"/>
                </a:lnTo>
                <a:lnTo>
                  <a:pt x="9180830" y="3200400"/>
                </a:lnTo>
                <a:lnTo>
                  <a:pt x="918083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6240" y="2303779"/>
            <a:ext cx="9179560" cy="3200400"/>
          </a:xfrm>
          <a:custGeom>
            <a:avLst/>
            <a:gdLst/>
            <a:ahLst/>
            <a:cxnLst/>
            <a:rect l="l" t="t" r="r" b="b"/>
            <a:pathLst>
              <a:path w="9179560" h="3200400">
                <a:moveTo>
                  <a:pt x="9179560" y="0"/>
                </a:moveTo>
                <a:lnTo>
                  <a:pt x="0" y="0"/>
                </a:lnTo>
                <a:lnTo>
                  <a:pt x="0" y="3200400"/>
                </a:lnTo>
                <a:lnTo>
                  <a:pt x="9179560" y="3200400"/>
                </a:lnTo>
                <a:lnTo>
                  <a:pt x="917956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6220" y="1278890"/>
            <a:ext cx="8898255" cy="4170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9870" indent="-217170">
              <a:lnSpc>
                <a:spcPts val="3015"/>
              </a:lnSpc>
              <a:spcBef>
                <a:spcPts val="100"/>
              </a:spcBef>
              <a:buSzPct val="44230"/>
              <a:buFont typeface="Calibri"/>
              <a:buChar char="●"/>
              <a:tabLst>
                <a:tab pos="229870" algn="l"/>
              </a:tabLst>
            </a:pPr>
            <a:r>
              <a:rPr sz="2600" b="1" dirty="0">
                <a:latin typeface="Arial"/>
                <a:cs typeface="Arial"/>
              </a:rPr>
              <a:t>… et insérer les </a:t>
            </a:r>
            <a:r>
              <a:rPr sz="2600" b="1" spc="-5" dirty="0">
                <a:latin typeface="Arial"/>
                <a:cs typeface="Arial"/>
              </a:rPr>
              <a:t>lignes </a:t>
            </a:r>
            <a:r>
              <a:rPr sz="2600" b="1" dirty="0">
                <a:latin typeface="Arial"/>
                <a:cs typeface="Arial"/>
              </a:rPr>
              <a:t>suivantes </a:t>
            </a:r>
            <a:r>
              <a:rPr sz="2600" b="1" spc="-5" dirty="0">
                <a:latin typeface="Arial"/>
                <a:cs typeface="Arial"/>
              </a:rPr>
              <a:t>entre les </a:t>
            </a:r>
            <a:r>
              <a:rPr sz="2600" b="1" dirty="0">
                <a:latin typeface="Arial"/>
                <a:cs typeface="Arial"/>
              </a:rPr>
              <a:t>deux</a:t>
            </a:r>
            <a:r>
              <a:rPr sz="2600" b="1" spc="-1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balises</a:t>
            </a:r>
            <a:endParaRPr sz="2600">
              <a:latin typeface="Arial"/>
              <a:cs typeface="Arial"/>
            </a:endParaRPr>
          </a:p>
          <a:p>
            <a:pPr marL="229870">
              <a:lnSpc>
                <a:spcPts val="3015"/>
              </a:lnSpc>
            </a:pPr>
            <a:r>
              <a:rPr sz="2600" b="1" spc="-5" dirty="0">
                <a:latin typeface="Arial"/>
                <a:cs typeface="Arial"/>
              </a:rPr>
              <a:t>&lt;configuration&gt;:</a:t>
            </a:r>
            <a:endParaRPr sz="2600">
              <a:latin typeface="Arial"/>
              <a:cs typeface="Arial"/>
            </a:endParaRPr>
          </a:p>
          <a:p>
            <a:pPr marL="249554">
              <a:lnSpc>
                <a:spcPts val="2100"/>
              </a:lnSpc>
              <a:spcBef>
                <a:spcPts val="2000"/>
              </a:spcBef>
            </a:pPr>
            <a:r>
              <a:rPr sz="1800" b="1" spc="-5" dirty="0">
                <a:latin typeface="Courier New"/>
                <a:cs typeface="Courier New"/>
              </a:rPr>
              <a:t>&lt;property&gt;</a:t>
            </a:r>
            <a:endParaRPr sz="1800">
              <a:latin typeface="Courier New"/>
              <a:cs typeface="Courier New"/>
            </a:endParaRPr>
          </a:p>
          <a:p>
            <a:pPr marL="661670">
              <a:lnSpc>
                <a:spcPts val="2039"/>
              </a:lnSpc>
            </a:pPr>
            <a:r>
              <a:rPr sz="1800" b="1" spc="-5" dirty="0">
                <a:latin typeface="Courier New"/>
                <a:cs typeface="Courier New"/>
              </a:rPr>
              <a:t>&lt;name&gt;dfs.replication&lt;/name&gt;</a:t>
            </a:r>
            <a:endParaRPr sz="1800">
              <a:latin typeface="Courier New"/>
              <a:cs typeface="Courier New"/>
            </a:endParaRPr>
          </a:p>
          <a:p>
            <a:pPr marL="661670">
              <a:lnSpc>
                <a:spcPts val="2039"/>
              </a:lnSpc>
            </a:pPr>
            <a:r>
              <a:rPr sz="1800" b="1" spc="-5" dirty="0">
                <a:latin typeface="Courier New"/>
                <a:cs typeface="Courier New"/>
              </a:rPr>
              <a:t>&lt;value&gt;1&lt;/value&gt;</a:t>
            </a:r>
            <a:endParaRPr sz="1800">
              <a:latin typeface="Courier New"/>
              <a:cs typeface="Courier New"/>
            </a:endParaRPr>
          </a:p>
          <a:p>
            <a:pPr marL="249554">
              <a:lnSpc>
                <a:spcPts val="2039"/>
              </a:lnSpc>
            </a:pPr>
            <a:r>
              <a:rPr sz="1800" b="1" spc="-5" dirty="0">
                <a:latin typeface="Courier New"/>
                <a:cs typeface="Courier New"/>
              </a:rPr>
              <a:t>&lt;/property&gt;</a:t>
            </a:r>
            <a:endParaRPr sz="1800">
              <a:latin typeface="Courier New"/>
              <a:cs typeface="Courier New"/>
            </a:endParaRPr>
          </a:p>
          <a:p>
            <a:pPr marL="249554">
              <a:lnSpc>
                <a:spcPts val="2039"/>
              </a:lnSpc>
            </a:pPr>
            <a:r>
              <a:rPr sz="1800" b="1" spc="-5" dirty="0">
                <a:latin typeface="Courier New"/>
                <a:cs typeface="Courier New"/>
              </a:rPr>
              <a:t>&lt;property&gt;</a:t>
            </a:r>
            <a:endParaRPr sz="1800">
              <a:latin typeface="Courier New"/>
              <a:cs typeface="Courier New"/>
            </a:endParaRPr>
          </a:p>
          <a:p>
            <a:pPr marL="661670">
              <a:lnSpc>
                <a:spcPts val="2039"/>
              </a:lnSpc>
            </a:pPr>
            <a:r>
              <a:rPr sz="1800" b="1" spc="-5" dirty="0">
                <a:latin typeface="Courier New"/>
                <a:cs typeface="Courier New"/>
              </a:rPr>
              <a:t>&lt;name&gt;dfs.namenode.name.dir&lt;/name&gt;</a:t>
            </a:r>
            <a:endParaRPr sz="1800">
              <a:latin typeface="Courier New"/>
              <a:cs typeface="Courier New"/>
            </a:endParaRPr>
          </a:p>
          <a:p>
            <a:pPr marL="661670">
              <a:lnSpc>
                <a:spcPts val="2039"/>
              </a:lnSpc>
            </a:pPr>
            <a:r>
              <a:rPr sz="1800" b="1" spc="-5" dirty="0">
                <a:latin typeface="Courier New"/>
                <a:cs typeface="Courier New"/>
              </a:rPr>
              <a:t>&lt;value&gt;file:/opt/hdfs/namenode&lt;/value&gt;</a:t>
            </a:r>
            <a:endParaRPr sz="1800">
              <a:latin typeface="Courier New"/>
              <a:cs typeface="Courier New"/>
            </a:endParaRPr>
          </a:p>
          <a:p>
            <a:pPr marL="249554">
              <a:lnSpc>
                <a:spcPts val="2039"/>
              </a:lnSpc>
            </a:pPr>
            <a:r>
              <a:rPr sz="1800" b="1" spc="-5" dirty="0">
                <a:latin typeface="Courier New"/>
                <a:cs typeface="Courier New"/>
              </a:rPr>
              <a:t>&lt;/property&gt;</a:t>
            </a:r>
            <a:endParaRPr sz="1800">
              <a:latin typeface="Courier New"/>
              <a:cs typeface="Courier New"/>
            </a:endParaRPr>
          </a:p>
          <a:p>
            <a:pPr marL="249554">
              <a:lnSpc>
                <a:spcPts val="2039"/>
              </a:lnSpc>
            </a:pPr>
            <a:r>
              <a:rPr sz="1800" b="1" spc="-5" dirty="0">
                <a:latin typeface="Courier New"/>
                <a:cs typeface="Courier New"/>
              </a:rPr>
              <a:t>&lt;property&gt;</a:t>
            </a:r>
            <a:endParaRPr sz="1800">
              <a:latin typeface="Courier New"/>
              <a:cs typeface="Courier New"/>
            </a:endParaRPr>
          </a:p>
          <a:p>
            <a:pPr marL="661670">
              <a:lnSpc>
                <a:spcPts val="2045"/>
              </a:lnSpc>
            </a:pPr>
            <a:r>
              <a:rPr sz="1800" b="1" spc="-5" dirty="0">
                <a:latin typeface="Courier New"/>
                <a:cs typeface="Courier New"/>
              </a:rPr>
              <a:t>&lt;name&gt;dfs.datanode.data.dir&lt;/name&gt;</a:t>
            </a:r>
            <a:endParaRPr sz="1800">
              <a:latin typeface="Courier New"/>
              <a:cs typeface="Courier New"/>
            </a:endParaRPr>
          </a:p>
          <a:p>
            <a:pPr marL="661670">
              <a:lnSpc>
                <a:spcPts val="2045"/>
              </a:lnSpc>
            </a:pPr>
            <a:r>
              <a:rPr sz="1800" b="1" spc="-5" dirty="0">
                <a:latin typeface="Courier New"/>
                <a:cs typeface="Courier New"/>
              </a:rPr>
              <a:t>&lt;value&gt;file:/opt/hdfs/datanode&lt;/value&gt;</a:t>
            </a:r>
            <a:endParaRPr sz="1800">
              <a:latin typeface="Courier New"/>
              <a:cs typeface="Courier New"/>
            </a:endParaRPr>
          </a:p>
          <a:p>
            <a:pPr marL="249554">
              <a:lnSpc>
                <a:spcPts val="2100"/>
              </a:lnSpc>
            </a:pPr>
            <a:r>
              <a:rPr sz="1800" b="1" spc="-5" dirty="0">
                <a:latin typeface="Courier New"/>
                <a:cs typeface="Courier New"/>
              </a:rPr>
              <a:t>&lt;/property&gt;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270" y="869950"/>
            <a:ext cx="330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3-13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339" y="166370"/>
            <a:ext cx="7592059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Installation </a:t>
            </a:r>
            <a:r>
              <a:rPr spc="-5" dirty="0"/>
              <a:t>manuelle </a:t>
            </a:r>
            <a:r>
              <a:rPr dirty="0"/>
              <a:t>–</a:t>
            </a:r>
            <a:r>
              <a:rPr spc="-55" dirty="0"/>
              <a:t> </a:t>
            </a:r>
            <a:r>
              <a:rPr spc="-5" dirty="0"/>
              <a:t>Configuration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6220" y="1278890"/>
            <a:ext cx="936942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9870" indent="-217170">
              <a:lnSpc>
                <a:spcPct val="100000"/>
              </a:lnSpc>
              <a:spcBef>
                <a:spcPts val="100"/>
              </a:spcBef>
              <a:buSzPct val="44230"/>
              <a:buFont typeface="Calibri"/>
              <a:buChar char="●"/>
              <a:tabLst>
                <a:tab pos="229870" algn="l"/>
              </a:tabLst>
            </a:pPr>
            <a:r>
              <a:rPr sz="2600" b="1" spc="-5" dirty="0">
                <a:latin typeface="Arial"/>
                <a:cs typeface="Arial"/>
              </a:rPr>
              <a:t>Il reste enfin </a:t>
            </a:r>
            <a:r>
              <a:rPr sz="2600" b="1" dirty="0">
                <a:latin typeface="Arial"/>
                <a:cs typeface="Arial"/>
              </a:rPr>
              <a:t>à </a:t>
            </a:r>
            <a:r>
              <a:rPr sz="2600" b="1" spc="-5" dirty="0">
                <a:latin typeface="Arial"/>
                <a:cs typeface="Arial"/>
              </a:rPr>
              <a:t>formater le système </a:t>
            </a:r>
            <a:r>
              <a:rPr sz="2600" b="1" dirty="0">
                <a:latin typeface="Arial"/>
                <a:cs typeface="Arial"/>
              </a:rPr>
              <a:t>de </a:t>
            </a:r>
            <a:r>
              <a:rPr sz="2600" b="1" spc="-5" dirty="0">
                <a:latin typeface="Arial"/>
                <a:cs typeface="Arial"/>
              </a:rPr>
              <a:t>fichiers </a:t>
            </a:r>
            <a:r>
              <a:rPr sz="2600" b="1" dirty="0">
                <a:latin typeface="Arial"/>
                <a:cs typeface="Arial"/>
              </a:rPr>
              <a:t>HDFS</a:t>
            </a:r>
            <a:r>
              <a:rPr sz="2600" b="1" spc="8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local: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6220" y="2386329"/>
            <a:ext cx="9189720" cy="78994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29870" marR="5080" indent="-217170">
              <a:lnSpc>
                <a:spcPts val="2900"/>
              </a:lnSpc>
              <a:spcBef>
                <a:spcPts val="380"/>
              </a:spcBef>
              <a:buSzPct val="44230"/>
              <a:buFont typeface="Calibri"/>
              <a:buChar char="●"/>
              <a:tabLst>
                <a:tab pos="229870" algn="l"/>
              </a:tabLst>
            </a:pPr>
            <a:r>
              <a:rPr sz="2600" b="1" dirty="0">
                <a:latin typeface="Arial"/>
                <a:cs typeface="Arial"/>
              </a:rPr>
              <a:t>Hadoop est désormais </a:t>
            </a:r>
            <a:r>
              <a:rPr sz="2600" b="1" spc="-5" dirty="0">
                <a:latin typeface="Arial"/>
                <a:cs typeface="Arial"/>
              </a:rPr>
              <a:t>correctement installé </a:t>
            </a:r>
            <a:r>
              <a:rPr sz="2600" b="1" dirty="0">
                <a:latin typeface="Arial"/>
                <a:cs typeface="Arial"/>
              </a:rPr>
              <a:t>et </a:t>
            </a:r>
            <a:r>
              <a:rPr sz="2600" b="1" spc="-5" dirty="0">
                <a:latin typeface="Arial"/>
                <a:cs typeface="Arial"/>
              </a:rPr>
              <a:t>configuré  (un </a:t>
            </a:r>
            <a:r>
              <a:rPr sz="2600" b="1" dirty="0">
                <a:latin typeface="Arial"/>
                <a:cs typeface="Arial"/>
              </a:rPr>
              <a:t>seul nœud). Le </a:t>
            </a:r>
            <a:r>
              <a:rPr sz="2600" b="1" spc="-5" dirty="0">
                <a:latin typeface="Arial"/>
                <a:cs typeface="Arial"/>
              </a:rPr>
              <a:t>démarrer </a:t>
            </a:r>
            <a:r>
              <a:rPr sz="2600" b="1" dirty="0">
                <a:latin typeface="Arial"/>
                <a:cs typeface="Arial"/>
              </a:rPr>
              <a:t>avec </a:t>
            </a:r>
            <a:r>
              <a:rPr sz="2600" b="1" spc="-5" dirty="0">
                <a:latin typeface="Arial"/>
                <a:cs typeface="Arial"/>
              </a:rPr>
              <a:t>les</a:t>
            </a:r>
            <a:r>
              <a:rPr sz="2600" b="1" spc="-3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commandes: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6220" y="4230370"/>
            <a:ext cx="8825865" cy="116078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29870" marR="5080" indent="-217170" algn="just">
              <a:lnSpc>
                <a:spcPts val="2910"/>
              </a:lnSpc>
              <a:spcBef>
                <a:spcPts val="370"/>
              </a:spcBef>
              <a:buSzPct val="44230"/>
              <a:buFont typeface="Calibri"/>
              <a:buChar char="●"/>
              <a:tabLst>
                <a:tab pos="229870" algn="l"/>
              </a:tabLst>
            </a:pPr>
            <a:r>
              <a:rPr sz="2600" b="1" dirty="0">
                <a:latin typeface="Arial"/>
                <a:cs typeface="Arial"/>
              </a:rPr>
              <a:t>Les commandes </a:t>
            </a:r>
            <a:r>
              <a:rPr sz="2600" b="1" spc="5" dirty="0">
                <a:latin typeface="Arial"/>
                <a:cs typeface="Arial"/>
              </a:rPr>
              <a:t>et </a:t>
            </a:r>
            <a:r>
              <a:rPr sz="2600" b="1" dirty="0">
                <a:latin typeface="Arial"/>
                <a:cs typeface="Arial"/>
              </a:rPr>
              <a:t>codes présentés dans </a:t>
            </a:r>
            <a:r>
              <a:rPr sz="2600" b="1" spc="-5" dirty="0">
                <a:latin typeface="Arial"/>
                <a:cs typeface="Arial"/>
              </a:rPr>
              <a:t>les </a:t>
            </a:r>
            <a:r>
              <a:rPr sz="2600" b="1" dirty="0">
                <a:latin typeface="Arial"/>
                <a:cs typeface="Arial"/>
              </a:rPr>
              <a:t>sections  successives du </a:t>
            </a:r>
            <a:r>
              <a:rPr sz="2600" b="1" spc="-5" dirty="0">
                <a:latin typeface="Arial"/>
                <a:cs typeface="Arial"/>
              </a:rPr>
              <a:t>cours </a:t>
            </a:r>
            <a:r>
              <a:rPr sz="2600" b="1" dirty="0">
                <a:latin typeface="Arial"/>
                <a:cs typeface="Arial"/>
              </a:rPr>
              <a:t>peuvent </a:t>
            </a:r>
            <a:r>
              <a:rPr sz="2600" b="1" spc="-5" dirty="0">
                <a:latin typeface="Arial"/>
                <a:cs typeface="Arial"/>
              </a:rPr>
              <a:t>être testés </a:t>
            </a:r>
            <a:r>
              <a:rPr sz="2600" b="1" dirty="0">
                <a:latin typeface="Arial"/>
                <a:cs typeface="Arial"/>
              </a:rPr>
              <a:t>sur une </a:t>
            </a:r>
            <a:r>
              <a:rPr sz="2600" b="1" spc="-5" dirty="0">
                <a:latin typeface="Arial"/>
                <a:cs typeface="Arial"/>
              </a:rPr>
              <a:t>telle  installation.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8630" y="1875789"/>
            <a:ext cx="9179560" cy="43180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1930"/>
              </a:lnSpc>
            </a:pPr>
            <a:r>
              <a:rPr sz="1800" b="1" dirty="0">
                <a:latin typeface="Courier New"/>
                <a:cs typeface="Courier New"/>
              </a:rPr>
              <a:t>$ </a:t>
            </a:r>
            <a:r>
              <a:rPr sz="1800" b="1" spc="-5" dirty="0">
                <a:latin typeface="Courier New"/>
                <a:cs typeface="Courier New"/>
              </a:rPr>
              <a:t>hdfs namenode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-format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1800" y="3420109"/>
            <a:ext cx="9180830" cy="60833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870"/>
              </a:lnSpc>
            </a:pPr>
            <a:r>
              <a:rPr sz="1800" b="1" dirty="0">
                <a:latin typeface="Courier New"/>
                <a:cs typeface="Courier New"/>
              </a:rPr>
              <a:t>$</a:t>
            </a:r>
            <a:r>
              <a:rPr sz="1800" b="1" spc="-1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start-dfs.sh</a:t>
            </a:r>
            <a:endParaRPr sz="1800">
              <a:latin typeface="Courier New"/>
              <a:cs typeface="Courier New"/>
            </a:endParaRPr>
          </a:p>
          <a:p>
            <a:pPr marL="53975">
              <a:lnSpc>
                <a:spcPts val="2100"/>
              </a:lnSpc>
            </a:pPr>
            <a:r>
              <a:rPr sz="1800" b="1" dirty="0">
                <a:latin typeface="Courier New"/>
                <a:cs typeface="Courier New"/>
              </a:rPr>
              <a:t>$</a:t>
            </a:r>
            <a:r>
              <a:rPr sz="1800" b="1" spc="-1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start-yarn.sh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270" y="869950"/>
            <a:ext cx="330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3-14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339" y="166370"/>
            <a:ext cx="352234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Machine</a:t>
            </a:r>
            <a:r>
              <a:rPr spc="-100" dirty="0"/>
              <a:t> </a:t>
            </a:r>
            <a:r>
              <a:rPr spc="-5" dirty="0"/>
              <a:t>virtuelle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6220" y="1278890"/>
            <a:ext cx="9652000" cy="2432717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29870" marR="5080" indent="-217170">
              <a:lnSpc>
                <a:spcPts val="2910"/>
              </a:lnSpc>
              <a:spcBef>
                <a:spcPts val="370"/>
              </a:spcBef>
              <a:buSzPct val="44230"/>
              <a:buFont typeface="Calibri"/>
              <a:buChar char="●"/>
              <a:tabLst>
                <a:tab pos="229870" algn="l"/>
              </a:tabLst>
            </a:pPr>
            <a:r>
              <a:rPr sz="2600" b="1" spc="-5" dirty="0">
                <a:latin typeface="Arial"/>
                <a:cs typeface="Arial"/>
              </a:rPr>
              <a:t>Au </a:t>
            </a:r>
            <a:r>
              <a:rPr sz="2600" b="1" dirty="0">
                <a:latin typeface="Arial"/>
                <a:cs typeface="Arial"/>
              </a:rPr>
              <a:t>besoin, une machine </a:t>
            </a:r>
            <a:r>
              <a:rPr sz="2600" b="1" spc="-5" dirty="0">
                <a:latin typeface="Arial"/>
                <a:cs typeface="Arial"/>
              </a:rPr>
              <a:t>virtuelle </a:t>
            </a:r>
            <a:r>
              <a:rPr sz="2600" b="1" dirty="0">
                <a:latin typeface="Arial"/>
                <a:cs typeface="Arial"/>
              </a:rPr>
              <a:t>associée au présent cours  est par </a:t>
            </a:r>
            <a:r>
              <a:rPr sz="2600" b="1" spc="-5" dirty="0">
                <a:latin typeface="Arial"/>
                <a:cs typeface="Arial"/>
              </a:rPr>
              <a:t>ailleurs </a:t>
            </a:r>
            <a:r>
              <a:rPr sz="2600" b="1" dirty="0">
                <a:latin typeface="Arial"/>
                <a:cs typeface="Arial"/>
              </a:rPr>
              <a:t>disponible à</a:t>
            </a:r>
            <a:r>
              <a:rPr sz="2600" b="1" spc="-3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l'adresse:</a:t>
            </a:r>
            <a:endParaRPr sz="2600" dirty="0">
              <a:latin typeface="Arial"/>
              <a:cs typeface="Arial"/>
            </a:endParaRPr>
          </a:p>
          <a:p>
            <a:pPr marL="229870" marR="2400935">
              <a:lnSpc>
                <a:spcPts val="5810"/>
              </a:lnSpc>
              <a:spcBef>
                <a:spcPts val="580"/>
              </a:spcBef>
            </a:pPr>
            <a:r>
              <a:rPr lang="fr-FR" sz="2600" b="1" spc="-10" dirty="0" smtClean="0">
                <a:solidFill>
                  <a:srgbClr val="00007F"/>
                </a:solidFill>
                <a:latin typeface="Arial"/>
                <a:cs typeface="Arial"/>
              </a:rPr>
              <a:t>Un support de stockage sera partagé</a:t>
            </a:r>
          </a:p>
          <a:p>
            <a:pPr marL="229870" marR="2400935">
              <a:lnSpc>
                <a:spcPts val="5810"/>
              </a:lnSpc>
              <a:spcBef>
                <a:spcPts val="580"/>
              </a:spcBef>
            </a:pPr>
            <a:r>
              <a:rPr sz="2600" b="1" spc="-5" dirty="0" smtClean="0">
                <a:latin typeface="Arial"/>
                <a:cs typeface="Arial"/>
              </a:rPr>
              <a:t>(importable </a:t>
            </a:r>
            <a:r>
              <a:rPr sz="2600" b="1" dirty="0">
                <a:latin typeface="Arial"/>
                <a:cs typeface="Arial"/>
              </a:rPr>
              <a:t>au </a:t>
            </a:r>
            <a:r>
              <a:rPr sz="2600" b="1" spc="-5" dirty="0">
                <a:latin typeface="Arial"/>
                <a:cs typeface="Arial"/>
              </a:rPr>
              <a:t>sein </a:t>
            </a:r>
            <a:r>
              <a:rPr sz="2600" b="1" dirty="0">
                <a:latin typeface="Arial"/>
                <a:cs typeface="Arial"/>
              </a:rPr>
              <a:t>de </a:t>
            </a:r>
            <a:r>
              <a:rPr sz="2600" b="1" spc="-10" dirty="0">
                <a:latin typeface="Arial"/>
                <a:cs typeface="Arial"/>
              </a:rPr>
              <a:t>VirtualBox </a:t>
            </a:r>
            <a:r>
              <a:rPr sz="2600" b="1" dirty="0">
                <a:latin typeface="Arial"/>
                <a:cs typeface="Arial"/>
              </a:rPr>
              <a:t>/</a:t>
            </a:r>
            <a:r>
              <a:rPr sz="2600" b="1" spc="20" dirty="0">
                <a:latin typeface="Arial"/>
                <a:cs typeface="Arial"/>
              </a:rPr>
              <a:t> </a:t>
            </a:r>
            <a:r>
              <a:rPr sz="2600" b="1" spc="-15" dirty="0">
                <a:latin typeface="Arial"/>
                <a:cs typeface="Arial"/>
              </a:rPr>
              <a:t>VMWare).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1500" y="3968750"/>
            <a:ext cx="328231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30" dirty="0">
                <a:solidFill>
                  <a:srgbClr val="FFFFFF"/>
                </a:solidFill>
                <a:latin typeface="Lucida Sans"/>
                <a:cs typeface="Lucida Sans"/>
              </a:rPr>
              <a:t>Hadoop: </a:t>
            </a:r>
            <a:r>
              <a:rPr sz="2300" spc="10" dirty="0">
                <a:solidFill>
                  <a:srgbClr val="FFFFFF"/>
                </a:solidFill>
                <a:latin typeface="Lucida Sans"/>
                <a:cs typeface="Lucida Sans"/>
              </a:rPr>
              <a:t>utilisation</a:t>
            </a:r>
            <a:r>
              <a:rPr sz="2300" spc="-6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300" spc="100" dirty="0">
                <a:solidFill>
                  <a:srgbClr val="FFFFFF"/>
                </a:solidFill>
                <a:latin typeface="Lucida Sans"/>
                <a:cs typeface="Lucida Sans"/>
              </a:rPr>
              <a:t>(1)</a:t>
            </a:r>
            <a:endParaRPr sz="2300">
              <a:latin typeface="Lucida Sans"/>
              <a:cs typeface="Lucida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05610" y="1270"/>
            <a:ext cx="8373109" cy="3765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5800" y="3906520"/>
            <a:ext cx="2730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260" dirty="0">
                <a:solidFill>
                  <a:srgbClr val="FFFFFF"/>
                </a:solidFill>
                <a:latin typeface="DejaVu Sans Mono"/>
                <a:cs typeface="DejaVu Sans Mono"/>
              </a:rPr>
              <a:t>4</a:t>
            </a:r>
            <a:endParaRPr sz="280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869950"/>
            <a:ext cx="2463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4-1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339" y="166370"/>
            <a:ext cx="1821814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API</a:t>
            </a:r>
            <a:r>
              <a:rPr spc="-90" dirty="0"/>
              <a:t> </a:t>
            </a:r>
            <a:r>
              <a:rPr spc="-10" dirty="0"/>
              <a:t>Java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0820" y="1159509"/>
            <a:ext cx="9762490" cy="411226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55270" marR="310515" indent="-217170">
              <a:lnSpc>
                <a:spcPct val="93100"/>
              </a:lnSpc>
              <a:spcBef>
                <a:spcPts val="315"/>
              </a:spcBef>
              <a:buSzPct val="44230"/>
              <a:buFont typeface="Calibri"/>
              <a:buChar char="●"/>
              <a:tabLst>
                <a:tab pos="255270" algn="l"/>
              </a:tabLst>
            </a:pPr>
            <a:r>
              <a:rPr sz="2600" b="1" spc="-5" dirty="0">
                <a:latin typeface="Arial"/>
                <a:cs typeface="Arial"/>
              </a:rPr>
              <a:t>Un programme </a:t>
            </a:r>
            <a:r>
              <a:rPr sz="2600" b="1" dirty="0">
                <a:latin typeface="Arial"/>
                <a:cs typeface="Arial"/>
              </a:rPr>
              <a:t>Hadoop « </a:t>
            </a:r>
            <a:r>
              <a:rPr sz="2600" b="1" spc="-5" dirty="0">
                <a:latin typeface="Arial"/>
                <a:cs typeface="Arial"/>
              </a:rPr>
              <a:t>natif </a:t>
            </a:r>
            <a:r>
              <a:rPr sz="2600" b="1" dirty="0">
                <a:latin typeface="Arial"/>
                <a:cs typeface="Arial"/>
              </a:rPr>
              <a:t>» est développé </a:t>
            </a:r>
            <a:r>
              <a:rPr sz="2600" b="1" spc="5" dirty="0">
                <a:latin typeface="Arial"/>
                <a:cs typeface="Arial"/>
              </a:rPr>
              <a:t>en </a:t>
            </a:r>
            <a:r>
              <a:rPr sz="2600" b="1" dirty="0">
                <a:latin typeface="Arial"/>
                <a:cs typeface="Arial"/>
              </a:rPr>
              <a:t>Java, en  </a:t>
            </a:r>
            <a:r>
              <a:rPr sz="2600" b="1" spc="-5" dirty="0">
                <a:latin typeface="Arial"/>
                <a:cs typeface="Arial"/>
              </a:rPr>
              <a:t>utilisant le </a:t>
            </a:r>
            <a:r>
              <a:rPr sz="2600" b="1" dirty="0">
                <a:latin typeface="Arial"/>
                <a:cs typeface="Arial"/>
              </a:rPr>
              <a:t>SDK Hadoop, basé sur </a:t>
            </a:r>
            <a:r>
              <a:rPr sz="2600" b="1" spc="-5" dirty="0">
                <a:latin typeface="Arial"/>
                <a:cs typeface="Arial"/>
              </a:rPr>
              <a:t>le </a:t>
            </a:r>
            <a:r>
              <a:rPr sz="2600" b="1" dirty="0">
                <a:latin typeface="Arial"/>
                <a:cs typeface="Arial"/>
              </a:rPr>
              <a:t>mécanisme  </a:t>
            </a:r>
            <a:r>
              <a:rPr sz="2600" b="1" spc="-5" dirty="0">
                <a:latin typeface="Arial"/>
                <a:cs typeface="Arial"/>
              </a:rPr>
              <a:t>d'interfaces.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Calibri"/>
              <a:buChar char="●"/>
            </a:pPr>
            <a:endParaRPr sz="2300">
              <a:latin typeface="Arial"/>
              <a:cs typeface="Arial"/>
            </a:endParaRPr>
          </a:p>
          <a:p>
            <a:pPr marL="255270" indent="-217170">
              <a:lnSpc>
                <a:spcPct val="100000"/>
              </a:lnSpc>
              <a:buSzPct val="44230"/>
              <a:buFont typeface="Calibri"/>
              <a:buChar char="●"/>
              <a:tabLst>
                <a:tab pos="255270" algn="l"/>
              </a:tabLst>
            </a:pPr>
            <a:r>
              <a:rPr sz="2600" b="1" spc="-30" dirty="0">
                <a:latin typeface="Arial"/>
                <a:cs typeface="Arial"/>
              </a:rPr>
              <a:t>Trois </a:t>
            </a:r>
            <a:r>
              <a:rPr sz="2600" b="1" dirty="0">
                <a:latin typeface="Arial"/>
                <a:cs typeface="Arial"/>
              </a:rPr>
              <a:t>classes au </a:t>
            </a:r>
            <a:r>
              <a:rPr sz="2600" b="1" spc="-5" dirty="0">
                <a:latin typeface="Arial"/>
                <a:cs typeface="Arial"/>
              </a:rPr>
              <a:t>minimum </a:t>
            </a:r>
            <a:r>
              <a:rPr sz="2600" b="1" dirty="0">
                <a:latin typeface="Arial"/>
                <a:cs typeface="Arial"/>
              </a:rPr>
              <a:t>au sein d'un </a:t>
            </a:r>
            <a:r>
              <a:rPr sz="2600" b="1" spc="-5" dirty="0">
                <a:latin typeface="Arial"/>
                <a:cs typeface="Arial"/>
              </a:rPr>
              <a:t>programme</a:t>
            </a:r>
            <a:r>
              <a:rPr sz="2600" b="1" spc="2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Hadoop: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alibri"/>
              <a:buChar char="●"/>
            </a:pPr>
            <a:endParaRPr sz="2550">
              <a:latin typeface="Arial"/>
              <a:cs typeface="Arial"/>
            </a:endParaRPr>
          </a:p>
          <a:p>
            <a:pPr marL="471170" marR="57150" lvl="1" indent="-215900">
              <a:lnSpc>
                <a:spcPts val="2910"/>
              </a:lnSpc>
              <a:buSzPct val="44230"/>
              <a:buFont typeface="Calibri"/>
              <a:buChar char="●"/>
              <a:tabLst>
                <a:tab pos="471170" algn="l"/>
              </a:tabLst>
            </a:pPr>
            <a:r>
              <a:rPr sz="2600" b="1" dirty="0">
                <a:latin typeface="Arial"/>
                <a:cs typeface="Arial"/>
              </a:rPr>
              <a:t>Classe </a:t>
            </a:r>
            <a:r>
              <a:rPr sz="2600" b="1" spc="-5" dirty="0">
                <a:latin typeface="Arial"/>
                <a:cs typeface="Arial"/>
              </a:rPr>
              <a:t>Driver: </a:t>
            </a:r>
            <a:r>
              <a:rPr sz="2600" b="1" i="1" spc="-5" dirty="0">
                <a:latin typeface="Arial"/>
                <a:cs typeface="Arial"/>
              </a:rPr>
              <a:t>Main </a:t>
            </a:r>
            <a:r>
              <a:rPr sz="2600" b="1" dirty="0">
                <a:latin typeface="Arial"/>
                <a:cs typeface="Arial"/>
              </a:rPr>
              <a:t>du </a:t>
            </a:r>
            <a:r>
              <a:rPr sz="2600" b="1" spc="-5" dirty="0">
                <a:latin typeface="Arial"/>
                <a:cs typeface="Arial"/>
              </a:rPr>
              <a:t>programme. Informe </a:t>
            </a:r>
            <a:r>
              <a:rPr sz="2600" b="1" dirty="0">
                <a:latin typeface="Arial"/>
                <a:cs typeface="Arial"/>
              </a:rPr>
              <a:t>Hadoop des  </a:t>
            </a:r>
            <a:r>
              <a:rPr sz="2600" b="1" spc="-5" dirty="0">
                <a:latin typeface="Arial"/>
                <a:cs typeface="Arial"/>
              </a:rPr>
              <a:t>différents </a:t>
            </a:r>
            <a:r>
              <a:rPr sz="2600" b="1" dirty="0">
                <a:latin typeface="Arial"/>
                <a:cs typeface="Arial"/>
              </a:rPr>
              <a:t>types et classes </a:t>
            </a:r>
            <a:r>
              <a:rPr sz="2600" b="1" spc="-5" dirty="0">
                <a:latin typeface="Arial"/>
                <a:cs typeface="Arial"/>
              </a:rPr>
              <a:t>utilisés, </a:t>
            </a:r>
            <a:r>
              <a:rPr sz="2600" b="1" dirty="0">
                <a:latin typeface="Arial"/>
                <a:cs typeface="Arial"/>
              </a:rPr>
              <a:t>des </a:t>
            </a:r>
            <a:r>
              <a:rPr sz="2600" b="1" spc="-5" dirty="0">
                <a:latin typeface="Arial"/>
                <a:cs typeface="Arial"/>
              </a:rPr>
              <a:t>fichiers d'entrée/de  sortie,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etc.</a:t>
            </a:r>
            <a:endParaRPr sz="2600">
              <a:latin typeface="Arial"/>
              <a:cs typeface="Arial"/>
            </a:endParaRPr>
          </a:p>
          <a:p>
            <a:pPr marL="471170" lvl="1" indent="-215900">
              <a:lnSpc>
                <a:spcPts val="2735"/>
              </a:lnSpc>
              <a:buSzPct val="44230"/>
              <a:buFont typeface="Calibri"/>
              <a:buChar char="●"/>
              <a:tabLst>
                <a:tab pos="471170" algn="l"/>
              </a:tabLst>
            </a:pPr>
            <a:r>
              <a:rPr sz="2600" b="1" dirty="0">
                <a:latin typeface="Arial"/>
                <a:cs typeface="Arial"/>
              </a:rPr>
              <a:t>Classe Mapper: </a:t>
            </a:r>
            <a:r>
              <a:rPr sz="2600" b="1" spc="-5" dirty="0">
                <a:latin typeface="Arial"/>
                <a:cs typeface="Arial"/>
              </a:rPr>
              <a:t>implémentation </a:t>
            </a:r>
            <a:r>
              <a:rPr sz="2600" b="1" dirty="0">
                <a:latin typeface="Arial"/>
                <a:cs typeface="Arial"/>
              </a:rPr>
              <a:t>de </a:t>
            </a:r>
            <a:r>
              <a:rPr sz="2600" b="1" spc="-5" dirty="0">
                <a:latin typeface="Arial"/>
                <a:cs typeface="Arial"/>
              </a:rPr>
              <a:t>la fonction</a:t>
            </a:r>
            <a:r>
              <a:rPr sz="2600" b="1" spc="10" dirty="0">
                <a:latin typeface="Arial"/>
                <a:cs typeface="Arial"/>
              </a:rPr>
              <a:t> </a:t>
            </a:r>
            <a:r>
              <a:rPr sz="2600" b="1" spc="-85" dirty="0">
                <a:latin typeface="Arial"/>
                <a:cs typeface="Arial"/>
              </a:rPr>
              <a:t>MAP.</a:t>
            </a:r>
            <a:endParaRPr sz="2600">
              <a:latin typeface="Arial"/>
              <a:cs typeface="Arial"/>
            </a:endParaRPr>
          </a:p>
          <a:p>
            <a:pPr marL="471170" lvl="1" indent="-215900">
              <a:lnSpc>
                <a:spcPts val="3015"/>
              </a:lnSpc>
              <a:buSzPct val="44230"/>
              <a:buFont typeface="Calibri"/>
              <a:buChar char="●"/>
              <a:tabLst>
                <a:tab pos="471170" algn="l"/>
              </a:tabLst>
            </a:pPr>
            <a:r>
              <a:rPr sz="2600" b="1" dirty="0">
                <a:latin typeface="Arial"/>
                <a:cs typeface="Arial"/>
              </a:rPr>
              <a:t>Classe Reducer: </a:t>
            </a:r>
            <a:r>
              <a:rPr sz="2600" b="1" spc="-5" dirty="0">
                <a:latin typeface="Arial"/>
                <a:cs typeface="Arial"/>
              </a:rPr>
              <a:t>implémentation </a:t>
            </a:r>
            <a:r>
              <a:rPr sz="2600" b="1" dirty="0">
                <a:latin typeface="Arial"/>
                <a:cs typeface="Arial"/>
              </a:rPr>
              <a:t>de </a:t>
            </a:r>
            <a:r>
              <a:rPr sz="2600" b="1" spc="-5" dirty="0">
                <a:latin typeface="Arial"/>
                <a:cs typeface="Arial"/>
              </a:rPr>
              <a:t>la fonction</a:t>
            </a:r>
            <a:r>
              <a:rPr sz="2600" b="1" spc="1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REDUCE.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869950"/>
            <a:ext cx="2463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4-2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339" y="166370"/>
            <a:ext cx="505333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API </a:t>
            </a:r>
            <a:r>
              <a:rPr spc="-10" dirty="0"/>
              <a:t>Java </a:t>
            </a:r>
            <a:r>
              <a:rPr dirty="0"/>
              <a:t>– </a:t>
            </a:r>
            <a:r>
              <a:rPr spc="-10" dirty="0"/>
              <a:t>Classe</a:t>
            </a:r>
            <a:r>
              <a:rPr spc="-80" dirty="0"/>
              <a:t> </a:t>
            </a:r>
            <a:r>
              <a:rPr spc="-10" dirty="0"/>
              <a:t>Driver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6220" y="1164590"/>
            <a:ext cx="47872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9870" indent="-217170">
              <a:lnSpc>
                <a:spcPct val="100000"/>
              </a:lnSpc>
              <a:spcBef>
                <a:spcPts val="100"/>
              </a:spcBef>
              <a:buSzPct val="45454"/>
              <a:buFont typeface="Calibri"/>
              <a:buChar char="●"/>
              <a:tabLst>
                <a:tab pos="229870" algn="l"/>
              </a:tabLst>
            </a:pPr>
            <a:r>
              <a:rPr sz="2200" b="1" spc="-5" dirty="0">
                <a:latin typeface="Arial"/>
                <a:cs typeface="Arial"/>
              </a:rPr>
              <a:t>La classe Driver doit </a:t>
            </a:r>
            <a:r>
              <a:rPr sz="2200" b="1" dirty="0">
                <a:latin typeface="Arial"/>
                <a:cs typeface="Arial"/>
              </a:rPr>
              <a:t>au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minimum: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3390" y="1884679"/>
            <a:ext cx="1257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180" dirty="0">
                <a:latin typeface="Calibri"/>
                <a:cs typeface="Calibri"/>
              </a:rPr>
              <a:t>●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9290" y="1789429"/>
            <a:ext cx="8234045" cy="67310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2460"/>
              </a:lnSpc>
              <a:spcBef>
                <a:spcPts val="330"/>
              </a:spcBef>
            </a:pPr>
            <a:r>
              <a:rPr sz="2200" b="1" spc="-5" dirty="0">
                <a:latin typeface="Arial"/>
                <a:cs typeface="Arial"/>
              </a:rPr>
              <a:t>Passer </a:t>
            </a:r>
            <a:r>
              <a:rPr sz="2200" b="1" dirty="0">
                <a:latin typeface="Arial"/>
                <a:cs typeface="Arial"/>
              </a:rPr>
              <a:t>à </a:t>
            </a:r>
            <a:r>
              <a:rPr sz="2200" b="1" spc="-5" dirty="0">
                <a:latin typeface="Arial"/>
                <a:cs typeface="Arial"/>
              </a:rPr>
              <a:t>Hadoop des arguments </a:t>
            </a:r>
            <a:r>
              <a:rPr sz="2200" b="1" dirty="0">
                <a:latin typeface="Arial"/>
                <a:cs typeface="Arial"/>
              </a:rPr>
              <a:t>« </a:t>
            </a:r>
            <a:r>
              <a:rPr sz="2200" b="1" spc="-5" dirty="0">
                <a:latin typeface="Arial"/>
                <a:cs typeface="Arial"/>
              </a:rPr>
              <a:t>génériques </a:t>
            </a:r>
            <a:r>
              <a:rPr sz="2200" b="1" dirty="0">
                <a:latin typeface="Arial"/>
                <a:cs typeface="Arial"/>
              </a:rPr>
              <a:t>» de </a:t>
            </a:r>
            <a:r>
              <a:rPr sz="2200" b="1" spc="-5" dirty="0">
                <a:latin typeface="Arial"/>
                <a:cs typeface="Arial"/>
              </a:rPr>
              <a:t>la ligne de  commande, par le biais d'un objet Configuration.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3390" y="2821940"/>
            <a:ext cx="1257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180" dirty="0">
                <a:latin typeface="Calibri"/>
                <a:cs typeface="Calibri"/>
              </a:rPr>
              <a:t>●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9290" y="2726689"/>
            <a:ext cx="8990965" cy="98679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ct val="93400"/>
              </a:lnSpc>
              <a:spcBef>
                <a:spcPts val="275"/>
              </a:spcBef>
            </a:pPr>
            <a:r>
              <a:rPr sz="2200" b="1" spc="-5" dirty="0">
                <a:latin typeface="Arial"/>
                <a:cs typeface="Arial"/>
              </a:rPr>
              <a:t>Informer Hadoop des classes </a:t>
            </a:r>
            <a:r>
              <a:rPr sz="2200" b="1" spc="-25" dirty="0">
                <a:latin typeface="Arial"/>
                <a:cs typeface="Arial"/>
              </a:rPr>
              <a:t>Driver, </a:t>
            </a:r>
            <a:r>
              <a:rPr sz="2200" b="1" spc="-5" dirty="0">
                <a:latin typeface="Arial"/>
                <a:cs typeface="Arial"/>
              </a:rPr>
              <a:t>Mapper et Reducer par </a:t>
            </a:r>
            <a:r>
              <a:rPr sz="2200" b="1" dirty="0">
                <a:latin typeface="Arial"/>
                <a:cs typeface="Arial"/>
              </a:rPr>
              <a:t>le </a:t>
            </a:r>
            <a:r>
              <a:rPr sz="2200" b="1" spc="-5" dirty="0">
                <a:latin typeface="Arial"/>
                <a:cs typeface="Arial"/>
              </a:rPr>
              <a:t>biais  d'un objet Job; </a:t>
            </a:r>
            <a:r>
              <a:rPr sz="2200" b="1" dirty="0">
                <a:latin typeface="Arial"/>
                <a:cs typeface="Arial"/>
              </a:rPr>
              <a:t>et </a:t>
            </a:r>
            <a:r>
              <a:rPr sz="2200" b="1" spc="-5" dirty="0">
                <a:latin typeface="Arial"/>
                <a:cs typeface="Arial"/>
              </a:rPr>
              <a:t>des types </a:t>
            </a:r>
            <a:r>
              <a:rPr sz="2200" b="1" dirty="0">
                <a:latin typeface="Arial"/>
                <a:cs typeface="Arial"/>
              </a:rPr>
              <a:t>de </a:t>
            </a:r>
            <a:r>
              <a:rPr sz="2200" b="1" spc="-5" dirty="0">
                <a:latin typeface="Arial"/>
                <a:cs typeface="Arial"/>
              </a:rPr>
              <a:t>clef et de valeur utilisés au sein du  programme map/reduce par le biais </a:t>
            </a:r>
            <a:r>
              <a:rPr sz="2200" b="1" dirty="0">
                <a:latin typeface="Arial"/>
                <a:cs typeface="Arial"/>
              </a:rPr>
              <a:t>du </a:t>
            </a:r>
            <a:r>
              <a:rPr sz="2200" b="1" spc="-5" dirty="0">
                <a:latin typeface="Arial"/>
                <a:cs typeface="Arial"/>
              </a:rPr>
              <a:t>même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objet.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3390" y="4071620"/>
            <a:ext cx="1257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180" dirty="0">
                <a:latin typeface="Calibri"/>
                <a:cs typeface="Calibri"/>
              </a:rPr>
              <a:t>●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9290" y="3977640"/>
            <a:ext cx="8984615" cy="67310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2460"/>
              </a:lnSpc>
              <a:spcBef>
                <a:spcPts val="330"/>
              </a:spcBef>
            </a:pPr>
            <a:r>
              <a:rPr sz="2200" b="1" spc="-5" dirty="0">
                <a:latin typeface="Arial"/>
                <a:cs typeface="Arial"/>
              </a:rPr>
              <a:t>Spécifier </a:t>
            </a:r>
            <a:r>
              <a:rPr sz="2200" b="1" dirty="0">
                <a:latin typeface="Arial"/>
                <a:cs typeface="Arial"/>
              </a:rPr>
              <a:t>à </a:t>
            </a:r>
            <a:r>
              <a:rPr sz="2200" b="1" spc="-5" dirty="0">
                <a:latin typeface="Arial"/>
                <a:cs typeface="Arial"/>
              </a:rPr>
              <a:t>Hadoop l'emplacement des fichiers d'entrée sur HDFS;  spécifier également l'emplacement où stocker </a:t>
            </a:r>
            <a:r>
              <a:rPr sz="2200" b="1" dirty="0">
                <a:latin typeface="Arial"/>
                <a:cs typeface="Arial"/>
              </a:rPr>
              <a:t>les </a:t>
            </a:r>
            <a:r>
              <a:rPr sz="2200" b="1" spc="-5" dirty="0">
                <a:latin typeface="Arial"/>
                <a:cs typeface="Arial"/>
              </a:rPr>
              <a:t>fichiers </a:t>
            </a:r>
            <a:r>
              <a:rPr sz="2200" b="1" dirty="0">
                <a:latin typeface="Arial"/>
                <a:cs typeface="Arial"/>
              </a:rPr>
              <a:t>de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sortie.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3390" y="5008879"/>
            <a:ext cx="1257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180" dirty="0">
                <a:latin typeface="Calibri"/>
                <a:cs typeface="Calibri"/>
              </a:rPr>
              <a:t>●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9290" y="4914900"/>
            <a:ext cx="862774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latin typeface="Arial"/>
                <a:cs typeface="Arial"/>
              </a:rPr>
              <a:t>Lancer l'exécution </a:t>
            </a:r>
            <a:r>
              <a:rPr sz="2200" b="1" dirty="0">
                <a:latin typeface="Arial"/>
                <a:cs typeface="Arial"/>
              </a:rPr>
              <a:t>de la </a:t>
            </a:r>
            <a:r>
              <a:rPr sz="2200" b="1" spc="-5" dirty="0">
                <a:latin typeface="Arial"/>
                <a:cs typeface="Arial"/>
              </a:rPr>
              <a:t>tâche map/reduce; recevoir son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résultat.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869950"/>
            <a:ext cx="2463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4-3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339" y="166370"/>
            <a:ext cx="239712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En</a:t>
            </a:r>
            <a:r>
              <a:rPr spc="-95" dirty="0"/>
              <a:t> </a:t>
            </a:r>
            <a:r>
              <a:rPr spc="-5" dirty="0"/>
              <a:t>pratique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6220" y="1164590"/>
            <a:ext cx="46659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9870" indent="-217170">
              <a:lnSpc>
                <a:spcPct val="100000"/>
              </a:lnSpc>
              <a:spcBef>
                <a:spcPts val="100"/>
              </a:spcBef>
              <a:buSzPct val="45454"/>
              <a:buFont typeface="Calibri"/>
              <a:buChar char="●"/>
              <a:tabLst>
                <a:tab pos="229870" algn="l"/>
              </a:tabLst>
            </a:pPr>
            <a:r>
              <a:rPr sz="2200" b="1" spc="-5" dirty="0">
                <a:latin typeface="Arial"/>
                <a:cs typeface="Arial"/>
              </a:rPr>
              <a:t>Création </a:t>
            </a:r>
            <a:r>
              <a:rPr sz="2200" b="1" dirty="0">
                <a:latin typeface="Arial"/>
                <a:cs typeface="Arial"/>
              </a:rPr>
              <a:t>de </a:t>
            </a:r>
            <a:r>
              <a:rPr sz="2200" b="1" spc="-5" dirty="0">
                <a:latin typeface="Arial"/>
                <a:cs typeface="Arial"/>
              </a:rPr>
              <a:t>l'objet</a:t>
            </a:r>
            <a:r>
              <a:rPr sz="2200" b="1" spc="-6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Configuration: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6220" y="2101850"/>
            <a:ext cx="73050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9870" indent="-217170">
              <a:lnSpc>
                <a:spcPct val="100000"/>
              </a:lnSpc>
              <a:spcBef>
                <a:spcPts val="100"/>
              </a:spcBef>
              <a:buSzPct val="45454"/>
              <a:buFont typeface="Calibri"/>
              <a:buChar char="●"/>
              <a:tabLst>
                <a:tab pos="229870" algn="l"/>
              </a:tabLst>
            </a:pPr>
            <a:r>
              <a:rPr sz="2200" b="1" spc="-5" dirty="0">
                <a:latin typeface="Arial"/>
                <a:cs typeface="Arial"/>
              </a:rPr>
              <a:t>Passage </a:t>
            </a:r>
            <a:r>
              <a:rPr sz="2200" b="1" dirty="0">
                <a:latin typeface="Arial"/>
                <a:cs typeface="Arial"/>
              </a:rPr>
              <a:t>à </a:t>
            </a:r>
            <a:r>
              <a:rPr sz="2200" b="1" spc="-5" dirty="0">
                <a:latin typeface="Arial"/>
                <a:cs typeface="Arial"/>
              </a:rPr>
              <a:t>Hadoop de ses arguments </a:t>
            </a:r>
            <a:r>
              <a:rPr sz="2200" b="1" dirty="0">
                <a:latin typeface="Arial"/>
                <a:cs typeface="Arial"/>
              </a:rPr>
              <a:t>« </a:t>
            </a:r>
            <a:r>
              <a:rPr sz="2200" b="1" spc="-5" dirty="0">
                <a:latin typeface="Arial"/>
                <a:cs typeface="Arial"/>
              </a:rPr>
              <a:t>génériques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»: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6220" y="3039110"/>
            <a:ext cx="51441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9870" indent="-217170">
              <a:lnSpc>
                <a:spcPct val="100000"/>
              </a:lnSpc>
              <a:spcBef>
                <a:spcPts val="100"/>
              </a:spcBef>
              <a:buSzPct val="45454"/>
              <a:buFont typeface="Calibri"/>
              <a:buChar char="●"/>
              <a:tabLst>
                <a:tab pos="229870" algn="l"/>
              </a:tabLst>
            </a:pPr>
            <a:r>
              <a:rPr sz="2200" b="1" spc="-10" dirty="0">
                <a:latin typeface="Arial"/>
                <a:cs typeface="Arial"/>
              </a:rPr>
              <a:t>On </a:t>
            </a:r>
            <a:r>
              <a:rPr sz="2200" b="1" spc="-5" dirty="0">
                <a:latin typeface="Arial"/>
                <a:cs typeface="Arial"/>
              </a:rPr>
              <a:t>créé ensuite un nouvel objet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Job: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6220" y="3977640"/>
            <a:ext cx="82296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9870" indent="-217170">
              <a:lnSpc>
                <a:spcPct val="100000"/>
              </a:lnSpc>
              <a:spcBef>
                <a:spcPts val="100"/>
              </a:spcBef>
              <a:buSzPct val="45454"/>
              <a:buFont typeface="Calibri"/>
              <a:buChar char="●"/>
              <a:tabLst>
                <a:tab pos="229870" algn="l"/>
              </a:tabLst>
            </a:pPr>
            <a:r>
              <a:rPr sz="2200" b="1" spc="-10" dirty="0">
                <a:latin typeface="Arial"/>
                <a:cs typeface="Arial"/>
              </a:rPr>
              <a:t>On </a:t>
            </a:r>
            <a:r>
              <a:rPr sz="2200" b="1" spc="-5" dirty="0">
                <a:latin typeface="Arial"/>
                <a:cs typeface="Arial"/>
              </a:rPr>
              <a:t>indique </a:t>
            </a:r>
            <a:r>
              <a:rPr sz="2200" b="1" dirty="0">
                <a:latin typeface="Arial"/>
                <a:cs typeface="Arial"/>
              </a:rPr>
              <a:t>à </a:t>
            </a:r>
            <a:r>
              <a:rPr sz="2200" b="1" spc="-5" dirty="0">
                <a:latin typeface="Arial"/>
                <a:cs typeface="Arial"/>
              </a:rPr>
              <a:t>Hadoop </a:t>
            </a:r>
            <a:r>
              <a:rPr sz="2200" b="1" dirty="0">
                <a:latin typeface="Arial"/>
                <a:cs typeface="Arial"/>
              </a:rPr>
              <a:t>les </a:t>
            </a:r>
            <a:r>
              <a:rPr sz="2200" b="1" spc="-5" dirty="0">
                <a:latin typeface="Arial"/>
                <a:cs typeface="Arial"/>
              </a:rPr>
              <a:t>classes </a:t>
            </a:r>
            <a:r>
              <a:rPr sz="2200" b="1" spc="-25" dirty="0">
                <a:latin typeface="Arial"/>
                <a:cs typeface="Arial"/>
              </a:rPr>
              <a:t>Driver, </a:t>
            </a:r>
            <a:r>
              <a:rPr sz="2200" b="1" spc="-5" dirty="0">
                <a:latin typeface="Arial"/>
                <a:cs typeface="Arial"/>
              </a:rPr>
              <a:t>Mapper et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Reducer: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9409" y="1695450"/>
            <a:ext cx="8172450" cy="34925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0" rIns="0" bIns="0" rtlCol="0">
            <a:spAutoFit/>
          </a:bodyPr>
          <a:lstStyle/>
          <a:p>
            <a:pPr marL="54610">
              <a:lnSpc>
                <a:spcPts val="1930"/>
              </a:lnSpc>
            </a:pPr>
            <a:r>
              <a:rPr sz="1800" b="1" spc="-5" dirty="0">
                <a:latin typeface="Courier New"/>
                <a:cs typeface="Courier New"/>
              </a:rPr>
              <a:t>Configuration conf=new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Configuration();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3850" y="2700020"/>
            <a:ext cx="9081770" cy="32385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0" rIns="0" bIns="0" rtlCol="0">
            <a:spAutoFit/>
          </a:bodyPr>
          <a:lstStyle/>
          <a:p>
            <a:pPr marL="54610">
              <a:lnSpc>
                <a:spcPts val="1720"/>
              </a:lnSpc>
            </a:pPr>
            <a:r>
              <a:rPr sz="1600" b="1" spc="-5" dirty="0">
                <a:latin typeface="Courier New"/>
                <a:cs typeface="Courier New"/>
              </a:rPr>
              <a:t>String[] ourArgs=new GenericOptionsParser(conf,</a:t>
            </a:r>
            <a:r>
              <a:rPr sz="1600" b="1" spc="-6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args).getRemainingArgs();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3850" y="3538220"/>
            <a:ext cx="8172450" cy="34925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0" rIns="0" bIns="0" rtlCol="0">
            <a:spAutoFit/>
          </a:bodyPr>
          <a:lstStyle/>
          <a:p>
            <a:pPr marL="54610">
              <a:lnSpc>
                <a:spcPts val="1930"/>
              </a:lnSpc>
            </a:pPr>
            <a:r>
              <a:rPr sz="1800" b="1" spc="-5" dirty="0">
                <a:latin typeface="Courier New"/>
                <a:cs typeface="Courier New"/>
              </a:rPr>
              <a:t>Job job=Job.getInstance(conf, "Compteur de mots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v1.0");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8290" y="4572000"/>
            <a:ext cx="8171180" cy="86741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0" rIns="0" bIns="0" rtlCol="0">
            <a:spAutoFit/>
          </a:bodyPr>
          <a:lstStyle/>
          <a:p>
            <a:pPr marL="52705">
              <a:lnSpc>
                <a:spcPts val="1870"/>
              </a:lnSpc>
            </a:pPr>
            <a:r>
              <a:rPr sz="1800" b="1" spc="-5" dirty="0">
                <a:latin typeface="Courier New"/>
                <a:cs typeface="Courier New"/>
              </a:rPr>
              <a:t>job.setJarByClass(WCount.class);</a:t>
            </a:r>
            <a:endParaRPr sz="1800">
              <a:latin typeface="Courier New"/>
              <a:cs typeface="Courier New"/>
            </a:endParaRPr>
          </a:p>
          <a:p>
            <a:pPr marL="52705" marR="2624455">
              <a:lnSpc>
                <a:spcPts val="2039"/>
              </a:lnSpc>
              <a:spcBef>
                <a:spcPts val="105"/>
              </a:spcBef>
            </a:pPr>
            <a:r>
              <a:rPr sz="1800" b="1" spc="-5" dirty="0">
                <a:latin typeface="Courier New"/>
                <a:cs typeface="Courier New"/>
              </a:rPr>
              <a:t>job.setMapperClass(WCountMap.class);  job.setReducerClass(WCountReduce.class);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869950"/>
            <a:ext cx="2463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4-4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339" y="166370"/>
            <a:ext cx="239712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En</a:t>
            </a:r>
            <a:r>
              <a:rPr spc="-95" dirty="0"/>
              <a:t> </a:t>
            </a:r>
            <a:r>
              <a:rPr spc="-5" dirty="0"/>
              <a:t>pratique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6220" y="1258569"/>
            <a:ext cx="1257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180" dirty="0">
                <a:latin typeface="Calibri"/>
                <a:cs typeface="Calibri"/>
              </a:rPr>
              <a:t>●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3390" y="1164590"/>
            <a:ext cx="9227820" cy="67310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2460"/>
              </a:lnSpc>
              <a:spcBef>
                <a:spcPts val="330"/>
              </a:spcBef>
            </a:pPr>
            <a:r>
              <a:rPr sz="2200" b="1" spc="-10" dirty="0">
                <a:latin typeface="Arial"/>
                <a:cs typeface="Arial"/>
              </a:rPr>
              <a:t>On </a:t>
            </a:r>
            <a:r>
              <a:rPr sz="2200" b="1" spc="-5" dirty="0">
                <a:latin typeface="Arial"/>
                <a:cs typeface="Arial"/>
              </a:rPr>
              <a:t>indique ensuite quels sont </a:t>
            </a:r>
            <a:r>
              <a:rPr sz="2200" b="1" dirty="0">
                <a:latin typeface="Arial"/>
                <a:cs typeface="Arial"/>
              </a:rPr>
              <a:t>les </a:t>
            </a:r>
            <a:r>
              <a:rPr sz="2200" b="1" spc="-5" dirty="0">
                <a:latin typeface="Arial"/>
                <a:cs typeface="Arial"/>
              </a:rPr>
              <a:t>types de clef/valeur utilisés au sein  du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programme: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3390" y="2726689"/>
            <a:ext cx="37725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latin typeface="Arial"/>
                <a:cs typeface="Arial"/>
              </a:rPr>
              <a:t>il s'agit ici de types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Hadoop</a:t>
            </a:r>
            <a:r>
              <a:rPr sz="2200" b="1" spc="-5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6220" y="3446779"/>
            <a:ext cx="1257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180" dirty="0">
                <a:latin typeface="Calibri"/>
                <a:cs typeface="Calibri"/>
              </a:rPr>
              <a:t>●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3390" y="3352800"/>
            <a:ext cx="7652384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10" dirty="0">
                <a:latin typeface="Arial"/>
                <a:cs typeface="Arial"/>
              </a:rPr>
              <a:t>On </a:t>
            </a:r>
            <a:r>
              <a:rPr sz="2200" b="1" spc="-5" dirty="0">
                <a:latin typeface="Arial"/>
                <a:cs typeface="Arial"/>
              </a:rPr>
              <a:t>spécifie l'emplacement des fichiers d'entrée/de sortie: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3390" y="4914900"/>
            <a:ext cx="1824989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latin typeface="Arial"/>
                <a:cs typeface="Arial"/>
              </a:rPr>
              <a:t>(ici </a:t>
            </a:r>
            <a:r>
              <a:rPr sz="2200" b="1" i="1" spc="-5" dirty="0">
                <a:latin typeface="Arial"/>
                <a:cs typeface="Arial"/>
              </a:rPr>
              <a:t>via</a:t>
            </a:r>
            <a:r>
              <a:rPr sz="2200" b="1" i="1" spc="-7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HDFS)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9750" y="1979929"/>
            <a:ext cx="8172450" cy="60833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870"/>
              </a:lnSpc>
            </a:pPr>
            <a:r>
              <a:rPr sz="1800" b="1" spc="-5" dirty="0">
                <a:latin typeface="Courier New"/>
                <a:cs typeface="Courier New"/>
              </a:rPr>
              <a:t>job.setOutputKeyClass(Text.class);</a:t>
            </a:r>
            <a:endParaRPr sz="1800">
              <a:latin typeface="Courier New"/>
              <a:cs typeface="Courier New"/>
            </a:endParaRPr>
          </a:p>
          <a:p>
            <a:pPr marL="53975">
              <a:lnSpc>
                <a:spcPts val="2100"/>
              </a:lnSpc>
            </a:pPr>
            <a:r>
              <a:rPr sz="1800" b="1" spc="-5" dirty="0">
                <a:latin typeface="Courier New"/>
                <a:cs typeface="Courier New"/>
              </a:rPr>
              <a:t>job.setOutputValueClass(IntWritable.class);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8630" y="3995420"/>
            <a:ext cx="8821420" cy="60960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1875"/>
              </a:lnSpc>
            </a:pPr>
            <a:r>
              <a:rPr sz="1800" b="1" spc="-5" dirty="0">
                <a:latin typeface="Courier New"/>
                <a:cs typeface="Courier New"/>
              </a:rPr>
              <a:t>FileInputFormat.addInputPath(job, new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Path("/data/input.txt"));</a:t>
            </a:r>
            <a:endParaRPr sz="1800">
              <a:latin typeface="Courier New"/>
              <a:cs typeface="Courier New"/>
            </a:endParaRPr>
          </a:p>
          <a:p>
            <a:pPr marL="53340">
              <a:lnSpc>
                <a:spcPts val="2105"/>
              </a:lnSpc>
            </a:pPr>
            <a:r>
              <a:rPr sz="1800" b="1" spc="-5" dirty="0">
                <a:latin typeface="Courier New"/>
                <a:cs typeface="Courier New"/>
              </a:rPr>
              <a:t>FileOutputFormat.setOutputPath(job, new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Path("/data/results));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869950"/>
            <a:ext cx="2463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4-5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339" y="166370"/>
            <a:ext cx="239712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En</a:t>
            </a:r>
            <a:r>
              <a:rPr spc="-95" dirty="0"/>
              <a:t> </a:t>
            </a:r>
            <a:r>
              <a:rPr spc="-5" dirty="0"/>
              <a:t>pratique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6220" y="1164590"/>
            <a:ext cx="61080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9870" indent="-217170">
              <a:lnSpc>
                <a:spcPct val="100000"/>
              </a:lnSpc>
              <a:spcBef>
                <a:spcPts val="100"/>
              </a:spcBef>
              <a:buSzPct val="45454"/>
              <a:buFont typeface="Calibri"/>
              <a:buChar char="●"/>
              <a:tabLst>
                <a:tab pos="229870" algn="l"/>
              </a:tabLst>
            </a:pPr>
            <a:r>
              <a:rPr sz="2200" b="1" spc="-5" dirty="0">
                <a:latin typeface="Arial"/>
                <a:cs typeface="Arial"/>
              </a:rPr>
              <a:t>Enfin, il reste </a:t>
            </a:r>
            <a:r>
              <a:rPr sz="2200" b="1" dirty="0">
                <a:latin typeface="Arial"/>
                <a:cs typeface="Arial"/>
              </a:rPr>
              <a:t>à </a:t>
            </a:r>
            <a:r>
              <a:rPr sz="2200" b="1" spc="-5" dirty="0">
                <a:latin typeface="Arial"/>
                <a:cs typeface="Arial"/>
              </a:rPr>
              <a:t>exécuter la tâche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elle-même: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6220" y="2821940"/>
            <a:ext cx="1257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180" dirty="0">
                <a:latin typeface="Calibri"/>
                <a:cs typeface="Calibri"/>
              </a:rPr>
              <a:t>●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3390" y="2726689"/>
            <a:ext cx="88131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i="1" spc="-5" dirty="0">
                <a:latin typeface="Arial"/>
                <a:cs typeface="Arial"/>
              </a:rPr>
              <a:t>Packages </a:t>
            </a:r>
            <a:r>
              <a:rPr sz="2200" b="1" spc="-5" dirty="0">
                <a:latin typeface="Arial"/>
                <a:cs typeface="Arial"/>
              </a:rPr>
              <a:t>Java </a:t>
            </a:r>
            <a:r>
              <a:rPr sz="2200" b="1" dirty="0">
                <a:latin typeface="Arial"/>
                <a:cs typeface="Arial"/>
              </a:rPr>
              <a:t>à </a:t>
            </a:r>
            <a:r>
              <a:rPr sz="2200" b="1" spc="-5" dirty="0">
                <a:latin typeface="Arial"/>
                <a:cs typeface="Arial"/>
              </a:rPr>
              <a:t>importer depuis l'API Hadoop, dans cet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exemple: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4190" y="1751329"/>
            <a:ext cx="8171180" cy="86868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0" rIns="0" bIns="0" rtlCol="0">
            <a:spAutoFit/>
          </a:bodyPr>
          <a:lstStyle/>
          <a:p>
            <a:pPr marL="52705">
              <a:lnSpc>
                <a:spcPts val="1870"/>
              </a:lnSpc>
            </a:pPr>
            <a:r>
              <a:rPr sz="1800" b="1" spc="-5" dirty="0">
                <a:latin typeface="Courier New"/>
                <a:cs typeface="Courier New"/>
              </a:rPr>
              <a:t>if(job.waitForCompletion(true))</a:t>
            </a:r>
            <a:endParaRPr sz="1800">
              <a:latin typeface="Courier New"/>
              <a:cs typeface="Courier New"/>
            </a:endParaRPr>
          </a:p>
          <a:p>
            <a:pPr marL="52705" marR="5779135" indent="274320">
              <a:lnSpc>
                <a:spcPts val="2050"/>
              </a:lnSpc>
              <a:spcBef>
                <a:spcPts val="100"/>
              </a:spcBef>
            </a:pPr>
            <a:r>
              <a:rPr sz="1800" b="1" spc="-5" dirty="0">
                <a:latin typeface="Courier New"/>
                <a:cs typeface="Courier New"/>
              </a:rPr>
              <a:t>System.exit(0);  System.exit(-1);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1650" y="3276600"/>
            <a:ext cx="8172450" cy="2162810"/>
          </a:xfrm>
          <a:custGeom>
            <a:avLst/>
            <a:gdLst/>
            <a:ahLst/>
            <a:cxnLst/>
            <a:rect l="l" t="t" r="r" b="b"/>
            <a:pathLst>
              <a:path w="8172450" h="2162810">
                <a:moveTo>
                  <a:pt x="8172450" y="0"/>
                </a:moveTo>
                <a:lnTo>
                  <a:pt x="0" y="0"/>
                </a:lnTo>
                <a:lnTo>
                  <a:pt x="0" y="2162810"/>
                </a:lnTo>
                <a:lnTo>
                  <a:pt x="8172450" y="2162810"/>
                </a:lnTo>
                <a:lnTo>
                  <a:pt x="817245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6090" y="3239770"/>
            <a:ext cx="8172450" cy="2164080"/>
          </a:xfrm>
          <a:custGeom>
            <a:avLst/>
            <a:gdLst/>
            <a:ahLst/>
            <a:cxnLst/>
            <a:rect l="l" t="t" r="r" b="b"/>
            <a:pathLst>
              <a:path w="8172450" h="2164079">
                <a:moveTo>
                  <a:pt x="8172450" y="0"/>
                </a:moveTo>
                <a:lnTo>
                  <a:pt x="0" y="0"/>
                </a:lnTo>
                <a:lnTo>
                  <a:pt x="0" y="2164080"/>
                </a:lnTo>
                <a:lnTo>
                  <a:pt x="8172450" y="2164080"/>
                </a:lnTo>
                <a:lnTo>
                  <a:pt x="817245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43559" y="3234689"/>
            <a:ext cx="7569200" cy="211328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2039"/>
              </a:lnSpc>
              <a:spcBef>
                <a:spcPts val="265"/>
              </a:spcBef>
            </a:pPr>
            <a:r>
              <a:rPr sz="1800" b="1" spc="-5" dirty="0">
                <a:latin typeface="Courier New"/>
                <a:cs typeface="Courier New"/>
              </a:rPr>
              <a:t>org.apache.hadoop.mapreduce.Job  org.apache.hadoop.mapreduce.lib.input.FileInputFormat  org.apache.hadoop.mapreduce.lib.output.FileOutputFormat  org.apache.hadoop.conf.Configuration  org.apache.hadoop.util.GenericOptionsParser  org.apache.hadoop.fs.Path</a:t>
            </a:r>
            <a:endParaRPr sz="1800">
              <a:latin typeface="Courier New"/>
              <a:cs typeface="Courier New"/>
            </a:endParaRPr>
          </a:p>
          <a:p>
            <a:pPr marL="12700" marR="3159760">
              <a:lnSpc>
                <a:spcPts val="2039"/>
              </a:lnSpc>
            </a:pPr>
            <a:r>
              <a:rPr sz="1800" b="1" spc="-5" dirty="0">
                <a:latin typeface="Courier New"/>
                <a:cs typeface="Courier New"/>
              </a:rPr>
              <a:t>org.apache.hadoop.io.Text  org.apache.hadoop.io.IntWritable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869950"/>
            <a:ext cx="2451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339" y="166370"/>
            <a:ext cx="215646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</a:t>
            </a:r>
            <a:r>
              <a:rPr dirty="0"/>
              <a:t>i</a:t>
            </a:r>
            <a:r>
              <a:rPr spc="-15" dirty="0"/>
              <a:t>s</a:t>
            </a:r>
            <a:r>
              <a:rPr spc="-5" dirty="0"/>
              <a:t>t</a:t>
            </a:r>
            <a:r>
              <a:rPr spc="-10" dirty="0"/>
              <a:t>o</a:t>
            </a:r>
            <a:r>
              <a:rPr spc="-5" dirty="0"/>
              <a:t>r</a:t>
            </a:r>
            <a:r>
              <a:rPr dirty="0"/>
              <a:t>iq</a:t>
            </a:r>
            <a:r>
              <a:rPr spc="-10" dirty="0"/>
              <a:t>u</a:t>
            </a:r>
            <a:r>
              <a:rPr dirty="0"/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9860" y="1148079"/>
            <a:ext cx="9688195" cy="3789679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>
              <a:lnSpc>
                <a:spcPts val="2680"/>
              </a:lnSpc>
              <a:spcBef>
                <a:spcPts val="355"/>
              </a:spcBef>
              <a:buChar char="-"/>
              <a:tabLst>
                <a:tab pos="199390" algn="l"/>
              </a:tabLst>
            </a:pPr>
            <a:r>
              <a:rPr sz="2400" b="1" spc="-10" dirty="0">
                <a:latin typeface="Arial"/>
                <a:cs typeface="Arial"/>
              </a:rPr>
              <a:t>2008: développement </a:t>
            </a:r>
            <a:r>
              <a:rPr sz="2400" b="1" spc="-5" dirty="0">
                <a:latin typeface="Arial"/>
                <a:cs typeface="Arial"/>
              </a:rPr>
              <a:t>maintenant très abouti, </a:t>
            </a:r>
            <a:r>
              <a:rPr sz="2400" b="1" spc="-10" dirty="0">
                <a:latin typeface="Arial"/>
                <a:cs typeface="Arial"/>
              </a:rPr>
              <a:t>Hadoop </a:t>
            </a:r>
            <a:r>
              <a:rPr sz="2400" b="1" dirty="0">
                <a:latin typeface="Arial"/>
                <a:cs typeface="Arial"/>
              </a:rPr>
              <a:t>utilisé </a:t>
            </a:r>
            <a:r>
              <a:rPr sz="2400" b="1" spc="-5" dirty="0">
                <a:latin typeface="Arial"/>
                <a:cs typeface="Arial"/>
              </a:rPr>
              <a:t>chez  </a:t>
            </a:r>
            <a:r>
              <a:rPr sz="2400" b="1" spc="-35" dirty="0">
                <a:latin typeface="Arial"/>
                <a:cs typeface="Arial"/>
              </a:rPr>
              <a:t>Yahoo </a:t>
            </a:r>
            <a:r>
              <a:rPr sz="2400" b="1" spc="-5" dirty="0">
                <a:latin typeface="Arial"/>
                <a:cs typeface="Arial"/>
              </a:rPr>
              <a:t>dans plusieurs</a:t>
            </a:r>
            <a:r>
              <a:rPr sz="2400" b="1" spc="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départements.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-"/>
            </a:pPr>
            <a:endParaRPr sz="2250">
              <a:latin typeface="Arial"/>
              <a:cs typeface="Arial"/>
            </a:endParaRPr>
          </a:p>
          <a:p>
            <a:pPr marL="12700" marR="103505">
              <a:lnSpc>
                <a:spcPct val="92900"/>
              </a:lnSpc>
              <a:buChar char="-"/>
              <a:tabLst>
                <a:tab pos="199390" algn="l"/>
              </a:tabLst>
            </a:pPr>
            <a:r>
              <a:rPr sz="2400" b="1" spc="-35" dirty="0">
                <a:latin typeface="Arial"/>
                <a:cs typeface="Arial"/>
              </a:rPr>
              <a:t>2011: </a:t>
            </a:r>
            <a:r>
              <a:rPr sz="2400" b="1" spc="-10" dirty="0">
                <a:latin typeface="Arial"/>
                <a:cs typeface="Arial"/>
              </a:rPr>
              <a:t>Hadoop </a:t>
            </a:r>
            <a:r>
              <a:rPr sz="2400" b="1" spc="-5" dirty="0">
                <a:latin typeface="Arial"/>
                <a:cs typeface="Arial"/>
              </a:rPr>
              <a:t>désormais </a:t>
            </a:r>
            <a:r>
              <a:rPr sz="2400" b="1" dirty="0">
                <a:latin typeface="Arial"/>
                <a:cs typeface="Arial"/>
              </a:rPr>
              <a:t>utilisé </a:t>
            </a:r>
            <a:r>
              <a:rPr sz="2400" b="1" spc="-5" dirty="0">
                <a:latin typeface="Arial"/>
                <a:cs typeface="Arial"/>
              </a:rPr>
              <a:t>par de nombreuses autres  entreprises </a:t>
            </a:r>
            <a:r>
              <a:rPr sz="2400" b="1" dirty="0">
                <a:latin typeface="Arial"/>
                <a:cs typeface="Arial"/>
              </a:rPr>
              <a:t>et </a:t>
            </a:r>
            <a:r>
              <a:rPr sz="2400" b="1" spc="-5" dirty="0">
                <a:latin typeface="Arial"/>
                <a:cs typeface="Arial"/>
              </a:rPr>
              <a:t>des universités, et </a:t>
            </a:r>
            <a:r>
              <a:rPr sz="2400" b="1" dirty="0">
                <a:latin typeface="Arial"/>
                <a:cs typeface="Arial"/>
              </a:rPr>
              <a:t>le </a:t>
            </a:r>
            <a:r>
              <a:rPr sz="2400" b="1" i="1" spc="-5" dirty="0">
                <a:latin typeface="Arial"/>
                <a:cs typeface="Arial"/>
              </a:rPr>
              <a:t>cluster </a:t>
            </a:r>
            <a:r>
              <a:rPr sz="2400" b="1" spc="-35" dirty="0">
                <a:latin typeface="Arial"/>
                <a:cs typeface="Arial"/>
              </a:rPr>
              <a:t>Yahoo </a:t>
            </a:r>
            <a:r>
              <a:rPr sz="2400" b="1" spc="-5" dirty="0">
                <a:latin typeface="Arial"/>
                <a:cs typeface="Arial"/>
              </a:rPr>
              <a:t>comporte </a:t>
            </a:r>
            <a:r>
              <a:rPr sz="2400" b="1" spc="-10" dirty="0">
                <a:latin typeface="Arial"/>
                <a:cs typeface="Arial"/>
              </a:rPr>
              <a:t>42000  </a:t>
            </a:r>
            <a:r>
              <a:rPr sz="2400" b="1" spc="-5" dirty="0">
                <a:latin typeface="Arial"/>
                <a:cs typeface="Arial"/>
              </a:rPr>
              <a:t>machines et des centaines </a:t>
            </a:r>
            <a:r>
              <a:rPr sz="2400" b="1" dirty="0">
                <a:latin typeface="Arial"/>
                <a:cs typeface="Arial"/>
              </a:rPr>
              <a:t>de </a:t>
            </a:r>
            <a:r>
              <a:rPr sz="2400" b="1" spc="-5" dirty="0">
                <a:latin typeface="Arial"/>
                <a:cs typeface="Arial"/>
              </a:rPr>
              <a:t>peta-octets </a:t>
            </a:r>
            <a:r>
              <a:rPr sz="2400" b="1" spc="-10" dirty="0">
                <a:latin typeface="Arial"/>
                <a:cs typeface="Arial"/>
              </a:rPr>
              <a:t>d'espace </a:t>
            </a:r>
            <a:r>
              <a:rPr sz="2400" b="1" spc="-5" dirty="0">
                <a:latin typeface="Arial"/>
                <a:cs typeface="Arial"/>
              </a:rPr>
              <a:t>de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stockage.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 marL="12700" marR="2246630">
              <a:lnSpc>
                <a:spcPct val="92900"/>
              </a:lnSpc>
              <a:spcBef>
                <a:spcPts val="2250"/>
              </a:spcBef>
            </a:pPr>
            <a:r>
              <a:rPr sz="2400" b="1" spc="-5" dirty="0">
                <a:latin typeface="Arial"/>
                <a:cs typeface="Arial"/>
              </a:rPr>
              <a:t>Le nom lui-même n'est pas un </a:t>
            </a:r>
            <a:r>
              <a:rPr sz="2400" b="1" spc="-10" dirty="0">
                <a:latin typeface="Arial"/>
                <a:cs typeface="Arial"/>
              </a:rPr>
              <a:t>acronyme: </a:t>
            </a:r>
            <a:r>
              <a:rPr sz="2400" b="1" spc="5" dirty="0">
                <a:latin typeface="Arial"/>
                <a:cs typeface="Arial"/>
              </a:rPr>
              <a:t>il </a:t>
            </a:r>
            <a:r>
              <a:rPr sz="2400" b="1" spc="-5" dirty="0">
                <a:latin typeface="Arial"/>
                <a:cs typeface="Arial"/>
              </a:rPr>
              <a:t>s'agit  du </a:t>
            </a:r>
            <a:r>
              <a:rPr sz="2400" b="1" spc="-10" dirty="0">
                <a:latin typeface="Arial"/>
                <a:cs typeface="Arial"/>
              </a:rPr>
              <a:t>nom </a:t>
            </a:r>
            <a:r>
              <a:rPr sz="2400" b="1" spc="-5" dirty="0">
                <a:latin typeface="Arial"/>
                <a:cs typeface="Arial"/>
              </a:rPr>
              <a:t>d'un éléphant en </a:t>
            </a:r>
            <a:r>
              <a:rPr sz="2400" b="1" spc="-10" dirty="0">
                <a:latin typeface="Arial"/>
                <a:cs typeface="Arial"/>
              </a:rPr>
              <a:t>peluche </a:t>
            </a:r>
            <a:r>
              <a:rPr sz="2400" b="1" spc="-5" dirty="0">
                <a:latin typeface="Arial"/>
                <a:cs typeface="Arial"/>
              </a:rPr>
              <a:t>du </a:t>
            </a:r>
            <a:r>
              <a:rPr sz="2400" b="1" dirty="0">
                <a:latin typeface="Arial"/>
                <a:cs typeface="Arial"/>
              </a:rPr>
              <a:t>fils </a:t>
            </a:r>
            <a:r>
              <a:rPr sz="2400" b="1" spc="-5" dirty="0">
                <a:latin typeface="Arial"/>
                <a:cs typeface="Arial"/>
              </a:rPr>
              <a:t>de l'auteur  originel (Doug Cuttin) </a:t>
            </a:r>
            <a:r>
              <a:rPr sz="2400" b="1" dirty="0">
                <a:latin typeface="Arial"/>
                <a:cs typeface="Arial"/>
              </a:rPr>
              <a:t>de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Hadoop.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64500" y="3312159"/>
            <a:ext cx="1559559" cy="22313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869950"/>
            <a:ext cx="2463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4-6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339" y="166370"/>
            <a:ext cx="237363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Remarques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6220" y="1258569"/>
            <a:ext cx="1257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180" dirty="0">
                <a:latin typeface="Calibri"/>
                <a:cs typeface="Calibri"/>
              </a:rPr>
              <a:t>●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3390" y="1164590"/>
            <a:ext cx="9205595" cy="985519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 algn="just">
              <a:lnSpc>
                <a:spcPts val="2460"/>
              </a:lnSpc>
              <a:spcBef>
                <a:spcPts val="330"/>
              </a:spcBef>
            </a:pPr>
            <a:r>
              <a:rPr sz="2200" b="1" spc="-5" dirty="0">
                <a:latin typeface="Arial"/>
                <a:cs typeface="Arial"/>
              </a:rPr>
              <a:t>Il existe d'autres classes permettant de spécifier une source pour les  données d'entrée/une destination pour les données de sortie; c'est la  manière dont fonctionnent les alternatives </a:t>
            </a:r>
            <a:r>
              <a:rPr sz="2200" b="1" dirty="0">
                <a:latin typeface="Arial"/>
                <a:cs typeface="Arial"/>
              </a:rPr>
              <a:t>à </a:t>
            </a:r>
            <a:r>
              <a:rPr sz="2200" b="1" spc="-10" dirty="0">
                <a:latin typeface="Arial"/>
                <a:cs typeface="Arial"/>
              </a:rPr>
              <a:t>HDFS.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6220" y="2509520"/>
            <a:ext cx="1257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180" dirty="0">
                <a:latin typeface="Calibri"/>
                <a:cs typeface="Calibri"/>
              </a:rPr>
              <a:t>●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3390" y="2414270"/>
            <a:ext cx="8930005" cy="985519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2460"/>
              </a:lnSpc>
              <a:spcBef>
                <a:spcPts val="330"/>
              </a:spcBef>
            </a:pPr>
            <a:r>
              <a:rPr sz="2200" b="1" spc="-10" dirty="0">
                <a:latin typeface="Arial"/>
                <a:cs typeface="Arial"/>
              </a:rPr>
              <a:t>On </a:t>
            </a:r>
            <a:r>
              <a:rPr sz="2200" b="1" spc="-5" dirty="0">
                <a:latin typeface="Arial"/>
                <a:cs typeface="Arial"/>
              </a:rPr>
              <a:t>peut spécifier des types (clef;valeur) différents pour la sortie </a:t>
            </a:r>
            <a:r>
              <a:rPr sz="2200" b="1" dirty="0">
                <a:latin typeface="Arial"/>
                <a:cs typeface="Arial"/>
              </a:rPr>
              <a:t>de  </a:t>
            </a:r>
            <a:r>
              <a:rPr sz="2200" b="1" spc="-5" dirty="0">
                <a:latin typeface="Arial"/>
                <a:cs typeface="Arial"/>
              </a:rPr>
              <a:t>l'opération </a:t>
            </a:r>
            <a:r>
              <a:rPr sz="2200" b="1" spc="-10" dirty="0">
                <a:latin typeface="Arial"/>
                <a:cs typeface="Arial"/>
              </a:rPr>
              <a:t>MAP </a:t>
            </a:r>
            <a:r>
              <a:rPr sz="2200" b="1" dirty="0">
                <a:latin typeface="Arial"/>
                <a:cs typeface="Arial"/>
              </a:rPr>
              <a:t>et </a:t>
            </a:r>
            <a:r>
              <a:rPr sz="2200" b="1" spc="-5" dirty="0">
                <a:latin typeface="Arial"/>
                <a:cs typeface="Arial"/>
              </a:rPr>
              <a:t>la sortie de l'opération </a:t>
            </a:r>
            <a:r>
              <a:rPr sz="2200" b="1" spc="-10" dirty="0">
                <a:latin typeface="Arial"/>
                <a:cs typeface="Arial"/>
              </a:rPr>
              <a:t>REDUCE  </a:t>
            </a:r>
            <a:r>
              <a:rPr sz="2200" b="1" spc="-5" dirty="0">
                <a:latin typeface="Arial"/>
                <a:cs typeface="Arial"/>
              </a:rPr>
              <a:t>(job.setMapOutputKeyClass </a:t>
            </a:r>
            <a:r>
              <a:rPr sz="2200" b="1" dirty="0">
                <a:latin typeface="Arial"/>
                <a:cs typeface="Arial"/>
              </a:rPr>
              <a:t>/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job.setMapOutputValueClass).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6220" y="3759200"/>
            <a:ext cx="1257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180" dirty="0">
                <a:latin typeface="Calibri"/>
                <a:cs typeface="Calibri"/>
              </a:rPr>
              <a:t>●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3390" y="3665220"/>
            <a:ext cx="8049259" cy="67310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2460"/>
              </a:lnSpc>
              <a:spcBef>
                <a:spcPts val="330"/>
              </a:spcBef>
            </a:pPr>
            <a:r>
              <a:rPr sz="2200" b="1" spc="-5" dirty="0">
                <a:latin typeface="Arial"/>
                <a:cs typeface="Arial"/>
              </a:rPr>
              <a:t>Il s'agit là </a:t>
            </a:r>
            <a:r>
              <a:rPr sz="2200" b="1" dirty="0">
                <a:latin typeface="Arial"/>
                <a:cs typeface="Arial"/>
              </a:rPr>
              <a:t>du </a:t>
            </a:r>
            <a:r>
              <a:rPr sz="2200" b="1" spc="-5" dirty="0">
                <a:latin typeface="Arial"/>
                <a:cs typeface="Arial"/>
              </a:rPr>
              <a:t>strict minimum pour une classe Driver; on aura  généralement des implémentations plus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complexes.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869950"/>
            <a:ext cx="2463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4-7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339" y="166370"/>
            <a:ext cx="3618229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La </a:t>
            </a:r>
            <a:r>
              <a:rPr spc="-10" dirty="0"/>
              <a:t>classe</a:t>
            </a:r>
            <a:r>
              <a:rPr spc="-75" dirty="0"/>
              <a:t> </a:t>
            </a:r>
            <a:r>
              <a:rPr spc="-10" dirty="0"/>
              <a:t>Mapper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6220" y="1258569"/>
            <a:ext cx="1257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180" dirty="0">
                <a:latin typeface="Calibri"/>
                <a:cs typeface="Calibri"/>
              </a:rPr>
              <a:t>●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3390" y="1164590"/>
            <a:ext cx="9525635" cy="67310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2460"/>
              </a:lnSpc>
              <a:spcBef>
                <a:spcPts val="330"/>
              </a:spcBef>
            </a:pPr>
            <a:r>
              <a:rPr sz="2200" b="1" spc="-5" dirty="0">
                <a:latin typeface="Arial"/>
                <a:cs typeface="Arial"/>
              </a:rPr>
              <a:t>La classe Mapper est </a:t>
            </a:r>
            <a:r>
              <a:rPr sz="2200" b="1" dirty="0">
                <a:latin typeface="Arial"/>
                <a:cs typeface="Arial"/>
              </a:rPr>
              <a:t>en </a:t>
            </a:r>
            <a:r>
              <a:rPr sz="2200" b="1" spc="-5" dirty="0">
                <a:latin typeface="Arial"/>
                <a:cs typeface="Arial"/>
              </a:rPr>
              <a:t>charge de l'implémentation de la méthode map  du programme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map/reduce.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6220" y="2197100"/>
            <a:ext cx="1257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180" dirty="0">
                <a:latin typeface="Calibri"/>
                <a:cs typeface="Calibri"/>
              </a:rPr>
              <a:t>●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3390" y="2101850"/>
            <a:ext cx="9483090" cy="985519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2460"/>
              </a:lnSpc>
              <a:spcBef>
                <a:spcPts val="330"/>
              </a:spcBef>
            </a:pPr>
            <a:r>
              <a:rPr sz="2200" b="1" spc="-5" dirty="0">
                <a:latin typeface="Arial"/>
                <a:cs typeface="Arial"/>
              </a:rPr>
              <a:t>Elle doit étendre la classe Hadoop  </a:t>
            </a:r>
            <a:r>
              <a:rPr sz="2200" b="1" spc="-10" dirty="0">
                <a:latin typeface="Arial"/>
                <a:cs typeface="Arial"/>
              </a:rPr>
              <a:t>org.apache.hadoop.mapreduce.Mapper. </a:t>
            </a:r>
            <a:r>
              <a:rPr sz="2200" b="1" spc="-5" dirty="0">
                <a:latin typeface="Arial"/>
                <a:cs typeface="Arial"/>
              </a:rPr>
              <a:t>Il s'agit d'une classe générique  qui se paramétrise avec quatre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types: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3390" y="3446779"/>
            <a:ext cx="1257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180" dirty="0">
                <a:latin typeface="Calibri"/>
                <a:cs typeface="Calibri"/>
              </a:rPr>
              <a:t>●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3390" y="3759200"/>
            <a:ext cx="1257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180" dirty="0">
                <a:latin typeface="Calibri"/>
                <a:cs typeface="Calibri"/>
              </a:rPr>
              <a:t>●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3390" y="4071620"/>
            <a:ext cx="1257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180" dirty="0">
                <a:latin typeface="Calibri"/>
                <a:cs typeface="Calibri"/>
              </a:rPr>
              <a:t>●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3390" y="4384040"/>
            <a:ext cx="1257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180" dirty="0">
                <a:latin typeface="Calibri"/>
                <a:cs typeface="Calibri"/>
              </a:rPr>
              <a:t>●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9290" y="3352800"/>
            <a:ext cx="5953760" cy="1297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550"/>
              </a:lnSpc>
              <a:spcBef>
                <a:spcPts val="100"/>
              </a:spcBef>
            </a:pPr>
            <a:r>
              <a:rPr sz="2200" b="1" spc="-5" dirty="0">
                <a:latin typeface="Arial"/>
                <a:cs typeface="Arial"/>
              </a:rPr>
              <a:t>Un type </a:t>
            </a:r>
            <a:r>
              <a:rPr sz="2200" b="1" i="1" spc="-5" dirty="0">
                <a:latin typeface="Arial"/>
                <a:cs typeface="Arial"/>
              </a:rPr>
              <a:t>keyin</a:t>
            </a:r>
            <a:r>
              <a:rPr sz="2200" b="1" spc="-5" dirty="0">
                <a:latin typeface="Arial"/>
                <a:cs typeface="Arial"/>
              </a:rPr>
              <a:t>: </a:t>
            </a:r>
            <a:r>
              <a:rPr sz="2200" b="1" dirty="0">
                <a:latin typeface="Arial"/>
                <a:cs typeface="Arial"/>
              </a:rPr>
              <a:t>le </a:t>
            </a:r>
            <a:r>
              <a:rPr sz="2200" b="1" spc="-5" dirty="0">
                <a:latin typeface="Arial"/>
                <a:cs typeface="Arial"/>
              </a:rPr>
              <a:t>type de clef d'entrée.</a:t>
            </a:r>
            <a:endParaRPr sz="2200">
              <a:latin typeface="Arial"/>
              <a:cs typeface="Arial"/>
            </a:endParaRPr>
          </a:p>
          <a:p>
            <a:pPr marL="12700" marR="278765">
              <a:lnSpc>
                <a:spcPts val="2460"/>
              </a:lnSpc>
              <a:spcBef>
                <a:spcPts val="140"/>
              </a:spcBef>
            </a:pPr>
            <a:r>
              <a:rPr sz="2200" b="1" spc="-5" dirty="0">
                <a:latin typeface="Arial"/>
                <a:cs typeface="Arial"/>
              </a:rPr>
              <a:t>Un type </a:t>
            </a:r>
            <a:r>
              <a:rPr sz="2200" b="1" i="1" spc="-5" dirty="0">
                <a:latin typeface="Arial"/>
                <a:cs typeface="Arial"/>
              </a:rPr>
              <a:t>valuein</a:t>
            </a:r>
            <a:r>
              <a:rPr sz="2200" b="1" spc="-5" dirty="0">
                <a:latin typeface="Arial"/>
                <a:cs typeface="Arial"/>
              </a:rPr>
              <a:t>: le type </a:t>
            </a:r>
            <a:r>
              <a:rPr sz="2200" b="1" dirty="0">
                <a:latin typeface="Arial"/>
                <a:cs typeface="Arial"/>
              </a:rPr>
              <a:t>de </a:t>
            </a:r>
            <a:r>
              <a:rPr sz="2200" b="1" spc="-5" dirty="0">
                <a:latin typeface="Arial"/>
                <a:cs typeface="Arial"/>
              </a:rPr>
              <a:t>valeur d'entrée.  Un type </a:t>
            </a:r>
            <a:r>
              <a:rPr sz="2200" b="1" i="1" spc="-5" dirty="0">
                <a:latin typeface="Arial"/>
                <a:cs typeface="Arial"/>
              </a:rPr>
              <a:t>keyout</a:t>
            </a:r>
            <a:r>
              <a:rPr sz="2200" b="1" spc="-5" dirty="0">
                <a:latin typeface="Arial"/>
                <a:cs typeface="Arial"/>
              </a:rPr>
              <a:t>: le type </a:t>
            </a:r>
            <a:r>
              <a:rPr sz="2200" b="1" dirty="0">
                <a:latin typeface="Arial"/>
                <a:cs typeface="Arial"/>
              </a:rPr>
              <a:t>de </a:t>
            </a:r>
            <a:r>
              <a:rPr sz="2200" b="1" spc="-5" dirty="0">
                <a:latin typeface="Arial"/>
                <a:cs typeface="Arial"/>
              </a:rPr>
              <a:t>clef de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sortie.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410"/>
              </a:lnSpc>
            </a:pPr>
            <a:r>
              <a:rPr sz="2200" b="1" spc="-5" dirty="0">
                <a:latin typeface="Arial"/>
                <a:cs typeface="Arial"/>
              </a:rPr>
              <a:t>Un type </a:t>
            </a:r>
            <a:r>
              <a:rPr sz="2200" b="1" i="1" spc="-5" dirty="0">
                <a:latin typeface="Arial"/>
                <a:cs typeface="Arial"/>
              </a:rPr>
              <a:t>valueout</a:t>
            </a:r>
            <a:r>
              <a:rPr sz="2200" b="1" spc="-5" dirty="0">
                <a:latin typeface="Arial"/>
                <a:cs typeface="Arial"/>
              </a:rPr>
              <a:t>: </a:t>
            </a:r>
            <a:r>
              <a:rPr sz="2200" b="1" dirty="0">
                <a:latin typeface="Arial"/>
                <a:cs typeface="Arial"/>
              </a:rPr>
              <a:t>le </a:t>
            </a:r>
            <a:r>
              <a:rPr sz="2200" b="1" spc="-5" dirty="0">
                <a:latin typeface="Arial"/>
                <a:cs typeface="Arial"/>
              </a:rPr>
              <a:t>type de valeur de sortie.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869950"/>
            <a:ext cx="2463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4-8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339" y="166370"/>
            <a:ext cx="3618229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La </a:t>
            </a:r>
            <a:r>
              <a:rPr spc="-10" dirty="0"/>
              <a:t>classe</a:t>
            </a:r>
            <a:r>
              <a:rPr spc="-75" dirty="0"/>
              <a:t> </a:t>
            </a:r>
            <a:r>
              <a:rPr spc="-10" dirty="0"/>
              <a:t>Mapper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6220" y="1258569"/>
            <a:ext cx="1257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180" dirty="0">
                <a:latin typeface="Calibri"/>
                <a:cs typeface="Calibri"/>
              </a:rPr>
              <a:t>●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3390" y="1164590"/>
            <a:ext cx="9246235" cy="67310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2460"/>
              </a:lnSpc>
              <a:spcBef>
                <a:spcPts val="330"/>
              </a:spcBef>
            </a:pPr>
            <a:r>
              <a:rPr sz="2200" b="1" spc="-10" dirty="0">
                <a:latin typeface="Arial"/>
                <a:cs typeface="Arial"/>
              </a:rPr>
              <a:t>On </a:t>
            </a:r>
            <a:r>
              <a:rPr sz="2200" b="1" spc="-5" dirty="0">
                <a:latin typeface="Arial"/>
                <a:cs typeface="Arial"/>
              </a:rPr>
              <a:t>déclarera une classe Mapper par exemple ainsi (ici pour l'exemple  du compteur d'occurences de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mots):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6220" y="2821940"/>
            <a:ext cx="1257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180" dirty="0">
                <a:latin typeface="Calibri"/>
                <a:cs typeface="Calibri"/>
              </a:rPr>
              <a:t>●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3390" y="2726689"/>
            <a:ext cx="81800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latin typeface="Arial"/>
                <a:cs typeface="Arial"/>
              </a:rPr>
              <a:t>C'est la méthode </a:t>
            </a:r>
            <a:r>
              <a:rPr sz="2200" b="1" i="1" spc="-5" dirty="0">
                <a:latin typeface="Arial"/>
                <a:cs typeface="Arial"/>
              </a:rPr>
              <a:t>map </a:t>
            </a:r>
            <a:r>
              <a:rPr sz="2200" b="1" spc="-5" dirty="0">
                <a:latin typeface="Arial"/>
                <a:cs typeface="Arial"/>
              </a:rPr>
              <a:t>qu'on doit </a:t>
            </a:r>
            <a:r>
              <a:rPr sz="2200" b="1" spc="-15" dirty="0">
                <a:latin typeface="Arial"/>
                <a:cs typeface="Arial"/>
              </a:rPr>
              <a:t>implémenter. </a:t>
            </a:r>
            <a:r>
              <a:rPr sz="2200" b="1" spc="-5" dirty="0">
                <a:latin typeface="Arial"/>
                <a:cs typeface="Arial"/>
              </a:rPr>
              <a:t>Son</a:t>
            </a:r>
            <a:r>
              <a:rPr sz="2200" b="1" spc="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prototype: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3390" y="4290059"/>
            <a:ext cx="7757159" cy="67310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2460"/>
              </a:lnSpc>
              <a:spcBef>
                <a:spcPts val="330"/>
              </a:spcBef>
            </a:pPr>
            <a:r>
              <a:rPr sz="2200" b="1" spc="-5" dirty="0">
                <a:latin typeface="Arial"/>
                <a:cs typeface="Arial"/>
              </a:rPr>
              <a:t>Elle est appelée pour chaque couple (clef;valeur) d'entrée:  respectivement les arguments key et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value.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2429" y="2052320"/>
            <a:ext cx="8716010" cy="32258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0" rIns="0" bIns="0" rtlCol="0">
            <a:spAutoFit/>
          </a:bodyPr>
          <a:lstStyle/>
          <a:p>
            <a:pPr marL="54610">
              <a:lnSpc>
                <a:spcPts val="1720"/>
              </a:lnSpc>
            </a:pPr>
            <a:r>
              <a:rPr sz="1600" b="1" spc="-5" dirty="0">
                <a:latin typeface="Courier New"/>
                <a:cs typeface="Courier New"/>
              </a:rPr>
              <a:t>public class WCountMap extends Mapper&lt;Object, Text, Text,</a:t>
            </a:r>
            <a:r>
              <a:rPr sz="1600" b="1" spc="-6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IntWritable&gt;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4190" y="3373120"/>
            <a:ext cx="8171180" cy="55118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0" rIns="0" bIns="0" rtlCol="0">
            <a:spAutoFit/>
          </a:bodyPr>
          <a:lstStyle/>
          <a:p>
            <a:pPr marL="52705">
              <a:lnSpc>
                <a:spcPts val="1675"/>
              </a:lnSpc>
            </a:pPr>
            <a:r>
              <a:rPr sz="1600" b="1" spc="-5" dirty="0">
                <a:latin typeface="Courier New"/>
                <a:cs typeface="Courier New"/>
              </a:rPr>
              <a:t>protected void map(Object key, Text value, Context</a:t>
            </a:r>
            <a:r>
              <a:rPr sz="1600" b="1" spc="-4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context)</a:t>
            </a:r>
            <a:endParaRPr sz="1600">
              <a:latin typeface="Courier New"/>
              <a:cs typeface="Courier New"/>
            </a:endParaRPr>
          </a:p>
          <a:p>
            <a:pPr marL="297180">
              <a:lnSpc>
                <a:spcPts val="1864"/>
              </a:lnSpc>
            </a:pPr>
            <a:r>
              <a:rPr sz="1600" b="1" spc="-5" dirty="0">
                <a:latin typeface="Courier New"/>
                <a:cs typeface="Courier New"/>
              </a:rPr>
              <a:t>throws IOException,</a:t>
            </a:r>
            <a:r>
              <a:rPr sz="1600" b="1" spc="-1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InterruptedException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869950"/>
            <a:ext cx="2463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4-9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339" y="166370"/>
            <a:ext cx="3618229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La </a:t>
            </a:r>
            <a:r>
              <a:rPr spc="-10" dirty="0"/>
              <a:t>classe</a:t>
            </a:r>
            <a:r>
              <a:rPr spc="-75" dirty="0"/>
              <a:t> </a:t>
            </a:r>
            <a:r>
              <a:rPr spc="-10" dirty="0"/>
              <a:t>Mapper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6220" y="1258569"/>
            <a:ext cx="1257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180" dirty="0">
                <a:latin typeface="Calibri"/>
                <a:cs typeface="Calibri"/>
              </a:rPr>
              <a:t>●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3390" y="1164590"/>
            <a:ext cx="9010650" cy="67310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2460"/>
              </a:lnSpc>
              <a:spcBef>
                <a:spcPts val="330"/>
              </a:spcBef>
            </a:pPr>
            <a:r>
              <a:rPr sz="2200" b="1" spc="-5" dirty="0">
                <a:latin typeface="Arial"/>
                <a:cs typeface="Arial"/>
              </a:rPr>
              <a:t>Le troisième argument, </a:t>
            </a:r>
            <a:r>
              <a:rPr sz="2200" b="1" i="1" spc="-5" dirty="0">
                <a:latin typeface="Arial"/>
                <a:cs typeface="Arial"/>
              </a:rPr>
              <a:t>context</a:t>
            </a:r>
            <a:r>
              <a:rPr sz="2200" b="1" spc="-5" dirty="0">
                <a:latin typeface="Arial"/>
                <a:cs typeface="Arial"/>
              </a:rPr>
              <a:t>, permet entre autres </a:t>
            </a:r>
            <a:r>
              <a:rPr sz="2200" b="1" dirty="0">
                <a:latin typeface="Arial"/>
                <a:cs typeface="Arial"/>
              </a:rPr>
              <a:t>de </a:t>
            </a:r>
            <a:r>
              <a:rPr sz="2200" b="1" spc="-5" dirty="0">
                <a:latin typeface="Arial"/>
                <a:cs typeface="Arial"/>
              </a:rPr>
              <a:t>renvoyer </a:t>
            </a:r>
            <a:r>
              <a:rPr sz="2200" b="1" dirty="0">
                <a:latin typeface="Arial"/>
                <a:cs typeface="Arial"/>
              </a:rPr>
              <a:t>un  </a:t>
            </a:r>
            <a:r>
              <a:rPr sz="2200" b="1" spc="-5" dirty="0">
                <a:latin typeface="Arial"/>
                <a:cs typeface="Arial"/>
              </a:rPr>
              <a:t>couple (clef;valeur) en sortie de la méthode map. Par</a:t>
            </a:r>
            <a:r>
              <a:rPr sz="2200" b="1" spc="3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exemple: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3390" y="2726689"/>
            <a:ext cx="9511665" cy="152527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2460"/>
              </a:lnSpc>
              <a:spcBef>
                <a:spcPts val="330"/>
              </a:spcBef>
            </a:pPr>
            <a:r>
              <a:rPr sz="2200" b="1" dirty="0">
                <a:latin typeface="Arial"/>
                <a:cs typeface="Arial"/>
              </a:rPr>
              <a:t>… il a </a:t>
            </a:r>
            <a:r>
              <a:rPr sz="2200" b="1" spc="-5" dirty="0">
                <a:latin typeface="Arial"/>
                <a:cs typeface="Arial"/>
              </a:rPr>
              <a:t>d'autres usages possibles (passer un message </a:t>
            </a:r>
            <a:r>
              <a:rPr sz="2200" b="1" dirty="0">
                <a:latin typeface="Arial"/>
                <a:cs typeface="Arial"/>
              </a:rPr>
              <a:t>à </a:t>
            </a:r>
            <a:r>
              <a:rPr sz="2200" b="1" spc="-5" dirty="0">
                <a:latin typeface="Arial"/>
                <a:cs typeface="Arial"/>
              </a:rPr>
              <a:t>la classe </a:t>
            </a:r>
            <a:r>
              <a:rPr sz="2200" b="1" spc="-25" dirty="0">
                <a:latin typeface="Arial"/>
                <a:cs typeface="Arial"/>
              </a:rPr>
              <a:t>Driver,  </a:t>
            </a:r>
            <a:r>
              <a:rPr sz="2200" b="1" spc="-5" dirty="0">
                <a:latin typeface="Arial"/>
                <a:cs typeface="Arial"/>
              </a:rPr>
              <a:t>etc.).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00">
              <a:latin typeface="Arial"/>
              <a:cs typeface="Arial"/>
            </a:endParaRPr>
          </a:p>
          <a:p>
            <a:pPr marL="12700" marR="213995">
              <a:lnSpc>
                <a:spcPts val="2240"/>
              </a:lnSpc>
            </a:pPr>
            <a:r>
              <a:rPr sz="2000" b="1" spc="-5" dirty="0">
                <a:latin typeface="Arial"/>
                <a:cs typeface="Arial"/>
              </a:rPr>
              <a:t>Il </a:t>
            </a:r>
            <a:r>
              <a:rPr sz="2000" b="1" dirty="0">
                <a:latin typeface="Arial"/>
                <a:cs typeface="Arial"/>
              </a:rPr>
              <a:t>faut </a:t>
            </a:r>
            <a:r>
              <a:rPr sz="2000" b="1" spc="-5" dirty="0">
                <a:latin typeface="Arial"/>
                <a:cs typeface="Arial"/>
              </a:rPr>
              <a:t>évidemment que la </a:t>
            </a:r>
            <a:r>
              <a:rPr sz="2000" b="1" dirty="0">
                <a:latin typeface="Arial"/>
                <a:cs typeface="Arial"/>
              </a:rPr>
              <a:t>clef et </a:t>
            </a:r>
            <a:r>
              <a:rPr sz="2000" b="1" spc="-5" dirty="0">
                <a:latin typeface="Arial"/>
                <a:cs typeface="Arial"/>
              </a:rPr>
              <a:t>la </a:t>
            </a:r>
            <a:r>
              <a:rPr sz="2000" b="1" dirty="0">
                <a:latin typeface="Arial"/>
                <a:cs typeface="Arial"/>
              </a:rPr>
              <a:t>valeur </a:t>
            </a:r>
            <a:r>
              <a:rPr sz="2000" b="1" spc="-5" dirty="0">
                <a:latin typeface="Arial"/>
                <a:cs typeface="Arial"/>
              </a:rPr>
              <a:t>renvoyées ainsi correspondent </a:t>
            </a:r>
            <a:r>
              <a:rPr sz="2000" b="1" dirty="0">
                <a:latin typeface="Arial"/>
                <a:cs typeface="Arial"/>
              </a:rPr>
              <a:t>aux  </a:t>
            </a:r>
            <a:r>
              <a:rPr sz="2000" b="1" spc="-5" dirty="0">
                <a:latin typeface="Arial"/>
                <a:cs typeface="Arial"/>
              </a:rPr>
              <a:t>types </a:t>
            </a:r>
            <a:r>
              <a:rPr sz="2000" b="1" dirty="0">
                <a:latin typeface="Arial"/>
                <a:cs typeface="Arial"/>
              </a:rPr>
              <a:t>keyout et </a:t>
            </a:r>
            <a:r>
              <a:rPr sz="2000" b="1" spc="-5" dirty="0">
                <a:latin typeface="Arial"/>
                <a:cs typeface="Arial"/>
              </a:rPr>
              <a:t>valueout de la </a:t>
            </a:r>
            <a:r>
              <a:rPr sz="2000" b="1" dirty="0">
                <a:latin typeface="Arial"/>
                <a:cs typeface="Arial"/>
              </a:rPr>
              <a:t>classe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20" dirty="0">
                <a:latin typeface="Arial"/>
                <a:cs typeface="Arial"/>
              </a:rPr>
              <a:t>Mapper.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8630" y="2123439"/>
            <a:ext cx="8171180" cy="32385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1730"/>
              </a:lnSpc>
            </a:pPr>
            <a:r>
              <a:rPr sz="1600" b="1" spc="-5" dirty="0">
                <a:latin typeface="Courier New"/>
                <a:cs typeface="Courier New"/>
              </a:rPr>
              <a:t>context.write("ciel",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1);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270" y="869950"/>
            <a:ext cx="330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4-10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339" y="166370"/>
            <a:ext cx="3618229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La </a:t>
            </a:r>
            <a:r>
              <a:rPr spc="-10" dirty="0"/>
              <a:t>classe</a:t>
            </a:r>
            <a:r>
              <a:rPr spc="-75" dirty="0"/>
              <a:t> </a:t>
            </a:r>
            <a:r>
              <a:rPr spc="-10" dirty="0"/>
              <a:t>Mapper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6220" y="1164590"/>
            <a:ext cx="84404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9870" indent="-217170">
              <a:lnSpc>
                <a:spcPct val="100000"/>
              </a:lnSpc>
              <a:spcBef>
                <a:spcPts val="100"/>
              </a:spcBef>
              <a:buSzPct val="45454"/>
              <a:buFont typeface="Calibri"/>
              <a:buChar char="●"/>
              <a:tabLst>
                <a:tab pos="229870" algn="l"/>
              </a:tabLst>
            </a:pPr>
            <a:r>
              <a:rPr sz="2200" b="1" spc="-5" dirty="0">
                <a:latin typeface="Arial"/>
                <a:cs typeface="Arial"/>
              </a:rPr>
              <a:t>Les différents </a:t>
            </a:r>
            <a:r>
              <a:rPr sz="2200" b="1" i="1" spc="-5" dirty="0">
                <a:latin typeface="Arial"/>
                <a:cs typeface="Arial"/>
              </a:rPr>
              <a:t>packages </a:t>
            </a:r>
            <a:r>
              <a:rPr sz="2200" b="1" spc="-5" dirty="0">
                <a:latin typeface="Arial"/>
                <a:cs typeface="Arial"/>
              </a:rPr>
              <a:t>Java </a:t>
            </a:r>
            <a:r>
              <a:rPr sz="2200" b="1" dirty="0">
                <a:latin typeface="Arial"/>
                <a:cs typeface="Arial"/>
              </a:rPr>
              <a:t>à </a:t>
            </a:r>
            <a:r>
              <a:rPr sz="2200" b="1" spc="-5" dirty="0">
                <a:latin typeface="Arial"/>
                <a:cs typeface="Arial"/>
              </a:rPr>
              <a:t>importer depuis l'API</a:t>
            </a:r>
            <a:r>
              <a:rPr sz="2200" b="1" spc="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Hadoop: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4190" y="1764029"/>
            <a:ext cx="8171180" cy="1010919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0" rIns="0" bIns="0" rtlCol="0">
            <a:spAutoFit/>
          </a:bodyPr>
          <a:lstStyle/>
          <a:p>
            <a:pPr marL="52705">
              <a:lnSpc>
                <a:spcPts val="1664"/>
              </a:lnSpc>
            </a:pPr>
            <a:r>
              <a:rPr sz="1600" b="1" spc="-5" dirty="0">
                <a:latin typeface="Courier New"/>
                <a:cs typeface="Courier New"/>
              </a:rPr>
              <a:t>org.apache.hadoop.mapreduce.Job</a:t>
            </a:r>
            <a:endParaRPr sz="1600">
              <a:latin typeface="Courier New"/>
              <a:cs typeface="Courier New"/>
            </a:endParaRPr>
          </a:p>
          <a:p>
            <a:pPr marL="52705" marR="3965575">
              <a:lnSpc>
                <a:spcPct val="94500"/>
              </a:lnSpc>
              <a:spcBef>
                <a:spcPts val="50"/>
              </a:spcBef>
            </a:pPr>
            <a:r>
              <a:rPr sz="1600" b="1" spc="-5" dirty="0">
                <a:latin typeface="Courier New"/>
                <a:cs typeface="Courier New"/>
              </a:rPr>
              <a:t>org.apache.hadoop.io.Text  org.apache.hadoop.io.IntWritable  org.apache.hadoop.mapreduce.Mapper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350" y="869950"/>
            <a:ext cx="3213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4-</a:t>
            </a:r>
            <a:r>
              <a:rPr sz="1200" b="1" spc="-8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339" y="166370"/>
            <a:ext cx="381000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La </a:t>
            </a:r>
            <a:r>
              <a:rPr spc="-10" dirty="0"/>
              <a:t>classe</a:t>
            </a:r>
            <a:r>
              <a:rPr spc="-70" dirty="0"/>
              <a:t> </a:t>
            </a:r>
            <a:r>
              <a:rPr spc="-10" dirty="0"/>
              <a:t>Reducer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6220" y="1258569"/>
            <a:ext cx="1257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180" dirty="0">
                <a:latin typeface="Calibri"/>
                <a:cs typeface="Calibri"/>
              </a:rPr>
              <a:t>●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3390" y="1164590"/>
            <a:ext cx="8931275" cy="67310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2460"/>
              </a:lnSpc>
              <a:spcBef>
                <a:spcPts val="330"/>
              </a:spcBef>
            </a:pPr>
            <a:r>
              <a:rPr sz="2200" b="1" spc="-5" dirty="0">
                <a:latin typeface="Arial"/>
                <a:cs typeface="Arial"/>
              </a:rPr>
              <a:t>Similaire </a:t>
            </a:r>
            <a:r>
              <a:rPr sz="2200" b="1" dirty="0">
                <a:latin typeface="Arial"/>
                <a:cs typeface="Arial"/>
              </a:rPr>
              <a:t>à </a:t>
            </a:r>
            <a:r>
              <a:rPr sz="2200" b="1" spc="-5" dirty="0">
                <a:latin typeface="Arial"/>
                <a:cs typeface="Arial"/>
              </a:rPr>
              <a:t>la classe </a:t>
            </a:r>
            <a:r>
              <a:rPr sz="2200" b="1" spc="-25" dirty="0">
                <a:latin typeface="Arial"/>
                <a:cs typeface="Arial"/>
              </a:rPr>
              <a:t>Mapper, </a:t>
            </a:r>
            <a:r>
              <a:rPr sz="2200" b="1" spc="-5" dirty="0">
                <a:latin typeface="Arial"/>
                <a:cs typeface="Arial"/>
              </a:rPr>
              <a:t>elle implémente la méthode reduce </a:t>
            </a:r>
            <a:r>
              <a:rPr sz="2200" b="1" dirty="0">
                <a:latin typeface="Arial"/>
                <a:cs typeface="Arial"/>
              </a:rPr>
              <a:t>du  </a:t>
            </a:r>
            <a:r>
              <a:rPr sz="2200" b="1" spc="-5" dirty="0">
                <a:latin typeface="Arial"/>
                <a:cs typeface="Arial"/>
              </a:rPr>
              <a:t>programme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map/reduce.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6220" y="2197100"/>
            <a:ext cx="1257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180" dirty="0">
                <a:latin typeface="Calibri"/>
                <a:cs typeface="Calibri"/>
              </a:rPr>
              <a:t>●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64795" marR="5080">
              <a:lnSpc>
                <a:spcPts val="2460"/>
              </a:lnSpc>
              <a:spcBef>
                <a:spcPts val="330"/>
              </a:spcBef>
            </a:pPr>
            <a:r>
              <a:rPr spc="-5" dirty="0"/>
              <a:t>Elle doit étendre la classe Hadoop  </a:t>
            </a:r>
            <a:r>
              <a:rPr spc="-10" dirty="0"/>
              <a:t>org.apache.hadoop.mapreduce.Reducer. </a:t>
            </a:r>
            <a:r>
              <a:rPr spc="-5" dirty="0"/>
              <a:t>Il s'agit là aussi d'une classe  générique qui se paramétrise avec les mêmes quatre types que pour la  classe Mapper: keyin, valuein, keyout et</a:t>
            </a:r>
            <a:r>
              <a:rPr spc="5" dirty="0"/>
              <a:t> </a:t>
            </a:r>
            <a:r>
              <a:rPr spc="-5" dirty="0"/>
              <a:t>valueout.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6220" y="3759200"/>
            <a:ext cx="1257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180" dirty="0">
                <a:latin typeface="Calibri"/>
                <a:cs typeface="Calibri"/>
              </a:rPr>
              <a:t>●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3390" y="3665220"/>
            <a:ext cx="9500870" cy="985519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2460"/>
              </a:lnSpc>
              <a:spcBef>
                <a:spcPts val="330"/>
              </a:spcBef>
            </a:pPr>
            <a:r>
              <a:rPr sz="2200" b="1" dirty="0">
                <a:latin typeface="Arial"/>
                <a:cs typeface="Arial"/>
              </a:rPr>
              <a:t>A </a:t>
            </a:r>
            <a:r>
              <a:rPr sz="2200" b="1" spc="-5" dirty="0">
                <a:latin typeface="Arial"/>
                <a:cs typeface="Arial"/>
              </a:rPr>
              <a:t>noter que contrairement </a:t>
            </a:r>
            <a:r>
              <a:rPr sz="2200" b="1" dirty="0">
                <a:latin typeface="Arial"/>
                <a:cs typeface="Arial"/>
              </a:rPr>
              <a:t>à </a:t>
            </a:r>
            <a:r>
              <a:rPr sz="2200" b="1" spc="-5" dirty="0">
                <a:latin typeface="Arial"/>
                <a:cs typeface="Arial"/>
              </a:rPr>
              <a:t>la classe </a:t>
            </a:r>
            <a:r>
              <a:rPr sz="2200" b="1" spc="-25" dirty="0">
                <a:latin typeface="Arial"/>
                <a:cs typeface="Arial"/>
              </a:rPr>
              <a:t>Mapper, </a:t>
            </a:r>
            <a:r>
              <a:rPr sz="2200" b="1" spc="-5" dirty="0">
                <a:latin typeface="Arial"/>
                <a:cs typeface="Arial"/>
              </a:rPr>
              <a:t>la classe Reducer  recevra ses arguments sous la forme d'une clef unique </a:t>
            </a:r>
            <a:r>
              <a:rPr sz="2200" b="1" dirty="0">
                <a:latin typeface="Arial"/>
                <a:cs typeface="Arial"/>
              </a:rPr>
              <a:t>et </a:t>
            </a:r>
            <a:r>
              <a:rPr sz="2200" b="1" spc="-5" dirty="0">
                <a:latin typeface="Arial"/>
                <a:cs typeface="Arial"/>
              </a:rPr>
              <a:t>d'une liste </a:t>
            </a:r>
            <a:r>
              <a:rPr sz="2200" b="1" dirty="0">
                <a:latin typeface="Arial"/>
                <a:cs typeface="Arial"/>
              </a:rPr>
              <a:t>de  </a:t>
            </a:r>
            <a:r>
              <a:rPr sz="2200" b="1" spc="-5" dirty="0">
                <a:latin typeface="Arial"/>
                <a:cs typeface="Arial"/>
              </a:rPr>
              <a:t>valeurs correspondant </a:t>
            </a:r>
            <a:r>
              <a:rPr sz="2200" b="1" dirty="0">
                <a:latin typeface="Arial"/>
                <a:cs typeface="Arial"/>
              </a:rPr>
              <a:t>à </a:t>
            </a:r>
            <a:r>
              <a:rPr sz="2200" b="1" spc="-5" dirty="0">
                <a:latin typeface="Arial"/>
                <a:cs typeface="Arial"/>
              </a:rPr>
              <a:t>cette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clef.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270" y="869950"/>
            <a:ext cx="330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4-12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339" y="166370"/>
            <a:ext cx="381000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La </a:t>
            </a:r>
            <a:r>
              <a:rPr spc="-10" dirty="0"/>
              <a:t>classe</a:t>
            </a:r>
            <a:r>
              <a:rPr spc="-70" dirty="0"/>
              <a:t> </a:t>
            </a:r>
            <a:r>
              <a:rPr spc="-10" dirty="0"/>
              <a:t>Reducer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3390" y="3977640"/>
            <a:ext cx="945959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550"/>
              </a:lnSpc>
              <a:spcBef>
                <a:spcPts val="100"/>
              </a:spcBef>
            </a:pPr>
            <a:r>
              <a:rPr sz="2200" b="1" spc="-5" dirty="0">
                <a:latin typeface="Arial"/>
                <a:cs typeface="Arial"/>
              </a:rPr>
              <a:t>La fonction est appelée une fois par clef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distincte.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ts val="2460"/>
              </a:lnSpc>
              <a:spcBef>
                <a:spcPts val="140"/>
              </a:spcBef>
            </a:pPr>
            <a:r>
              <a:rPr sz="2200" b="1" spc="-5" dirty="0">
                <a:latin typeface="Arial"/>
                <a:cs typeface="Arial"/>
              </a:rPr>
              <a:t>C'est l'argument </a:t>
            </a:r>
            <a:r>
              <a:rPr sz="2200" b="1" i="1" spc="-5" dirty="0">
                <a:latin typeface="Arial"/>
                <a:cs typeface="Arial"/>
              </a:rPr>
              <a:t>key </a:t>
            </a:r>
            <a:r>
              <a:rPr sz="2200" b="1" spc="-5" dirty="0">
                <a:latin typeface="Arial"/>
                <a:cs typeface="Arial"/>
              </a:rPr>
              <a:t>qui contient </a:t>
            </a:r>
            <a:r>
              <a:rPr sz="2200" b="1" dirty="0">
                <a:latin typeface="Arial"/>
                <a:cs typeface="Arial"/>
              </a:rPr>
              <a:t>la </a:t>
            </a:r>
            <a:r>
              <a:rPr sz="2200" b="1" spc="-5" dirty="0">
                <a:latin typeface="Arial"/>
                <a:cs typeface="Arial"/>
              </a:rPr>
              <a:t>clef distincte, et l'argument Iterable  Java </a:t>
            </a:r>
            <a:r>
              <a:rPr sz="2200" b="1" i="1" spc="-5" dirty="0">
                <a:latin typeface="Arial"/>
                <a:cs typeface="Arial"/>
              </a:rPr>
              <a:t>values </a:t>
            </a:r>
            <a:r>
              <a:rPr sz="2200" b="1" spc="-5" dirty="0">
                <a:latin typeface="Arial"/>
                <a:cs typeface="Arial"/>
              </a:rPr>
              <a:t>qui contient la liste des valeurs correspondant </a:t>
            </a:r>
            <a:r>
              <a:rPr sz="2200" b="1" dirty="0">
                <a:latin typeface="Arial"/>
                <a:cs typeface="Arial"/>
              </a:rPr>
              <a:t>à </a:t>
            </a:r>
            <a:r>
              <a:rPr sz="2200" b="1" spc="-5" dirty="0">
                <a:latin typeface="Arial"/>
                <a:cs typeface="Arial"/>
              </a:rPr>
              <a:t>cette</a:t>
            </a:r>
            <a:r>
              <a:rPr sz="2200" b="1" spc="5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clef.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1459" y="1800860"/>
            <a:ext cx="9813290" cy="322580"/>
          </a:xfrm>
          <a:custGeom>
            <a:avLst/>
            <a:gdLst/>
            <a:ahLst/>
            <a:cxnLst/>
            <a:rect l="l" t="t" r="r" b="b"/>
            <a:pathLst>
              <a:path w="9813290" h="322580">
                <a:moveTo>
                  <a:pt x="9813290" y="0"/>
                </a:moveTo>
                <a:lnTo>
                  <a:pt x="0" y="0"/>
                </a:lnTo>
                <a:lnTo>
                  <a:pt x="0" y="322579"/>
                </a:lnTo>
                <a:lnTo>
                  <a:pt x="9813290" y="322579"/>
                </a:lnTo>
                <a:lnTo>
                  <a:pt x="981329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5900" y="1765300"/>
            <a:ext cx="9812020" cy="322580"/>
          </a:xfrm>
          <a:custGeom>
            <a:avLst/>
            <a:gdLst/>
            <a:ahLst/>
            <a:cxnLst/>
            <a:rect l="l" t="t" r="r" b="b"/>
            <a:pathLst>
              <a:path w="9812020" h="322580">
                <a:moveTo>
                  <a:pt x="9812020" y="0"/>
                </a:moveTo>
                <a:lnTo>
                  <a:pt x="0" y="0"/>
                </a:lnTo>
                <a:lnTo>
                  <a:pt x="0" y="322579"/>
                </a:lnTo>
                <a:lnTo>
                  <a:pt x="9812020" y="322579"/>
                </a:lnTo>
                <a:lnTo>
                  <a:pt x="981202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0820" y="1164590"/>
            <a:ext cx="9764395" cy="1610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5270" indent="-217170">
              <a:lnSpc>
                <a:spcPct val="100000"/>
              </a:lnSpc>
              <a:spcBef>
                <a:spcPts val="100"/>
              </a:spcBef>
              <a:buSzPct val="45454"/>
              <a:buFont typeface="Calibri"/>
              <a:buChar char="●"/>
              <a:tabLst>
                <a:tab pos="255270" algn="l"/>
              </a:tabLst>
            </a:pPr>
            <a:r>
              <a:rPr sz="2200" b="1" spc="-10" dirty="0">
                <a:latin typeface="Arial"/>
                <a:cs typeface="Arial"/>
              </a:rPr>
              <a:t>On </a:t>
            </a:r>
            <a:r>
              <a:rPr sz="2200" b="1" spc="-5" dirty="0">
                <a:latin typeface="Arial"/>
                <a:cs typeface="Arial"/>
              </a:rPr>
              <a:t>déclarera une classe Reducer par exemple ainsi:</a:t>
            </a:r>
            <a:endParaRPr sz="2200">
              <a:latin typeface="Arial"/>
              <a:cs typeface="Arial"/>
            </a:endParaRPr>
          </a:p>
          <a:p>
            <a:pPr marL="95250">
              <a:lnSpc>
                <a:spcPct val="100000"/>
              </a:lnSpc>
              <a:spcBef>
                <a:spcPts val="2070"/>
              </a:spcBef>
            </a:pPr>
            <a:r>
              <a:rPr sz="1600" b="1" spc="-5" dirty="0">
                <a:latin typeface="Courier New"/>
                <a:cs typeface="Courier New"/>
              </a:rPr>
              <a:t>public class WCountReduce extends Reducer&lt;Text, IntWritable, Text,</a:t>
            </a:r>
            <a:r>
              <a:rPr sz="1600" b="1" spc="-6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IntWritable&gt;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Courier New"/>
              <a:cs typeface="Courier New"/>
            </a:endParaRPr>
          </a:p>
          <a:p>
            <a:pPr marL="255270" indent="-217170">
              <a:lnSpc>
                <a:spcPct val="100000"/>
              </a:lnSpc>
              <a:spcBef>
                <a:spcPts val="1170"/>
              </a:spcBef>
              <a:buSzPct val="45454"/>
              <a:buFont typeface="Calibri"/>
              <a:buChar char="●"/>
              <a:tabLst>
                <a:tab pos="255270" algn="l"/>
              </a:tabLst>
            </a:pPr>
            <a:r>
              <a:rPr sz="2200" b="1" spc="-5" dirty="0">
                <a:latin typeface="Arial"/>
                <a:cs typeface="Arial"/>
              </a:rPr>
              <a:t>C'est la méthode </a:t>
            </a:r>
            <a:r>
              <a:rPr sz="2200" b="1" i="1" spc="-5" dirty="0">
                <a:latin typeface="Arial"/>
                <a:cs typeface="Arial"/>
              </a:rPr>
              <a:t>reduce </a:t>
            </a:r>
            <a:r>
              <a:rPr sz="2200" b="1" spc="-5" dirty="0">
                <a:latin typeface="Arial"/>
                <a:cs typeface="Arial"/>
              </a:rPr>
              <a:t>qu'on doit </a:t>
            </a:r>
            <a:r>
              <a:rPr sz="2200" b="1" spc="-15" dirty="0">
                <a:latin typeface="Arial"/>
                <a:cs typeface="Arial"/>
              </a:rPr>
              <a:t>implémenter. </a:t>
            </a:r>
            <a:r>
              <a:rPr sz="2200" b="1" spc="-5" dirty="0">
                <a:latin typeface="Arial"/>
                <a:cs typeface="Arial"/>
              </a:rPr>
              <a:t>Son</a:t>
            </a:r>
            <a:r>
              <a:rPr sz="2200" b="1" spc="3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prototype: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8290" y="3096260"/>
            <a:ext cx="8752840" cy="52324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0" rIns="0" bIns="0" rtlCol="0">
            <a:spAutoFit/>
          </a:bodyPr>
          <a:lstStyle/>
          <a:p>
            <a:pPr marL="52705">
              <a:lnSpc>
                <a:spcPts val="1570"/>
              </a:lnSpc>
            </a:pPr>
            <a:r>
              <a:rPr sz="1500" b="1" spc="-5" dirty="0">
                <a:latin typeface="Courier New"/>
                <a:cs typeface="Courier New"/>
              </a:rPr>
              <a:t>public void reduce(Text key, Iterable&lt;IntWritable&gt; values, Context</a:t>
            </a:r>
            <a:r>
              <a:rPr sz="1500" b="1" spc="-60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context)</a:t>
            </a:r>
            <a:endParaRPr sz="1500">
              <a:latin typeface="Courier New"/>
              <a:cs typeface="Courier New"/>
            </a:endParaRPr>
          </a:p>
          <a:p>
            <a:pPr marL="52705">
              <a:lnSpc>
                <a:spcPts val="1750"/>
              </a:lnSpc>
            </a:pPr>
            <a:r>
              <a:rPr sz="1500" b="1" spc="-5" dirty="0">
                <a:latin typeface="Courier New"/>
                <a:cs typeface="Courier New"/>
              </a:rPr>
              <a:t>throws IOException,</a:t>
            </a:r>
            <a:r>
              <a:rPr sz="1500" b="1" spc="-10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InterruptedException</a:t>
            </a:r>
            <a:endParaRPr sz="1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270" y="869950"/>
            <a:ext cx="330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4-13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339" y="166370"/>
            <a:ext cx="381000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La </a:t>
            </a:r>
            <a:r>
              <a:rPr spc="-10" dirty="0"/>
              <a:t>classe</a:t>
            </a:r>
            <a:r>
              <a:rPr spc="-70" dirty="0"/>
              <a:t> </a:t>
            </a:r>
            <a:r>
              <a:rPr spc="-10" dirty="0"/>
              <a:t>Reducer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6220" y="1258569"/>
            <a:ext cx="1257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180" dirty="0">
                <a:latin typeface="Calibri"/>
                <a:cs typeface="Calibri"/>
              </a:rPr>
              <a:t>●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3390" y="1164590"/>
            <a:ext cx="8556625" cy="985519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2460"/>
              </a:lnSpc>
              <a:spcBef>
                <a:spcPts val="330"/>
              </a:spcBef>
            </a:pPr>
            <a:r>
              <a:rPr sz="2200" b="1" spc="-5" dirty="0">
                <a:latin typeface="Arial"/>
                <a:cs typeface="Arial"/>
              </a:rPr>
              <a:t>Là aussi, on peut renvoyer </a:t>
            </a:r>
            <a:r>
              <a:rPr sz="2200" b="1" dirty="0">
                <a:latin typeface="Arial"/>
                <a:cs typeface="Arial"/>
              </a:rPr>
              <a:t>un </a:t>
            </a:r>
            <a:r>
              <a:rPr sz="2200" b="1" spc="-5" dirty="0">
                <a:latin typeface="Arial"/>
                <a:cs typeface="Arial"/>
              </a:rPr>
              <a:t>couple (clef;valeur) en sortie de  l'opération reduce par le biais de la méthode </a:t>
            </a:r>
            <a:r>
              <a:rPr sz="2200" b="1" i="1" spc="-5" dirty="0">
                <a:latin typeface="Arial"/>
                <a:cs typeface="Arial"/>
              </a:rPr>
              <a:t>write </a:t>
            </a:r>
            <a:r>
              <a:rPr sz="2200" b="1" dirty="0">
                <a:latin typeface="Arial"/>
                <a:cs typeface="Arial"/>
              </a:rPr>
              <a:t>de </a:t>
            </a:r>
            <a:r>
              <a:rPr sz="2200" b="1" spc="-5" dirty="0">
                <a:latin typeface="Arial"/>
                <a:cs typeface="Arial"/>
              </a:rPr>
              <a:t>l'argument  </a:t>
            </a:r>
            <a:r>
              <a:rPr sz="2200" b="1" i="1" spc="-5" dirty="0">
                <a:latin typeface="Arial"/>
                <a:cs typeface="Arial"/>
              </a:rPr>
              <a:t>context</a:t>
            </a:r>
            <a:r>
              <a:rPr sz="2200" b="1" spc="-5" dirty="0"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6220" y="3134360"/>
            <a:ext cx="1257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180" dirty="0">
                <a:latin typeface="Calibri"/>
                <a:cs typeface="Calibri"/>
              </a:rPr>
              <a:t>●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3390" y="3039110"/>
            <a:ext cx="54419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latin typeface="Arial"/>
                <a:cs typeface="Arial"/>
              </a:rPr>
              <a:t>Les différents </a:t>
            </a:r>
            <a:r>
              <a:rPr sz="2200" b="1" i="1" spc="-5" dirty="0">
                <a:latin typeface="Arial"/>
                <a:cs typeface="Arial"/>
              </a:rPr>
              <a:t>packages </a:t>
            </a:r>
            <a:r>
              <a:rPr sz="2200" b="1" spc="-5" dirty="0">
                <a:latin typeface="Arial"/>
                <a:cs typeface="Arial"/>
              </a:rPr>
              <a:t>Java </a:t>
            </a:r>
            <a:r>
              <a:rPr sz="2200" b="1" dirty="0">
                <a:latin typeface="Arial"/>
                <a:cs typeface="Arial"/>
              </a:rPr>
              <a:t>à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importer: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8630" y="2411729"/>
            <a:ext cx="8171180" cy="32385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1620"/>
              </a:lnSpc>
            </a:pPr>
            <a:r>
              <a:rPr sz="1500" b="1" spc="-5" dirty="0">
                <a:latin typeface="Courier New"/>
                <a:cs typeface="Courier New"/>
              </a:rPr>
              <a:t>context.write("ciel",</a:t>
            </a:r>
            <a:r>
              <a:rPr sz="1500" b="1" spc="-10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5);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9409" y="3705859"/>
            <a:ext cx="8172450" cy="100965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0" rIns="0" bIns="0" rtlCol="0">
            <a:spAutoFit/>
          </a:bodyPr>
          <a:lstStyle/>
          <a:p>
            <a:pPr marL="54610">
              <a:lnSpc>
                <a:spcPts val="1664"/>
              </a:lnSpc>
            </a:pPr>
            <a:r>
              <a:rPr sz="1600" b="1" spc="-5" dirty="0">
                <a:latin typeface="Courier New"/>
                <a:cs typeface="Courier New"/>
              </a:rPr>
              <a:t>org.apache.hadoop.mapreduce.Job</a:t>
            </a:r>
            <a:endParaRPr sz="1600">
              <a:latin typeface="Courier New"/>
              <a:cs typeface="Courier New"/>
            </a:endParaRPr>
          </a:p>
          <a:p>
            <a:pPr marL="54610" marR="4209415">
              <a:lnSpc>
                <a:spcPts val="1810"/>
              </a:lnSpc>
              <a:spcBef>
                <a:spcPts val="95"/>
              </a:spcBef>
            </a:pPr>
            <a:r>
              <a:rPr sz="1600" b="1" spc="-5" dirty="0">
                <a:latin typeface="Courier New"/>
                <a:cs typeface="Courier New"/>
              </a:rPr>
              <a:t>org.apache.hadoop.io.Text  org.apache.hadoop.io.IntWritable</a:t>
            </a:r>
            <a:endParaRPr sz="1600">
              <a:latin typeface="Courier New"/>
              <a:cs typeface="Courier New"/>
            </a:endParaRPr>
          </a:p>
          <a:p>
            <a:pPr marL="54610">
              <a:lnSpc>
                <a:spcPts val="1770"/>
              </a:lnSpc>
            </a:pPr>
            <a:r>
              <a:rPr sz="1600" b="1" spc="-5" dirty="0">
                <a:latin typeface="Courier New"/>
                <a:cs typeface="Courier New"/>
              </a:rPr>
              <a:t>import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org.apache.hadoop.mapreduce.Reducer;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270" y="869950"/>
            <a:ext cx="330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4-14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339" y="166370"/>
            <a:ext cx="6515734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Exemple </a:t>
            </a:r>
            <a:r>
              <a:rPr dirty="0"/>
              <a:t>– </a:t>
            </a:r>
            <a:r>
              <a:rPr spc="-10" dirty="0"/>
              <a:t>Occurences </a:t>
            </a:r>
            <a:r>
              <a:rPr dirty="0"/>
              <a:t>de</a:t>
            </a:r>
            <a:r>
              <a:rPr spc="-65" dirty="0"/>
              <a:t> </a:t>
            </a:r>
            <a:r>
              <a:rPr spc="-5" dirty="0"/>
              <a:t>mots</a:t>
            </a:r>
          </a:p>
        </p:txBody>
      </p:sp>
      <p:sp>
        <p:nvSpPr>
          <p:cNvPr id="4" name="object 4"/>
          <p:cNvSpPr/>
          <p:nvPr/>
        </p:nvSpPr>
        <p:spPr>
          <a:xfrm>
            <a:off x="72389" y="1090930"/>
            <a:ext cx="10006330" cy="4573270"/>
          </a:xfrm>
          <a:custGeom>
            <a:avLst/>
            <a:gdLst/>
            <a:ahLst/>
            <a:cxnLst/>
            <a:rect l="l" t="t" r="r" b="b"/>
            <a:pathLst>
              <a:path w="10006330" h="4573270">
                <a:moveTo>
                  <a:pt x="10006330" y="0"/>
                </a:moveTo>
                <a:lnTo>
                  <a:pt x="10006330" y="4573270"/>
                </a:lnTo>
                <a:lnTo>
                  <a:pt x="0" y="4573270"/>
                </a:lnTo>
                <a:lnTo>
                  <a:pt x="0" y="0"/>
                </a:lnTo>
                <a:lnTo>
                  <a:pt x="1000633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9440" y="1084579"/>
            <a:ext cx="8353425" cy="3928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DB2200"/>
                </a:solidFill>
                <a:latin typeface="Courier New"/>
                <a:cs typeface="Courier New"/>
              </a:rPr>
              <a:t>// Le main du</a:t>
            </a:r>
            <a:r>
              <a:rPr sz="1800" b="1" spc="-15" dirty="0">
                <a:solidFill>
                  <a:srgbClr val="DB220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DB2200"/>
                </a:solidFill>
                <a:latin typeface="Courier New"/>
                <a:cs typeface="Courier New"/>
              </a:rPr>
              <a:t>programme.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39"/>
              </a:lnSpc>
            </a:pPr>
            <a:r>
              <a:rPr sz="1800" b="1" spc="-5" dirty="0">
                <a:solidFill>
                  <a:srgbClr val="007F00"/>
                </a:solidFill>
                <a:latin typeface="Courier New"/>
                <a:cs typeface="Courier New"/>
              </a:rPr>
              <a:t>public static void </a:t>
            </a:r>
            <a:r>
              <a:rPr sz="1800" b="1" spc="-5" dirty="0">
                <a:latin typeface="Courier New"/>
                <a:cs typeface="Courier New"/>
              </a:rPr>
              <a:t>main(String[] args) </a:t>
            </a:r>
            <a:r>
              <a:rPr sz="1800" b="1" spc="-5" dirty="0">
                <a:solidFill>
                  <a:srgbClr val="007F00"/>
                </a:solidFill>
                <a:latin typeface="Courier New"/>
                <a:cs typeface="Courier New"/>
              </a:rPr>
              <a:t>throws</a:t>
            </a:r>
            <a:r>
              <a:rPr sz="1800" b="1" spc="-3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Exception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39"/>
              </a:lnSpc>
            </a:pP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461645" marR="2122805">
              <a:lnSpc>
                <a:spcPts val="2039"/>
              </a:lnSpc>
              <a:spcBef>
                <a:spcPts val="105"/>
              </a:spcBef>
            </a:pPr>
            <a:r>
              <a:rPr sz="1800" b="1" spc="-5" dirty="0">
                <a:solidFill>
                  <a:srgbClr val="DB2200"/>
                </a:solidFill>
                <a:latin typeface="Courier New"/>
                <a:cs typeface="Courier New"/>
              </a:rPr>
              <a:t>// Créé un object de configuration Hadoop.  </a:t>
            </a:r>
            <a:r>
              <a:rPr sz="1800" b="1" spc="-5" dirty="0">
                <a:latin typeface="Courier New"/>
                <a:cs typeface="Courier New"/>
              </a:rPr>
              <a:t>Configuration conf=</a:t>
            </a:r>
            <a:r>
              <a:rPr sz="1800" b="1" spc="-5" dirty="0">
                <a:solidFill>
                  <a:srgbClr val="007F00"/>
                </a:solidFill>
                <a:latin typeface="Courier New"/>
                <a:cs typeface="Courier New"/>
              </a:rPr>
              <a:t>new</a:t>
            </a:r>
            <a:r>
              <a:rPr sz="1800" b="1" spc="-4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Configuration();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Courier New"/>
              <a:cs typeface="Courier New"/>
            </a:endParaRPr>
          </a:p>
          <a:p>
            <a:pPr marL="461645">
              <a:lnSpc>
                <a:spcPts val="2100"/>
              </a:lnSpc>
            </a:pPr>
            <a:r>
              <a:rPr sz="1800" b="1" spc="-5" dirty="0">
                <a:solidFill>
                  <a:srgbClr val="DB2200"/>
                </a:solidFill>
                <a:latin typeface="Courier New"/>
                <a:cs typeface="Courier New"/>
              </a:rPr>
              <a:t>// Permet </a:t>
            </a:r>
            <a:r>
              <a:rPr sz="1800" b="1" dirty="0">
                <a:solidFill>
                  <a:srgbClr val="DB2200"/>
                </a:solidFill>
                <a:latin typeface="Courier New"/>
                <a:cs typeface="Courier New"/>
              </a:rPr>
              <a:t>à </a:t>
            </a:r>
            <a:r>
              <a:rPr sz="1800" b="1" spc="-5" dirty="0">
                <a:solidFill>
                  <a:srgbClr val="DB2200"/>
                </a:solidFill>
                <a:latin typeface="Courier New"/>
                <a:cs typeface="Courier New"/>
              </a:rPr>
              <a:t>Hadoop de lire ses arguments</a:t>
            </a:r>
            <a:r>
              <a:rPr sz="1800" b="1" spc="-50" dirty="0">
                <a:solidFill>
                  <a:srgbClr val="DB220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DB2200"/>
                </a:solidFill>
                <a:latin typeface="Courier New"/>
                <a:cs typeface="Courier New"/>
              </a:rPr>
              <a:t>génériques,</a:t>
            </a:r>
            <a:endParaRPr sz="1800">
              <a:latin typeface="Courier New"/>
              <a:cs typeface="Courier New"/>
            </a:endParaRPr>
          </a:p>
          <a:p>
            <a:pPr marL="461645" marR="1238885" indent="60960">
              <a:lnSpc>
                <a:spcPts val="2039"/>
              </a:lnSpc>
              <a:spcBef>
                <a:spcPts val="105"/>
              </a:spcBef>
            </a:pPr>
            <a:r>
              <a:rPr sz="1800" b="1" spc="-5" dirty="0">
                <a:solidFill>
                  <a:srgbClr val="DB2200"/>
                </a:solidFill>
                <a:latin typeface="Courier New"/>
                <a:cs typeface="Courier New"/>
              </a:rPr>
              <a:t>// récupère les arguments restants dans ourArgs.  </a:t>
            </a:r>
            <a:r>
              <a:rPr sz="1800" b="1" spc="-5" dirty="0">
                <a:latin typeface="Courier New"/>
                <a:cs typeface="Courier New"/>
              </a:rPr>
              <a:t>String[] ourArgs=</a:t>
            </a:r>
            <a:r>
              <a:rPr sz="1800" b="1" spc="-5" dirty="0">
                <a:solidFill>
                  <a:srgbClr val="007F00"/>
                </a:solidFill>
                <a:latin typeface="Courier New"/>
                <a:cs typeface="Courier New"/>
              </a:rPr>
              <a:t>new</a:t>
            </a:r>
            <a:r>
              <a:rPr sz="1800" b="1" spc="-5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GenericOptionsParser(conf,</a:t>
            </a:r>
            <a:endParaRPr sz="1800">
              <a:latin typeface="Courier New"/>
              <a:cs typeface="Courier New"/>
            </a:endParaRPr>
          </a:p>
          <a:p>
            <a:pPr marL="3124200">
              <a:lnSpc>
                <a:spcPts val="1989"/>
              </a:lnSpc>
            </a:pPr>
            <a:r>
              <a:rPr sz="1800" b="1" spc="-5" dirty="0">
                <a:latin typeface="Courier New"/>
                <a:cs typeface="Courier New"/>
              </a:rPr>
              <a:t>args).getRemainingArgs();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ourier New"/>
              <a:cs typeface="Courier New"/>
            </a:endParaRPr>
          </a:p>
          <a:p>
            <a:pPr marL="461645">
              <a:lnSpc>
                <a:spcPts val="2100"/>
              </a:lnSpc>
              <a:spcBef>
                <a:spcPts val="5"/>
              </a:spcBef>
            </a:pPr>
            <a:r>
              <a:rPr sz="1800" b="1" spc="-5" dirty="0">
                <a:solidFill>
                  <a:srgbClr val="DB2200"/>
                </a:solidFill>
                <a:latin typeface="Courier New"/>
                <a:cs typeface="Courier New"/>
              </a:rPr>
              <a:t>// Obtient un nouvel objet Job: une tâche Hadoop.</a:t>
            </a:r>
            <a:r>
              <a:rPr sz="1800" b="1" spc="-40" dirty="0">
                <a:solidFill>
                  <a:srgbClr val="DB220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DB2200"/>
                </a:solidFill>
                <a:latin typeface="Courier New"/>
                <a:cs typeface="Courier New"/>
              </a:rPr>
              <a:t>On</a:t>
            </a:r>
            <a:endParaRPr sz="1800">
              <a:latin typeface="Courier New"/>
              <a:cs typeface="Courier New"/>
            </a:endParaRPr>
          </a:p>
          <a:p>
            <a:pPr marL="385445">
              <a:lnSpc>
                <a:spcPts val="2039"/>
              </a:lnSpc>
            </a:pPr>
            <a:r>
              <a:rPr sz="1800" b="1" spc="-5" dirty="0">
                <a:solidFill>
                  <a:srgbClr val="DB2200"/>
                </a:solidFill>
                <a:latin typeface="Courier New"/>
                <a:cs typeface="Courier New"/>
              </a:rPr>
              <a:t>// fourni la configuration Hadoop ainsi qu'une</a:t>
            </a:r>
            <a:r>
              <a:rPr sz="1800" b="1" spc="-70" dirty="0">
                <a:solidFill>
                  <a:srgbClr val="DB220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DB2200"/>
                </a:solidFill>
                <a:latin typeface="Courier New"/>
                <a:cs typeface="Courier New"/>
              </a:rPr>
              <a:t>description</a:t>
            </a:r>
            <a:endParaRPr sz="1800">
              <a:latin typeface="Courier New"/>
              <a:cs typeface="Courier New"/>
            </a:endParaRPr>
          </a:p>
          <a:p>
            <a:pPr marL="461645">
              <a:lnSpc>
                <a:spcPts val="2039"/>
              </a:lnSpc>
            </a:pPr>
            <a:r>
              <a:rPr sz="1800" b="1" spc="-5" dirty="0">
                <a:solidFill>
                  <a:srgbClr val="DB2200"/>
                </a:solidFill>
                <a:latin typeface="Courier New"/>
                <a:cs typeface="Courier New"/>
              </a:rPr>
              <a:t>// textuelle de la</a:t>
            </a:r>
            <a:r>
              <a:rPr sz="1800" b="1" spc="-15" dirty="0">
                <a:solidFill>
                  <a:srgbClr val="DB220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DB2200"/>
                </a:solidFill>
                <a:latin typeface="Courier New"/>
                <a:cs typeface="Courier New"/>
              </a:rPr>
              <a:t>tâche.</a:t>
            </a:r>
            <a:endParaRPr sz="1800">
              <a:latin typeface="Courier New"/>
              <a:cs typeface="Courier New"/>
            </a:endParaRPr>
          </a:p>
          <a:p>
            <a:pPr marL="461645">
              <a:lnSpc>
                <a:spcPts val="2100"/>
              </a:lnSpc>
            </a:pPr>
            <a:r>
              <a:rPr sz="1800" b="1" spc="-5" dirty="0">
                <a:latin typeface="Courier New"/>
                <a:cs typeface="Courier New"/>
              </a:rPr>
              <a:t>Job job=Job.getInstance(conf, 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"Compteur de mots</a:t>
            </a:r>
            <a:r>
              <a:rPr sz="1800" b="1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v1.0"</a:t>
            </a:r>
            <a:r>
              <a:rPr sz="1800" b="1" spc="-5" dirty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270" y="869950"/>
            <a:ext cx="330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4-15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339" y="166370"/>
            <a:ext cx="6515734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Exemple </a:t>
            </a:r>
            <a:r>
              <a:rPr dirty="0"/>
              <a:t>– </a:t>
            </a:r>
            <a:r>
              <a:rPr spc="-10" dirty="0"/>
              <a:t>Occurences </a:t>
            </a:r>
            <a:r>
              <a:rPr dirty="0"/>
              <a:t>de</a:t>
            </a:r>
            <a:r>
              <a:rPr spc="-65" dirty="0"/>
              <a:t> </a:t>
            </a:r>
            <a:r>
              <a:rPr spc="-5" dirty="0"/>
              <a:t>mots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1074419"/>
            <a:ext cx="10078720" cy="4589780"/>
          </a:xfrm>
          <a:custGeom>
            <a:avLst/>
            <a:gdLst/>
            <a:ahLst/>
            <a:cxnLst/>
            <a:rect l="l" t="t" r="r" b="b"/>
            <a:pathLst>
              <a:path w="10078720" h="4589780">
                <a:moveTo>
                  <a:pt x="10078720" y="0"/>
                </a:moveTo>
                <a:lnTo>
                  <a:pt x="10078720" y="4589780"/>
                </a:lnTo>
                <a:lnTo>
                  <a:pt x="0" y="4589780"/>
                </a:lnTo>
                <a:lnTo>
                  <a:pt x="0" y="0"/>
                </a:lnTo>
                <a:lnTo>
                  <a:pt x="1007872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77900" y="1068070"/>
            <a:ext cx="7980680" cy="3929379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1925955">
              <a:lnSpc>
                <a:spcPct val="94600"/>
              </a:lnSpc>
              <a:spcBef>
                <a:spcPts val="215"/>
              </a:spcBef>
            </a:pPr>
            <a:r>
              <a:rPr sz="1800" b="1" spc="-5" dirty="0">
                <a:solidFill>
                  <a:srgbClr val="DB2200"/>
                </a:solidFill>
                <a:latin typeface="Courier New"/>
                <a:cs typeface="Courier New"/>
              </a:rPr>
              <a:t>// Défini les classes driver, map et reduce.  </a:t>
            </a:r>
            <a:r>
              <a:rPr sz="1800" b="1" spc="-5" dirty="0">
                <a:latin typeface="Courier New"/>
                <a:cs typeface="Courier New"/>
              </a:rPr>
              <a:t>job.setJarByClass(WCount.</a:t>
            </a:r>
            <a:r>
              <a:rPr sz="1800" b="1" spc="-5" dirty="0">
                <a:solidFill>
                  <a:srgbClr val="007F00"/>
                </a:solidFill>
                <a:latin typeface="Courier New"/>
                <a:cs typeface="Courier New"/>
              </a:rPr>
              <a:t>class</a:t>
            </a:r>
            <a:r>
              <a:rPr sz="1800" b="1" spc="-5" dirty="0">
                <a:latin typeface="Courier New"/>
                <a:cs typeface="Courier New"/>
              </a:rPr>
              <a:t>);  job.setMapperClass(WCountMap.</a:t>
            </a:r>
            <a:r>
              <a:rPr sz="1800" b="1" spc="-5" dirty="0">
                <a:solidFill>
                  <a:srgbClr val="007F00"/>
                </a:solidFill>
                <a:latin typeface="Courier New"/>
                <a:cs typeface="Courier New"/>
              </a:rPr>
              <a:t>class</a:t>
            </a:r>
            <a:r>
              <a:rPr sz="1800" b="1" spc="-5" dirty="0">
                <a:latin typeface="Courier New"/>
                <a:cs typeface="Courier New"/>
              </a:rPr>
              <a:t>);  job.setReducerClass(WCountReduce.</a:t>
            </a:r>
            <a:r>
              <a:rPr sz="1800" b="1" spc="-5" dirty="0">
                <a:solidFill>
                  <a:srgbClr val="007F00"/>
                </a:solidFill>
                <a:latin typeface="Courier New"/>
                <a:cs typeface="Courier New"/>
              </a:rPr>
              <a:t>class</a:t>
            </a:r>
            <a:r>
              <a:rPr sz="1800" b="1" spc="-5" dirty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ourier New"/>
              <a:cs typeface="Courier New"/>
            </a:endParaRPr>
          </a:p>
          <a:p>
            <a:pPr marL="12700" marR="280035">
              <a:lnSpc>
                <a:spcPts val="2039"/>
              </a:lnSpc>
            </a:pPr>
            <a:r>
              <a:rPr sz="1800" b="1" spc="-5" dirty="0">
                <a:solidFill>
                  <a:srgbClr val="DB2200"/>
                </a:solidFill>
                <a:latin typeface="Courier New"/>
                <a:cs typeface="Courier New"/>
              </a:rPr>
              <a:t>// Défini types clefs/valeurs de notre programme Hadoop.  </a:t>
            </a:r>
            <a:r>
              <a:rPr sz="1800" b="1" spc="-5" dirty="0">
                <a:latin typeface="Courier New"/>
                <a:cs typeface="Courier New"/>
              </a:rPr>
              <a:t>job.setOutputKeyClass(Text.</a:t>
            </a:r>
            <a:r>
              <a:rPr sz="1800" b="1" spc="-5" dirty="0">
                <a:solidFill>
                  <a:srgbClr val="007F00"/>
                </a:solidFill>
                <a:latin typeface="Courier New"/>
                <a:cs typeface="Courier New"/>
              </a:rPr>
              <a:t>class</a:t>
            </a:r>
            <a:r>
              <a:rPr sz="1800" b="1" spc="-5" dirty="0">
                <a:latin typeface="Courier New"/>
                <a:cs typeface="Courier New"/>
              </a:rPr>
              <a:t>);  job.setOutputValueClass(IntWritable.</a:t>
            </a:r>
            <a:r>
              <a:rPr sz="1800" b="1" spc="-5" dirty="0">
                <a:solidFill>
                  <a:srgbClr val="007F00"/>
                </a:solidFill>
                <a:latin typeface="Courier New"/>
                <a:cs typeface="Courier New"/>
              </a:rPr>
              <a:t>class</a:t>
            </a:r>
            <a:r>
              <a:rPr sz="1800" b="1" spc="-5" dirty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50">
              <a:latin typeface="Courier New"/>
              <a:cs typeface="Courier New"/>
            </a:endParaRPr>
          </a:p>
          <a:p>
            <a:pPr marL="12700">
              <a:lnSpc>
                <a:spcPts val="2100"/>
              </a:lnSpc>
            </a:pPr>
            <a:r>
              <a:rPr sz="1800" b="1" spc="-5" dirty="0">
                <a:solidFill>
                  <a:srgbClr val="DB2200"/>
                </a:solidFill>
                <a:latin typeface="Courier New"/>
                <a:cs typeface="Courier New"/>
              </a:rPr>
              <a:t>// Défini les fichiers d'entrée du programme et</a:t>
            </a:r>
            <a:r>
              <a:rPr sz="1800" b="1" spc="-35" dirty="0">
                <a:solidFill>
                  <a:srgbClr val="DB220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DB2200"/>
                </a:solidFill>
                <a:latin typeface="Courier New"/>
                <a:cs typeface="Courier New"/>
              </a:rPr>
              <a:t>le</a:t>
            </a:r>
            <a:endParaRPr sz="1800">
              <a:latin typeface="Courier New"/>
              <a:cs typeface="Courier New"/>
            </a:endParaRPr>
          </a:p>
          <a:p>
            <a:pPr marL="72390">
              <a:lnSpc>
                <a:spcPts val="2039"/>
              </a:lnSpc>
            </a:pPr>
            <a:r>
              <a:rPr sz="1800" b="1" spc="-5" dirty="0">
                <a:solidFill>
                  <a:srgbClr val="DB2200"/>
                </a:solidFill>
                <a:latin typeface="Courier New"/>
                <a:cs typeface="Courier New"/>
              </a:rPr>
              <a:t>// répertoire des résultats. On se sert du premier et</a:t>
            </a:r>
            <a:r>
              <a:rPr sz="1800" b="1" spc="-50" dirty="0">
                <a:solidFill>
                  <a:srgbClr val="DB220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DB2200"/>
                </a:solidFill>
                <a:latin typeface="Courier New"/>
                <a:cs typeface="Courier New"/>
              </a:rPr>
              <a:t>du</a:t>
            </a:r>
            <a:endParaRPr sz="1800">
              <a:latin typeface="Courier New"/>
              <a:cs typeface="Courier New"/>
            </a:endParaRPr>
          </a:p>
          <a:p>
            <a:pPr marL="72390">
              <a:lnSpc>
                <a:spcPts val="2039"/>
              </a:lnSpc>
            </a:pPr>
            <a:r>
              <a:rPr sz="1800" b="1" spc="-5" dirty="0">
                <a:solidFill>
                  <a:srgbClr val="DB2200"/>
                </a:solidFill>
                <a:latin typeface="Courier New"/>
                <a:cs typeface="Courier New"/>
              </a:rPr>
              <a:t>// deuxième argument restants pour permettre</a:t>
            </a:r>
            <a:r>
              <a:rPr sz="1800" b="1" spc="-30" dirty="0">
                <a:solidFill>
                  <a:srgbClr val="DB22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DB2200"/>
                </a:solidFill>
                <a:latin typeface="Courier New"/>
                <a:cs typeface="Courier New"/>
              </a:rPr>
              <a:t>à</a:t>
            </a:r>
            <a:endParaRPr sz="1800">
              <a:latin typeface="Courier New"/>
              <a:cs typeface="Courier New"/>
            </a:endParaRPr>
          </a:p>
          <a:p>
            <a:pPr marL="12700" marR="5080" indent="59690">
              <a:lnSpc>
                <a:spcPct val="94700"/>
              </a:lnSpc>
              <a:spcBef>
                <a:spcPts val="55"/>
              </a:spcBef>
            </a:pPr>
            <a:r>
              <a:rPr sz="1800" b="1" spc="-5" dirty="0">
                <a:solidFill>
                  <a:srgbClr val="DB2200"/>
                </a:solidFill>
                <a:latin typeface="Courier New"/>
                <a:cs typeface="Courier New"/>
              </a:rPr>
              <a:t>// l'utilisateur de les spécifier lors de l'exécution.  </a:t>
            </a:r>
            <a:r>
              <a:rPr sz="1800" b="1" spc="-5" dirty="0">
                <a:latin typeface="Courier New"/>
                <a:cs typeface="Courier New"/>
              </a:rPr>
              <a:t>FileInputFormat.addInputPath(job, </a:t>
            </a:r>
            <a:r>
              <a:rPr sz="1800" b="1" spc="-5" dirty="0">
                <a:solidFill>
                  <a:srgbClr val="007F00"/>
                </a:solidFill>
                <a:latin typeface="Courier New"/>
                <a:cs typeface="Courier New"/>
              </a:rPr>
              <a:t>new </a:t>
            </a:r>
            <a:r>
              <a:rPr sz="1800" b="1" spc="-5" dirty="0">
                <a:latin typeface="Courier New"/>
                <a:cs typeface="Courier New"/>
              </a:rPr>
              <a:t>Path(ourArgs[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0</a:t>
            </a:r>
            <a:r>
              <a:rPr sz="1800" b="1" spc="-5" dirty="0">
                <a:latin typeface="Courier New"/>
                <a:cs typeface="Courier New"/>
              </a:rPr>
              <a:t>]));  FileOutputFormat.setOutputPath(job, </a:t>
            </a:r>
            <a:r>
              <a:rPr sz="1800" b="1" spc="-5" dirty="0">
                <a:solidFill>
                  <a:srgbClr val="007F00"/>
                </a:solidFill>
                <a:latin typeface="Courier New"/>
                <a:cs typeface="Courier New"/>
              </a:rPr>
              <a:t>new</a:t>
            </a:r>
            <a:r>
              <a:rPr sz="1800" b="1" spc="-7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Path(ourArgs[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1</a:t>
            </a:r>
            <a:r>
              <a:rPr sz="1800" b="1" spc="-5" dirty="0">
                <a:latin typeface="Courier New"/>
                <a:cs typeface="Courier New"/>
              </a:rPr>
              <a:t>]));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869950"/>
            <a:ext cx="2463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5-4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339" y="166370"/>
            <a:ext cx="383286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Qui utilise</a:t>
            </a:r>
            <a:r>
              <a:rPr spc="-75" dirty="0"/>
              <a:t> </a:t>
            </a:r>
            <a:r>
              <a:rPr spc="-10" dirty="0"/>
              <a:t>Hadoop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68680" y="4824729"/>
            <a:ext cx="77958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… et </a:t>
            </a:r>
            <a:r>
              <a:rPr sz="2000" b="1" spc="-5" dirty="0">
                <a:latin typeface="Arial"/>
                <a:cs typeface="Arial"/>
              </a:rPr>
              <a:t>des milliers d'entreprises </a:t>
            </a:r>
            <a:r>
              <a:rPr sz="2000" b="1" dirty="0">
                <a:latin typeface="Arial"/>
                <a:cs typeface="Arial"/>
              </a:rPr>
              <a:t>et </a:t>
            </a:r>
            <a:r>
              <a:rPr sz="2000" b="1" spc="-5" dirty="0">
                <a:latin typeface="Arial"/>
                <a:cs typeface="Arial"/>
              </a:rPr>
              <a:t>universités </a:t>
            </a:r>
            <a:r>
              <a:rPr sz="2000" b="1" dirty="0">
                <a:latin typeface="Arial"/>
                <a:cs typeface="Arial"/>
              </a:rPr>
              <a:t>à </a:t>
            </a:r>
            <a:r>
              <a:rPr sz="2000" b="1" spc="-5" dirty="0">
                <a:latin typeface="Arial"/>
                <a:cs typeface="Arial"/>
              </a:rPr>
              <a:t>travers le</a:t>
            </a:r>
            <a:r>
              <a:rPr sz="2000" b="1" spc="5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monde.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56079" y="1463039"/>
            <a:ext cx="2171699" cy="4089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35579" y="3022600"/>
            <a:ext cx="1871980" cy="5765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05350" y="1584960"/>
            <a:ext cx="1342389" cy="5753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56830" y="1440180"/>
            <a:ext cx="1414779" cy="5753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56529" y="2664460"/>
            <a:ext cx="2037079" cy="4279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95400" y="3887470"/>
            <a:ext cx="1619250" cy="4381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51519" y="2663189"/>
            <a:ext cx="647700" cy="5041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32250" y="4017009"/>
            <a:ext cx="2095500" cy="4470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5846" y="3468465"/>
            <a:ext cx="2045055" cy="74146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29449" y="2147570"/>
            <a:ext cx="2282710" cy="7315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270" y="869950"/>
            <a:ext cx="330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4-16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339" y="166370"/>
            <a:ext cx="6515734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Exemple </a:t>
            </a:r>
            <a:r>
              <a:rPr dirty="0"/>
              <a:t>– </a:t>
            </a:r>
            <a:r>
              <a:rPr spc="-10" dirty="0"/>
              <a:t>Occurences </a:t>
            </a:r>
            <a:r>
              <a:rPr dirty="0"/>
              <a:t>de</a:t>
            </a:r>
            <a:r>
              <a:rPr spc="-65" dirty="0"/>
              <a:t> </a:t>
            </a:r>
            <a:r>
              <a:rPr spc="-5" dirty="0"/>
              <a:t>mots</a:t>
            </a:r>
          </a:p>
        </p:txBody>
      </p:sp>
      <p:sp>
        <p:nvSpPr>
          <p:cNvPr id="4" name="object 4"/>
          <p:cNvSpPr/>
          <p:nvPr/>
        </p:nvSpPr>
        <p:spPr>
          <a:xfrm>
            <a:off x="54610" y="3078479"/>
            <a:ext cx="10024110" cy="35560"/>
          </a:xfrm>
          <a:custGeom>
            <a:avLst/>
            <a:gdLst/>
            <a:ahLst/>
            <a:cxnLst/>
            <a:rect l="l" t="t" r="r" b="b"/>
            <a:pathLst>
              <a:path w="10024110" h="35560">
                <a:moveTo>
                  <a:pt x="0" y="35559"/>
                </a:moveTo>
                <a:lnTo>
                  <a:pt x="10024110" y="35559"/>
                </a:lnTo>
                <a:lnTo>
                  <a:pt x="10024110" y="0"/>
                </a:lnTo>
                <a:lnTo>
                  <a:pt x="0" y="0"/>
                </a:lnTo>
                <a:lnTo>
                  <a:pt x="0" y="3555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779" y="1098550"/>
            <a:ext cx="10062210" cy="1979930"/>
          </a:xfrm>
          <a:custGeom>
            <a:avLst/>
            <a:gdLst/>
            <a:ahLst/>
            <a:cxnLst/>
            <a:rect l="l" t="t" r="r" b="b"/>
            <a:pathLst>
              <a:path w="10062210" h="1979930">
                <a:moveTo>
                  <a:pt x="10062210" y="0"/>
                </a:moveTo>
                <a:lnTo>
                  <a:pt x="0" y="0"/>
                </a:lnTo>
                <a:lnTo>
                  <a:pt x="0" y="1979930"/>
                </a:lnTo>
                <a:lnTo>
                  <a:pt x="10062210" y="1979930"/>
                </a:lnTo>
                <a:lnTo>
                  <a:pt x="1006221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44830" y="1093470"/>
            <a:ext cx="7607934" cy="1595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3550">
              <a:lnSpc>
                <a:spcPts val="21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DB2200"/>
                </a:solidFill>
                <a:latin typeface="Courier New"/>
                <a:cs typeface="Courier New"/>
              </a:rPr>
              <a:t>// On lance la tâche Hadoop. Si elle s'est</a:t>
            </a:r>
            <a:r>
              <a:rPr sz="1800" b="1" spc="-60" dirty="0">
                <a:solidFill>
                  <a:srgbClr val="DB220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DB2200"/>
                </a:solidFill>
                <a:latin typeface="Courier New"/>
                <a:cs typeface="Courier New"/>
              </a:rPr>
              <a:t>effectuée</a:t>
            </a:r>
            <a:endParaRPr sz="1800">
              <a:latin typeface="Courier New"/>
              <a:cs typeface="Courier New"/>
            </a:endParaRPr>
          </a:p>
          <a:p>
            <a:pPr marL="463550" marR="44450" indent="-39370">
              <a:lnSpc>
                <a:spcPts val="2039"/>
              </a:lnSpc>
              <a:spcBef>
                <a:spcPts val="105"/>
              </a:spcBef>
            </a:pPr>
            <a:r>
              <a:rPr sz="1800" b="1" spc="-5" dirty="0">
                <a:solidFill>
                  <a:srgbClr val="DB2200"/>
                </a:solidFill>
                <a:latin typeface="Courier New"/>
                <a:cs typeface="Courier New"/>
              </a:rPr>
              <a:t>// correctement, on renvoie 0. Sinon, on renvoie -1.  </a:t>
            </a:r>
            <a:r>
              <a:rPr sz="1800" b="1" spc="-5" dirty="0">
                <a:latin typeface="Courier New"/>
                <a:cs typeface="Courier New"/>
              </a:rPr>
              <a:t>if(job.waitForCompletion(</a:t>
            </a:r>
            <a:r>
              <a:rPr sz="1800" b="1" spc="-5" dirty="0">
                <a:solidFill>
                  <a:srgbClr val="007F00"/>
                </a:solidFill>
                <a:latin typeface="Courier New"/>
                <a:cs typeface="Courier New"/>
              </a:rPr>
              <a:t>true</a:t>
            </a:r>
            <a:r>
              <a:rPr sz="1800" b="1" spc="-5" dirty="0">
                <a:latin typeface="Courier New"/>
                <a:cs typeface="Courier New"/>
              </a:rPr>
              <a:t>))</a:t>
            </a:r>
            <a:endParaRPr sz="1800">
              <a:latin typeface="Courier New"/>
              <a:cs typeface="Courier New"/>
            </a:endParaRPr>
          </a:p>
          <a:p>
            <a:pPr marL="463550" marR="4629150" indent="449580">
              <a:lnSpc>
                <a:spcPts val="2039"/>
              </a:lnSpc>
            </a:pPr>
            <a:r>
              <a:rPr sz="1800" b="1" spc="-5" dirty="0">
                <a:latin typeface="Courier New"/>
                <a:cs typeface="Courier New"/>
              </a:rPr>
              <a:t>System.exit(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0</a:t>
            </a:r>
            <a:r>
              <a:rPr sz="1800" b="1" spc="-5" dirty="0">
                <a:latin typeface="Courier New"/>
                <a:cs typeface="Courier New"/>
              </a:rPr>
              <a:t>);  System.exit(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-1</a:t>
            </a:r>
            <a:r>
              <a:rPr sz="1800" b="1" spc="-5" dirty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989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339" y="166370"/>
            <a:ext cx="6515734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Exemple </a:t>
            </a:r>
            <a:r>
              <a:rPr dirty="0"/>
              <a:t>– </a:t>
            </a:r>
            <a:r>
              <a:rPr spc="-10" dirty="0"/>
              <a:t>Occurences </a:t>
            </a:r>
            <a:r>
              <a:rPr dirty="0"/>
              <a:t>de</a:t>
            </a:r>
            <a:r>
              <a:rPr spc="-65" dirty="0"/>
              <a:t> </a:t>
            </a:r>
            <a:r>
              <a:rPr spc="-5" dirty="0"/>
              <a:t>mots</a:t>
            </a:r>
          </a:p>
        </p:txBody>
      </p:sp>
      <p:sp>
        <p:nvSpPr>
          <p:cNvPr id="3" name="object 3"/>
          <p:cNvSpPr/>
          <p:nvPr/>
        </p:nvSpPr>
        <p:spPr>
          <a:xfrm>
            <a:off x="36830" y="1097280"/>
            <a:ext cx="10041890" cy="4566920"/>
          </a:xfrm>
          <a:custGeom>
            <a:avLst/>
            <a:gdLst/>
            <a:ahLst/>
            <a:cxnLst/>
            <a:rect l="l" t="t" r="r" b="b"/>
            <a:pathLst>
              <a:path w="10041890" h="4566920">
                <a:moveTo>
                  <a:pt x="10041890" y="0"/>
                </a:moveTo>
                <a:lnTo>
                  <a:pt x="10041890" y="4566920"/>
                </a:lnTo>
                <a:lnTo>
                  <a:pt x="0" y="4566920"/>
                </a:lnTo>
                <a:lnTo>
                  <a:pt x="0" y="0"/>
                </a:lnTo>
                <a:lnTo>
                  <a:pt x="1004189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8270" y="838517"/>
            <a:ext cx="8916670" cy="443738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4-17</a:t>
            </a:r>
            <a:endParaRPr sz="1200">
              <a:latin typeface="Arial"/>
              <a:cs typeface="Arial"/>
            </a:endParaRPr>
          </a:p>
          <a:p>
            <a:pPr marL="448309">
              <a:lnSpc>
                <a:spcPct val="100000"/>
              </a:lnSpc>
              <a:spcBef>
                <a:spcPts val="330"/>
              </a:spcBef>
            </a:pPr>
            <a:r>
              <a:rPr sz="1600" b="1" spc="-5" dirty="0">
                <a:solidFill>
                  <a:srgbClr val="007F00"/>
                </a:solidFill>
                <a:latin typeface="Courier New"/>
                <a:cs typeface="Courier New"/>
              </a:rPr>
              <a:t>private static final </a:t>
            </a:r>
            <a:r>
              <a:rPr sz="1600" b="1" spc="-5" dirty="0">
                <a:latin typeface="Courier New"/>
                <a:cs typeface="Courier New"/>
              </a:rPr>
              <a:t>IntWritable ONE=</a:t>
            </a:r>
            <a:r>
              <a:rPr sz="1600" b="1" spc="-5" dirty="0">
                <a:solidFill>
                  <a:srgbClr val="007F00"/>
                </a:solidFill>
                <a:latin typeface="Courier New"/>
                <a:cs typeface="Courier New"/>
              </a:rPr>
              <a:t>new</a:t>
            </a:r>
            <a:r>
              <a:rPr sz="1600" b="1" spc="-2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IntWritable(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1</a:t>
            </a:r>
            <a:r>
              <a:rPr sz="1600" b="1" spc="-5" dirty="0"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Courier New"/>
              <a:cs typeface="Courier New"/>
            </a:endParaRPr>
          </a:p>
          <a:p>
            <a:pPr marL="448309">
              <a:lnSpc>
                <a:spcPts val="1864"/>
              </a:lnSpc>
            </a:pPr>
            <a:r>
              <a:rPr sz="1600" b="1" spc="-5" dirty="0">
                <a:solidFill>
                  <a:srgbClr val="DB2200"/>
                </a:solidFill>
                <a:latin typeface="Courier New"/>
                <a:cs typeface="Courier New"/>
              </a:rPr>
              <a:t>// La fonction MAP</a:t>
            </a:r>
            <a:r>
              <a:rPr sz="1600" b="1" spc="-15" dirty="0">
                <a:solidFill>
                  <a:srgbClr val="DB22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DB2200"/>
                </a:solidFill>
                <a:latin typeface="Courier New"/>
                <a:cs typeface="Courier New"/>
              </a:rPr>
              <a:t>elle-même.</a:t>
            </a:r>
            <a:endParaRPr sz="1600">
              <a:latin typeface="Courier New"/>
              <a:cs typeface="Courier New"/>
            </a:endParaRPr>
          </a:p>
          <a:p>
            <a:pPr marL="2688590" marR="901700" indent="-2240280">
              <a:lnSpc>
                <a:spcPts val="1810"/>
              </a:lnSpc>
              <a:spcBef>
                <a:spcPts val="100"/>
              </a:spcBef>
            </a:pPr>
            <a:r>
              <a:rPr sz="1600" b="1" spc="-5" dirty="0">
                <a:solidFill>
                  <a:srgbClr val="007F00"/>
                </a:solidFill>
                <a:latin typeface="Courier New"/>
                <a:cs typeface="Courier New"/>
              </a:rPr>
              <a:t>protected void </a:t>
            </a:r>
            <a:r>
              <a:rPr sz="1600" b="1" spc="-5" dirty="0">
                <a:latin typeface="Courier New"/>
                <a:cs typeface="Courier New"/>
              </a:rPr>
              <a:t>map(Object offset, Text value, Context context)  </a:t>
            </a:r>
            <a:r>
              <a:rPr sz="1600" b="1" spc="-5" dirty="0">
                <a:solidFill>
                  <a:srgbClr val="007F00"/>
                </a:solidFill>
                <a:latin typeface="Courier New"/>
                <a:cs typeface="Courier New"/>
              </a:rPr>
              <a:t>throws </a:t>
            </a:r>
            <a:r>
              <a:rPr sz="1600" b="1" spc="-5" dirty="0">
                <a:latin typeface="Courier New"/>
                <a:cs typeface="Courier New"/>
              </a:rPr>
              <a:t>IOException,</a:t>
            </a:r>
            <a:r>
              <a:rPr sz="1600" b="1" spc="-4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InterruptedException</a:t>
            </a:r>
            <a:endParaRPr sz="1600">
              <a:latin typeface="Courier New"/>
              <a:cs typeface="Courier New"/>
            </a:endParaRPr>
          </a:p>
          <a:p>
            <a:pPr marL="448309">
              <a:lnSpc>
                <a:spcPts val="1714"/>
              </a:lnSpc>
            </a:pPr>
            <a:r>
              <a:rPr sz="1600" b="1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897890">
              <a:lnSpc>
                <a:spcPts val="1810"/>
              </a:lnSpc>
            </a:pPr>
            <a:r>
              <a:rPr sz="1600" b="1" spc="-5" dirty="0">
                <a:solidFill>
                  <a:srgbClr val="DB2200"/>
                </a:solidFill>
                <a:latin typeface="Courier New"/>
                <a:cs typeface="Courier New"/>
              </a:rPr>
              <a:t>// Un StringTokenizer va nous permettre de parcourir chacun</a:t>
            </a:r>
            <a:r>
              <a:rPr sz="1600" b="1" spc="-60" dirty="0">
                <a:solidFill>
                  <a:srgbClr val="DB22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DB2200"/>
                </a:solidFill>
                <a:latin typeface="Courier New"/>
                <a:cs typeface="Courier New"/>
              </a:rPr>
              <a:t>des</a:t>
            </a:r>
            <a:endParaRPr sz="1600">
              <a:latin typeface="Courier New"/>
              <a:cs typeface="Courier New"/>
            </a:endParaRPr>
          </a:p>
          <a:p>
            <a:pPr marL="897890" marR="329565">
              <a:lnSpc>
                <a:spcPts val="1810"/>
              </a:lnSpc>
              <a:spcBef>
                <a:spcPts val="95"/>
              </a:spcBef>
            </a:pPr>
            <a:r>
              <a:rPr sz="1600" b="1" spc="-5" dirty="0">
                <a:solidFill>
                  <a:srgbClr val="DB2200"/>
                </a:solidFill>
                <a:latin typeface="Courier New"/>
                <a:cs typeface="Courier New"/>
              </a:rPr>
              <a:t>// mots de la ligne qui est passée </a:t>
            </a:r>
            <a:r>
              <a:rPr sz="1600" b="1" dirty="0">
                <a:solidFill>
                  <a:srgbClr val="DB2200"/>
                </a:solidFill>
                <a:latin typeface="Courier New"/>
                <a:cs typeface="Courier New"/>
              </a:rPr>
              <a:t>à </a:t>
            </a:r>
            <a:r>
              <a:rPr sz="1600" b="1" spc="-5" dirty="0">
                <a:solidFill>
                  <a:srgbClr val="DB2200"/>
                </a:solidFill>
                <a:latin typeface="Courier New"/>
                <a:cs typeface="Courier New"/>
              </a:rPr>
              <a:t>notre opération MAP.  </a:t>
            </a:r>
            <a:r>
              <a:rPr sz="1600" b="1" spc="-5" dirty="0">
                <a:latin typeface="Courier New"/>
                <a:cs typeface="Courier New"/>
              </a:rPr>
              <a:t>StringTokenizer tok=</a:t>
            </a:r>
            <a:r>
              <a:rPr sz="1600" b="1" spc="-5" dirty="0">
                <a:solidFill>
                  <a:srgbClr val="007F00"/>
                </a:solidFill>
                <a:latin typeface="Courier New"/>
                <a:cs typeface="Courier New"/>
              </a:rPr>
              <a:t>new </a:t>
            </a:r>
            <a:r>
              <a:rPr sz="1600" b="1" spc="-5" dirty="0">
                <a:latin typeface="Courier New"/>
                <a:cs typeface="Courier New"/>
              </a:rPr>
              <a:t>StringTokenizer(value.toString(), 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600" b="1" spc="-7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600" b="1" spc="-5" dirty="0"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Courier New"/>
              <a:cs typeface="Courier New"/>
            </a:endParaRPr>
          </a:p>
          <a:p>
            <a:pPr marL="897890">
              <a:lnSpc>
                <a:spcPts val="1864"/>
              </a:lnSpc>
            </a:pPr>
            <a:r>
              <a:rPr sz="1600" b="1" spc="-5" dirty="0">
                <a:solidFill>
                  <a:srgbClr val="007F00"/>
                </a:solidFill>
                <a:latin typeface="Courier New"/>
                <a:cs typeface="Courier New"/>
              </a:rPr>
              <a:t>while</a:t>
            </a:r>
            <a:r>
              <a:rPr sz="1600" b="1" spc="-5" dirty="0">
                <a:latin typeface="Courier New"/>
                <a:cs typeface="Courier New"/>
              </a:rPr>
              <a:t>(tok.hasMoreTokens())</a:t>
            </a:r>
            <a:endParaRPr sz="1600">
              <a:latin typeface="Courier New"/>
              <a:cs typeface="Courier New"/>
            </a:endParaRPr>
          </a:p>
          <a:p>
            <a:pPr marL="897890">
              <a:lnSpc>
                <a:spcPts val="1810"/>
              </a:lnSpc>
            </a:pPr>
            <a:r>
              <a:rPr sz="1600" b="1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347470">
              <a:lnSpc>
                <a:spcPts val="1810"/>
              </a:lnSpc>
            </a:pPr>
            <a:r>
              <a:rPr sz="1600" b="1" spc="-5" dirty="0">
                <a:latin typeface="Courier New"/>
                <a:cs typeface="Courier New"/>
              </a:rPr>
              <a:t>Text word=</a:t>
            </a:r>
            <a:r>
              <a:rPr sz="1600" b="1" spc="-5" dirty="0">
                <a:solidFill>
                  <a:srgbClr val="007F00"/>
                </a:solidFill>
                <a:latin typeface="Courier New"/>
                <a:cs typeface="Courier New"/>
              </a:rPr>
              <a:t>new</a:t>
            </a:r>
            <a:r>
              <a:rPr sz="1600" b="1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Text(tok.nextToken());</a:t>
            </a:r>
            <a:endParaRPr sz="1600">
              <a:latin typeface="Courier New"/>
              <a:cs typeface="Courier New"/>
            </a:endParaRPr>
          </a:p>
          <a:p>
            <a:pPr marL="1347470">
              <a:lnSpc>
                <a:spcPts val="1810"/>
              </a:lnSpc>
            </a:pPr>
            <a:r>
              <a:rPr sz="1600" b="1" dirty="0">
                <a:solidFill>
                  <a:srgbClr val="DB2200"/>
                </a:solidFill>
                <a:latin typeface="Courier New"/>
                <a:cs typeface="Courier New"/>
              </a:rPr>
              <a:t>// On </a:t>
            </a:r>
            <a:r>
              <a:rPr sz="1600" b="1" spc="-5" dirty="0">
                <a:solidFill>
                  <a:srgbClr val="DB2200"/>
                </a:solidFill>
                <a:latin typeface="Courier New"/>
                <a:cs typeface="Courier New"/>
              </a:rPr>
              <a:t>renvoie notre couple (clef;valeur): </a:t>
            </a:r>
            <a:r>
              <a:rPr sz="1600" b="1" dirty="0">
                <a:solidFill>
                  <a:srgbClr val="DB2200"/>
                </a:solidFill>
                <a:latin typeface="Courier New"/>
                <a:cs typeface="Courier New"/>
              </a:rPr>
              <a:t>le </a:t>
            </a:r>
            <a:r>
              <a:rPr sz="1600" b="1" spc="-5" dirty="0">
                <a:solidFill>
                  <a:srgbClr val="DB2200"/>
                </a:solidFill>
                <a:latin typeface="Courier New"/>
                <a:cs typeface="Courier New"/>
              </a:rPr>
              <a:t>mot courant suivi</a:t>
            </a:r>
            <a:endParaRPr sz="1600">
              <a:latin typeface="Courier New"/>
              <a:cs typeface="Courier New"/>
            </a:endParaRPr>
          </a:p>
          <a:p>
            <a:pPr marL="1347470" marR="1466850">
              <a:lnSpc>
                <a:spcPts val="1810"/>
              </a:lnSpc>
              <a:spcBef>
                <a:spcPts val="100"/>
              </a:spcBef>
            </a:pPr>
            <a:r>
              <a:rPr sz="1600" b="1" dirty="0">
                <a:solidFill>
                  <a:srgbClr val="DB2200"/>
                </a:solidFill>
                <a:latin typeface="Courier New"/>
                <a:cs typeface="Courier New"/>
              </a:rPr>
              <a:t>// de la </a:t>
            </a:r>
            <a:r>
              <a:rPr sz="1600" b="1" spc="-5" dirty="0">
                <a:solidFill>
                  <a:srgbClr val="DB2200"/>
                </a:solidFill>
                <a:latin typeface="Courier New"/>
                <a:cs typeface="Courier New"/>
              </a:rPr>
              <a:t>valeur </a:t>
            </a:r>
            <a:r>
              <a:rPr sz="1600" b="1" dirty="0">
                <a:solidFill>
                  <a:srgbClr val="DB2200"/>
                </a:solidFill>
                <a:latin typeface="Courier New"/>
                <a:cs typeface="Courier New"/>
              </a:rPr>
              <a:t>1 </a:t>
            </a:r>
            <a:r>
              <a:rPr sz="1600" b="1" spc="-5" dirty="0">
                <a:solidFill>
                  <a:srgbClr val="DB2200"/>
                </a:solidFill>
                <a:latin typeface="Courier New"/>
                <a:cs typeface="Courier New"/>
              </a:rPr>
              <a:t>(définie dans la constante ONE).  </a:t>
            </a:r>
            <a:r>
              <a:rPr sz="1600" b="1" spc="-5" dirty="0">
                <a:latin typeface="Courier New"/>
                <a:cs typeface="Courier New"/>
              </a:rPr>
              <a:t>context.write(word,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ONE);</a:t>
            </a:r>
            <a:endParaRPr sz="1600">
              <a:latin typeface="Courier New"/>
              <a:cs typeface="Courier New"/>
            </a:endParaRPr>
          </a:p>
          <a:p>
            <a:pPr marL="897890">
              <a:lnSpc>
                <a:spcPts val="1725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448309">
              <a:lnSpc>
                <a:spcPts val="1864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339" y="166370"/>
            <a:ext cx="6515734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Exemple </a:t>
            </a:r>
            <a:r>
              <a:rPr dirty="0"/>
              <a:t>– </a:t>
            </a:r>
            <a:r>
              <a:rPr spc="-10" dirty="0"/>
              <a:t>Occurences </a:t>
            </a:r>
            <a:r>
              <a:rPr dirty="0"/>
              <a:t>de</a:t>
            </a:r>
            <a:r>
              <a:rPr spc="-65" dirty="0"/>
              <a:t> </a:t>
            </a:r>
            <a:r>
              <a:rPr spc="-5" dirty="0"/>
              <a:t>mots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074419"/>
            <a:ext cx="10078720" cy="4589780"/>
          </a:xfrm>
          <a:custGeom>
            <a:avLst/>
            <a:gdLst/>
            <a:ahLst/>
            <a:cxnLst/>
            <a:rect l="l" t="t" r="r" b="b"/>
            <a:pathLst>
              <a:path w="10078720" h="4589780">
                <a:moveTo>
                  <a:pt x="10078720" y="0"/>
                </a:moveTo>
                <a:lnTo>
                  <a:pt x="10078720" y="4589780"/>
                </a:lnTo>
                <a:lnTo>
                  <a:pt x="0" y="4589780"/>
                </a:lnTo>
                <a:lnTo>
                  <a:pt x="0" y="0"/>
                </a:lnTo>
                <a:lnTo>
                  <a:pt x="1007872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469" y="854710"/>
            <a:ext cx="8846820" cy="43980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219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4-18</a:t>
            </a:r>
            <a:endParaRPr sz="1200">
              <a:latin typeface="Arial"/>
              <a:cs typeface="Arial"/>
            </a:endParaRPr>
          </a:p>
          <a:p>
            <a:pPr marL="462280">
              <a:lnSpc>
                <a:spcPts val="1864"/>
              </a:lnSpc>
              <a:spcBef>
                <a:spcPts val="160"/>
              </a:spcBef>
            </a:pPr>
            <a:r>
              <a:rPr sz="1600" b="1" spc="-5" dirty="0">
                <a:solidFill>
                  <a:srgbClr val="DB2200"/>
                </a:solidFill>
                <a:latin typeface="Courier New"/>
                <a:cs typeface="Courier New"/>
              </a:rPr>
              <a:t>// La fonction REDUCE elle-même. Les arguments: la clef key,</a:t>
            </a:r>
            <a:r>
              <a:rPr sz="1600" b="1" spc="-40" dirty="0">
                <a:solidFill>
                  <a:srgbClr val="DB22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DB2200"/>
                </a:solidFill>
                <a:latin typeface="Courier New"/>
                <a:cs typeface="Courier New"/>
              </a:rPr>
              <a:t>un</a:t>
            </a:r>
            <a:endParaRPr sz="1600">
              <a:latin typeface="Courier New"/>
              <a:cs typeface="Courier New"/>
            </a:endParaRPr>
          </a:p>
          <a:p>
            <a:pPr marL="462280">
              <a:lnSpc>
                <a:spcPts val="1810"/>
              </a:lnSpc>
            </a:pPr>
            <a:r>
              <a:rPr sz="1600" b="1" spc="-5" dirty="0">
                <a:solidFill>
                  <a:srgbClr val="DB2200"/>
                </a:solidFill>
                <a:latin typeface="Courier New"/>
                <a:cs typeface="Courier New"/>
              </a:rPr>
              <a:t>// Iterable de toutes les valeurs qui sont associées </a:t>
            </a:r>
            <a:r>
              <a:rPr sz="1600" b="1" dirty="0">
                <a:solidFill>
                  <a:srgbClr val="DB2200"/>
                </a:solidFill>
                <a:latin typeface="Courier New"/>
                <a:cs typeface="Courier New"/>
              </a:rPr>
              <a:t>à </a:t>
            </a:r>
            <a:r>
              <a:rPr sz="1600" b="1" spc="-5" dirty="0">
                <a:solidFill>
                  <a:srgbClr val="DB2200"/>
                </a:solidFill>
                <a:latin typeface="Courier New"/>
                <a:cs typeface="Courier New"/>
              </a:rPr>
              <a:t>la clef</a:t>
            </a:r>
            <a:r>
              <a:rPr sz="1600" b="1" spc="-45" dirty="0">
                <a:solidFill>
                  <a:srgbClr val="DB22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DB2200"/>
                </a:solidFill>
                <a:latin typeface="Courier New"/>
                <a:cs typeface="Courier New"/>
              </a:rPr>
              <a:t>en</a:t>
            </a:r>
            <a:endParaRPr sz="1600">
              <a:latin typeface="Courier New"/>
              <a:cs typeface="Courier New"/>
            </a:endParaRPr>
          </a:p>
          <a:p>
            <a:pPr marL="462280">
              <a:lnSpc>
                <a:spcPts val="1810"/>
              </a:lnSpc>
            </a:pPr>
            <a:r>
              <a:rPr sz="1600" b="1" spc="-5" dirty="0">
                <a:solidFill>
                  <a:srgbClr val="DB2200"/>
                </a:solidFill>
                <a:latin typeface="Courier New"/>
                <a:cs typeface="Courier New"/>
              </a:rPr>
              <a:t>// question, et le contexte Hadoop (un handle qui nous permet</a:t>
            </a:r>
            <a:r>
              <a:rPr sz="1600" b="1" spc="-40" dirty="0">
                <a:solidFill>
                  <a:srgbClr val="DB22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DB2200"/>
                </a:solidFill>
                <a:latin typeface="Courier New"/>
                <a:cs typeface="Courier New"/>
              </a:rPr>
              <a:t>de</a:t>
            </a:r>
            <a:endParaRPr sz="1600">
              <a:latin typeface="Courier New"/>
              <a:cs typeface="Courier New"/>
            </a:endParaRPr>
          </a:p>
          <a:p>
            <a:pPr marL="462280">
              <a:lnSpc>
                <a:spcPts val="1810"/>
              </a:lnSpc>
            </a:pPr>
            <a:r>
              <a:rPr sz="1600" b="1" spc="-5" dirty="0">
                <a:solidFill>
                  <a:srgbClr val="DB2200"/>
                </a:solidFill>
                <a:latin typeface="Courier New"/>
                <a:cs typeface="Courier New"/>
              </a:rPr>
              <a:t>// renvoyer le résultat </a:t>
            </a:r>
            <a:r>
              <a:rPr sz="1600" b="1" dirty="0">
                <a:solidFill>
                  <a:srgbClr val="DB2200"/>
                </a:solidFill>
                <a:latin typeface="Courier New"/>
                <a:cs typeface="Courier New"/>
              </a:rPr>
              <a:t>à</a:t>
            </a:r>
            <a:r>
              <a:rPr sz="1600" b="1" spc="-15" dirty="0">
                <a:solidFill>
                  <a:srgbClr val="DB22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DB2200"/>
                </a:solidFill>
                <a:latin typeface="Courier New"/>
                <a:cs typeface="Courier New"/>
              </a:rPr>
              <a:t>Hadoop).</a:t>
            </a:r>
            <a:endParaRPr sz="1600">
              <a:latin typeface="Courier New"/>
              <a:cs typeface="Courier New"/>
            </a:endParaRPr>
          </a:p>
          <a:p>
            <a:pPr marL="462280">
              <a:lnSpc>
                <a:spcPts val="1810"/>
              </a:lnSpc>
            </a:pPr>
            <a:r>
              <a:rPr sz="1600" b="1" spc="-5" dirty="0">
                <a:solidFill>
                  <a:srgbClr val="007F00"/>
                </a:solidFill>
                <a:latin typeface="Courier New"/>
                <a:cs typeface="Courier New"/>
              </a:rPr>
              <a:t>public void </a:t>
            </a:r>
            <a:r>
              <a:rPr sz="1600" b="1" spc="-5" dirty="0">
                <a:latin typeface="Courier New"/>
                <a:cs typeface="Courier New"/>
              </a:rPr>
              <a:t>reduce(Text key, Iterable&lt;IntWritable&gt;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values,</a:t>
            </a:r>
            <a:endParaRPr sz="1600">
              <a:latin typeface="Courier New"/>
              <a:cs typeface="Courier New"/>
            </a:endParaRPr>
          </a:p>
          <a:p>
            <a:pPr marL="2712720">
              <a:lnSpc>
                <a:spcPts val="1810"/>
              </a:lnSpc>
            </a:pPr>
            <a:r>
              <a:rPr sz="1600" b="1" spc="-5" dirty="0">
                <a:latin typeface="Courier New"/>
                <a:cs typeface="Courier New"/>
              </a:rPr>
              <a:t>Context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context)</a:t>
            </a:r>
            <a:endParaRPr sz="1600">
              <a:latin typeface="Courier New"/>
              <a:cs typeface="Courier New"/>
            </a:endParaRPr>
          </a:p>
          <a:p>
            <a:pPr marL="2712720">
              <a:lnSpc>
                <a:spcPts val="1810"/>
              </a:lnSpc>
            </a:pPr>
            <a:r>
              <a:rPr sz="1600" b="1" spc="-5" dirty="0">
                <a:solidFill>
                  <a:srgbClr val="007F00"/>
                </a:solidFill>
                <a:latin typeface="Courier New"/>
                <a:cs typeface="Courier New"/>
              </a:rPr>
              <a:t>throws </a:t>
            </a:r>
            <a:r>
              <a:rPr sz="1600" b="1" spc="-5" dirty="0">
                <a:latin typeface="Courier New"/>
                <a:cs typeface="Courier New"/>
              </a:rPr>
              <a:t>IOException,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InterruptedException</a:t>
            </a:r>
            <a:endParaRPr sz="1600">
              <a:latin typeface="Courier New"/>
              <a:cs typeface="Courier New"/>
            </a:endParaRPr>
          </a:p>
          <a:p>
            <a:pPr marL="462280">
              <a:lnSpc>
                <a:spcPts val="1814"/>
              </a:lnSpc>
            </a:pPr>
            <a:r>
              <a:rPr sz="1600" b="1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913130" marR="5080">
              <a:lnSpc>
                <a:spcPts val="1810"/>
              </a:lnSpc>
              <a:spcBef>
                <a:spcPts val="100"/>
              </a:spcBef>
            </a:pPr>
            <a:r>
              <a:rPr sz="1600" b="1" spc="-5" dirty="0">
                <a:solidFill>
                  <a:srgbClr val="DB2200"/>
                </a:solidFill>
                <a:latin typeface="Courier New"/>
                <a:cs typeface="Courier New"/>
              </a:rPr>
              <a:t>// Pour parcourir toutes les valeurs associées </a:t>
            </a:r>
            <a:r>
              <a:rPr sz="1600" b="1" dirty="0">
                <a:solidFill>
                  <a:srgbClr val="DB2200"/>
                </a:solidFill>
                <a:latin typeface="Courier New"/>
                <a:cs typeface="Courier New"/>
              </a:rPr>
              <a:t>à </a:t>
            </a:r>
            <a:r>
              <a:rPr sz="1600" b="1" spc="-5" dirty="0">
                <a:solidFill>
                  <a:srgbClr val="DB2200"/>
                </a:solidFill>
                <a:latin typeface="Courier New"/>
                <a:cs typeface="Courier New"/>
              </a:rPr>
              <a:t>la clef fournie.  </a:t>
            </a:r>
            <a:r>
              <a:rPr sz="1600" b="1" spc="-5" dirty="0">
                <a:latin typeface="Courier New"/>
                <a:cs typeface="Courier New"/>
              </a:rPr>
              <a:t>Iterator&lt;IntWritable&gt;</a:t>
            </a:r>
            <a:r>
              <a:rPr sz="1600" b="1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i=values.iterator();</a:t>
            </a:r>
            <a:endParaRPr sz="1600">
              <a:latin typeface="Courier New"/>
              <a:cs typeface="Courier New"/>
            </a:endParaRPr>
          </a:p>
          <a:p>
            <a:pPr marL="913130" marR="1829435">
              <a:lnSpc>
                <a:spcPts val="1810"/>
              </a:lnSpc>
              <a:tabLst>
                <a:tab pos="2619375" algn="l"/>
                <a:tab pos="3472815" algn="l"/>
              </a:tabLst>
            </a:pPr>
            <a:r>
              <a:rPr sz="1600" b="1" spc="-5" dirty="0">
                <a:solidFill>
                  <a:srgbClr val="007F00"/>
                </a:solidFill>
                <a:latin typeface="Courier New"/>
                <a:cs typeface="Courier New"/>
              </a:rPr>
              <a:t>int</a:t>
            </a:r>
            <a:r>
              <a:rPr sz="1600" b="1" spc="1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count=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0</a:t>
            </a:r>
            <a:r>
              <a:rPr sz="1600" b="1" spc="-5" dirty="0">
                <a:latin typeface="Courier New"/>
                <a:cs typeface="Courier New"/>
              </a:rPr>
              <a:t>;	</a:t>
            </a:r>
            <a:r>
              <a:rPr sz="1600" b="1" spc="-5" dirty="0">
                <a:solidFill>
                  <a:srgbClr val="DB2200"/>
                </a:solidFill>
                <a:latin typeface="Courier New"/>
                <a:cs typeface="Courier New"/>
              </a:rPr>
              <a:t>// Notre total pour le mot concerné.  </a:t>
            </a:r>
            <a:r>
              <a:rPr sz="1600" b="1" spc="-5" dirty="0">
                <a:latin typeface="Courier New"/>
                <a:cs typeface="Courier New"/>
              </a:rPr>
              <a:t>while(i.hasNext())	</a:t>
            </a:r>
            <a:r>
              <a:rPr sz="1600" b="1" spc="-5" dirty="0">
                <a:solidFill>
                  <a:srgbClr val="DB2200"/>
                </a:solidFill>
                <a:latin typeface="Courier New"/>
                <a:cs typeface="Courier New"/>
              </a:rPr>
              <a:t>// Pour chaque</a:t>
            </a:r>
            <a:r>
              <a:rPr sz="1600" b="1" spc="-40" dirty="0">
                <a:solidFill>
                  <a:srgbClr val="DB22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DB2200"/>
                </a:solidFill>
                <a:latin typeface="Courier New"/>
                <a:cs typeface="Courier New"/>
              </a:rPr>
              <a:t>valeur...</a:t>
            </a:r>
            <a:endParaRPr sz="1600">
              <a:latin typeface="Courier New"/>
              <a:cs typeface="Courier New"/>
            </a:endParaRPr>
          </a:p>
          <a:p>
            <a:pPr marL="1362710">
              <a:lnSpc>
                <a:spcPts val="1714"/>
              </a:lnSpc>
              <a:tabLst>
                <a:tab pos="4531995" algn="l"/>
              </a:tabLst>
            </a:pPr>
            <a:r>
              <a:rPr sz="1600" b="1" spc="-5" dirty="0">
                <a:latin typeface="Courier New"/>
                <a:cs typeface="Courier New"/>
              </a:rPr>
              <a:t>count+=i.next().get();	</a:t>
            </a:r>
            <a:r>
              <a:rPr sz="1600" b="1" spc="-5" dirty="0">
                <a:solidFill>
                  <a:srgbClr val="DB2200"/>
                </a:solidFill>
                <a:latin typeface="Courier New"/>
                <a:cs typeface="Courier New"/>
              </a:rPr>
              <a:t>// ...on l'ajoute au</a:t>
            </a:r>
            <a:r>
              <a:rPr sz="1600" b="1" spc="-35" dirty="0">
                <a:solidFill>
                  <a:srgbClr val="DB22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DB2200"/>
                </a:solidFill>
                <a:latin typeface="Courier New"/>
                <a:cs typeface="Courier New"/>
              </a:rPr>
              <a:t>total.</a:t>
            </a:r>
            <a:endParaRPr sz="1600">
              <a:latin typeface="Courier New"/>
              <a:cs typeface="Courier New"/>
            </a:endParaRPr>
          </a:p>
          <a:p>
            <a:pPr marL="913130">
              <a:lnSpc>
                <a:spcPts val="1810"/>
              </a:lnSpc>
            </a:pPr>
            <a:r>
              <a:rPr sz="1600" b="1" spc="-5" dirty="0">
                <a:solidFill>
                  <a:srgbClr val="DB2200"/>
                </a:solidFill>
                <a:latin typeface="Courier New"/>
                <a:cs typeface="Courier New"/>
              </a:rPr>
              <a:t>// On renvoie </a:t>
            </a:r>
            <a:r>
              <a:rPr sz="1600" b="1" dirty="0">
                <a:solidFill>
                  <a:srgbClr val="DB2200"/>
                </a:solidFill>
                <a:latin typeface="Courier New"/>
                <a:cs typeface="Courier New"/>
              </a:rPr>
              <a:t>le </a:t>
            </a:r>
            <a:r>
              <a:rPr sz="1600" b="1" spc="-5" dirty="0">
                <a:solidFill>
                  <a:srgbClr val="DB2200"/>
                </a:solidFill>
                <a:latin typeface="Courier New"/>
                <a:cs typeface="Courier New"/>
              </a:rPr>
              <a:t>couple (clef;valeur) constitué de notre clef</a:t>
            </a:r>
            <a:r>
              <a:rPr sz="1600" b="1" spc="-20" dirty="0">
                <a:solidFill>
                  <a:srgbClr val="DB22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DB2200"/>
                </a:solidFill>
                <a:latin typeface="Courier New"/>
                <a:cs typeface="Courier New"/>
              </a:rPr>
              <a:t>key</a:t>
            </a:r>
            <a:endParaRPr sz="1600">
              <a:latin typeface="Courier New"/>
              <a:cs typeface="Courier New"/>
            </a:endParaRPr>
          </a:p>
          <a:p>
            <a:pPr marL="913130">
              <a:lnSpc>
                <a:spcPts val="1814"/>
              </a:lnSpc>
            </a:pPr>
            <a:r>
              <a:rPr sz="1600" b="1" spc="-5" dirty="0">
                <a:solidFill>
                  <a:srgbClr val="DB2200"/>
                </a:solidFill>
                <a:latin typeface="Courier New"/>
                <a:cs typeface="Courier New"/>
              </a:rPr>
              <a:t>// et du total, au format Text.</a:t>
            </a:r>
            <a:endParaRPr sz="1600">
              <a:latin typeface="Courier New"/>
              <a:cs typeface="Courier New"/>
            </a:endParaRPr>
          </a:p>
          <a:p>
            <a:pPr marL="913130">
              <a:lnSpc>
                <a:spcPts val="1814"/>
              </a:lnSpc>
            </a:pPr>
            <a:r>
              <a:rPr sz="1600" b="1" spc="-5" dirty="0">
                <a:latin typeface="Courier New"/>
                <a:cs typeface="Courier New"/>
              </a:rPr>
              <a:t>context.write(key, new Text(count+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60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occurences."</a:t>
            </a:r>
            <a:r>
              <a:rPr sz="1600" b="1" spc="-5" dirty="0">
                <a:latin typeface="Courier New"/>
                <a:cs typeface="Courier New"/>
              </a:rPr>
              <a:t>));</a:t>
            </a:r>
            <a:endParaRPr sz="1600">
              <a:latin typeface="Courier New"/>
              <a:cs typeface="Courier New"/>
            </a:endParaRPr>
          </a:p>
          <a:p>
            <a:pPr marL="462280">
              <a:lnSpc>
                <a:spcPts val="1810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64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1500" y="3968750"/>
            <a:ext cx="328231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30" dirty="0">
                <a:solidFill>
                  <a:srgbClr val="FFFFFF"/>
                </a:solidFill>
                <a:latin typeface="Lucida Sans"/>
                <a:cs typeface="Lucida Sans"/>
              </a:rPr>
              <a:t>Hadoop: </a:t>
            </a:r>
            <a:r>
              <a:rPr sz="2300" spc="10" dirty="0">
                <a:solidFill>
                  <a:srgbClr val="FFFFFF"/>
                </a:solidFill>
                <a:latin typeface="Lucida Sans"/>
                <a:cs typeface="Lucida Sans"/>
              </a:rPr>
              <a:t>utilisation</a:t>
            </a:r>
            <a:r>
              <a:rPr sz="2300" spc="-6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300" spc="100" dirty="0">
                <a:solidFill>
                  <a:srgbClr val="FFFFFF"/>
                </a:solidFill>
                <a:latin typeface="Lucida Sans"/>
                <a:cs typeface="Lucida Sans"/>
              </a:rPr>
              <a:t>(2)</a:t>
            </a:r>
            <a:endParaRPr sz="2300">
              <a:latin typeface="Lucida Sans"/>
              <a:cs typeface="Lucida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05610" y="1270"/>
            <a:ext cx="8373109" cy="3765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5800" y="3906520"/>
            <a:ext cx="2730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260" dirty="0">
                <a:solidFill>
                  <a:srgbClr val="FFFFFF"/>
                </a:solidFill>
                <a:latin typeface="DejaVu Sans Mono"/>
                <a:cs typeface="DejaVu Sans Mono"/>
              </a:rPr>
              <a:t>5</a:t>
            </a:r>
            <a:endParaRPr sz="280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869950"/>
            <a:ext cx="2463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5-1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339" y="166370"/>
            <a:ext cx="695452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Exemple </a:t>
            </a:r>
            <a:r>
              <a:rPr dirty="0"/>
              <a:t>2 – </a:t>
            </a:r>
            <a:r>
              <a:rPr spc="-10" dirty="0"/>
              <a:t>Anagrammes </a:t>
            </a:r>
            <a:r>
              <a:rPr dirty="0"/>
              <a:t>/</a:t>
            </a:r>
            <a:r>
              <a:rPr spc="-165" dirty="0"/>
              <a:t> </a:t>
            </a:r>
            <a:r>
              <a:rPr spc="-10" dirty="0"/>
              <a:t>Driver</a:t>
            </a:r>
          </a:p>
        </p:txBody>
      </p:sp>
      <p:sp>
        <p:nvSpPr>
          <p:cNvPr id="4" name="object 4"/>
          <p:cNvSpPr/>
          <p:nvPr/>
        </p:nvSpPr>
        <p:spPr>
          <a:xfrm>
            <a:off x="10008869" y="1144269"/>
            <a:ext cx="35560" cy="4519930"/>
          </a:xfrm>
          <a:custGeom>
            <a:avLst/>
            <a:gdLst/>
            <a:ahLst/>
            <a:cxnLst/>
            <a:rect l="l" t="t" r="r" b="b"/>
            <a:pathLst>
              <a:path w="35559" h="4519930">
                <a:moveTo>
                  <a:pt x="0" y="4519930"/>
                </a:moveTo>
                <a:lnTo>
                  <a:pt x="35559" y="4519930"/>
                </a:lnTo>
                <a:lnTo>
                  <a:pt x="35559" y="0"/>
                </a:lnTo>
                <a:lnTo>
                  <a:pt x="0" y="0"/>
                </a:lnTo>
                <a:lnTo>
                  <a:pt x="0" y="451993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108710"/>
            <a:ext cx="10008870" cy="4555490"/>
          </a:xfrm>
          <a:custGeom>
            <a:avLst/>
            <a:gdLst/>
            <a:ahLst/>
            <a:cxnLst/>
            <a:rect l="l" t="t" r="r" b="b"/>
            <a:pathLst>
              <a:path w="10008870" h="4555490">
                <a:moveTo>
                  <a:pt x="10008870" y="4555490"/>
                </a:moveTo>
                <a:lnTo>
                  <a:pt x="0" y="4555490"/>
                </a:lnTo>
                <a:lnTo>
                  <a:pt x="0" y="0"/>
                </a:lnTo>
                <a:lnTo>
                  <a:pt x="10008870" y="0"/>
                </a:lnTo>
                <a:lnTo>
                  <a:pt x="10008870" y="455549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7050" y="1102359"/>
            <a:ext cx="8353425" cy="3929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05"/>
              </a:lnSpc>
              <a:spcBef>
                <a:spcPts val="100"/>
              </a:spcBef>
            </a:pPr>
            <a:r>
              <a:rPr sz="1800" b="1" spc="-5" dirty="0">
                <a:solidFill>
                  <a:srgbClr val="DB2200"/>
                </a:solidFill>
                <a:latin typeface="Courier New"/>
                <a:cs typeface="Courier New"/>
              </a:rPr>
              <a:t>// Le main du</a:t>
            </a:r>
            <a:r>
              <a:rPr sz="1800" b="1" spc="-15" dirty="0">
                <a:solidFill>
                  <a:srgbClr val="DB220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DB2200"/>
                </a:solidFill>
                <a:latin typeface="Courier New"/>
                <a:cs typeface="Courier New"/>
              </a:rPr>
              <a:t>programme.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45"/>
              </a:lnSpc>
            </a:pPr>
            <a:r>
              <a:rPr sz="1800" b="1" spc="-5" dirty="0">
                <a:solidFill>
                  <a:srgbClr val="007F00"/>
                </a:solidFill>
                <a:latin typeface="Courier New"/>
                <a:cs typeface="Courier New"/>
              </a:rPr>
              <a:t>public static void </a:t>
            </a:r>
            <a:r>
              <a:rPr sz="1800" b="1" spc="-5" dirty="0">
                <a:latin typeface="Courier New"/>
                <a:cs typeface="Courier New"/>
              </a:rPr>
              <a:t>main(String[] args) </a:t>
            </a:r>
            <a:r>
              <a:rPr sz="1800" b="1" spc="-5" dirty="0">
                <a:solidFill>
                  <a:srgbClr val="007F00"/>
                </a:solidFill>
                <a:latin typeface="Courier New"/>
                <a:cs typeface="Courier New"/>
              </a:rPr>
              <a:t>throws</a:t>
            </a:r>
            <a:r>
              <a:rPr sz="1800" b="1" spc="-3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Exception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39"/>
              </a:lnSpc>
            </a:pP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463550" marR="2121535">
              <a:lnSpc>
                <a:spcPts val="2039"/>
              </a:lnSpc>
              <a:spcBef>
                <a:spcPts val="105"/>
              </a:spcBef>
            </a:pPr>
            <a:r>
              <a:rPr sz="1800" b="1" spc="-5" dirty="0">
                <a:solidFill>
                  <a:srgbClr val="DB2200"/>
                </a:solidFill>
                <a:latin typeface="Courier New"/>
                <a:cs typeface="Courier New"/>
              </a:rPr>
              <a:t>// Créé un object de configuration Hadoop.  </a:t>
            </a:r>
            <a:r>
              <a:rPr sz="1800" b="1" spc="-5" dirty="0">
                <a:latin typeface="Courier New"/>
                <a:cs typeface="Courier New"/>
              </a:rPr>
              <a:t>Configuration conf=</a:t>
            </a:r>
            <a:r>
              <a:rPr sz="1800" b="1" spc="-5" dirty="0">
                <a:solidFill>
                  <a:srgbClr val="007F00"/>
                </a:solidFill>
                <a:latin typeface="Courier New"/>
                <a:cs typeface="Courier New"/>
              </a:rPr>
              <a:t>new</a:t>
            </a:r>
            <a:r>
              <a:rPr sz="1800" b="1" spc="-4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Configuration();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Courier New"/>
              <a:cs typeface="Courier New"/>
            </a:endParaRPr>
          </a:p>
          <a:p>
            <a:pPr marL="463550">
              <a:lnSpc>
                <a:spcPts val="2100"/>
              </a:lnSpc>
            </a:pPr>
            <a:r>
              <a:rPr sz="1800" b="1" spc="-5" dirty="0">
                <a:solidFill>
                  <a:srgbClr val="DB2200"/>
                </a:solidFill>
                <a:latin typeface="Courier New"/>
                <a:cs typeface="Courier New"/>
              </a:rPr>
              <a:t>// Permet </a:t>
            </a:r>
            <a:r>
              <a:rPr sz="1800" b="1" dirty="0">
                <a:solidFill>
                  <a:srgbClr val="DB2200"/>
                </a:solidFill>
                <a:latin typeface="Courier New"/>
                <a:cs typeface="Courier New"/>
              </a:rPr>
              <a:t>à </a:t>
            </a:r>
            <a:r>
              <a:rPr sz="1800" b="1" spc="-5" dirty="0">
                <a:solidFill>
                  <a:srgbClr val="DB2200"/>
                </a:solidFill>
                <a:latin typeface="Courier New"/>
                <a:cs typeface="Courier New"/>
              </a:rPr>
              <a:t>Hadoop de lire ses arguments</a:t>
            </a:r>
            <a:r>
              <a:rPr sz="1800" b="1" spc="-50" dirty="0">
                <a:solidFill>
                  <a:srgbClr val="DB220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DB2200"/>
                </a:solidFill>
                <a:latin typeface="Courier New"/>
                <a:cs typeface="Courier New"/>
              </a:rPr>
              <a:t>génériques,</a:t>
            </a:r>
            <a:endParaRPr sz="1800">
              <a:latin typeface="Courier New"/>
              <a:cs typeface="Courier New"/>
            </a:endParaRPr>
          </a:p>
          <a:p>
            <a:pPr marL="463550" marR="1238885" indent="59690">
              <a:lnSpc>
                <a:spcPts val="2039"/>
              </a:lnSpc>
              <a:spcBef>
                <a:spcPts val="105"/>
              </a:spcBef>
            </a:pPr>
            <a:r>
              <a:rPr sz="1800" b="1" spc="-5" dirty="0">
                <a:solidFill>
                  <a:srgbClr val="DB2200"/>
                </a:solidFill>
                <a:latin typeface="Courier New"/>
                <a:cs typeface="Courier New"/>
              </a:rPr>
              <a:t>// récupère les arguments restants dans ourArgs.  </a:t>
            </a:r>
            <a:r>
              <a:rPr sz="1800" b="1" spc="-5" dirty="0">
                <a:latin typeface="Courier New"/>
                <a:cs typeface="Courier New"/>
              </a:rPr>
              <a:t>String[] ourArgs=</a:t>
            </a:r>
            <a:r>
              <a:rPr sz="1800" b="1" spc="-5" dirty="0">
                <a:solidFill>
                  <a:srgbClr val="007F00"/>
                </a:solidFill>
                <a:latin typeface="Courier New"/>
                <a:cs typeface="Courier New"/>
              </a:rPr>
              <a:t>new</a:t>
            </a:r>
            <a:r>
              <a:rPr sz="1800" b="1" spc="-5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GenericOptionsParser(conf,</a:t>
            </a:r>
            <a:endParaRPr sz="1800">
              <a:latin typeface="Courier New"/>
              <a:cs typeface="Courier New"/>
            </a:endParaRPr>
          </a:p>
          <a:p>
            <a:pPr marL="3124200">
              <a:lnSpc>
                <a:spcPts val="1989"/>
              </a:lnSpc>
            </a:pPr>
            <a:r>
              <a:rPr sz="1800" b="1" spc="-5" dirty="0">
                <a:latin typeface="Courier New"/>
                <a:cs typeface="Courier New"/>
              </a:rPr>
              <a:t>args).getRemainingArgs();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ourier New"/>
              <a:cs typeface="Courier New"/>
            </a:endParaRPr>
          </a:p>
          <a:p>
            <a:pPr marL="463550">
              <a:lnSpc>
                <a:spcPts val="2105"/>
              </a:lnSpc>
              <a:spcBef>
                <a:spcPts val="5"/>
              </a:spcBef>
            </a:pPr>
            <a:r>
              <a:rPr sz="1800" b="1" spc="-5" dirty="0">
                <a:solidFill>
                  <a:srgbClr val="DB2200"/>
                </a:solidFill>
                <a:latin typeface="Courier New"/>
                <a:cs typeface="Courier New"/>
              </a:rPr>
              <a:t>// Obtient un nouvel objet Job: une tâche Hadoop.</a:t>
            </a:r>
            <a:r>
              <a:rPr sz="1800" b="1" spc="-40" dirty="0">
                <a:solidFill>
                  <a:srgbClr val="DB220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DB2200"/>
                </a:solidFill>
                <a:latin typeface="Courier New"/>
                <a:cs typeface="Courier New"/>
              </a:rPr>
              <a:t>On</a:t>
            </a:r>
            <a:endParaRPr sz="1800">
              <a:latin typeface="Courier New"/>
              <a:cs typeface="Courier New"/>
            </a:endParaRPr>
          </a:p>
          <a:p>
            <a:pPr marL="386080">
              <a:lnSpc>
                <a:spcPts val="2045"/>
              </a:lnSpc>
            </a:pPr>
            <a:r>
              <a:rPr sz="1800" b="1" spc="-5" dirty="0">
                <a:solidFill>
                  <a:srgbClr val="DB2200"/>
                </a:solidFill>
                <a:latin typeface="Courier New"/>
                <a:cs typeface="Courier New"/>
              </a:rPr>
              <a:t>// fourni la configuration Hadoop ainsi qu'une</a:t>
            </a:r>
            <a:r>
              <a:rPr sz="1800" b="1" spc="-70" dirty="0">
                <a:solidFill>
                  <a:srgbClr val="DB220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DB2200"/>
                </a:solidFill>
                <a:latin typeface="Courier New"/>
                <a:cs typeface="Courier New"/>
              </a:rPr>
              <a:t>description</a:t>
            </a:r>
            <a:endParaRPr sz="1800">
              <a:latin typeface="Courier New"/>
              <a:cs typeface="Courier New"/>
            </a:endParaRPr>
          </a:p>
          <a:p>
            <a:pPr marL="463550">
              <a:lnSpc>
                <a:spcPts val="2039"/>
              </a:lnSpc>
            </a:pPr>
            <a:r>
              <a:rPr sz="1800" b="1" spc="-5" dirty="0">
                <a:solidFill>
                  <a:srgbClr val="DB2200"/>
                </a:solidFill>
                <a:latin typeface="Courier New"/>
                <a:cs typeface="Courier New"/>
              </a:rPr>
              <a:t>// textuelle de la</a:t>
            </a:r>
            <a:r>
              <a:rPr sz="1800" b="1" spc="-15" dirty="0">
                <a:solidFill>
                  <a:srgbClr val="DB220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DB2200"/>
                </a:solidFill>
                <a:latin typeface="Courier New"/>
                <a:cs typeface="Courier New"/>
              </a:rPr>
              <a:t>tâche.</a:t>
            </a:r>
            <a:endParaRPr sz="1800">
              <a:latin typeface="Courier New"/>
              <a:cs typeface="Courier New"/>
            </a:endParaRPr>
          </a:p>
          <a:p>
            <a:pPr marL="463550">
              <a:lnSpc>
                <a:spcPts val="2100"/>
              </a:lnSpc>
            </a:pPr>
            <a:r>
              <a:rPr sz="1800" b="1" spc="-5" dirty="0">
                <a:latin typeface="Courier New"/>
                <a:cs typeface="Courier New"/>
              </a:rPr>
              <a:t>Job job=Job.getInstance(conf, 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"Anagrammes</a:t>
            </a:r>
            <a:r>
              <a:rPr sz="1800" b="1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v1.0"</a:t>
            </a:r>
            <a:r>
              <a:rPr sz="1800" b="1" spc="-5" dirty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869950"/>
            <a:ext cx="2463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5-2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339" y="166370"/>
            <a:ext cx="695452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Exemple </a:t>
            </a:r>
            <a:r>
              <a:rPr dirty="0"/>
              <a:t>2 – </a:t>
            </a:r>
            <a:r>
              <a:rPr spc="-10" dirty="0"/>
              <a:t>Anagrammes </a:t>
            </a:r>
            <a:r>
              <a:rPr dirty="0"/>
              <a:t>/</a:t>
            </a:r>
            <a:r>
              <a:rPr spc="-165" dirty="0"/>
              <a:t> </a:t>
            </a:r>
            <a:r>
              <a:rPr spc="-10" dirty="0"/>
              <a:t>Driver</a:t>
            </a:r>
          </a:p>
        </p:txBody>
      </p:sp>
      <p:sp>
        <p:nvSpPr>
          <p:cNvPr id="4" name="object 4"/>
          <p:cNvSpPr/>
          <p:nvPr/>
        </p:nvSpPr>
        <p:spPr>
          <a:xfrm>
            <a:off x="17779" y="1092200"/>
            <a:ext cx="10060940" cy="4572000"/>
          </a:xfrm>
          <a:custGeom>
            <a:avLst/>
            <a:gdLst/>
            <a:ahLst/>
            <a:cxnLst/>
            <a:rect l="l" t="t" r="r" b="b"/>
            <a:pathLst>
              <a:path w="10060940" h="4572000">
                <a:moveTo>
                  <a:pt x="10060940" y="0"/>
                </a:moveTo>
                <a:lnTo>
                  <a:pt x="10060940" y="4572000"/>
                </a:lnTo>
                <a:lnTo>
                  <a:pt x="0" y="4572000"/>
                </a:lnTo>
                <a:lnTo>
                  <a:pt x="0" y="0"/>
                </a:lnTo>
                <a:lnTo>
                  <a:pt x="1006094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4830" y="1085850"/>
            <a:ext cx="8431530" cy="44475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463550" marR="1925320">
              <a:lnSpc>
                <a:spcPct val="94600"/>
              </a:lnSpc>
              <a:spcBef>
                <a:spcPts val="215"/>
              </a:spcBef>
            </a:pPr>
            <a:r>
              <a:rPr sz="1800" b="1" spc="-5" dirty="0">
                <a:latin typeface="Courier New"/>
                <a:cs typeface="Courier New"/>
              </a:rPr>
              <a:t>job.setJarByClass(Anagrammes.</a:t>
            </a:r>
            <a:r>
              <a:rPr sz="1800" b="1" spc="-5" dirty="0">
                <a:solidFill>
                  <a:srgbClr val="007F00"/>
                </a:solidFill>
                <a:latin typeface="Courier New"/>
                <a:cs typeface="Courier New"/>
              </a:rPr>
              <a:t>class</a:t>
            </a:r>
            <a:r>
              <a:rPr sz="1800" b="1" spc="-5" dirty="0">
                <a:latin typeface="Courier New"/>
                <a:cs typeface="Courier New"/>
              </a:rPr>
              <a:t>);  job.setMapperClass(AnagrammesMap.</a:t>
            </a:r>
            <a:r>
              <a:rPr sz="1800" b="1" spc="-5" dirty="0">
                <a:solidFill>
                  <a:srgbClr val="007F00"/>
                </a:solidFill>
                <a:latin typeface="Courier New"/>
                <a:cs typeface="Courier New"/>
              </a:rPr>
              <a:t>class</a:t>
            </a:r>
            <a:r>
              <a:rPr sz="1800" b="1" spc="-5" dirty="0">
                <a:latin typeface="Courier New"/>
                <a:cs typeface="Courier New"/>
              </a:rPr>
              <a:t>);  job.setReducerClass(AnagrammesReduce.</a:t>
            </a:r>
            <a:r>
              <a:rPr sz="1800" b="1" spc="-5" dirty="0">
                <a:solidFill>
                  <a:srgbClr val="007F00"/>
                </a:solidFill>
                <a:latin typeface="Courier New"/>
                <a:cs typeface="Courier New"/>
              </a:rPr>
              <a:t>class</a:t>
            </a:r>
            <a:r>
              <a:rPr sz="1800" b="1" spc="-5" dirty="0">
                <a:latin typeface="Courier New"/>
                <a:cs typeface="Courier New"/>
              </a:rPr>
              <a:t>);  job.setOutputKeyClass(Text.</a:t>
            </a:r>
            <a:r>
              <a:rPr sz="1800" b="1" spc="-5" dirty="0">
                <a:solidFill>
                  <a:srgbClr val="007F00"/>
                </a:solidFill>
                <a:latin typeface="Courier New"/>
                <a:cs typeface="Courier New"/>
              </a:rPr>
              <a:t>class</a:t>
            </a:r>
            <a:r>
              <a:rPr sz="1800" b="1" spc="-5" dirty="0">
                <a:latin typeface="Courier New"/>
                <a:cs typeface="Courier New"/>
              </a:rPr>
              <a:t>);  job.setOutputValueClass(Text.</a:t>
            </a:r>
            <a:r>
              <a:rPr sz="1800" b="1" spc="-5" dirty="0">
                <a:solidFill>
                  <a:srgbClr val="007F00"/>
                </a:solidFill>
                <a:latin typeface="Courier New"/>
                <a:cs typeface="Courier New"/>
              </a:rPr>
              <a:t>class</a:t>
            </a:r>
            <a:r>
              <a:rPr sz="1800" b="1" spc="-5" dirty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ourier New"/>
              <a:cs typeface="Courier New"/>
            </a:endParaRPr>
          </a:p>
          <a:p>
            <a:pPr marL="463550">
              <a:lnSpc>
                <a:spcPts val="2100"/>
              </a:lnSpc>
            </a:pPr>
            <a:r>
              <a:rPr sz="1800" b="1" spc="-5" dirty="0">
                <a:solidFill>
                  <a:srgbClr val="DB2200"/>
                </a:solidFill>
                <a:latin typeface="Courier New"/>
                <a:cs typeface="Courier New"/>
              </a:rPr>
              <a:t>// Défini les fichiers d'entrée du programme et</a:t>
            </a:r>
            <a:r>
              <a:rPr sz="1800" b="1" spc="-35" dirty="0">
                <a:solidFill>
                  <a:srgbClr val="DB220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DB2200"/>
                </a:solidFill>
                <a:latin typeface="Courier New"/>
                <a:cs typeface="Courier New"/>
              </a:rPr>
              <a:t>le</a:t>
            </a:r>
            <a:endParaRPr sz="1800">
              <a:latin typeface="Courier New"/>
              <a:cs typeface="Courier New"/>
            </a:endParaRPr>
          </a:p>
          <a:p>
            <a:pPr marL="463550" marR="5080" indent="59690">
              <a:lnSpc>
                <a:spcPts val="2039"/>
              </a:lnSpc>
              <a:spcBef>
                <a:spcPts val="110"/>
              </a:spcBef>
            </a:pPr>
            <a:r>
              <a:rPr sz="1800" b="1" spc="-5" dirty="0">
                <a:solidFill>
                  <a:srgbClr val="DB2200"/>
                </a:solidFill>
                <a:latin typeface="Courier New"/>
                <a:cs typeface="Courier New"/>
              </a:rPr>
              <a:t>// répertoire des résultats, depuis la ligne de commande.  </a:t>
            </a:r>
            <a:r>
              <a:rPr sz="1800" b="1" spc="-5" dirty="0">
                <a:latin typeface="Courier New"/>
                <a:cs typeface="Courier New"/>
              </a:rPr>
              <a:t>FileInputFormat.addInputPath(job, </a:t>
            </a:r>
            <a:r>
              <a:rPr sz="1800" b="1" spc="-5" dirty="0">
                <a:solidFill>
                  <a:srgbClr val="007F00"/>
                </a:solidFill>
                <a:latin typeface="Courier New"/>
                <a:cs typeface="Courier New"/>
              </a:rPr>
              <a:t>new </a:t>
            </a:r>
            <a:r>
              <a:rPr sz="1800" b="1" spc="-5" dirty="0">
                <a:latin typeface="Courier New"/>
                <a:cs typeface="Courier New"/>
              </a:rPr>
              <a:t>Path(ourArgs[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0</a:t>
            </a:r>
            <a:r>
              <a:rPr sz="1800" b="1" spc="-5" dirty="0">
                <a:latin typeface="Courier New"/>
                <a:cs typeface="Courier New"/>
              </a:rPr>
              <a:t>]));  FileOutputFormat.setOutputPath(job, </a:t>
            </a:r>
            <a:r>
              <a:rPr sz="1800" b="1" spc="-5" dirty="0">
                <a:solidFill>
                  <a:srgbClr val="007F00"/>
                </a:solidFill>
                <a:latin typeface="Courier New"/>
                <a:cs typeface="Courier New"/>
              </a:rPr>
              <a:t>new</a:t>
            </a:r>
            <a:r>
              <a:rPr sz="1800" b="1" spc="-7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Path(ourArgs[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1</a:t>
            </a:r>
            <a:r>
              <a:rPr sz="1800" b="1" spc="-5" dirty="0">
                <a:latin typeface="Courier New"/>
                <a:cs typeface="Courier New"/>
              </a:rPr>
              <a:t>]));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50">
              <a:latin typeface="Courier New"/>
              <a:cs typeface="Courier New"/>
            </a:endParaRPr>
          </a:p>
          <a:p>
            <a:pPr marL="463550">
              <a:lnSpc>
                <a:spcPts val="2105"/>
              </a:lnSpc>
            </a:pPr>
            <a:r>
              <a:rPr sz="1800" b="1" spc="-5" dirty="0">
                <a:solidFill>
                  <a:srgbClr val="DB2200"/>
                </a:solidFill>
                <a:latin typeface="Courier New"/>
                <a:cs typeface="Courier New"/>
              </a:rPr>
              <a:t>// On lance la tâche Hadoop. Si elle s'est</a:t>
            </a:r>
            <a:r>
              <a:rPr sz="1800" b="1" spc="-40" dirty="0">
                <a:solidFill>
                  <a:srgbClr val="DB220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DB2200"/>
                </a:solidFill>
                <a:latin typeface="Courier New"/>
                <a:cs typeface="Courier New"/>
              </a:rPr>
              <a:t>effectuée</a:t>
            </a:r>
            <a:endParaRPr sz="1800">
              <a:latin typeface="Courier New"/>
              <a:cs typeface="Courier New"/>
            </a:endParaRPr>
          </a:p>
          <a:p>
            <a:pPr marL="463550" marR="868044" indent="-39370">
              <a:lnSpc>
                <a:spcPts val="2039"/>
              </a:lnSpc>
              <a:spcBef>
                <a:spcPts val="114"/>
              </a:spcBef>
            </a:pPr>
            <a:r>
              <a:rPr sz="1800" b="1" spc="-5" dirty="0">
                <a:solidFill>
                  <a:srgbClr val="DB2200"/>
                </a:solidFill>
                <a:latin typeface="Courier New"/>
                <a:cs typeface="Courier New"/>
              </a:rPr>
              <a:t>// correctement, on renvoie 0. Sinon, on renvoie -1.  </a:t>
            </a:r>
            <a:r>
              <a:rPr sz="1800" b="1" spc="-5" dirty="0">
                <a:latin typeface="Courier New"/>
                <a:cs typeface="Courier New"/>
              </a:rPr>
              <a:t>if(job.waitForCompletion(</a:t>
            </a:r>
            <a:r>
              <a:rPr sz="1800" b="1" spc="-5" dirty="0">
                <a:solidFill>
                  <a:srgbClr val="007F00"/>
                </a:solidFill>
                <a:latin typeface="Courier New"/>
                <a:cs typeface="Courier New"/>
              </a:rPr>
              <a:t>true</a:t>
            </a:r>
            <a:r>
              <a:rPr sz="1800" b="1" spc="-5" dirty="0">
                <a:latin typeface="Courier New"/>
                <a:cs typeface="Courier New"/>
              </a:rPr>
              <a:t>))</a:t>
            </a:r>
            <a:endParaRPr sz="1800">
              <a:latin typeface="Courier New"/>
              <a:cs typeface="Courier New"/>
            </a:endParaRPr>
          </a:p>
          <a:p>
            <a:pPr marL="463550" marR="5453380" indent="449580">
              <a:lnSpc>
                <a:spcPts val="2039"/>
              </a:lnSpc>
            </a:pPr>
            <a:r>
              <a:rPr sz="1800" b="1" spc="-5" dirty="0">
                <a:latin typeface="Courier New"/>
                <a:cs typeface="Courier New"/>
              </a:rPr>
              <a:t>System.exit(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0</a:t>
            </a:r>
            <a:r>
              <a:rPr sz="1800" b="1" spc="-5" dirty="0">
                <a:latin typeface="Courier New"/>
                <a:cs typeface="Courier New"/>
              </a:rPr>
              <a:t>);  System.exit(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-1</a:t>
            </a:r>
            <a:r>
              <a:rPr sz="1800" b="1" spc="-5" dirty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989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339" y="166370"/>
            <a:ext cx="724344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Exemple </a:t>
            </a:r>
            <a:r>
              <a:rPr dirty="0"/>
              <a:t>2 – </a:t>
            </a:r>
            <a:r>
              <a:rPr spc="-10" dirty="0"/>
              <a:t>Anagrammes </a:t>
            </a:r>
            <a:r>
              <a:rPr dirty="0"/>
              <a:t>/</a:t>
            </a:r>
            <a:r>
              <a:rPr spc="-160" dirty="0"/>
              <a:t> </a:t>
            </a:r>
            <a:r>
              <a:rPr spc="-10" dirty="0"/>
              <a:t>Mapper</a:t>
            </a:r>
          </a:p>
        </p:txBody>
      </p:sp>
      <p:sp>
        <p:nvSpPr>
          <p:cNvPr id="3" name="object 3"/>
          <p:cNvSpPr/>
          <p:nvPr/>
        </p:nvSpPr>
        <p:spPr>
          <a:xfrm>
            <a:off x="10007600" y="1132839"/>
            <a:ext cx="36830" cy="4531360"/>
          </a:xfrm>
          <a:custGeom>
            <a:avLst/>
            <a:gdLst/>
            <a:ahLst/>
            <a:cxnLst/>
            <a:rect l="l" t="t" r="r" b="b"/>
            <a:pathLst>
              <a:path w="36829" h="4531360">
                <a:moveTo>
                  <a:pt x="0" y="4531360"/>
                </a:moveTo>
                <a:lnTo>
                  <a:pt x="36829" y="4531360"/>
                </a:lnTo>
                <a:lnTo>
                  <a:pt x="36829" y="0"/>
                </a:lnTo>
                <a:lnTo>
                  <a:pt x="0" y="0"/>
                </a:lnTo>
                <a:lnTo>
                  <a:pt x="0" y="453136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610" y="1097280"/>
            <a:ext cx="9952990" cy="4566920"/>
          </a:xfrm>
          <a:custGeom>
            <a:avLst/>
            <a:gdLst/>
            <a:ahLst/>
            <a:cxnLst/>
            <a:rect l="l" t="t" r="r" b="b"/>
            <a:pathLst>
              <a:path w="9952990" h="4566920">
                <a:moveTo>
                  <a:pt x="9952990" y="4566920"/>
                </a:moveTo>
                <a:lnTo>
                  <a:pt x="0" y="4566920"/>
                </a:lnTo>
                <a:lnTo>
                  <a:pt x="0" y="0"/>
                </a:lnTo>
                <a:lnTo>
                  <a:pt x="9952990" y="0"/>
                </a:lnTo>
                <a:lnTo>
                  <a:pt x="9952990" y="456692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2079" y="838517"/>
            <a:ext cx="9215755" cy="420751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345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5-3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870"/>
              </a:lnSpc>
              <a:spcBef>
                <a:spcPts val="330"/>
              </a:spcBef>
            </a:pPr>
            <a:r>
              <a:rPr sz="1600" b="1" spc="-5" dirty="0">
                <a:solidFill>
                  <a:srgbClr val="DB2200"/>
                </a:solidFill>
                <a:latin typeface="Courier New"/>
                <a:cs typeface="Courier New"/>
              </a:rPr>
              <a:t>// Classe</a:t>
            </a:r>
            <a:r>
              <a:rPr sz="1600" b="1" spc="-10" dirty="0">
                <a:solidFill>
                  <a:srgbClr val="DB22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DB2200"/>
                </a:solidFill>
                <a:latin typeface="Courier New"/>
                <a:cs typeface="Courier New"/>
              </a:rPr>
              <a:t>MAP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14"/>
              </a:lnSpc>
            </a:pPr>
            <a:r>
              <a:rPr sz="1600" b="1" spc="-5" dirty="0">
                <a:solidFill>
                  <a:srgbClr val="007F00"/>
                </a:solidFill>
                <a:latin typeface="Courier New"/>
                <a:cs typeface="Courier New"/>
              </a:rPr>
              <a:t>public class </a:t>
            </a:r>
            <a:r>
              <a:rPr sz="1600" b="1" spc="-5" dirty="0">
                <a:latin typeface="Courier New"/>
                <a:cs typeface="Courier New"/>
              </a:rPr>
              <a:t>AnagrammesMap </a:t>
            </a:r>
            <a:r>
              <a:rPr sz="1600" b="1" spc="-5" dirty="0">
                <a:solidFill>
                  <a:srgbClr val="007F00"/>
                </a:solidFill>
                <a:latin typeface="Courier New"/>
                <a:cs typeface="Courier New"/>
              </a:rPr>
              <a:t>extends </a:t>
            </a:r>
            <a:r>
              <a:rPr sz="1600" b="1" spc="-5" dirty="0">
                <a:latin typeface="Courier New"/>
                <a:cs typeface="Courier New"/>
              </a:rPr>
              <a:t>Mapper&lt;Object, Text, Text,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Text&gt;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10"/>
              </a:lnSpc>
            </a:pPr>
            <a:r>
              <a:rPr sz="1600" b="1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462280">
              <a:lnSpc>
                <a:spcPts val="1810"/>
              </a:lnSpc>
            </a:pPr>
            <a:r>
              <a:rPr sz="1600" b="1" spc="-5" dirty="0">
                <a:solidFill>
                  <a:srgbClr val="DB2200"/>
                </a:solidFill>
                <a:latin typeface="Courier New"/>
                <a:cs typeface="Courier New"/>
              </a:rPr>
              <a:t>// La fonction MAP</a:t>
            </a:r>
            <a:r>
              <a:rPr sz="1600" b="1" spc="-15" dirty="0">
                <a:solidFill>
                  <a:srgbClr val="DB22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DB2200"/>
                </a:solidFill>
                <a:latin typeface="Courier New"/>
                <a:cs typeface="Courier New"/>
              </a:rPr>
              <a:t>elle-même.</a:t>
            </a:r>
            <a:endParaRPr sz="1600">
              <a:latin typeface="Courier New"/>
              <a:cs typeface="Courier New"/>
            </a:endParaRPr>
          </a:p>
          <a:p>
            <a:pPr marL="12700" marR="698500" indent="449580">
              <a:lnSpc>
                <a:spcPts val="1810"/>
              </a:lnSpc>
              <a:spcBef>
                <a:spcPts val="100"/>
              </a:spcBef>
            </a:pPr>
            <a:r>
              <a:rPr sz="1600" b="1" spc="-5" dirty="0">
                <a:solidFill>
                  <a:srgbClr val="007F00"/>
                </a:solidFill>
                <a:latin typeface="Courier New"/>
                <a:cs typeface="Courier New"/>
              </a:rPr>
              <a:t>protected void </a:t>
            </a:r>
            <a:r>
              <a:rPr sz="1600" b="1" spc="-5" dirty="0">
                <a:latin typeface="Courier New"/>
                <a:cs typeface="Courier New"/>
              </a:rPr>
              <a:t>map(Object key, Text value, Context context) </a:t>
            </a:r>
            <a:r>
              <a:rPr sz="1600" b="1" spc="-5" dirty="0">
                <a:solidFill>
                  <a:srgbClr val="007F00"/>
                </a:solidFill>
                <a:latin typeface="Courier New"/>
                <a:cs typeface="Courier New"/>
              </a:rPr>
              <a:t>throws  </a:t>
            </a:r>
            <a:r>
              <a:rPr sz="1600" b="1" spc="-5" dirty="0">
                <a:latin typeface="Courier New"/>
                <a:cs typeface="Courier New"/>
              </a:rPr>
              <a:t>IOException,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InterruptedException</a:t>
            </a:r>
            <a:endParaRPr sz="1600">
              <a:latin typeface="Courier New"/>
              <a:cs typeface="Courier New"/>
            </a:endParaRPr>
          </a:p>
          <a:p>
            <a:pPr marL="462280">
              <a:lnSpc>
                <a:spcPts val="1714"/>
              </a:lnSpc>
            </a:pPr>
            <a:r>
              <a:rPr sz="1600" b="1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912494">
              <a:lnSpc>
                <a:spcPts val="1810"/>
              </a:lnSpc>
            </a:pPr>
            <a:r>
              <a:rPr sz="1600" b="1" spc="-5" dirty="0">
                <a:solidFill>
                  <a:srgbClr val="DB2200"/>
                </a:solidFill>
                <a:latin typeface="Courier New"/>
                <a:cs typeface="Courier New"/>
              </a:rPr>
              <a:t>// Ordonne les lettres de la valeur d'entrée par ordre</a:t>
            </a:r>
            <a:r>
              <a:rPr sz="1600" b="1" spc="-55" dirty="0">
                <a:solidFill>
                  <a:srgbClr val="DB22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DB2200"/>
                </a:solidFill>
                <a:latin typeface="Courier New"/>
                <a:cs typeface="Courier New"/>
              </a:rPr>
              <a:t>alphabétique.</a:t>
            </a:r>
            <a:endParaRPr sz="1600">
              <a:latin typeface="Courier New"/>
              <a:cs typeface="Courier New"/>
            </a:endParaRPr>
          </a:p>
          <a:p>
            <a:pPr marL="912494">
              <a:lnSpc>
                <a:spcPts val="1814"/>
              </a:lnSpc>
            </a:pPr>
            <a:r>
              <a:rPr sz="1600" b="1" spc="-5" dirty="0">
                <a:solidFill>
                  <a:srgbClr val="DB2200"/>
                </a:solidFill>
                <a:latin typeface="Courier New"/>
                <a:cs typeface="Courier New"/>
              </a:rPr>
              <a:t>// Il s'agira de la clef de</a:t>
            </a:r>
            <a:r>
              <a:rPr sz="1600" b="1" spc="-20" dirty="0">
                <a:solidFill>
                  <a:srgbClr val="DB22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DB2200"/>
                </a:solidFill>
                <a:latin typeface="Courier New"/>
                <a:cs typeface="Courier New"/>
              </a:rPr>
              <a:t>sortie.</a:t>
            </a:r>
            <a:endParaRPr sz="1600">
              <a:latin typeface="Courier New"/>
              <a:cs typeface="Courier New"/>
            </a:endParaRPr>
          </a:p>
          <a:p>
            <a:pPr marL="912494" marR="979169">
              <a:lnSpc>
                <a:spcPts val="1810"/>
              </a:lnSpc>
              <a:spcBef>
                <a:spcPts val="100"/>
              </a:spcBef>
            </a:pPr>
            <a:r>
              <a:rPr sz="1600" b="1" spc="-5" dirty="0">
                <a:latin typeface="Courier New"/>
                <a:cs typeface="Courier New"/>
              </a:rPr>
              <a:t>char[] letters=value.toString().toLowerCase().toCharArray();  Arrays.sort(letters);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Courier New"/>
              <a:cs typeface="Courier New"/>
            </a:endParaRPr>
          </a:p>
          <a:p>
            <a:pPr marL="912494">
              <a:lnSpc>
                <a:spcPts val="1864"/>
              </a:lnSpc>
            </a:pPr>
            <a:r>
              <a:rPr sz="1600" b="1" spc="-5" dirty="0">
                <a:solidFill>
                  <a:srgbClr val="DB2200"/>
                </a:solidFill>
                <a:latin typeface="Courier New"/>
                <a:cs typeface="Courier New"/>
              </a:rPr>
              <a:t>// On renvoie le couple (clef;valeur), en convertissant la</a:t>
            </a:r>
            <a:r>
              <a:rPr sz="1600" b="1" spc="-40" dirty="0">
                <a:solidFill>
                  <a:srgbClr val="DB22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DB2200"/>
                </a:solidFill>
                <a:latin typeface="Courier New"/>
                <a:cs typeface="Courier New"/>
              </a:rPr>
              <a:t>clef</a:t>
            </a:r>
            <a:endParaRPr sz="1600">
              <a:latin typeface="Courier New"/>
              <a:cs typeface="Courier New"/>
            </a:endParaRPr>
          </a:p>
          <a:p>
            <a:pPr marL="865505">
              <a:lnSpc>
                <a:spcPts val="1810"/>
              </a:lnSpc>
            </a:pPr>
            <a:r>
              <a:rPr sz="1600" b="1" spc="-5" dirty="0">
                <a:solidFill>
                  <a:srgbClr val="DB2200"/>
                </a:solidFill>
                <a:latin typeface="Courier New"/>
                <a:cs typeface="Courier New"/>
              </a:rPr>
              <a:t>//au type Hadoop</a:t>
            </a:r>
            <a:r>
              <a:rPr sz="1600" b="1" spc="-15" dirty="0">
                <a:solidFill>
                  <a:srgbClr val="DB22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DB2200"/>
                </a:solidFill>
                <a:latin typeface="Courier New"/>
                <a:cs typeface="Courier New"/>
              </a:rPr>
              <a:t>(Text).</a:t>
            </a:r>
            <a:endParaRPr sz="1600">
              <a:latin typeface="Courier New"/>
              <a:cs typeface="Courier New"/>
            </a:endParaRPr>
          </a:p>
          <a:p>
            <a:pPr marL="912494">
              <a:lnSpc>
                <a:spcPts val="1810"/>
              </a:lnSpc>
            </a:pPr>
            <a:r>
              <a:rPr sz="1600" b="1" spc="-5" dirty="0">
                <a:latin typeface="Courier New"/>
                <a:cs typeface="Courier New"/>
              </a:rPr>
              <a:t>context.write(</a:t>
            </a:r>
            <a:r>
              <a:rPr sz="1600" b="1" spc="-5" dirty="0">
                <a:solidFill>
                  <a:srgbClr val="007F00"/>
                </a:solidFill>
                <a:latin typeface="Courier New"/>
                <a:cs typeface="Courier New"/>
              </a:rPr>
              <a:t>new </a:t>
            </a:r>
            <a:r>
              <a:rPr sz="1600" b="1" spc="-5" dirty="0">
                <a:latin typeface="Courier New"/>
                <a:cs typeface="Courier New"/>
              </a:rPr>
              <a:t>Text(new String(letters)),</a:t>
            </a:r>
            <a:r>
              <a:rPr sz="1600" b="1" spc="1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value);</a:t>
            </a:r>
            <a:endParaRPr sz="1600">
              <a:latin typeface="Courier New"/>
              <a:cs typeface="Courier New"/>
            </a:endParaRPr>
          </a:p>
          <a:p>
            <a:pPr marL="462280">
              <a:lnSpc>
                <a:spcPts val="1814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70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339" y="166370"/>
            <a:ext cx="743458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Exemple </a:t>
            </a:r>
            <a:r>
              <a:rPr dirty="0"/>
              <a:t>2 – </a:t>
            </a:r>
            <a:r>
              <a:rPr spc="-10" dirty="0"/>
              <a:t>Anagrammes </a:t>
            </a:r>
            <a:r>
              <a:rPr dirty="0"/>
              <a:t>/</a:t>
            </a:r>
            <a:r>
              <a:rPr spc="-160" dirty="0"/>
              <a:t> </a:t>
            </a:r>
            <a:r>
              <a:rPr spc="-10" dirty="0"/>
              <a:t>Reducer</a:t>
            </a:r>
          </a:p>
        </p:txBody>
      </p:sp>
      <p:sp>
        <p:nvSpPr>
          <p:cNvPr id="3" name="object 3"/>
          <p:cNvSpPr/>
          <p:nvPr/>
        </p:nvSpPr>
        <p:spPr>
          <a:xfrm>
            <a:off x="10007600" y="1132839"/>
            <a:ext cx="36830" cy="4531360"/>
          </a:xfrm>
          <a:custGeom>
            <a:avLst/>
            <a:gdLst/>
            <a:ahLst/>
            <a:cxnLst/>
            <a:rect l="l" t="t" r="r" b="b"/>
            <a:pathLst>
              <a:path w="36829" h="4531360">
                <a:moveTo>
                  <a:pt x="0" y="4531360"/>
                </a:moveTo>
                <a:lnTo>
                  <a:pt x="36829" y="4531360"/>
                </a:lnTo>
                <a:lnTo>
                  <a:pt x="36829" y="0"/>
                </a:lnTo>
                <a:lnTo>
                  <a:pt x="0" y="0"/>
                </a:lnTo>
                <a:lnTo>
                  <a:pt x="0" y="453136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610" y="1097280"/>
            <a:ext cx="9952990" cy="4566920"/>
          </a:xfrm>
          <a:custGeom>
            <a:avLst/>
            <a:gdLst/>
            <a:ahLst/>
            <a:cxnLst/>
            <a:rect l="l" t="t" r="r" b="b"/>
            <a:pathLst>
              <a:path w="9952990" h="4566920">
                <a:moveTo>
                  <a:pt x="9952990" y="4566920"/>
                </a:moveTo>
                <a:lnTo>
                  <a:pt x="0" y="4566920"/>
                </a:lnTo>
                <a:lnTo>
                  <a:pt x="0" y="0"/>
                </a:lnTo>
                <a:lnTo>
                  <a:pt x="9952990" y="0"/>
                </a:lnTo>
                <a:lnTo>
                  <a:pt x="9952990" y="456692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2079" y="838517"/>
            <a:ext cx="9413240" cy="466725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345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5-4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870"/>
              </a:lnSpc>
              <a:spcBef>
                <a:spcPts val="330"/>
              </a:spcBef>
            </a:pPr>
            <a:r>
              <a:rPr sz="1600" b="1" spc="-5" dirty="0">
                <a:solidFill>
                  <a:srgbClr val="DB2200"/>
                </a:solidFill>
                <a:latin typeface="Courier New"/>
                <a:cs typeface="Courier New"/>
              </a:rPr>
              <a:t>// La classe</a:t>
            </a:r>
            <a:r>
              <a:rPr sz="1600" b="1" spc="-10" dirty="0">
                <a:solidFill>
                  <a:srgbClr val="DB22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DB2200"/>
                </a:solidFill>
                <a:latin typeface="Courier New"/>
                <a:cs typeface="Courier New"/>
              </a:rPr>
              <a:t>REDUCE.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14"/>
              </a:lnSpc>
            </a:pPr>
            <a:r>
              <a:rPr sz="1600" b="1" spc="-5" dirty="0">
                <a:solidFill>
                  <a:srgbClr val="007F00"/>
                </a:solidFill>
                <a:latin typeface="Courier New"/>
                <a:cs typeface="Courier New"/>
              </a:rPr>
              <a:t>public class </a:t>
            </a:r>
            <a:r>
              <a:rPr sz="1600" b="1" spc="-5" dirty="0">
                <a:latin typeface="Courier New"/>
                <a:cs typeface="Courier New"/>
              </a:rPr>
              <a:t>AnagrammesReduce </a:t>
            </a:r>
            <a:r>
              <a:rPr sz="1600" b="1" spc="-5" dirty="0">
                <a:solidFill>
                  <a:srgbClr val="007F00"/>
                </a:solidFill>
                <a:latin typeface="Courier New"/>
                <a:cs typeface="Courier New"/>
              </a:rPr>
              <a:t>extends </a:t>
            </a:r>
            <a:r>
              <a:rPr sz="1600" b="1" spc="-5" dirty="0">
                <a:latin typeface="Courier New"/>
                <a:cs typeface="Courier New"/>
              </a:rPr>
              <a:t>Reducer&lt;Text, Text, Text,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Text&gt;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10"/>
              </a:lnSpc>
            </a:pPr>
            <a:r>
              <a:rPr sz="1600" b="1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2700" marR="5080" indent="243840">
              <a:lnSpc>
                <a:spcPts val="1810"/>
              </a:lnSpc>
              <a:spcBef>
                <a:spcPts val="100"/>
              </a:spcBef>
            </a:pPr>
            <a:r>
              <a:rPr sz="1600" b="1" spc="-5" dirty="0">
                <a:solidFill>
                  <a:srgbClr val="007F00"/>
                </a:solidFill>
                <a:latin typeface="Courier New"/>
                <a:cs typeface="Courier New"/>
              </a:rPr>
              <a:t>public void </a:t>
            </a:r>
            <a:r>
              <a:rPr sz="1600" b="1" spc="-5" dirty="0">
                <a:latin typeface="Courier New"/>
                <a:cs typeface="Courier New"/>
              </a:rPr>
              <a:t>reduce(Text key, Iterable&lt;Text&gt; values, Context context) </a:t>
            </a:r>
            <a:r>
              <a:rPr sz="1600" b="1" spc="-5" dirty="0">
                <a:solidFill>
                  <a:srgbClr val="007F00"/>
                </a:solidFill>
                <a:latin typeface="Courier New"/>
                <a:cs typeface="Courier New"/>
              </a:rPr>
              <a:t>throws  </a:t>
            </a:r>
            <a:r>
              <a:rPr sz="1600" b="1" spc="-5" dirty="0">
                <a:latin typeface="Courier New"/>
                <a:cs typeface="Courier New"/>
              </a:rPr>
              <a:t>IOException,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InterruptedException</a:t>
            </a:r>
            <a:endParaRPr sz="1600">
              <a:latin typeface="Courier New"/>
              <a:cs typeface="Courier New"/>
            </a:endParaRPr>
          </a:p>
          <a:p>
            <a:pPr marL="462280">
              <a:lnSpc>
                <a:spcPts val="1714"/>
              </a:lnSpc>
            </a:pPr>
            <a:r>
              <a:rPr sz="1600" b="1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912494" marR="568325">
              <a:lnSpc>
                <a:spcPts val="1810"/>
              </a:lnSpc>
              <a:spcBef>
                <a:spcPts val="95"/>
              </a:spcBef>
            </a:pPr>
            <a:r>
              <a:rPr sz="1600" b="1" spc="-5" dirty="0">
                <a:solidFill>
                  <a:srgbClr val="DB2200"/>
                </a:solidFill>
                <a:latin typeface="Courier New"/>
                <a:cs typeface="Courier New"/>
              </a:rPr>
              <a:t>// Pour parcourir toutes les valeurs associées </a:t>
            </a:r>
            <a:r>
              <a:rPr sz="1600" b="1" dirty="0">
                <a:solidFill>
                  <a:srgbClr val="DB2200"/>
                </a:solidFill>
                <a:latin typeface="Courier New"/>
                <a:cs typeface="Courier New"/>
              </a:rPr>
              <a:t>à </a:t>
            </a:r>
            <a:r>
              <a:rPr sz="1600" b="1" spc="-5" dirty="0">
                <a:solidFill>
                  <a:srgbClr val="DB2200"/>
                </a:solidFill>
                <a:latin typeface="Courier New"/>
                <a:cs typeface="Courier New"/>
              </a:rPr>
              <a:t>la clef fournie.  </a:t>
            </a:r>
            <a:r>
              <a:rPr sz="1600" b="1" spc="-5" dirty="0">
                <a:latin typeface="Courier New"/>
                <a:cs typeface="Courier New"/>
              </a:rPr>
              <a:t>Iterator&lt;Text&gt;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i=values.iterator();</a:t>
            </a:r>
            <a:endParaRPr sz="1600">
              <a:latin typeface="Courier New"/>
              <a:cs typeface="Courier New"/>
            </a:endParaRPr>
          </a:p>
          <a:p>
            <a:pPr marL="912494">
              <a:lnSpc>
                <a:spcPts val="1720"/>
              </a:lnSpc>
            </a:pPr>
            <a:r>
              <a:rPr sz="1600" b="1" spc="-5" dirty="0">
                <a:latin typeface="Courier New"/>
                <a:cs typeface="Courier New"/>
              </a:rPr>
              <a:t>String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result=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""</a:t>
            </a:r>
            <a:r>
              <a:rPr sz="1600" b="1" spc="-5" dirty="0"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912494">
              <a:lnSpc>
                <a:spcPts val="1814"/>
              </a:lnSpc>
            </a:pPr>
            <a:r>
              <a:rPr sz="1600" b="1" spc="-5" dirty="0">
                <a:latin typeface="Courier New"/>
                <a:cs typeface="Courier New"/>
              </a:rPr>
              <a:t>Boolean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first=</a:t>
            </a:r>
            <a:r>
              <a:rPr sz="1600" b="1" spc="-5" dirty="0">
                <a:solidFill>
                  <a:srgbClr val="007F00"/>
                </a:solidFill>
                <a:latin typeface="Courier New"/>
                <a:cs typeface="Courier New"/>
              </a:rPr>
              <a:t>true</a:t>
            </a:r>
            <a:r>
              <a:rPr sz="1600" b="1" spc="-5" dirty="0"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912494">
              <a:lnSpc>
                <a:spcPts val="1810"/>
              </a:lnSpc>
              <a:tabLst>
                <a:tab pos="3472815" algn="l"/>
              </a:tabLst>
            </a:pPr>
            <a:r>
              <a:rPr sz="1600" b="1" spc="-5" dirty="0">
                <a:solidFill>
                  <a:srgbClr val="007F00"/>
                </a:solidFill>
                <a:latin typeface="Courier New"/>
                <a:cs typeface="Courier New"/>
              </a:rPr>
              <a:t>while</a:t>
            </a:r>
            <a:r>
              <a:rPr sz="1600" b="1" spc="-5" dirty="0">
                <a:latin typeface="Courier New"/>
                <a:cs typeface="Courier New"/>
              </a:rPr>
              <a:t>(i.hasNext())	</a:t>
            </a:r>
            <a:r>
              <a:rPr sz="1600" b="1" spc="-5" dirty="0">
                <a:solidFill>
                  <a:srgbClr val="DB2200"/>
                </a:solidFill>
                <a:latin typeface="Courier New"/>
                <a:cs typeface="Courier New"/>
              </a:rPr>
              <a:t>// Pour chaque</a:t>
            </a:r>
            <a:r>
              <a:rPr sz="1600" b="1" spc="-15" dirty="0">
                <a:solidFill>
                  <a:srgbClr val="DB22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DB2200"/>
                </a:solidFill>
                <a:latin typeface="Courier New"/>
                <a:cs typeface="Courier New"/>
              </a:rPr>
              <a:t>valeur...</a:t>
            </a:r>
            <a:endParaRPr sz="1600">
              <a:latin typeface="Courier New"/>
              <a:cs typeface="Courier New"/>
            </a:endParaRPr>
          </a:p>
          <a:p>
            <a:pPr marL="912494">
              <a:lnSpc>
                <a:spcPts val="1810"/>
              </a:lnSpc>
            </a:pPr>
            <a:r>
              <a:rPr sz="1600" b="1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362710">
              <a:lnSpc>
                <a:spcPts val="1810"/>
              </a:lnSpc>
              <a:tabLst>
                <a:tab pos="2825115" algn="l"/>
              </a:tabLst>
            </a:pPr>
            <a:r>
              <a:rPr sz="1600" b="1" spc="-5" dirty="0">
                <a:solidFill>
                  <a:srgbClr val="007F00"/>
                </a:solidFill>
                <a:latin typeface="Courier New"/>
                <a:cs typeface="Courier New"/>
              </a:rPr>
              <a:t>if</a:t>
            </a:r>
            <a:r>
              <a:rPr sz="1600" b="1" spc="-5" dirty="0">
                <a:latin typeface="Courier New"/>
                <a:cs typeface="Courier New"/>
              </a:rPr>
              <a:t>(first)	</a:t>
            </a:r>
            <a:r>
              <a:rPr sz="1600" b="1" spc="-5" dirty="0">
                <a:solidFill>
                  <a:srgbClr val="DB2200"/>
                </a:solidFill>
                <a:latin typeface="Courier New"/>
                <a:cs typeface="Courier New"/>
              </a:rPr>
              <a:t>// Premier mot, donc on n'inclut pas le symbole</a:t>
            </a:r>
            <a:r>
              <a:rPr sz="1600" b="1" spc="-50" dirty="0">
                <a:solidFill>
                  <a:srgbClr val="DB22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DB2200"/>
                </a:solidFill>
                <a:latin typeface="Courier New"/>
                <a:cs typeface="Courier New"/>
              </a:rPr>
              <a:t>"|".</a:t>
            </a:r>
            <a:endParaRPr sz="1600">
              <a:latin typeface="Courier New"/>
              <a:cs typeface="Courier New"/>
            </a:endParaRPr>
          </a:p>
          <a:p>
            <a:pPr marL="1362710">
              <a:lnSpc>
                <a:spcPts val="1810"/>
              </a:lnSpc>
            </a:pPr>
            <a:r>
              <a:rPr sz="1600" b="1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812289">
              <a:lnSpc>
                <a:spcPts val="1810"/>
              </a:lnSpc>
            </a:pPr>
            <a:r>
              <a:rPr sz="1600" b="1" spc="-5" dirty="0">
                <a:solidFill>
                  <a:srgbClr val="DB2200"/>
                </a:solidFill>
                <a:latin typeface="Courier New"/>
                <a:cs typeface="Courier New"/>
              </a:rPr>
              <a:t>// Notre chaîne de résultat contient</a:t>
            </a:r>
            <a:r>
              <a:rPr sz="1600" b="1" spc="-30" dirty="0">
                <a:solidFill>
                  <a:srgbClr val="DB22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DB2200"/>
                </a:solidFill>
                <a:latin typeface="Courier New"/>
                <a:cs typeface="Courier New"/>
              </a:rPr>
              <a:t>initialement</a:t>
            </a:r>
            <a:endParaRPr sz="1600">
              <a:latin typeface="Courier New"/>
              <a:cs typeface="Courier New"/>
            </a:endParaRPr>
          </a:p>
          <a:p>
            <a:pPr marL="1812289" marR="4301490">
              <a:lnSpc>
                <a:spcPct val="94500"/>
              </a:lnSpc>
              <a:spcBef>
                <a:spcPts val="50"/>
              </a:spcBef>
            </a:pPr>
            <a:r>
              <a:rPr sz="1600" b="1" spc="-5" dirty="0">
                <a:solidFill>
                  <a:srgbClr val="DB2200"/>
                </a:solidFill>
                <a:latin typeface="Courier New"/>
                <a:cs typeface="Courier New"/>
              </a:rPr>
              <a:t>// le premier mot.  </a:t>
            </a:r>
            <a:r>
              <a:rPr sz="1600" b="1" spc="-5" dirty="0">
                <a:latin typeface="Courier New"/>
                <a:cs typeface="Courier New"/>
              </a:rPr>
              <a:t>result=i.next().toString();  first=false;</a:t>
            </a:r>
            <a:endParaRPr sz="1600">
              <a:latin typeface="Courier New"/>
              <a:cs typeface="Courier New"/>
            </a:endParaRPr>
          </a:p>
          <a:p>
            <a:pPr marL="1362710">
              <a:lnSpc>
                <a:spcPts val="1810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869950"/>
            <a:ext cx="2463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5-5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339" y="166370"/>
            <a:ext cx="743458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Exemple </a:t>
            </a:r>
            <a:r>
              <a:rPr dirty="0"/>
              <a:t>2 – </a:t>
            </a:r>
            <a:r>
              <a:rPr spc="-10" dirty="0"/>
              <a:t>Anagrammes </a:t>
            </a:r>
            <a:r>
              <a:rPr dirty="0"/>
              <a:t>/</a:t>
            </a:r>
            <a:r>
              <a:rPr spc="-160" dirty="0"/>
              <a:t> </a:t>
            </a:r>
            <a:r>
              <a:rPr spc="-10" dirty="0"/>
              <a:t>Reducer</a:t>
            </a:r>
          </a:p>
        </p:txBody>
      </p:sp>
      <p:sp>
        <p:nvSpPr>
          <p:cNvPr id="4" name="object 4"/>
          <p:cNvSpPr/>
          <p:nvPr/>
        </p:nvSpPr>
        <p:spPr>
          <a:xfrm>
            <a:off x="90169" y="1132839"/>
            <a:ext cx="9954260" cy="2503170"/>
          </a:xfrm>
          <a:custGeom>
            <a:avLst/>
            <a:gdLst/>
            <a:ahLst/>
            <a:cxnLst/>
            <a:rect l="l" t="t" r="r" b="b"/>
            <a:pathLst>
              <a:path w="9954260" h="2503170">
                <a:moveTo>
                  <a:pt x="9954260" y="0"/>
                </a:moveTo>
                <a:lnTo>
                  <a:pt x="0" y="0"/>
                </a:lnTo>
                <a:lnTo>
                  <a:pt x="0" y="2503170"/>
                </a:lnTo>
                <a:lnTo>
                  <a:pt x="9954260" y="2503170"/>
                </a:lnTo>
                <a:lnTo>
                  <a:pt x="995426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610" y="1097280"/>
            <a:ext cx="9952990" cy="2503170"/>
          </a:xfrm>
          <a:custGeom>
            <a:avLst/>
            <a:gdLst/>
            <a:ahLst/>
            <a:cxnLst/>
            <a:rect l="l" t="t" r="r" b="b"/>
            <a:pathLst>
              <a:path w="9952990" h="2503170">
                <a:moveTo>
                  <a:pt x="9952990" y="0"/>
                </a:moveTo>
                <a:lnTo>
                  <a:pt x="0" y="0"/>
                </a:lnTo>
                <a:lnTo>
                  <a:pt x="0" y="2503170"/>
                </a:lnTo>
                <a:lnTo>
                  <a:pt x="9952990" y="2503170"/>
                </a:lnTo>
                <a:lnTo>
                  <a:pt x="995299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2079" y="1094740"/>
            <a:ext cx="9055735" cy="234061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362710" marR="5080">
              <a:lnSpc>
                <a:spcPts val="1820"/>
              </a:lnSpc>
              <a:spcBef>
                <a:spcPts val="240"/>
              </a:spcBef>
            </a:pPr>
            <a:r>
              <a:rPr sz="1600" b="1" spc="-5" dirty="0">
                <a:latin typeface="Courier New"/>
                <a:cs typeface="Courier New"/>
              </a:rPr>
              <a:t>// Pas le premier: on concatene le mot </a:t>
            </a:r>
            <a:r>
              <a:rPr sz="1600" b="1" dirty="0">
                <a:latin typeface="Courier New"/>
                <a:cs typeface="Courier New"/>
              </a:rPr>
              <a:t>à </a:t>
            </a:r>
            <a:r>
              <a:rPr sz="1600" b="1" spc="-5" dirty="0">
                <a:latin typeface="Courier New"/>
                <a:cs typeface="Courier New"/>
              </a:rPr>
              <a:t>la chaîne de resultat.  </a:t>
            </a:r>
            <a:r>
              <a:rPr sz="1600" b="1" spc="-5" dirty="0">
                <a:solidFill>
                  <a:srgbClr val="007F00"/>
                </a:solidFill>
                <a:latin typeface="Courier New"/>
                <a:cs typeface="Courier New"/>
              </a:rPr>
              <a:t>else</a:t>
            </a:r>
            <a:endParaRPr sz="1600">
              <a:latin typeface="Courier New"/>
              <a:cs typeface="Courier New"/>
            </a:endParaRPr>
          </a:p>
          <a:p>
            <a:pPr marL="1812289">
              <a:lnSpc>
                <a:spcPts val="1710"/>
              </a:lnSpc>
              <a:spcBef>
                <a:spcPts val="5"/>
              </a:spcBef>
            </a:pPr>
            <a:r>
              <a:rPr sz="1600" b="1" spc="-5" dirty="0">
                <a:latin typeface="Courier New"/>
                <a:cs typeface="Courier New"/>
              </a:rPr>
              <a:t>result=result+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" 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|</a:t>
            </a:r>
            <a:r>
              <a:rPr sz="1600" b="1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600" b="1" spc="-5" dirty="0">
                <a:latin typeface="Courier New"/>
                <a:cs typeface="Courier New"/>
              </a:rPr>
              <a:t>+i.next().toString();</a:t>
            </a:r>
            <a:endParaRPr sz="1600">
              <a:latin typeface="Courier New"/>
              <a:cs typeface="Courier New"/>
            </a:endParaRPr>
          </a:p>
          <a:p>
            <a:pPr marL="912494">
              <a:lnSpc>
                <a:spcPts val="1864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>
              <a:latin typeface="Courier New"/>
              <a:cs typeface="Courier New"/>
            </a:endParaRPr>
          </a:p>
          <a:p>
            <a:pPr marL="912494">
              <a:lnSpc>
                <a:spcPts val="1864"/>
              </a:lnSpc>
            </a:pPr>
            <a:r>
              <a:rPr sz="1600" b="1" spc="-5" dirty="0">
                <a:solidFill>
                  <a:srgbClr val="DB2200"/>
                </a:solidFill>
                <a:latin typeface="Courier New"/>
                <a:cs typeface="Courier New"/>
              </a:rPr>
              <a:t>// On renvoie le couple (clef;valeur) constitué</a:t>
            </a:r>
            <a:r>
              <a:rPr sz="1600" b="1" spc="-25" dirty="0">
                <a:solidFill>
                  <a:srgbClr val="DB22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DB2200"/>
                </a:solidFill>
                <a:latin typeface="Courier New"/>
                <a:cs typeface="Courier New"/>
              </a:rPr>
              <a:t>de</a:t>
            </a:r>
            <a:endParaRPr sz="1600">
              <a:latin typeface="Courier New"/>
              <a:cs typeface="Courier New"/>
            </a:endParaRPr>
          </a:p>
          <a:p>
            <a:pPr marL="912494" marR="2648585">
              <a:lnSpc>
                <a:spcPts val="1810"/>
              </a:lnSpc>
              <a:spcBef>
                <a:spcPts val="95"/>
              </a:spcBef>
            </a:pPr>
            <a:r>
              <a:rPr sz="1600" b="1" spc="-5" dirty="0">
                <a:solidFill>
                  <a:srgbClr val="DB2200"/>
                </a:solidFill>
                <a:latin typeface="Courier New"/>
                <a:cs typeface="Courier New"/>
              </a:rPr>
              <a:t>// notre clef key et de la chaîne concaténée.  </a:t>
            </a:r>
            <a:r>
              <a:rPr sz="1600" b="1" spc="-5" dirty="0">
                <a:latin typeface="Courier New"/>
                <a:cs typeface="Courier New"/>
              </a:rPr>
              <a:t>context.write(key, </a:t>
            </a:r>
            <a:r>
              <a:rPr sz="1600" b="1" spc="-5" dirty="0">
                <a:solidFill>
                  <a:srgbClr val="007F00"/>
                </a:solidFill>
                <a:latin typeface="Courier New"/>
                <a:cs typeface="Courier New"/>
              </a:rPr>
              <a:t>new</a:t>
            </a:r>
            <a:r>
              <a:rPr sz="1600" b="1" spc="-2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Text(result));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ts val="1720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70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869950"/>
            <a:ext cx="2463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5-6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339" y="166370"/>
            <a:ext cx="251650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</a:t>
            </a:r>
            <a:r>
              <a:rPr spc="-10" dirty="0"/>
              <a:t>o</a:t>
            </a:r>
            <a:r>
              <a:rPr dirty="0"/>
              <a:t>m</a:t>
            </a:r>
            <a:r>
              <a:rPr spc="-10" dirty="0"/>
              <a:t>p</a:t>
            </a:r>
            <a:r>
              <a:rPr dirty="0"/>
              <a:t>il</a:t>
            </a:r>
            <a:r>
              <a:rPr spc="-15" dirty="0"/>
              <a:t>a</a:t>
            </a:r>
            <a:r>
              <a:rPr spc="-5" dirty="0"/>
              <a:t>t</a:t>
            </a:r>
            <a:r>
              <a:rPr dirty="0"/>
              <a:t>i</a:t>
            </a:r>
            <a:r>
              <a:rPr spc="-10" dirty="0"/>
              <a:t>o</a:t>
            </a:r>
            <a:r>
              <a:rPr dirty="0"/>
              <a:t>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7490" y="1258569"/>
            <a:ext cx="1257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180" dirty="0">
                <a:latin typeface="Calibri"/>
                <a:cs typeface="Calibri"/>
              </a:rPr>
              <a:t>●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3390" y="1164590"/>
            <a:ext cx="7952740" cy="67310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2460"/>
              </a:lnSpc>
              <a:spcBef>
                <a:spcPts val="330"/>
              </a:spcBef>
            </a:pPr>
            <a:r>
              <a:rPr sz="2200" b="1" spc="-5" dirty="0">
                <a:latin typeface="Arial"/>
                <a:cs typeface="Arial"/>
              </a:rPr>
              <a:t>Un programme map/reduce Hadoop </a:t>
            </a:r>
            <a:r>
              <a:rPr sz="2200" b="1" dirty="0">
                <a:latin typeface="Arial"/>
                <a:cs typeface="Arial"/>
              </a:rPr>
              <a:t>se </a:t>
            </a:r>
            <a:r>
              <a:rPr sz="2200" b="1" spc="-5" dirty="0">
                <a:latin typeface="Arial"/>
                <a:cs typeface="Arial"/>
              </a:rPr>
              <a:t>compile comme tout  programme Java </a:t>
            </a:r>
            <a:r>
              <a:rPr sz="2200" b="1" dirty="0">
                <a:latin typeface="Arial"/>
                <a:cs typeface="Arial"/>
              </a:rPr>
              <a:t>« </a:t>
            </a:r>
            <a:r>
              <a:rPr sz="2200" b="1" spc="-5" dirty="0">
                <a:latin typeface="Arial"/>
                <a:cs typeface="Arial"/>
              </a:rPr>
              <a:t>traditionnel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».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7490" y="2197100"/>
            <a:ext cx="1257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180" dirty="0">
                <a:latin typeface="Calibri"/>
                <a:cs typeface="Calibri"/>
              </a:rPr>
              <a:t>●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3390" y="2101850"/>
            <a:ext cx="9513570" cy="67310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2460"/>
              </a:lnSpc>
              <a:spcBef>
                <a:spcPts val="330"/>
              </a:spcBef>
            </a:pPr>
            <a:r>
              <a:rPr sz="2200" b="1" spc="-5" dirty="0">
                <a:latin typeface="Arial"/>
                <a:cs typeface="Arial"/>
              </a:rPr>
              <a:t>Il faut ensuite </a:t>
            </a:r>
            <a:r>
              <a:rPr sz="2200" b="1" dirty="0">
                <a:latin typeface="Arial"/>
                <a:cs typeface="Arial"/>
              </a:rPr>
              <a:t>le </a:t>
            </a:r>
            <a:r>
              <a:rPr sz="2200" b="1" spc="-5" dirty="0">
                <a:latin typeface="Arial"/>
                <a:cs typeface="Arial"/>
              </a:rPr>
              <a:t>compresser au sein d'un paquet Java .jar classique, </a:t>
            </a:r>
            <a:r>
              <a:rPr sz="2200" b="1" dirty="0">
                <a:latin typeface="Arial"/>
                <a:cs typeface="Arial"/>
              </a:rPr>
              <a:t>en  </a:t>
            </a:r>
            <a:r>
              <a:rPr sz="2200" b="1" spc="-5" dirty="0">
                <a:latin typeface="Arial"/>
                <a:cs typeface="Arial"/>
              </a:rPr>
              <a:t>faisant par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exemple: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7490" y="4071620"/>
            <a:ext cx="1257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180" dirty="0">
                <a:latin typeface="Calibri"/>
                <a:cs typeface="Calibri"/>
              </a:rPr>
              <a:t>●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3390" y="3977640"/>
            <a:ext cx="9516110" cy="67310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2460"/>
              </a:lnSpc>
              <a:spcBef>
                <a:spcPts val="330"/>
              </a:spcBef>
            </a:pPr>
            <a:r>
              <a:rPr sz="2200" b="1" spc="-15" dirty="0">
                <a:latin typeface="Arial"/>
                <a:cs typeface="Arial"/>
              </a:rPr>
              <a:t>Avantage </a:t>
            </a:r>
            <a:r>
              <a:rPr sz="2200" b="1" spc="-5" dirty="0">
                <a:latin typeface="Arial"/>
                <a:cs typeface="Arial"/>
              </a:rPr>
              <a:t>du .jar: on peut tout </a:t>
            </a:r>
            <a:r>
              <a:rPr sz="2200" b="1" dirty="0">
                <a:latin typeface="Arial"/>
                <a:cs typeface="Arial"/>
              </a:rPr>
              <a:t>à </a:t>
            </a:r>
            <a:r>
              <a:rPr sz="2200" b="1" spc="-5" dirty="0">
                <a:latin typeface="Arial"/>
                <a:cs typeface="Arial"/>
              </a:rPr>
              <a:t>fait </a:t>
            </a:r>
            <a:r>
              <a:rPr sz="2200" b="1" dirty="0">
                <a:latin typeface="Arial"/>
                <a:cs typeface="Arial"/>
              </a:rPr>
              <a:t>y </a:t>
            </a:r>
            <a:r>
              <a:rPr sz="2200" b="1" spc="-5" dirty="0">
                <a:latin typeface="Arial"/>
                <a:cs typeface="Arial"/>
              </a:rPr>
              <a:t>inclure plusieurs programmes  map/reduce différent, et sélectionner celui qu'on souhaite </a:t>
            </a:r>
            <a:r>
              <a:rPr sz="2200" b="1" dirty="0">
                <a:latin typeface="Arial"/>
                <a:cs typeface="Arial"/>
              </a:rPr>
              <a:t>à</a:t>
            </a:r>
            <a:r>
              <a:rPr sz="2200" b="1" spc="4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l'exécution.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9750" y="2988310"/>
            <a:ext cx="8172450" cy="73914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570"/>
              </a:lnSpc>
            </a:pPr>
            <a:r>
              <a:rPr sz="1500" b="1" spc="-5" dirty="0">
                <a:latin typeface="Courier New"/>
                <a:cs typeface="Courier New"/>
              </a:rPr>
              <a:t>mkdir -p</a:t>
            </a:r>
            <a:r>
              <a:rPr sz="1500" b="1" spc="-10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org/unice/hadoop/wordcount</a:t>
            </a:r>
            <a:endParaRPr sz="1500">
              <a:latin typeface="Courier New"/>
              <a:cs typeface="Courier New"/>
            </a:endParaRPr>
          </a:p>
          <a:p>
            <a:pPr marL="53975" marR="3881120">
              <a:lnSpc>
                <a:spcPts val="1700"/>
              </a:lnSpc>
              <a:spcBef>
                <a:spcPts val="90"/>
              </a:spcBef>
            </a:pPr>
            <a:r>
              <a:rPr sz="1500" b="1" spc="-5" dirty="0">
                <a:latin typeface="Courier New"/>
                <a:cs typeface="Courier New"/>
              </a:rPr>
              <a:t>mv *.class org/unice/hadoop/wordcount  jar -cvf unice_wcount.jar -C </a:t>
            </a:r>
            <a:r>
              <a:rPr sz="1500" b="1" dirty="0">
                <a:latin typeface="Courier New"/>
                <a:cs typeface="Courier New"/>
              </a:rPr>
              <a:t>.</a:t>
            </a:r>
            <a:r>
              <a:rPr sz="1500" b="1" spc="-55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org</a:t>
            </a:r>
            <a:endParaRPr sz="1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869950"/>
            <a:ext cx="2463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5-5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339" y="166370"/>
            <a:ext cx="239649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Le Big</a:t>
            </a:r>
            <a:r>
              <a:rPr spc="-80" dirty="0"/>
              <a:t> </a:t>
            </a:r>
            <a:r>
              <a:rPr spc="-10" dirty="0"/>
              <a:t>Data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7160" y="1145540"/>
            <a:ext cx="9639935" cy="263525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marR="17780" indent="-215900">
              <a:lnSpc>
                <a:spcPct val="93200"/>
              </a:lnSpc>
              <a:spcBef>
                <a:spcPts val="310"/>
              </a:spcBef>
              <a:buSzPct val="44230"/>
              <a:buFont typeface="Calibri"/>
              <a:buChar char="●"/>
              <a:tabLst>
                <a:tab pos="241300" algn="l"/>
              </a:tabLst>
            </a:pPr>
            <a:r>
              <a:rPr sz="2600" b="1" dirty="0">
                <a:latin typeface="Arial"/>
                <a:cs typeface="Arial"/>
              </a:rPr>
              <a:t>La </a:t>
            </a:r>
            <a:r>
              <a:rPr sz="2600" b="1" spc="-5" dirty="0">
                <a:latin typeface="Arial"/>
                <a:cs typeface="Arial"/>
              </a:rPr>
              <a:t>multiplication </a:t>
            </a:r>
            <a:r>
              <a:rPr sz="2600" b="1" dirty="0">
                <a:latin typeface="Arial"/>
                <a:cs typeface="Arial"/>
              </a:rPr>
              <a:t>des données, dans un volume </a:t>
            </a:r>
            <a:r>
              <a:rPr sz="2600" b="1" spc="-5" dirty="0">
                <a:latin typeface="Arial"/>
                <a:cs typeface="Arial"/>
              </a:rPr>
              <a:t>toujours  </a:t>
            </a:r>
            <a:r>
              <a:rPr sz="2600" b="1" dirty="0">
                <a:latin typeface="Arial"/>
                <a:cs typeface="Arial"/>
              </a:rPr>
              <a:t>plus </a:t>
            </a:r>
            <a:r>
              <a:rPr sz="2600" b="1" spc="-5" dirty="0">
                <a:latin typeface="Arial"/>
                <a:cs typeface="Arial"/>
              </a:rPr>
              <a:t>important, </a:t>
            </a:r>
            <a:r>
              <a:rPr sz="2600" b="1" dirty="0">
                <a:latin typeface="Arial"/>
                <a:cs typeface="Arial"/>
              </a:rPr>
              <a:t>et leur </a:t>
            </a:r>
            <a:r>
              <a:rPr sz="2600" b="1" spc="-5" dirty="0">
                <a:latin typeface="Arial"/>
                <a:cs typeface="Arial"/>
              </a:rPr>
              <a:t>traitement, </a:t>
            </a:r>
            <a:r>
              <a:rPr sz="2600" b="1" dirty="0">
                <a:latin typeface="Arial"/>
                <a:cs typeface="Arial"/>
              </a:rPr>
              <a:t>les </a:t>
            </a:r>
            <a:r>
              <a:rPr sz="2600" b="1" spc="-5" dirty="0">
                <a:latin typeface="Arial"/>
                <a:cs typeface="Arial"/>
              </a:rPr>
              <a:t>problématiques  </a:t>
            </a:r>
            <a:r>
              <a:rPr sz="2600" b="1" dirty="0">
                <a:latin typeface="Arial"/>
                <a:cs typeface="Arial"/>
              </a:rPr>
              <a:t>posées et </a:t>
            </a:r>
            <a:r>
              <a:rPr sz="2600" b="1" spc="-5" dirty="0">
                <a:latin typeface="Arial"/>
                <a:cs typeface="Arial"/>
              </a:rPr>
              <a:t>toutes les </a:t>
            </a:r>
            <a:r>
              <a:rPr sz="2600" b="1" dirty="0">
                <a:latin typeface="Arial"/>
                <a:cs typeface="Arial"/>
              </a:rPr>
              <a:t>nouvelles </a:t>
            </a:r>
            <a:r>
              <a:rPr sz="2600" b="1" spc="-5" dirty="0">
                <a:latin typeface="Arial"/>
                <a:cs typeface="Arial"/>
              </a:rPr>
              <a:t>possibilités </a:t>
            </a:r>
            <a:r>
              <a:rPr sz="2600" b="1" dirty="0">
                <a:latin typeface="Arial"/>
                <a:cs typeface="Arial"/>
              </a:rPr>
              <a:t>et usages qui en  découlent sont couverts par </a:t>
            </a:r>
            <a:r>
              <a:rPr sz="2600" b="1" spc="-5" dirty="0">
                <a:latin typeface="Arial"/>
                <a:cs typeface="Arial"/>
              </a:rPr>
              <a:t>l'expression </a:t>
            </a:r>
            <a:r>
              <a:rPr sz="2600" b="1" dirty="0">
                <a:latin typeface="Arial"/>
                <a:cs typeface="Arial"/>
              </a:rPr>
              <a:t>« </a:t>
            </a:r>
            <a:r>
              <a:rPr sz="2600" b="1" spc="-5" dirty="0">
                <a:latin typeface="Arial"/>
                <a:cs typeface="Arial"/>
              </a:rPr>
              <a:t>Big Data</a:t>
            </a:r>
            <a:r>
              <a:rPr sz="2600" b="1" dirty="0">
                <a:latin typeface="Arial"/>
                <a:cs typeface="Arial"/>
              </a:rPr>
              <a:t> ».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libri"/>
              <a:buChar char="●"/>
            </a:pPr>
            <a:endParaRPr sz="2550">
              <a:latin typeface="Arial"/>
              <a:cs typeface="Arial"/>
            </a:endParaRPr>
          </a:p>
          <a:p>
            <a:pPr marL="241300" marR="215265" indent="-215900">
              <a:lnSpc>
                <a:spcPts val="2900"/>
              </a:lnSpc>
              <a:spcBef>
                <a:spcPts val="5"/>
              </a:spcBef>
              <a:buSzPct val="44230"/>
              <a:buFont typeface="Calibri"/>
              <a:buChar char="●"/>
              <a:tabLst>
                <a:tab pos="241300" algn="l"/>
              </a:tabLst>
            </a:pPr>
            <a:r>
              <a:rPr sz="2600" b="1" dirty="0">
                <a:latin typeface="Arial"/>
                <a:cs typeface="Arial"/>
              </a:rPr>
              <a:t>Hadoop est </a:t>
            </a:r>
            <a:r>
              <a:rPr sz="2600" b="1" spc="5" dirty="0">
                <a:latin typeface="Arial"/>
                <a:cs typeface="Arial"/>
              </a:rPr>
              <a:t>au </a:t>
            </a:r>
            <a:r>
              <a:rPr sz="2600" b="1" dirty="0">
                <a:latin typeface="Arial"/>
                <a:cs typeface="Arial"/>
              </a:rPr>
              <a:t>coeur de ces </a:t>
            </a:r>
            <a:r>
              <a:rPr sz="2600" b="1" spc="-5" dirty="0">
                <a:latin typeface="Arial"/>
                <a:cs typeface="Arial"/>
              </a:rPr>
              <a:t>problématiques; </a:t>
            </a:r>
            <a:r>
              <a:rPr sz="2600" b="1" dirty="0">
                <a:latin typeface="Arial"/>
                <a:cs typeface="Arial"/>
              </a:rPr>
              <a:t>c'est </a:t>
            </a:r>
            <a:r>
              <a:rPr sz="2600" b="1" spc="-5" dirty="0">
                <a:latin typeface="Arial"/>
                <a:cs typeface="Arial"/>
              </a:rPr>
              <a:t>(de très  loin) le </a:t>
            </a:r>
            <a:r>
              <a:rPr sz="2600" b="1" dirty="0">
                <a:latin typeface="Arial"/>
                <a:cs typeface="Arial"/>
              </a:rPr>
              <a:t>logiciel/</a:t>
            </a:r>
            <a:r>
              <a:rPr sz="2600" b="1" i="1" dirty="0">
                <a:latin typeface="Arial"/>
                <a:cs typeface="Arial"/>
              </a:rPr>
              <a:t>framework </a:t>
            </a:r>
            <a:r>
              <a:rPr sz="2600" b="1" spc="-5" dirty="0">
                <a:latin typeface="Arial"/>
                <a:cs typeface="Arial"/>
              </a:rPr>
              <a:t>le </a:t>
            </a:r>
            <a:r>
              <a:rPr sz="2600" b="1" dirty="0">
                <a:latin typeface="Arial"/>
                <a:cs typeface="Arial"/>
              </a:rPr>
              <a:t>plus </a:t>
            </a:r>
            <a:r>
              <a:rPr sz="2600" b="1" spc="-5" dirty="0">
                <a:latin typeface="Arial"/>
                <a:cs typeface="Arial"/>
              </a:rPr>
              <a:t>utilisé </a:t>
            </a:r>
            <a:r>
              <a:rPr sz="2600" b="1" dirty="0">
                <a:latin typeface="Arial"/>
                <a:cs typeface="Arial"/>
              </a:rPr>
              <a:t>pour y</a:t>
            </a:r>
            <a:r>
              <a:rPr sz="2600" b="1" spc="-2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répondre.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869950"/>
            <a:ext cx="2463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5-7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339" y="166370"/>
            <a:ext cx="2085339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</a:t>
            </a:r>
            <a:r>
              <a:rPr spc="-15" dirty="0"/>
              <a:t>xé</a:t>
            </a:r>
            <a:r>
              <a:rPr spc="-5" dirty="0"/>
              <a:t>cut</a:t>
            </a:r>
            <a:r>
              <a:rPr dirty="0"/>
              <a:t>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6220" y="1271269"/>
            <a:ext cx="1257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180" dirty="0">
                <a:latin typeface="Calibri"/>
                <a:cs typeface="Calibri"/>
              </a:rPr>
              <a:t>●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3390" y="1164590"/>
            <a:ext cx="8364855" cy="6985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200" b="1" spc="-5" dirty="0">
                <a:latin typeface="Arial"/>
                <a:cs typeface="Arial"/>
              </a:rPr>
              <a:t>Là encore, </a:t>
            </a:r>
            <a:r>
              <a:rPr sz="2200" b="1" dirty="0">
                <a:latin typeface="Arial"/>
                <a:cs typeface="Arial"/>
              </a:rPr>
              <a:t>on </a:t>
            </a:r>
            <a:r>
              <a:rPr sz="2200" b="1" spc="-5" dirty="0">
                <a:latin typeface="Arial"/>
                <a:cs typeface="Arial"/>
              </a:rPr>
              <a:t>utilise </a:t>
            </a:r>
            <a:r>
              <a:rPr sz="2200" b="1" dirty="0">
                <a:latin typeface="Arial"/>
                <a:cs typeface="Arial"/>
              </a:rPr>
              <a:t>le </a:t>
            </a:r>
            <a:r>
              <a:rPr sz="2200" b="1" spc="-5" dirty="0">
                <a:latin typeface="Arial"/>
                <a:cs typeface="Arial"/>
              </a:rPr>
              <a:t>client console </a:t>
            </a:r>
            <a:r>
              <a:rPr sz="2200" b="1" spc="-5" dirty="0">
                <a:latin typeface="Courier New"/>
                <a:cs typeface="Courier New"/>
              </a:rPr>
              <a:t>hadoop</a:t>
            </a:r>
            <a:r>
              <a:rPr sz="2200" b="1" spc="-685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Arial"/>
                <a:cs typeface="Arial"/>
              </a:rPr>
              <a:t>pour l'exécution.  Synopsis: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3390" y="2752089"/>
            <a:ext cx="176339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latin typeface="Arial"/>
                <a:cs typeface="Arial"/>
              </a:rPr>
              <a:t>Par</a:t>
            </a:r>
            <a:r>
              <a:rPr sz="2200" b="1" spc="-7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exemple: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1800" y="2089150"/>
            <a:ext cx="8172450" cy="32258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720"/>
              </a:lnSpc>
            </a:pPr>
            <a:r>
              <a:rPr sz="1600" b="1" spc="-5" dirty="0">
                <a:solidFill>
                  <a:srgbClr val="007F00"/>
                </a:solidFill>
                <a:latin typeface="Courier New"/>
                <a:cs typeface="Courier New"/>
              </a:rPr>
              <a:t>hadoop jar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[JAR FILE] [DRIVER CLASS]</a:t>
            </a:r>
            <a:r>
              <a:rPr sz="1600" b="1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[PARAMETERS]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1800" y="3420109"/>
            <a:ext cx="8172450" cy="54991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664"/>
              </a:lnSpc>
            </a:pPr>
            <a:r>
              <a:rPr sz="1600" b="1" spc="-5" dirty="0">
                <a:solidFill>
                  <a:srgbClr val="007F00"/>
                </a:solidFill>
                <a:latin typeface="Courier New"/>
                <a:cs typeface="Courier New"/>
              </a:rPr>
              <a:t>hadoop jar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wcount_unice.jar org.unice.hadoop.wordcount.WCount</a:t>
            </a:r>
            <a:r>
              <a:rPr sz="1600" b="1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\</a:t>
            </a:r>
            <a:endParaRPr sz="1600">
              <a:latin typeface="Courier New"/>
              <a:cs typeface="Courier New"/>
            </a:endParaRPr>
          </a:p>
          <a:p>
            <a:pPr marL="1404620">
              <a:lnSpc>
                <a:spcPts val="1864"/>
              </a:lnSpc>
            </a:pP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/input/poeme.txt</a:t>
            </a:r>
            <a:r>
              <a:rPr sz="160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/results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869950"/>
            <a:ext cx="2463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5-8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339" y="166370"/>
            <a:ext cx="1964689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Résultats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6220" y="1258569"/>
            <a:ext cx="1257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180" dirty="0">
                <a:latin typeface="Calibri"/>
                <a:cs typeface="Calibri"/>
              </a:rPr>
              <a:t>●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3390" y="1164590"/>
            <a:ext cx="8901430" cy="67310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2460"/>
              </a:lnSpc>
              <a:spcBef>
                <a:spcPts val="330"/>
              </a:spcBef>
            </a:pPr>
            <a:r>
              <a:rPr sz="2200" b="1" spc="-5" dirty="0">
                <a:latin typeface="Arial"/>
                <a:cs typeface="Arial"/>
              </a:rPr>
              <a:t>Hadoop stocke les résultats dans une série de fichiers dont le nom  respecte le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format: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3390" y="2101850"/>
            <a:ext cx="681990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latin typeface="Arial"/>
                <a:cs typeface="Arial"/>
              </a:rPr>
              <a:t>part-r-XXXX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b="1" dirty="0">
                <a:latin typeface="Arial"/>
                <a:cs typeface="Arial"/>
              </a:rPr>
              <a:t>… </a:t>
            </a:r>
            <a:r>
              <a:rPr sz="2200" b="1" spc="-5" dirty="0">
                <a:latin typeface="Arial"/>
                <a:cs typeface="Arial"/>
              </a:rPr>
              <a:t>avec XXXX un compteur numérique</a:t>
            </a:r>
            <a:r>
              <a:rPr sz="2200" b="1" spc="-5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incrémental.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6220" y="3446779"/>
            <a:ext cx="1257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180" dirty="0">
                <a:latin typeface="Calibri"/>
                <a:cs typeface="Calibri"/>
              </a:rPr>
              <a:t>●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3390" y="3352800"/>
            <a:ext cx="9535160" cy="985519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2460"/>
              </a:lnSpc>
              <a:spcBef>
                <a:spcPts val="330"/>
              </a:spcBef>
            </a:pPr>
            <a:r>
              <a:rPr sz="2200" b="1" spc="-10" dirty="0">
                <a:latin typeface="Arial"/>
                <a:cs typeface="Arial"/>
              </a:rPr>
              <a:t>On </a:t>
            </a:r>
            <a:r>
              <a:rPr sz="2200" b="1" dirty="0">
                <a:latin typeface="Arial"/>
                <a:cs typeface="Arial"/>
              </a:rPr>
              <a:t>a un </a:t>
            </a:r>
            <a:r>
              <a:rPr sz="2200" b="1" spc="-5" dirty="0">
                <a:latin typeface="Arial"/>
                <a:cs typeface="Arial"/>
              </a:rPr>
              <a:t>fichier part-r par opération Reduce exécutée. </a:t>
            </a:r>
            <a:r>
              <a:rPr sz="2200" b="1" dirty="0">
                <a:latin typeface="Arial"/>
                <a:cs typeface="Arial"/>
              </a:rPr>
              <a:t>Le « r » </a:t>
            </a:r>
            <a:r>
              <a:rPr sz="2200" b="1" spc="-5" dirty="0">
                <a:latin typeface="Arial"/>
                <a:cs typeface="Arial"/>
              </a:rPr>
              <a:t>désigne  le résultat de l'opération Reduce. </a:t>
            </a:r>
            <a:r>
              <a:rPr sz="2200" b="1" spc="-10" dirty="0">
                <a:latin typeface="Arial"/>
                <a:cs typeface="Arial"/>
              </a:rPr>
              <a:t>On </a:t>
            </a:r>
            <a:r>
              <a:rPr sz="2200" b="1" spc="-5" dirty="0">
                <a:latin typeface="Arial"/>
                <a:cs typeface="Arial"/>
              </a:rPr>
              <a:t>peut également demander </a:t>
            </a:r>
            <a:r>
              <a:rPr sz="2200" b="1" dirty="0">
                <a:latin typeface="Arial"/>
                <a:cs typeface="Arial"/>
              </a:rPr>
              <a:t>la  </a:t>
            </a:r>
            <a:r>
              <a:rPr sz="2200" b="1" spc="-5" dirty="0">
                <a:latin typeface="Arial"/>
                <a:cs typeface="Arial"/>
              </a:rPr>
              <a:t>génération </a:t>
            </a:r>
            <a:r>
              <a:rPr sz="2200" b="1" dirty="0">
                <a:latin typeface="Arial"/>
                <a:cs typeface="Arial"/>
              </a:rPr>
              <a:t>de </a:t>
            </a:r>
            <a:r>
              <a:rPr sz="2200" b="1" spc="-5" dirty="0">
                <a:latin typeface="Arial"/>
                <a:cs typeface="Arial"/>
              </a:rPr>
              <a:t>la sortie des opérations map </a:t>
            </a:r>
            <a:r>
              <a:rPr sz="2200" b="1" dirty="0">
                <a:latin typeface="Arial"/>
                <a:cs typeface="Arial"/>
              </a:rPr>
              <a:t>– </a:t>
            </a:r>
            <a:r>
              <a:rPr sz="2200" b="1" spc="-5" dirty="0">
                <a:latin typeface="Arial"/>
                <a:cs typeface="Arial"/>
              </a:rPr>
              <a:t>dans des fichiers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part-m-*.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6220" y="4696459"/>
            <a:ext cx="1257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180" dirty="0">
                <a:latin typeface="Calibri"/>
                <a:cs typeface="Calibri"/>
              </a:rPr>
              <a:t>●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3390" y="4602479"/>
            <a:ext cx="86518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latin typeface="Arial"/>
                <a:cs typeface="Arial"/>
              </a:rPr>
              <a:t>En cas de succès, un fichier vide </a:t>
            </a:r>
            <a:r>
              <a:rPr sz="2200" b="1" spc="-10" dirty="0">
                <a:latin typeface="Arial"/>
                <a:cs typeface="Arial"/>
              </a:rPr>
              <a:t>_SUCCESS </a:t>
            </a:r>
            <a:r>
              <a:rPr sz="2200" b="1" spc="-5" dirty="0">
                <a:latin typeface="Arial"/>
                <a:cs typeface="Arial"/>
              </a:rPr>
              <a:t>est également</a:t>
            </a:r>
            <a:r>
              <a:rPr sz="2200" b="1" spc="6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créé.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869950"/>
            <a:ext cx="2463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5-7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339" y="166370"/>
            <a:ext cx="2085339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</a:t>
            </a:r>
            <a:r>
              <a:rPr spc="-15" dirty="0"/>
              <a:t>xé</a:t>
            </a:r>
            <a:r>
              <a:rPr spc="-5" dirty="0"/>
              <a:t>cut</a:t>
            </a:r>
            <a:r>
              <a:rPr dirty="0"/>
              <a:t>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6220" y="1271269"/>
            <a:ext cx="1257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180" dirty="0">
                <a:latin typeface="Calibri"/>
                <a:cs typeface="Calibri"/>
              </a:rPr>
              <a:t>●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3390" y="1164590"/>
            <a:ext cx="8364855" cy="6985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200" b="1" spc="-5" dirty="0">
                <a:latin typeface="Arial"/>
                <a:cs typeface="Arial"/>
              </a:rPr>
              <a:t>Là encore, </a:t>
            </a:r>
            <a:r>
              <a:rPr sz="2200" b="1" dirty="0">
                <a:latin typeface="Arial"/>
                <a:cs typeface="Arial"/>
              </a:rPr>
              <a:t>on </a:t>
            </a:r>
            <a:r>
              <a:rPr sz="2200" b="1" spc="-5" dirty="0">
                <a:latin typeface="Arial"/>
                <a:cs typeface="Arial"/>
              </a:rPr>
              <a:t>utilise </a:t>
            </a:r>
            <a:r>
              <a:rPr sz="2200" b="1" dirty="0">
                <a:latin typeface="Arial"/>
                <a:cs typeface="Arial"/>
              </a:rPr>
              <a:t>le </a:t>
            </a:r>
            <a:r>
              <a:rPr sz="2200" b="1" spc="-5" dirty="0">
                <a:latin typeface="Arial"/>
                <a:cs typeface="Arial"/>
              </a:rPr>
              <a:t>client console </a:t>
            </a:r>
            <a:r>
              <a:rPr sz="2200" b="1" spc="-5" dirty="0">
                <a:latin typeface="Courier New"/>
                <a:cs typeface="Courier New"/>
              </a:rPr>
              <a:t>hadoop</a:t>
            </a:r>
            <a:r>
              <a:rPr sz="2200" b="1" spc="-685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Arial"/>
                <a:cs typeface="Arial"/>
              </a:rPr>
              <a:t>pour l'exécution.  Synopsis: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3390" y="2752089"/>
            <a:ext cx="176339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latin typeface="Arial"/>
                <a:cs typeface="Arial"/>
              </a:rPr>
              <a:t>Par</a:t>
            </a:r>
            <a:r>
              <a:rPr sz="2200" b="1" spc="-7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exemple: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1800" y="2089150"/>
            <a:ext cx="8172450" cy="32258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720"/>
              </a:lnSpc>
            </a:pPr>
            <a:r>
              <a:rPr sz="1600" b="1" spc="-5" dirty="0">
                <a:solidFill>
                  <a:srgbClr val="007F00"/>
                </a:solidFill>
                <a:latin typeface="Courier New"/>
                <a:cs typeface="Courier New"/>
              </a:rPr>
              <a:t>hadoop jar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[JAR FILE] [DRIVER CLASS]</a:t>
            </a:r>
            <a:r>
              <a:rPr sz="1600" b="1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[PARAMETERS]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1800" y="3420109"/>
            <a:ext cx="8172450" cy="54991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664"/>
              </a:lnSpc>
            </a:pPr>
            <a:r>
              <a:rPr sz="1600" b="1" spc="-5" dirty="0">
                <a:solidFill>
                  <a:srgbClr val="007F00"/>
                </a:solidFill>
                <a:latin typeface="Courier New"/>
                <a:cs typeface="Courier New"/>
              </a:rPr>
              <a:t>hadoop jar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wcount_unice.jar org.unice.hadoop.wordcount.WCount</a:t>
            </a:r>
            <a:r>
              <a:rPr sz="1600" b="1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\</a:t>
            </a:r>
            <a:endParaRPr sz="1600">
              <a:latin typeface="Courier New"/>
              <a:cs typeface="Courier New"/>
            </a:endParaRPr>
          </a:p>
          <a:p>
            <a:pPr marL="1404620">
              <a:lnSpc>
                <a:spcPts val="1864"/>
              </a:lnSpc>
            </a:pP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/input/poeme.txt</a:t>
            </a:r>
            <a:r>
              <a:rPr sz="160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/results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1500" y="3968750"/>
            <a:ext cx="560895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25" dirty="0">
                <a:solidFill>
                  <a:srgbClr val="FFFFFF"/>
                </a:solidFill>
                <a:latin typeface="Lucida Sans"/>
                <a:cs typeface="Lucida Sans"/>
              </a:rPr>
              <a:t>Autres </a:t>
            </a:r>
            <a:r>
              <a:rPr sz="2300" spc="55" dirty="0">
                <a:solidFill>
                  <a:srgbClr val="FFFFFF"/>
                </a:solidFill>
                <a:latin typeface="Lucida Sans"/>
                <a:cs typeface="Lucida Sans"/>
              </a:rPr>
              <a:t>langages; </a:t>
            </a:r>
            <a:r>
              <a:rPr sz="2300" spc="50" dirty="0">
                <a:solidFill>
                  <a:srgbClr val="FFFFFF"/>
                </a:solidFill>
                <a:latin typeface="Lucida Sans"/>
                <a:cs typeface="Lucida Sans"/>
              </a:rPr>
              <a:t>autres </a:t>
            </a:r>
            <a:r>
              <a:rPr sz="2300" dirty="0">
                <a:solidFill>
                  <a:srgbClr val="FFFFFF"/>
                </a:solidFill>
                <a:latin typeface="Lucida Sans"/>
                <a:cs typeface="Lucida Sans"/>
              </a:rPr>
              <a:t>outils</a:t>
            </a:r>
            <a:r>
              <a:rPr sz="2300" spc="-13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300" spc="25" dirty="0">
                <a:solidFill>
                  <a:srgbClr val="FFFFFF"/>
                </a:solidFill>
                <a:latin typeface="Lucida Sans"/>
                <a:cs typeface="Lucida Sans"/>
              </a:rPr>
              <a:t>Hadoop</a:t>
            </a:r>
            <a:endParaRPr sz="2300">
              <a:latin typeface="Lucida Sans"/>
              <a:cs typeface="Lucida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05610" y="1270"/>
            <a:ext cx="8373109" cy="3765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5800" y="3906520"/>
            <a:ext cx="2730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260" dirty="0">
                <a:solidFill>
                  <a:srgbClr val="FFFFFF"/>
                </a:solidFill>
                <a:latin typeface="DejaVu Sans Mono"/>
                <a:cs typeface="DejaVu Sans Mono"/>
              </a:rPr>
              <a:t>6</a:t>
            </a:r>
            <a:endParaRPr sz="280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869950"/>
            <a:ext cx="2463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6-1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339" y="166370"/>
            <a:ext cx="728218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Autres </a:t>
            </a:r>
            <a:r>
              <a:rPr spc="-5" dirty="0"/>
              <a:t>langages de</a:t>
            </a:r>
            <a:r>
              <a:rPr spc="-90" dirty="0"/>
              <a:t> </a:t>
            </a:r>
            <a:r>
              <a:rPr spc="-5" dirty="0"/>
              <a:t>programmation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2090" y="1159509"/>
            <a:ext cx="9794875" cy="411226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54000" marR="30480" indent="-215900">
              <a:lnSpc>
                <a:spcPct val="93100"/>
              </a:lnSpc>
              <a:spcBef>
                <a:spcPts val="315"/>
              </a:spcBef>
              <a:buSzPct val="44230"/>
              <a:buFont typeface="Calibri"/>
              <a:buChar char="●"/>
              <a:tabLst>
                <a:tab pos="254000" algn="l"/>
              </a:tabLst>
            </a:pPr>
            <a:r>
              <a:rPr sz="2600" b="1" dirty="0">
                <a:latin typeface="Arial"/>
                <a:cs typeface="Arial"/>
              </a:rPr>
              <a:t>Pour développer des </a:t>
            </a:r>
            <a:r>
              <a:rPr sz="2600" b="1" spc="-5" dirty="0">
                <a:latin typeface="Arial"/>
                <a:cs typeface="Arial"/>
              </a:rPr>
              <a:t>programmes </a:t>
            </a:r>
            <a:r>
              <a:rPr sz="2600" b="1" dirty="0">
                <a:latin typeface="Arial"/>
                <a:cs typeface="Arial"/>
              </a:rPr>
              <a:t>map/reduce Hadoop dans  d'autres langages: </a:t>
            </a:r>
            <a:r>
              <a:rPr sz="2600" b="1" spc="-5" dirty="0">
                <a:latin typeface="Arial"/>
                <a:cs typeface="Arial"/>
              </a:rPr>
              <a:t>utilitaire Streaming, distribué </a:t>
            </a:r>
            <a:r>
              <a:rPr sz="2600" b="1" dirty="0">
                <a:latin typeface="Arial"/>
                <a:cs typeface="Arial"/>
              </a:rPr>
              <a:t>avec  Hadoop.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alibri"/>
              <a:buChar char="●"/>
            </a:pPr>
            <a:endParaRPr sz="2500">
              <a:latin typeface="Arial"/>
              <a:cs typeface="Arial"/>
            </a:endParaRPr>
          </a:p>
          <a:p>
            <a:pPr marL="254000" marR="315595" indent="-215900">
              <a:lnSpc>
                <a:spcPct val="93100"/>
              </a:lnSpc>
              <a:buSzPct val="44230"/>
              <a:buFont typeface="Calibri"/>
              <a:buChar char="●"/>
              <a:tabLst>
                <a:tab pos="254000" algn="l"/>
              </a:tabLst>
            </a:pPr>
            <a:r>
              <a:rPr sz="2600" b="1" spc="-5" dirty="0">
                <a:latin typeface="Arial"/>
                <a:cs typeface="Arial"/>
              </a:rPr>
              <a:t>Il </a:t>
            </a:r>
            <a:r>
              <a:rPr sz="2600" b="1" dirty="0">
                <a:latin typeface="Arial"/>
                <a:cs typeface="Arial"/>
              </a:rPr>
              <a:t>s'agit </a:t>
            </a:r>
            <a:r>
              <a:rPr sz="2600" b="1" spc="5" dirty="0">
                <a:latin typeface="Arial"/>
                <a:cs typeface="Arial"/>
              </a:rPr>
              <a:t>en </a:t>
            </a:r>
            <a:r>
              <a:rPr sz="2600" b="1" spc="-5" dirty="0">
                <a:latin typeface="Arial"/>
                <a:cs typeface="Arial"/>
              </a:rPr>
              <a:t>réalité </a:t>
            </a:r>
            <a:r>
              <a:rPr sz="2600" b="1" dirty="0">
                <a:latin typeface="Arial"/>
                <a:cs typeface="Arial"/>
              </a:rPr>
              <a:t>d'une </a:t>
            </a:r>
            <a:r>
              <a:rPr sz="2600" b="1" spc="-5" dirty="0">
                <a:latin typeface="Arial"/>
                <a:cs typeface="Arial"/>
              </a:rPr>
              <a:t>application </a:t>
            </a:r>
            <a:r>
              <a:rPr sz="2600" b="1" dirty="0">
                <a:latin typeface="Arial"/>
                <a:cs typeface="Arial"/>
              </a:rPr>
              <a:t>Hadoop Java classique  capable d'invoquer un </a:t>
            </a:r>
            <a:r>
              <a:rPr sz="2600" b="1" spc="-5" dirty="0">
                <a:latin typeface="Arial"/>
                <a:cs typeface="Arial"/>
              </a:rPr>
              <a:t>intépréteur/un binaire </a:t>
            </a:r>
            <a:r>
              <a:rPr sz="2600" b="1" dirty="0">
                <a:latin typeface="Arial"/>
                <a:cs typeface="Arial"/>
              </a:rPr>
              <a:t>sur </a:t>
            </a:r>
            <a:r>
              <a:rPr sz="2600" b="1" spc="-5" dirty="0">
                <a:latin typeface="Arial"/>
                <a:cs typeface="Arial"/>
              </a:rPr>
              <a:t>tous les  </a:t>
            </a:r>
            <a:r>
              <a:rPr sz="2600" b="1" dirty="0">
                <a:latin typeface="Arial"/>
                <a:cs typeface="Arial"/>
              </a:rPr>
              <a:t>nœuds du </a:t>
            </a:r>
            <a:r>
              <a:rPr sz="2600" b="1" spc="-20" dirty="0">
                <a:latin typeface="Arial"/>
                <a:cs typeface="Arial"/>
              </a:rPr>
              <a:t>cluster.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Char char="●"/>
            </a:pPr>
            <a:endParaRPr sz="2500">
              <a:latin typeface="Arial"/>
              <a:cs typeface="Arial"/>
            </a:endParaRPr>
          </a:p>
          <a:p>
            <a:pPr marL="254000" marR="620395" indent="-215900">
              <a:lnSpc>
                <a:spcPct val="93100"/>
              </a:lnSpc>
              <a:buSzPct val="44230"/>
              <a:buFont typeface="Calibri"/>
              <a:buChar char="●"/>
              <a:tabLst>
                <a:tab pos="254000" algn="l"/>
              </a:tabLst>
            </a:pPr>
            <a:r>
              <a:rPr sz="2600" b="1" spc="-5" dirty="0">
                <a:latin typeface="Arial"/>
                <a:cs typeface="Arial"/>
              </a:rPr>
              <a:t>On spécifie </a:t>
            </a:r>
            <a:r>
              <a:rPr sz="2600" b="1" dirty="0">
                <a:latin typeface="Arial"/>
                <a:cs typeface="Arial"/>
              </a:rPr>
              <a:t>à </a:t>
            </a:r>
            <a:r>
              <a:rPr sz="2600" b="1" spc="-5" dirty="0">
                <a:latin typeface="Arial"/>
                <a:cs typeface="Arial"/>
              </a:rPr>
              <a:t>l'utilitaire </a:t>
            </a:r>
            <a:r>
              <a:rPr sz="2600" b="1" dirty="0">
                <a:latin typeface="Arial"/>
                <a:cs typeface="Arial"/>
              </a:rPr>
              <a:t>deux arguments: </a:t>
            </a:r>
            <a:r>
              <a:rPr sz="2600" b="1" spc="-5" dirty="0">
                <a:latin typeface="Arial"/>
                <a:cs typeface="Arial"/>
              </a:rPr>
              <a:t>le programme </a:t>
            </a:r>
            <a:r>
              <a:rPr sz="2600" b="1" dirty="0">
                <a:latin typeface="Arial"/>
                <a:cs typeface="Arial"/>
              </a:rPr>
              <a:t>à  exécuter pour </a:t>
            </a:r>
            <a:r>
              <a:rPr sz="2600" b="1" spc="-5" dirty="0">
                <a:latin typeface="Arial"/>
                <a:cs typeface="Arial"/>
              </a:rPr>
              <a:t>l'opération </a:t>
            </a:r>
            <a:r>
              <a:rPr sz="2600" b="1" dirty="0">
                <a:latin typeface="Arial"/>
                <a:cs typeface="Arial"/>
              </a:rPr>
              <a:t>map, et celui à exécuter pour  </a:t>
            </a:r>
            <a:r>
              <a:rPr sz="2600" b="1" spc="-5" dirty="0">
                <a:latin typeface="Arial"/>
                <a:cs typeface="Arial"/>
              </a:rPr>
              <a:t>l'opération</a:t>
            </a:r>
            <a:r>
              <a:rPr sz="2600" b="1" spc="-1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reduce.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869950"/>
            <a:ext cx="2463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6-2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339" y="166370"/>
            <a:ext cx="728218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Autres </a:t>
            </a:r>
            <a:r>
              <a:rPr spc="-5" dirty="0"/>
              <a:t>langages de</a:t>
            </a:r>
            <a:r>
              <a:rPr spc="-90" dirty="0"/>
              <a:t> </a:t>
            </a:r>
            <a:r>
              <a:rPr spc="-5" dirty="0"/>
              <a:t>programmation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7490" y="1159509"/>
            <a:ext cx="18224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0" indent="-215900">
              <a:lnSpc>
                <a:spcPct val="100000"/>
              </a:lnSpc>
              <a:spcBef>
                <a:spcPts val="100"/>
              </a:spcBef>
              <a:buSzPct val="44230"/>
              <a:buFont typeface="Calibri"/>
              <a:buChar char="●"/>
              <a:tabLst>
                <a:tab pos="228600" algn="l"/>
              </a:tabLst>
            </a:pPr>
            <a:r>
              <a:rPr sz="2600" b="1" dirty="0">
                <a:latin typeface="Arial"/>
                <a:cs typeface="Arial"/>
              </a:rPr>
              <a:t>Sy</a:t>
            </a:r>
            <a:r>
              <a:rPr sz="2600" b="1" spc="5" dirty="0">
                <a:latin typeface="Arial"/>
                <a:cs typeface="Arial"/>
              </a:rPr>
              <a:t>n</a:t>
            </a:r>
            <a:r>
              <a:rPr sz="2600" b="1" dirty="0">
                <a:latin typeface="Arial"/>
                <a:cs typeface="Arial"/>
              </a:rPr>
              <a:t>o</a:t>
            </a:r>
            <a:r>
              <a:rPr sz="2600" b="1" spc="5" dirty="0">
                <a:latin typeface="Arial"/>
                <a:cs typeface="Arial"/>
              </a:rPr>
              <a:t>p</a:t>
            </a:r>
            <a:r>
              <a:rPr sz="2600" b="1" dirty="0">
                <a:latin typeface="Arial"/>
                <a:cs typeface="Arial"/>
              </a:rPr>
              <a:t>s</a:t>
            </a:r>
            <a:r>
              <a:rPr sz="2600" b="1" spc="-5" dirty="0">
                <a:latin typeface="Arial"/>
                <a:cs typeface="Arial"/>
              </a:rPr>
              <a:t>i</a:t>
            </a:r>
            <a:r>
              <a:rPr sz="2600" b="1" dirty="0">
                <a:latin typeface="Arial"/>
                <a:cs typeface="Arial"/>
              </a:rPr>
              <a:t>s: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7490" y="3004820"/>
            <a:ext cx="22999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0" indent="-215900">
              <a:lnSpc>
                <a:spcPct val="100000"/>
              </a:lnSpc>
              <a:spcBef>
                <a:spcPts val="100"/>
              </a:spcBef>
              <a:buSzPct val="44230"/>
              <a:buFont typeface="Calibri"/>
              <a:buChar char="●"/>
              <a:tabLst>
                <a:tab pos="228600" algn="l"/>
              </a:tabLst>
            </a:pPr>
            <a:r>
              <a:rPr sz="2600" b="1" dirty="0">
                <a:latin typeface="Arial"/>
                <a:cs typeface="Arial"/>
              </a:rPr>
              <a:t>Par</a:t>
            </a:r>
            <a:r>
              <a:rPr sz="2600" b="1" spc="-9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exemple: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1009" y="1764029"/>
            <a:ext cx="9222740" cy="1010919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0" rIns="0" bIns="0" rtlCol="0">
            <a:spAutoFit/>
          </a:bodyPr>
          <a:lstStyle/>
          <a:p>
            <a:pPr marL="54610">
              <a:lnSpc>
                <a:spcPts val="1664"/>
              </a:lnSpc>
            </a:pPr>
            <a:r>
              <a:rPr sz="1600" b="1" spc="-5" dirty="0">
                <a:solidFill>
                  <a:srgbClr val="007F00"/>
                </a:solidFill>
                <a:latin typeface="Courier New"/>
                <a:cs typeface="Courier New"/>
              </a:rPr>
              <a:t>hadoop jar hadoop-streaming-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X.Y.Z</a:t>
            </a:r>
            <a:r>
              <a:rPr sz="1600" b="1" spc="-5" dirty="0">
                <a:solidFill>
                  <a:srgbClr val="007F00"/>
                </a:solidFill>
                <a:latin typeface="Courier New"/>
                <a:cs typeface="Courier New"/>
              </a:rPr>
              <a:t>.jar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-input [HDFS INPUT FILES]</a:t>
            </a:r>
            <a:r>
              <a:rPr sz="1600" b="1" spc="-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\</a:t>
            </a:r>
            <a:endParaRPr sz="1600">
              <a:latin typeface="Courier New"/>
              <a:cs typeface="Courier New"/>
            </a:endParaRPr>
          </a:p>
          <a:p>
            <a:pPr marL="4696460">
              <a:lnSpc>
                <a:spcPts val="1814"/>
              </a:lnSpc>
            </a:pP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-output [HDFS OUTPUT FILES]</a:t>
            </a:r>
            <a:r>
              <a:rPr sz="1600" b="1" spc="-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\</a:t>
            </a:r>
            <a:endParaRPr sz="1600">
              <a:latin typeface="Courier New"/>
              <a:cs typeface="Courier New"/>
            </a:endParaRPr>
          </a:p>
          <a:p>
            <a:pPr marL="4686935">
              <a:lnSpc>
                <a:spcPts val="1814"/>
              </a:lnSpc>
              <a:tabLst>
                <a:tab pos="7491095" algn="l"/>
              </a:tabLst>
            </a:pP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-mapper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[MAP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PROGRAM]	</a:t>
            </a:r>
            <a:r>
              <a:rPr sz="1600" b="1" dirty="0">
                <a:latin typeface="Courier New"/>
                <a:cs typeface="Courier New"/>
              </a:rPr>
              <a:t>\</a:t>
            </a:r>
            <a:endParaRPr sz="1600">
              <a:latin typeface="Courier New"/>
              <a:cs typeface="Courier New"/>
            </a:endParaRPr>
          </a:p>
          <a:p>
            <a:pPr marL="4686935">
              <a:lnSpc>
                <a:spcPts val="1864"/>
              </a:lnSpc>
            </a:pP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-reducer [REDUCE</a:t>
            </a:r>
            <a:r>
              <a:rPr sz="160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PROGRAM]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9750" y="3733800"/>
            <a:ext cx="8172450" cy="54991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664"/>
              </a:lnSpc>
            </a:pPr>
            <a:r>
              <a:rPr sz="1600" b="1" spc="-5" dirty="0">
                <a:solidFill>
                  <a:srgbClr val="007F00"/>
                </a:solidFill>
                <a:latin typeface="Courier New"/>
                <a:cs typeface="Courier New"/>
              </a:rPr>
              <a:t>hadoop jar hadoop-streaming-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X.Y.Z</a:t>
            </a:r>
            <a:r>
              <a:rPr sz="1600" b="1" spc="-5" dirty="0">
                <a:solidFill>
                  <a:srgbClr val="007F00"/>
                </a:solidFill>
                <a:latin typeface="Courier New"/>
                <a:cs typeface="Courier New"/>
              </a:rPr>
              <a:t>.jar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-input /poeme.txt</a:t>
            </a:r>
            <a:r>
              <a:rPr sz="1600" b="1" spc="-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\</a:t>
            </a:r>
            <a:endParaRPr sz="1600">
              <a:latin typeface="Courier New"/>
              <a:cs typeface="Courier New"/>
            </a:endParaRPr>
          </a:p>
          <a:p>
            <a:pPr marL="1404620">
              <a:lnSpc>
                <a:spcPts val="1864"/>
              </a:lnSpc>
            </a:pP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-output /results -mapper ./map.py -reducer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./reduce.py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869950"/>
            <a:ext cx="2463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6-3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339" y="166370"/>
            <a:ext cx="424116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Format des</a:t>
            </a:r>
            <a:r>
              <a:rPr spc="-80" dirty="0"/>
              <a:t> </a:t>
            </a:r>
            <a:r>
              <a:rPr spc="-10" dirty="0"/>
              <a:t>données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9389" y="1159509"/>
            <a:ext cx="9666605" cy="451993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66700" marR="43180" indent="-215900">
              <a:lnSpc>
                <a:spcPct val="93100"/>
              </a:lnSpc>
              <a:spcBef>
                <a:spcPts val="315"/>
              </a:spcBef>
              <a:buSzPct val="44230"/>
              <a:buFont typeface="Calibri"/>
              <a:buChar char="●"/>
              <a:tabLst>
                <a:tab pos="266700" algn="l"/>
              </a:tabLst>
            </a:pPr>
            <a:r>
              <a:rPr sz="2600" b="1" dirty="0">
                <a:latin typeface="Arial"/>
                <a:cs typeface="Arial"/>
              </a:rPr>
              <a:t>Pour passer </a:t>
            </a:r>
            <a:r>
              <a:rPr sz="2600" b="1" spc="-5" dirty="0">
                <a:latin typeface="Arial"/>
                <a:cs typeface="Arial"/>
              </a:rPr>
              <a:t>les </a:t>
            </a:r>
            <a:r>
              <a:rPr sz="2600" b="1" dirty="0">
                <a:latin typeface="Arial"/>
                <a:cs typeface="Arial"/>
              </a:rPr>
              <a:t>données </a:t>
            </a:r>
            <a:r>
              <a:rPr sz="2600" b="1" spc="-5" dirty="0">
                <a:latin typeface="Arial"/>
                <a:cs typeface="Arial"/>
              </a:rPr>
              <a:t>d'entrée </a:t>
            </a:r>
            <a:r>
              <a:rPr sz="2600" b="1" dirty="0">
                <a:latin typeface="Arial"/>
                <a:cs typeface="Arial"/>
              </a:rPr>
              <a:t>et recevoir les données  de </a:t>
            </a:r>
            <a:r>
              <a:rPr sz="2600" b="1" spc="-5" dirty="0">
                <a:latin typeface="Arial"/>
                <a:cs typeface="Arial"/>
              </a:rPr>
              <a:t>sortie, streaming fait </a:t>
            </a:r>
            <a:r>
              <a:rPr sz="2600" b="1" dirty="0">
                <a:latin typeface="Arial"/>
                <a:cs typeface="Arial"/>
              </a:rPr>
              <a:t>appel aux </a:t>
            </a:r>
            <a:r>
              <a:rPr sz="2600" b="1" spc="-5" dirty="0">
                <a:latin typeface="Arial"/>
                <a:cs typeface="Arial"/>
              </a:rPr>
              <a:t>flux </a:t>
            </a:r>
            <a:r>
              <a:rPr sz="2600" b="1" dirty="0">
                <a:latin typeface="Arial"/>
                <a:cs typeface="Arial"/>
              </a:rPr>
              <a:t>standards </a:t>
            </a:r>
            <a:r>
              <a:rPr sz="2600" b="1" spc="-5" dirty="0">
                <a:latin typeface="Arial"/>
                <a:cs typeface="Arial"/>
              </a:rPr>
              <a:t>respectifs  </a:t>
            </a:r>
            <a:r>
              <a:rPr sz="2600" b="1" i="1" spc="-5" dirty="0">
                <a:latin typeface="Arial"/>
                <a:cs typeface="Arial"/>
              </a:rPr>
              <a:t>stdin </a:t>
            </a:r>
            <a:r>
              <a:rPr sz="2600" b="1" dirty="0">
                <a:latin typeface="Arial"/>
                <a:cs typeface="Arial"/>
              </a:rPr>
              <a:t>et </a:t>
            </a:r>
            <a:r>
              <a:rPr sz="2600" b="1" i="1" dirty="0">
                <a:latin typeface="Arial"/>
                <a:cs typeface="Arial"/>
              </a:rPr>
              <a:t>stdout</a:t>
            </a:r>
            <a:r>
              <a:rPr sz="2600" b="1" dirty="0"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Calibri"/>
              <a:buChar char="●"/>
            </a:pPr>
            <a:endParaRPr sz="2300">
              <a:latin typeface="Arial"/>
              <a:cs typeface="Arial"/>
            </a:endParaRPr>
          </a:p>
          <a:p>
            <a:pPr marL="266700" indent="-215900">
              <a:lnSpc>
                <a:spcPct val="100000"/>
              </a:lnSpc>
              <a:buSzPct val="44230"/>
              <a:buFont typeface="Calibri"/>
              <a:buChar char="●"/>
              <a:tabLst>
                <a:tab pos="266700" algn="l"/>
              </a:tabLst>
            </a:pPr>
            <a:r>
              <a:rPr sz="2600" b="1" dirty="0">
                <a:latin typeface="Arial"/>
                <a:cs typeface="Arial"/>
              </a:rPr>
              <a:t>Le </a:t>
            </a:r>
            <a:r>
              <a:rPr sz="2600" b="1" spc="-5" dirty="0">
                <a:latin typeface="Arial"/>
                <a:cs typeface="Arial"/>
              </a:rPr>
              <a:t>format respecte le </a:t>
            </a:r>
            <a:r>
              <a:rPr sz="2600" b="1" dirty="0">
                <a:latin typeface="Arial"/>
                <a:cs typeface="Arial"/>
              </a:rPr>
              <a:t>schéma</a:t>
            </a:r>
            <a:r>
              <a:rPr sz="2600" b="1" spc="3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suivant:</a:t>
            </a:r>
            <a:endParaRPr sz="2600">
              <a:latin typeface="Arial"/>
              <a:cs typeface="Arial"/>
            </a:endParaRPr>
          </a:p>
          <a:p>
            <a:pPr marL="482600">
              <a:lnSpc>
                <a:spcPct val="100000"/>
              </a:lnSpc>
              <a:spcBef>
                <a:spcPts val="1780"/>
              </a:spcBef>
            </a:pP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CLEF</a:t>
            </a:r>
            <a:r>
              <a:rPr sz="1800" b="1" spc="-5" dirty="0">
                <a:solidFill>
                  <a:srgbClr val="007F00"/>
                </a:solidFill>
                <a:latin typeface="Courier New"/>
                <a:cs typeface="Courier New"/>
              </a:rPr>
              <a:t>[TABULATION]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VALEUR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Courier New"/>
              <a:cs typeface="Courier New"/>
            </a:endParaRPr>
          </a:p>
          <a:p>
            <a:pPr marL="266700">
              <a:lnSpc>
                <a:spcPct val="100000"/>
              </a:lnSpc>
              <a:spcBef>
                <a:spcPts val="5"/>
              </a:spcBef>
            </a:pPr>
            <a:r>
              <a:rPr sz="2600" b="1" dirty="0">
                <a:latin typeface="Arial"/>
                <a:cs typeface="Arial"/>
              </a:rPr>
              <a:t>… avec un couple </a:t>
            </a:r>
            <a:r>
              <a:rPr sz="2600" b="1" spc="-5" dirty="0">
                <a:latin typeface="Arial"/>
                <a:cs typeface="Arial"/>
              </a:rPr>
              <a:t>(clef;valeur) </a:t>
            </a:r>
            <a:r>
              <a:rPr sz="2600" b="1" dirty="0">
                <a:latin typeface="Arial"/>
                <a:cs typeface="Arial"/>
              </a:rPr>
              <a:t>par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ligne.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00">
              <a:latin typeface="Arial"/>
              <a:cs typeface="Arial"/>
            </a:endParaRPr>
          </a:p>
          <a:p>
            <a:pPr marL="266700" marR="204470" indent="-215900">
              <a:lnSpc>
                <a:spcPct val="93100"/>
              </a:lnSpc>
              <a:buSzPct val="44230"/>
              <a:buFont typeface="Calibri"/>
              <a:buChar char="●"/>
              <a:tabLst>
                <a:tab pos="266700" algn="l"/>
              </a:tabLst>
            </a:pPr>
            <a:r>
              <a:rPr sz="2600" b="1" dirty="0">
                <a:latin typeface="Arial"/>
                <a:cs typeface="Arial"/>
              </a:rPr>
              <a:t>Dans </a:t>
            </a:r>
            <a:r>
              <a:rPr sz="2600" b="1" spc="-5" dirty="0">
                <a:latin typeface="Arial"/>
                <a:cs typeface="Arial"/>
              </a:rPr>
              <a:t>le programme </a:t>
            </a:r>
            <a:r>
              <a:rPr sz="2600" b="1" dirty="0">
                <a:latin typeface="Arial"/>
                <a:cs typeface="Arial"/>
              </a:rPr>
              <a:t>reduce, on est </a:t>
            </a:r>
            <a:r>
              <a:rPr sz="2600" b="1" spc="-5" dirty="0">
                <a:latin typeface="Arial"/>
                <a:cs typeface="Arial"/>
              </a:rPr>
              <a:t>susceptible </a:t>
            </a:r>
            <a:r>
              <a:rPr sz="2600" b="1" dirty="0">
                <a:latin typeface="Arial"/>
                <a:cs typeface="Arial"/>
              </a:rPr>
              <a:t>de </a:t>
            </a:r>
            <a:r>
              <a:rPr sz="2600" b="1" spc="-5" dirty="0">
                <a:latin typeface="Arial"/>
                <a:cs typeface="Arial"/>
              </a:rPr>
              <a:t>recevoir  </a:t>
            </a:r>
            <a:r>
              <a:rPr sz="2600" b="1" dirty="0">
                <a:latin typeface="Arial"/>
                <a:cs typeface="Arial"/>
              </a:rPr>
              <a:t>plusieurs groupes, correspondant à </a:t>
            </a:r>
            <a:r>
              <a:rPr sz="2600" b="1" spc="-5" dirty="0">
                <a:latin typeface="Arial"/>
                <a:cs typeface="Arial"/>
              </a:rPr>
              <a:t>plusieurs clefs  distinctes, </a:t>
            </a:r>
            <a:r>
              <a:rPr sz="2600" b="1" dirty="0">
                <a:latin typeface="Arial"/>
                <a:cs typeface="Arial"/>
              </a:rPr>
              <a:t>en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entrée.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339" y="166370"/>
            <a:ext cx="797687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Exemple </a:t>
            </a:r>
            <a:r>
              <a:rPr dirty="0"/>
              <a:t>– </a:t>
            </a:r>
            <a:r>
              <a:rPr spc="-10" dirty="0"/>
              <a:t>Occurences </a:t>
            </a:r>
            <a:r>
              <a:rPr dirty="0"/>
              <a:t>de </a:t>
            </a:r>
            <a:r>
              <a:rPr spc="-5" dirty="0"/>
              <a:t>mot,</a:t>
            </a:r>
            <a:r>
              <a:rPr spc="-65" dirty="0"/>
              <a:t> </a:t>
            </a:r>
            <a:r>
              <a:rPr spc="-5" dirty="0"/>
              <a:t>Python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583689"/>
            <a:ext cx="10078720" cy="4080510"/>
          </a:xfrm>
          <a:custGeom>
            <a:avLst/>
            <a:gdLst/>
            <a:ahLst/>
            <a:cxnLst/>
            <a:rect l="l" t="t" r="r" b="b"/>
            <a:pathLst>
              <a:path w="10078720" h="4080510">
                <a:moveTo>
                  <a:pt x="10078720" y="0"/>
                </a:moveTo>
                <a:lnTo>
                  <a:pt x="10078720" y="4080510"/>
                </a:lnTo>
                <a:lnTo>
                  <a:pt x="0" y="4080510"/>
                </a:lnTo>
                <a:lnTo>
                  <a:pt x="0" y="0"/>
                </a:lnTo>
                <a:lnTo>
                  <a:pt x="1007872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369" y="851535"/>
            <a:ext cx="8853805" cy="3990975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244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6-4</a:t>
            </a:r>
            <a:endParaRPr sz="1200">
              <a:latin typeface="Arial"/>
              <a:cs typeface="Arial"/>
            </a:endParaRPr>
          </a:p>
          <a:p>
            <a:pPr marL="318770" indent="-215900">
              <a:lnSpc>
                <a:spcPct val="100000"/>
              </a:lnSpc>
              <a:spcBef>
                <a:spcPts val="290"/>
              </a:spcBef>
              <a:buSzPct val="43750"/>
              <a:buFont typeface="Calibri"/>
              <a:buChar char="●"/>
              <a:tabLst>
                <a:tab pos="318770" algn="l"/>
              </a:tabLst>
            </a:pPr>
            <a:r>
              <a:rPr sz="2400" b="1" spc="-5" dirty="0">
                <a:latin typeface="Arial"/>
                <a:cs typeface="Arial"/>
              </a:rPr>
              <a:t>Opération map:</a:t>
            </a:r>
            <a:endParaRPr sz="24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000"/>
              </a:spcBef>
            </a:pPr>
            <a:r>
              <a:rPr sz="1600" b="1" spc="-5" dirty="0">
                <a:solidFill>
                  <a:srgbClr val="FF00FF"/>
                </a:solidFill>
                <a:latin typeface="Courier New"/>
                <a:cs typeface="Courier New"/>
              </a:rPr>
              <a:t>import</a:t>
            </a:r>
            <a:r>
              <a:rPr sz="1600" b="1" spc="-10" dirty="0">
                <a:solidFill>
                  <a:srgbClr val="FF00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sys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Courier New"/>
              <a:cs typeface="Courier New"/>
            </a:endParaRPr>
          </a:p>
          <a:p>
            <a:pPr marL="50800" marR="5259070">
              <a:lnSpc>
                <a:spcPts val="1810"/>
              </a:lnSpc>
              <a:spcBef>
                <a:spcPts val="5"/>
              </a:spcBef>
            </a:pPr>
            <a:r>
              <a:rPr sz="1600" b="1" dirty="0">
                <a:solidFill>
                  <a:srgbClr val="DB2200"/>
                </a:solidFill>
                <a:latin typeface="Courier New"/>
                <a:cs typeface="Courier New"/>
              </a:rPr>
              <a:t># </a:t>
            </a:r>
            <a:r>
              <a:rPr sz="1600" b="1" spc="-5" dirty="0">
                <a:solidFill>
                  <a:srgbClr val="DB2200"/>
                </a:solidFill>
                <a:latin typeface="Courier New"/>
                <a:cs typeface="Courier New"/>
              </a:rPr>
              <a:t>Pour chaque ligne d'entrée.  </a:t>
            </a:r>
            <a:r>
              <a:rPr sz="1600" b="1" spc="-5" dirty="0">
                <a:solidFill>
                  <a:srgbClr val="007F00"/>
                </a:solidFill>
                <a:latin typeface="Courier New"/>
                <a:cs typeface="Courier New"/>
              </a:rPr>
              <a:t>for </a:t>
            </a:r>
            <a:r>
              <a:rPr sz="1600" b="1" spc="-5" dirty="0">
                <a:latin typeface="Courier New"/>
                <a:cs typeface="Courier New"/>
              </a:rPr>
              <a:t>line </a:t>
            </a:r>
            <a:r>
              <a:rPr sz="1600" b="1" spc="-5" dirty="0">
                <a:solidFill>
                  <a:srgbClr val="007F00"/>
                </a:solidFill>
                <a:latin typeface="Courier New"/>
                <a:cs typeface="Courier New"/>
              </a:rPr>
              <a:t>in</a:t>
            </a:r>
            <a:r>
              <a:rPr sz="1600" b="1" spc="-3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sys.stdin:</a:t>
            </a:r>
            <a:endParaRPr sz="1600">
              <a:latin typeface="Courier New"/>
              <a:cs typeface="Courier New"/>
            </a:endParaRPr>
          </a:p>
          <a:p>
            <a:pPr marL="294640">
              <a:lnSpc>
                <a:spcPts val="1720"/>
              </a:lnSpc>
            </a:pPr>
            <a:r>
              <a:rPr sz="1600" b="1" dirty="0">
                <a:solidFill>
                  <a:srgbClr val="DB2200"/>
                </a:solidFill>
                <a:latin typeface="Courier New"/>
                <a:cs typeface="Courier New"/>
              </a:rPr>
              <a:t># </a:t>
            </a:r>
            <a:r>
              <a:rPr sz="1600" b="1" spc="-5" dirty="0">
                <a:solidFill>
                  <a:srgbClr val="DB2200"/>
                </a:solidFill>
                <a:latin typeface="Courier New"/>
                <a:cs typeface="Courier New"/>
              </a:rPr>
              <a:t>Supprimer les espaces autour de la</a:t>
            </a:r>
            <a:r>
              <a:rPr sz="1600" b="1" spc="-25" dirty="0">
                <a:solidFill>
                  <a:srgbClr val="DB22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DB2200"/>
                </a:solidFill>
                <a:latin typeface="Courier New"/>
                <a:cs typeface="Courier New"/>
              </a:rPr>
              <a:t>ligne.</a:t>
            </a:r>
            <a:endParaRPr sz="1600">
              <a:latin typeface="Courier New"/>
              <a:cs typeface="Courier New"/>
            </a:endParaRPr>
          </a:p>
          <a:p>
            <a:pPr marL="294640">
              <a:lnSpc>
                <a:spcPts val="1814"/>
              </a:lnSpc>
            </a:pPr>
            <a:r>
              <a:rPr sz="1600" b="1" spc="-5" dirty="0">
                <a:latin typeface="Courier New"/>
                <a:cs typeface="Courier New"/>
              </a:rPr>
              <a:t>line=line.strip()</a:t>
            </a:r>
            <a:endParaRPr sz="1600">
              <a:latin typeface="Courier New"/>
              <a:cs typeface="Courier New"/>
            </a:endParaRPr>
          </a:p>
          <a:p>
            <a:pPr marL="294640" marR="4893310">
              <a:lnSpc>
                <a:spcPts val="1810"/>
              </a:lnSpc>
              <a:spcBef>
                <a:spcPts val="95"/>
              </a:spcBef>
            </a:pPr>
            <a:r>
              <a:rPr sz="1600" b="1" dirty="0">
                <a:solidFill>
                  <a:srgbClr val="DB2200"/>
                </a:solidFill>
                <a:latin typeface="Courier New"/>
                <a:cs typeface="Courier New"/>
              </a:rPr>
              <a:t># </a:t>
            </a:r>
            <a:r>
              <a:rPr sz="1600" b="1" spc="-5" dirty="0">
                <a:solidFill>
                  <a:srgbClr val="DB2200"/>
                </a:solidFill>
                <a:latin typeface="Courier New"/>
                <a:cs typeface="Courier New"/>
              </a:rPr>
              <a:t>Pour chaque mot de la ligne.  </a:t>
            </a:r>
            <a:r>
              <a:rPr sz="1600" b="1" spc="-5" dirty="0">
                <a:latin typeface="Courier New"/>
                <a:cs typeface="Courier New"/>
              </a:rPr>
              <a:t>words=line.split()</a:t>
            </a:r>
            <a:endParaRPr sz="1600">
              <a:latin typeface="Courier New"/>
              <a:cs typeface="Courier New"/>
            </a:endParaRPr>
          </a:p>
          <a:p>
            <a:pPr marL="294640">
              <a:lnSpc>
                <a:spcPts val="1714"/>
              </a:lnSpc>
            </a:pPr>
            <a:r>
              <a:rPr sz="1600" b="1" spc="-5" dirty="0">
                <a:solidFill>
                  <a:srgbClr val="007F00"/>
                </a:solidFill>
                <a:latin typeface="Courier New"/>
                <a:cs typeface="Courier New"/>
              </a:rPr>
              <a:t>for </a:t>
            </a:r>
            <a:r>
              <a:rPr sz="1600" b="1" spc="-5" dirty="0">
                <a:latin typeface="Courier New"/>
                <a:cs typeface="Courier New"/>
              </a:rPr>
              <a:t>word </a:t>
            </a:r>
            <a:r>
              <a:rPr sz="1600" b="1" spc="-5" dirty="0">
                <a:solidFill>
                  <a:srgbClr val="007F00"/>
                </a:solidFill>
                <a:latin typeface="Courier New"/>
                <a:cs typeface="Courier New"/>
              </a:rPr>
              <a:t>in</a:t>
            </a:r>
            <a:r>
              <a:rPr sz="1600" b="1" spc="-8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words:</a:t>
            </a:r>
            <a:endParaRPr sz="1600">
              <a:latin typeface="Courier New"/>
              <a:cs typeface="Courier New"/>
            </a:endParaRPr>
          </a:p>
          <a:p>
            <a:pPr marL="538480" marR="17780">
              <a:lnSpc>
                <a:spcPts val="1810"/>
              </a:lnSpc>
              <a:spcBef>
                <a:spcPts val="95"/>
              </a:spcBef>
            </a:pPr>
            <a:r>
              <a:rPr sz="1600" b="1" dirty="0">
                <a:solidFill>
                  <a:srgbClr val="DB2200"/>
                </a:solidFill>
                <a:latin typeface="Courier New"/>
                <a:cs typeface="Courier New"/>
              </a:rPr>
              <a:t># </a:t>
            </a:r>
            <a:r>
              <a:rPr sz="1600" b="1" spc="-5" dirty="0">
                <a:solidFill>
                  <a:srgbClr val="DB2200"/>
                </a:solidFill>
                <a:latin typeface="Courier New"/>
                <a:cs typeface="Courier New"/>
              </a:rPr>
              <a:t>Renvoyer couple clef;valeur: le mot comme clef, l'entier "1" comme  </a:t>
            </a:r>
            <a:r>
              <a:rPr sz="1600" b="1" dirty="0">
                <a:solidFill>
                  <a:srgbClr val="DB2200"/>
                </a:solidFill>
                <a:latin typeface="Courier New"/>
                <a:cs typeface="Courier New"/>
              </a:rPr>
              <a:t>#</a:t>
            </a:r>
            <a:r>
              <a:rPr sz="1600" b="1" spc="-10" dirty="0">
                <a:solidFill>
                  <a:srgbClr val="DB22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DB2200"/>
                </a:solidFill>
                <a:latin typeface="Courier New"/>
                <a:cs typeface="Courier New"/>
              </a:rPr>
              <a:t>valeur.</a:t>
            </a:r>
            <a:endParaRPr sz="1600">
              <a:latin typeface="Courier New"/>
              <a:cs typeface="Courier New"/>
            </a:endParaRPr>
          </a:p>
          <a:p>
            <a:pPr marL="538480">
              <a:lnSpc>
                <a:spcPts val="1720"/>
              </a:lnSpc>
            </a:pPr>
            <a:r>
              <a:rPr sz="1600" b="1" dirty="0">
                <a:solidFill>
                  <a:srgbClr val="DB2200"/>
                </a:solidFill>
                <a:latin typeface="Courier New"/>
                <a:cs typeface="Courier New"/>
              </a:rPr>
              <a:t># </a:t>
            </a:r>
            <a:r>
              <a:rPr sz="1600" b="1" spc="-5" dirty="0">
                <a:solidFill>
                  <a:srgbClr val="DB2200"/>
                </a:solidFill>
                <a:latin typeface="Courier New"/>
                <a:cs typeface="Courier New"/>
              </a:rPr>
              <a:t>On renvoie chaque couple sur une ligne, avec une tabulation</a:t>
            </a:r>
            <a:r>
              <a:rPr sz="1600" b="1" spc="-55" dirty="0">
                <a:solidFill>
                  <a:srgbClr val="DB22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DB2200"/>
                </a:solidFill>
                <a:latin typeface="Courier New"/>
                <a:cs typeface="Courier New"/>
              </a:rPr>
              <a:t>entre</a:t>
            </a:r>
            <a:endParaRPr sz="1600">
              <a:latin typeface="Courier New"/>
              <a:cs typeface="Courier New"/>
            </a:endParaRPr>
          </a:p>
          <a:p>
            <a:pPr marL="538480" marR="5137150">
              <a:lnSpc>
                <a:spcPts val="1810"/>
              </a:lnSpc>
              <a:spcBef>
                <a:spcPts val="105"/>
              </a:spcBef>
            </a:pPr>
            <a:r>
              <a:rPr sz="1600" b="1" dirty="0">
                <a:solidFill>
                  <a:srgbClr val="DB2200"/>
                </a:solidFill>
                <a:latin typeface="Courier New"/>
                <a:cs typeface="Courier New"/>
              </a:rPr>
              <a:t># </a:t>
            </a:r>
            <a:r>
              <a:rPr sz="1600" b="1" spc="-5" dirty="0">
                <a:solidFill>
                  <a:srgbClr val="DB2200"/>
                </a:solidFill>
                <a:latin typeface="Courier New"/>
                <a:cs typeface="Courier New"/>
              </a:rPr>
              <a:t>la clef et la valeur.  </a:t>
            </a:r>
            <a:r>
              <a:rPr sz="1600" b="1" spc="-5" dirty="0">
                <a:solidFill>
                  <a:srgbClr val="007F00"/>
                </a:solidFill>
                <a:latin typeface="Courier New"/>
                <a:cs typeface="Courier New"/>
              </a:rPr>
              <a:t>print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"%s\t%d" </a:t>
            </a:r>
            <a:r>
              <a:rPr sz="1600" b="1" dirty="0">
                <a:latin typeface="Courier New"/>
                <a:cs typeface="Courier New"/>
              </a:rPr>
              <a:t>% </a:t>
            </a:r>
            <a:r>
              <a:rPr sz="1600" b="1" spc="-5" dirty="0">
                <a:latin typeface="Courier New"/>
                <a:cs typeface="Courier New"/>
              </a:rPr>
              <a:t>(word,</a:t>
            </a:r>
            <a:r>
              <a:rPr sz="1600" b="1" spc="-85" dirty="0"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1</a:t>
            </a:r>
            <a:r>
              <a:rPr sz="1600" b="1" spc="-5" dirty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339" y="166370"/>
            <a:ext cx="797687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Exemple </a:t>
            </a:r>
            <a:r>
              <a:rPr dirty="0"/>
              <a:t>– </a:t>
            </a:r>
            <a:r>
              <a:rPr spc="-10" dirty="0"/>
              <a:t>Occurences </a:t>
            </a:r>
            <a:r>
              <a:rPr dirty="0"/>
              <a:t>de </a:t>
            </a:r>
            <a:r>
              <a:rPr spc="-5" dirty="0"/>
              <a:t>mot,</a:t>
            </a:r>
            <a:r>
              <a:rPr spc="-65" dirty="0"/>
              <a:t> </a:t>
            </a:r>
            <a:r>
              <a:rPr spc="-5" dirty="0"/>
              <a:t>Python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583689"/>
            <a:ext cx="10078720" cy="4080510"/>
          </a:xfrm>
          <a:custGeom>
            <a:avLst/>
            <a:gdLst/>
            <a:ahLst/>
            <a:cxnLst/>
            <a:rect l="l" t="t" r="r" b="b"/>
            <a:pathLst>
              <a:path w="10078720" h="4080510">
                <a:moveTo>
                  <a:pt x="10078720" y="0"/>
                </a:moveTo>
                <a:lnTo>
                  <a:pt x="10078720" y="4080510"/>
                </a:lnTo>
                <a:lnTo>
                  <a:pt x="0" y="4080510"/>
                </a:lnTo>
                <a:lnTo>
                  <a:pt x="0" y="0"/>
                </a:lnTo>
                <a:lnTo>
                  <a:pt x="1007872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970" y="851535"/>
            <a:ext cx="7781925" cy="3990975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244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6-5</a:t>
            </a:r>
            <a:endParaRPr sz="1200">
              <a:latin typeface="Arial"/>
              <a:cs typeface="Arial"/>
            </a:endParaRPr>
          </a:p>
          <a:p>
            <a:pPr marL="344170" indent="-215900">
              <a:lnSpc>
                <a:spcPct val="100000"/>
              </a:lnSpc>
              <a:spcBef>
                <a:spcPts val="290"/>
              </a:spcBef>
              <a:buSzPct val="43750"/>
              <a:buFont typeface="Calibri"/>
              <a:buChar char="●"/>
              <a:tabLst>
                <a:tab pos="344170" algn="l"/>
              </a:tabLst>
            </a:pPr>
            <a:r>
              <a:rPr sz="2400" b="1" spc="-5" dirty="0">
                <a:latin typeface="Arial"/>
                <a:cs typeface="Arial"/>
              </a:rPr>
              <a:t>Opération </a:t>
            </a:r>
            <a:r>
              <a:rPr sz="2400" b="1" spc="-10" dirty="0">
                <a:latin typeface="Arial"/>
                <a:cs typeface="Arial"/>
              </a:rPr>
              <a:t>reduce:</a:t>
            </a:r>
            <a:endParaRPr sz="24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1000"/>
              </a:spcBef>
            </a:pPr>
            <a:r>
              <a:rPr sz="1600" b="1" spc="-5" dirty="0">
                <a:solidFill>
                  <a:srgbClr val="FF00FF"/>
                </a:solidFill>
                <a:latin typeface="Courier New"/>
                <a:cs typeface="Courier New"/>
              </a:rPr>
              <a:t>import</a:t>
            </a:r>
            <a:r>
              <a:rPr sz="1600" b="1" spc="-10" dirty="0">
                <a:solidFill>
                  <a:srgbClr val="FF00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sys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Courier New"/>
              <a:cs typeface="Courier New"/>
            </a:endParaRPr>
          </a:p>
          <a:p>
            <a:pPr marL="76200" marR="2333625">
              <a:lnSpc>
                <a:spcPts val="1810"/>
              </a:lnSpc>
              <a:spcBef>
                <a:spcPts val="5"/>
              </a:spcBef>
              <a:tabLst>
                <a:tab pos="1294765" algn="l"/>
              </a:tabLst>
            </a:pPr>
            <a:r>
              <a:rPr sz="1600" b="1" spc="-5" dirty="0">
                <a:latin typeface="Courier New"/>
                <a:cs typeface="Courier New"/>
              </a:rPr>
              <a:t>total=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0</a:t>
            </a:r>
            <a:r>
              <a:rPr sz="1600" b="1" spc="-5" dirty="0">
                <a:latin typeface="Courier New"/>
                <a:cs typeface="Courier New"/>
              </a:rPr>
              <a:t>;	</a:t>
            </a:r>
            <a:r>
              <a:rPr sz="1600" b="1" dirty="0">
                <a:solidFill>
                  <a:srgbClr val="DB2200"/>
                </a:solidFill>
                <a:latin typeface="Courier New"/>
                <a:cs typeface="Courier New"/>
              </a:rPr>
              <a:t># </a:t>
            </a:r>
            <a:r>
              <a:rPr sz="1600" b="1" spc="-5" dirty="0">
                <a:solidFill>
                  <a:srgbClr val="DB2200"/>
                </a:solidFill>
                <a:latin typeface="Courier New"/>
                <a:cs typeface="Courier New"/>
              </a:rPr>
              <a:t>Notre total pour le mot courant.  </a:t>
            </a:r>
            <a:r>
              <a:rPr sz="1600" b="1" dirty="0">
                <a:solidFill>
                  <a:srgbClr val="DB2200"/>
                </a:solidFill>
                <a:latin typeface="Courier New"/>
                <a:cs typeface="Courier New"/>
              </a:rPr>
              <a:t># </a:t>
            </a:r>
            <a:r>
              <a:rPr sz="1600" b="1" spc="-5" dirty="0">
                <a:solidFill>
                  <a:srgbClr val="DB2200"/>
                </a:solidFill>
                <a:latin typeface="Courier New"/>
                <a:cs typeface="Courier New"/>
              </a:rPr>
              <a:t>Contient le dernier mot rencontré.  </a:t>
            </a:r>
            <a:r>
              <a:rPr sz="1600" b="1" spc="-5" dirty="0">
                <a:latin typeface="Courier New"/>
                <a:cs typeface="Courier New"/>
              </a:rPr>
              <a:t>lastword=</a:t>
            </a:r>
            <a:r>
              <a:rPr sz="1600" b="1" spc="-5" dirty="0">
                <a:solidFill>
                  <a:srgbClr val="007F00"/>
                </a:solidFill>
                <a:latin typeface="Courier New"/>
                <a:cs typeface="Courier New"/>
              </a:rPr>
              <a:t>None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Courier New"/>
              <a:cs typeface="Courier New"/>
            </a:endParaRPr>
          </a:p>
          <a:p>
            <a:pPr marL="76200" marR="4162425">
              <a:lnSpc>
                <a:spcPts val="1810"/>
              </a:lnSpc>
            </a:pPr>
            <a:r>
              <a:rPr sz="1600" b="1" dirty="0">
                <a:solidFill>
                  <a:srgbClr val="DB2200"/>
                </a:solidFill>
                <a:latin typeface="Courier New"/>
                <a:cs typeface="Courier New"/>
              </a:rPr>
              <a:t># </a:t>
            </a:r>
            <a:r>
              <a:rPr sz="1600" b="1" spc="-5" dirty="0">
                <a:solidFill>
                  <a:srgbClr val="DB2200"/>
                </a:solidFill>
                <a:latin typeface="Courier New"/>
                <a:cs typeface="Courier New"/>
              </a:rPr>
              <a:t>Pour chaque ligne d'entrée.  </a:t>
            </a:r>
            <a:r>
              <a:rPr sz="1600" b="1" spc="-5" dirty="0">
                <a:solidFill>
                  <a:srgbClr val="007F00"/>
                </a:solidFill>
                <a:latin typeface="Courier New"/>
                <a:cs typeface="Courier New"/>
              </a:rPr>
              <a:t>for </a:t>
            </a:r>
            <a:r>
              <a:rPr sz="1600" b="1" spc="-5" dirty="0">
                <a:latin typeface="Courier New"/>
                <a:cs typeface="Courier New"/>
              </a:rPr>
              <a:t>line </a:t>
            </a:r>
            <a:r>
              <a:rPr sz="1600" b="1" spc="-5" dirty="0">
                <a:solidFill>
                  <a:srgbClr val="007F00"/>
                </a:solidFill>
                <a:latin typeface="Courier New"/>
                <a:cs typeface="Courier New"/>
              </a:rPr>
              <a:t>in</a:t>
            </a:r>
            <a:r>
              <a:rPr sz="1600" b="1" spc="-3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sys.stdin:</a:t>
            </a:r>
            <a:endParaRPr sz="1600">
              <a:latin typeface="Courier New"/>
              <a:cs typeface="Courier New"/>
            </a:endParaRPr>
          </a:p>
          <a:p>
            <a:pPr marL="320040" marR="2211705">
              <a:lnSpc>
                <a:spcPts val="1810"/>
              </a:lnSpc>
            </a:pPr>
            <a:r>
              <a:rPr sz="1600" b="1" dirty="0">
                <a:solidFill>
                  <a:srgbClr val="DB2200"/>
                </a:solidFill>
                <a:latin typeface="Courier New"/>
                <a:cs typeface="Courier New"/>
              </a:rPr>
              <a:t># </a:t>
            </a:r>
            <a:r>
              <a:rPr sz="1600" b="1" spc="-5" dirty="0">
                <a:solidFill>
                  <a:srgbClr val="DB2200"/>
                </a:solidFill>
                <a:latin typeface="Courier New"/>
                <a:cs typeface="Courier New"/>
              </a:rPr>
              <a:t>Supprimer les espaces autour de la ligne.  </a:t>
            </a:r>
            <a:r>
              <a:rPr sz="1600" b="1" spc="-5" dirty="0">
                <a:latin typeface="Courier New"/>
                <a:cs typeface="Courier New"/>
              </a:rPr>
              <a:t>line=line.strip()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Courier New"/>
              <a:cs typeface="Courier New"/>
            </a:endParaRPr>
          </a:p>
          <a:p>
            <a:pPr marL="320040" marR="17780">
              <a:lnSpc>
                <a:spcPts val="1820"/>
              </a:lnSpc>
            </a:pPr>
            <a:r>
              <a:rPr sz="1600" b="1" dirty="0">
                <a:solidFill>
                  <a:srgbClr val="DB2200"/>
                </a:solidFill>
                <a:latin typeface="Courier New"/>
                <a:cs typeface="Courier New"/>
              </a:rPr>
              <a:t># </a:t>
            </a:r>
            <a:r>
              <a:rPr sz="1600" b="1" spc="-5" dirty="0">
                <a:solidFill>
                  <a:srgbClr val="DB2200"/>
                </a:solidFill>
                <a:latin typeface="Courier New"/>
                <a:cs typeface="Courier New"/>
              </a:rPr>
              <a:t>Récupérer la clef et la valeur, convertir la valeur en int.  </a:t>
            </a:r>
            <a:r>
              <a:rPr sz="1600" b="1" spc="-5" dirty="0">
                <a:latin typeface="Courier New"/>
                <a:cs typeface="Courier New"/>
              </a:rPr>
              <a:t>word, count=line.split(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'\t'</a:t>
            </a:r>
            <a:r>
              <a:rPr sz="1600" b="1" spc="-5" dirty="0">
                <a:latin typeface="Courier New"/>
                <a:cs typeface="Courier New"/>
              </a:rPr>
              <a:t>,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1</a:t>
            </a:r>
            <a:r>
              <a:rPr sz="1600" b="1" spc="-5" dirty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320040">
              <a:lnSpc>
                <a:spcPts val="1764"/>
              </a:lnSpc>
            </a:pPr>
            <a:r>
              <a:rPr sz="1600" b="1" spc="-5" dirty="0">
                <a:latin typeface="Courier New"/>
                <a:cs typeface="Courier New"/>
              </a:rPr>
              <a:t>count=</a:t>
            </a:r>
            <a:r>
              <a:rPr sz="1600" b="1" spc="-5" dirty="0">
                <a:solidFill>
                  <a:srgbClr val="007F00"/>
                </a:solidFill>
                <a:latin typeface="Courier New"/>
                <a:cs typeface="Courier New"/>
              </a:rPr>
              <a:t>int</a:t>
            </a:r>
            <a:r>
              <a:rPr sz="1600" b="1" spc="-5" dirty="0">
                <a:latin typeface="Courier New"/>
                <a:cs typeface="Courier New"/>
              </a:rPr>
              <a:t>(count)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339" y="166370"/>
            <a:ext cx="797687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Exemple </a:t>
            </a:r>
            <a:r>
              <a:rPr dirty="0"/>
              <a:t>– </a:t>
            </a:r>
            <a:r>
              <a:rPr spc="-10" dirty="0"/>
              <a:t>Occurences </a:t>
            </a:r>
            <a:r>
              <a:rPr dirty="0"/>
              <a:t>de </a:t>
            </a:r>
            <a:r>
              <a:rPr spc="-5" dirty="0"/>
              <a:t>mot,</a:t>
            </a:r>
            <a:r>
              <a:rPr spc="-65" dirty="0"/>
              <a:t> </a:t>
            </a:r>
            <a:r>
              <a:rPr spc="-5" dirty="0"/>
              <a:t>Python</a:t>
            </a:r>
          </a:p>
        </p:txBody>
      </p:sp>
      <p:sp>
        <p:nvSpPr>
          <p:cNvPr id="3" name="object 3"/>
          <p:cNvSpPr/>
          <p:nvPr/>
        </p:nvSpPr>
        <p:spPr>
          <a:xfrm>
            <a:off x="35559" y="4752340"/>
            <a:ext cx="10043160" cy="35560"/>
          </a:xfrm>
          <a:custGeom>
            <a:avLst/>
            <a:gdLst/>
            <a:ahLst/>
            <a:cxnLst/>
            <a:rect l="l" t="t" r="r" b="b"/>
            <a:pathLst>
              <a:path w="10043160" h="35560">
                <a:moveTo>
                  <a:pt x="0" y="35560"/>
                </a:moveTo>
                <a:lnTo>
                  <a:pt x="10043160" y="35560"/>
                </a:lnTo>
                <a:lnTo>
                  <a:pt x="10043160" y="0"/>
                </a:lnTo>
                <a:lnTo>
                  <a:pt x="0" y="0"/>
                </a:lnTo>
                <a:lnTo>
                  <a:pt x="0" y="3556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583689"/>
            <a:ext cx="10079990" cy="3168650"/>
          </a:xfrm>
          <a:custGeom>
            <a:avLst/>
            <a:gdLst/>
            <a:ahLst/>
            <a:cxnLst/>
            <a:rect l="l" t="t" r="r" b="b"/>
            <a:pathLst>
              <a:path w="10079990" h="3168650">
                <a:moveTo>
                  <a:pt x="10079990" y="0"/>
                </a:moveTo>
                <a:lnTo>
                  <a:pt x="0" y="0"/>
                </a:lnTo>
                <a:lnTo>
                  <a:pt x="0" y="3168650"/>
                </a:lnTo>
                <a:lnTo>
                  <a:pt x="10079990" y="3168650"/>
                </a:lnTo>
                <a:lnTo>
                  <a:pt x="1007999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069" y="851535"/>
            <a:ext cx="8997315" cy="3761104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32080">
              <a:lnSpc>
                <a:spcPct val="100000"/>
              </a:lnSpc>
              <a:spcBef>
                <a:spcPts val="244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6-6</a:t>
            </a:r>
            <a:endParaRPr sz="1200">
              <a:latin typeface="Arial"/>
              <a:cs typeface="Arial"/>
            </a:endParaRPr>
          </a:p>
          <a:p>
            <a:pPr marL="306070" indent="-215900">
              <a:lnSpc>
                <a:spcPct val="100000"/>
              </a:lnSpc>
              <a:spcBef>
                <a:spcPts val="290"/>
              </a:spcBef>
              <a:buSzPct val="43750"/>
              <a:buFont typeface="Calibri"/>
              <a:buChar char="●"/>
              <a:tabLst>
                <a:tab pos="306070" algn="l"/>
              </a:tabLst>
            </a:pPr>
            <a:r>
              <a:rPr sz="2400" b="1" spc="-5" dirty="0">
                <a:latin typeface="Arial"/>
                <a:cs typeface="Arial"/>
              </a:rPr>
              <a:t>Opération reduce (suite):</a:t>
            </a:r>
            <a:endParaRPr sz="2400">
              <a:latin typeface="Arial"/>
              <a:cs typeface="Arial"/>
            </a:endParaRPr>
          </a:p>
          <a:p>
            <a:pPr marL="280670" marR="55880">
              <a:lnSpc>
                <a:spcPts val="1810"/>
              </a:lnSpc>
              <a:spcBef>
                <a:spcPts val="1150"/>
              </a:spcBef>
            </a:pPr>
            <a:r>
              <a:rPr sz="1600" b="1" dirty="0">
                <a:solidFill>
                  <a:srgbClr val="DB2200"/>
                </a:solidFill>
                <a:latin typeface="Courier New"/>
                <a:cs typeface="Courier New"/>
              </a:rPr>
              <a:t># </a:t>
            </a:r>
            <a:r>
              <a:rPr sz="1600" b="1" spc="-5" dirty="0">
                <a:solidFill>
                  <a:srgbClr val="DB2200"/>
                </a:solidFill>
                <a:latin typeface="Courier New"/>
                <a:cs typeface="Courier New"/>
              </a:rPr>
              <a:t>On change </a:t>
            </a:r>
            <a:r>
              <a:rPr sz="1600" b="1" dirty="0">
                <a:solidFill>
                  <a:srgbClr val="DB2200"/>
                </a:solidFill>
                <a:latin typeface="Courier New"/>
                <a:cs typeface="Courier New"/>
              </a:rPr>
              <a:t>de </a:t>
            </a:r>
            <a:r>
              <a:rPr sz="1600" b="1" spc="-5" dirty="0">
                <a:solidFill>
                  <a:srgbClr val="DB2200"/>
                </a:solidFill>
                <a:latin typeface="Courier New"/>
                <a:cs typeface="Courier New"/>
              </a:rPr>
              <a:t>mot (test nécessaire parce qu'on est susceptible d'avoir  </a:t>
            </a:r>
            <a:r>
              <a:rPr sz="1600" b="1" dirty="0">
                <a:solidFill>
                  <a:srgbClr val="DB2200"/>
                </a:solidFill>
                <a:latin typeface="Courier New"/>
                <a:cs typeface="Courier New"/>
              </a:rPr>
              <a:t># </a:t>
            </a:r>
            <a:r>
              <a:rPr sz="1600" b="1" spc="-5" dirty="0">
                <a:solidFill>
                  <a:srgbClr val="DB2200"/>
                </a:solidFill>
                <a:latin typeface="Courier New"/>
                <a:cs typeface="Courier New"/>
              </a:rPr>
              <a:t>en entrée plusieurs clefs distinctes différentes pour </a:t>
            </a:r>
            <a:r>
              <a:rPr sz="1600" b="1" dirty="0">
                <a:solidFill>
                  <a:srgbClr val="DB2200"/>
                </a:solidFill>
                <a:latin typeface="Courier New"/>
                <a:cs typeface="Courier New"/>
              </a:rPr>
              <a:t>une </a:t>
            </a:r>
            <a:r>
              <a:rPr sz="1600" b="1" spc="-5" dirty="0">
                <a:solidFill>
                  <a:srgbClr val="DB2200"/>
                </a:solidFill>
                <a:latin typeface="Courier New"/>
                <a:cs typeface="Courier New"/>
              </a:rPr>
              <a:t>seule</a:t>
            </a:r>
            <a:r>
              <a:rPr sz="1600" b="1" spc="5" dirty="0">
                <a:solidFill>
                  <a:srgbClr val="DB22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DB2200"/>
                </a:solidFill>
                <a:latin typeface="Courier New"/>
                <a:cs typeface="Courier New"/>
              </a:rPr>
              <a:t>et</a:t>
            </a:r>
            <a:endParaRPr sz="1600">
              <a:latin typeface="Courier New"/>
              <a:cs typeface="Courier New"/>
            </a:endParaRPr>
          </a:p>
          <a:p>
            <a:pPr marL="280670" marR="666115">
              <a:lnSpc>
                <a:spcPts val="1810"/>
              </a:lnSpc>
            </a:pPr>
            <a:r>
              <a:rPr sz="1600" b="1" dirty="0">
                <a:solidFill>
                  <a:srgbClr val="DB2200"/>
                </a:solidFill>
                <a:latin typeface="Courier New"/>
                <a:cs typeface="Courier New"/>
              </a:rPr>
              <a:t># </a:t>
            </a:r>
            <a:r>
              <a:rPr sz="1600" b="1" spc="-5" dirty="0">
                <a:solidFill>
                  <a:srgbClr val="DB2200"/>
                </a:solidFill>
                <a:latin typeface="Courier New"/>
                <a:cs typeface="Courier New"/>
              </a:rPr>
              <a:t>même exécution du programme </a:t>
            </a:r>
            <a:r>
              <a:rPr sz="1600" b="1" dirty="0">
                <a:solidFill>
                  <a:srgbClr val="DB2200"/>
                </a:solidFill>
                <a:latin typeface="Courier New"/>
                <a:cs typeface="Courier New"/>
              </a:rPr>
              <a:t>– </a:t>
            </a:r>
            <a:r>
              <a:rPr sz="1600" b="1" spc="-5" dirty="0">
                <a:solidFill>
                  <a:srgbClr val="DB2200"/>
                </a:solidFill>
                <a:latin typeface="Courier New"/>
                <a:cs typeface="Courier New"/>
              </a:rPr>
              <a:t>Hadoop triera les couples par clef  </a:t>
            </a:r>
            <a:r>
              <a:rPr sz="1600" b="1" dirty="0">
                <a:solidFill>
                  <a:srgbClr val="DB2200"/>
                </a:solidFill>
                <a:latin typeface="Courier New"/>
                <a:cs typeface="Courier New"/>
              </a:rPr>
              <a:t>#</a:t>
            </a:r>
            <a:r>
              <a:rPr sz="1600" b="1" spc="-10" dirty="0">
                <a:solidFill>
                  <a:srgbClr val="DB22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DB2200"/>
                </a:solidFill>
                <a:latin typeface="Courier New"/>
                <a:cs typeface="Courier New"/>
              </a:rPr>
              <a:t>distincte).</a:t>
            </a:r>
            <a:endParaRPr sz="1600">
              <a:latin typeface="Courier New"/>
              <a:cs typeface="Courier New"/>
            </a:endParaRPr>
          </a:p>
          <a:p>
            <a:pPr marL="280670">
              <a:lnSpc>
                <a:spcPts val="1720"/>
              </a:lnSpc>
            </a:pPr>
            <a:r>
              <a:rPr sz="1600" b="1" dirty="0">
                <a:solidFill>
                  <a:srgbClr val="007F00"/>
                </a:solidFill>
                <a:latin typeface="Courier New"/>
                <a:cs typeface="Courier New"/>
              </a:rPr>
              <a:t>if </a:t>
            </a:r>
            <a:r>
              <a:rPr sz="1600" b="1" spc="-5" dirty="0">
                <a:latin typeface="Courier New"/>
                <a:cs typeface="Courier New"/>
              </a:rPr>
              <a:t>word!=lastword </a:t>
            </a:r>
            <a:r>
              <a:rPr sz="1600" b="1" spc="-5" dirty="0">
                <a:solidFill>
                  <a:srgbClr val="007F00"/>
                </a:solidFill>
                <a:latin typeface="Courier New"/>
                <a:cs typeface="Courier New"/>
              </a:rPr>
              <a:t>and </a:t>
            </a:r>
            <a:r>
              <a:rPr sz="1600" b="1" spc="-5" dirty="0">
                <a:latin typeface="Courier New"/>
                <a:cs typeface="Courier New"/>
              </a:rPr>
              <a:t>lastword!=</a:t>
            </a:r>
            <a:r>
              <a:rPr sz="1600" b="1" spc="-5" dirty="0">
                <a:solidFill>
                  <a:srgbClr val="007F00"/>
                </a:solidFill>
                <a:latin typeface="Courier New"/>
                <a:cs typeface="Courier New"/>
              </a:rPr>
              <a:t>None</a:t>
            </a:r>
            <a:r>
              <a:rPr sz="1600" b="1" spc="-5" dirty="0">
                <a:latin typeface="Courier New"/>
                <a:cs typeface="Courier New"/>
              </a:rPr>
              <a:t>:</a:t>
            </a:r>
            <a:endParaRPr sz="1600">
              <a:latin typeface="Courier New"/>
              <a:cs typeface="Courier New"/>
            </a:endParaRPr>
          </a:p>
          <a:p>
            <a:pPr marL="525780" marR="2976880">
              <a:lnSpc>
                <a:spcPts val="1810"/>
              </a:lnSpc>
              <a:spcBef>
                <a:spcPts val="100"/>
              </a:spcBef>
            </a:pPr>
            <a:r>
              <a:rPr sz="1600" b="1" spc="-5" dirty="0">
                <a:latin typeface="Courier New"/>
                <a:cs typeface="Courier New"/>
              </a:rPr>
              <a:t>print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"%s\t%d occurences" </a:t>
            </a:r>
            <a:r>
              <a:rPr sz="1600" b="1" dirty="0">
                <a:latin typeface="Courier New"/>
                <a:cs typeface="Courier New"/>
              </a:rPr>
              <a:t>% </a:t>
            </a:r>
            <a:r>
              <a:rPr sz="1600" b="1" spc="-5" dirty="0">
                <a:latin typeface="Courier New"/>
                <a:cs typeface="Courier New"/>
              </a:rPr>
              <a:t>(lastword, total)  total=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0</a:t>
            </a:r>
            <a:r>
              <a:rPr sz="1600" b="1" spc="-5" dirty="0"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280670">
              <a:lnSpc>
                <a:spcPts val="1770"/>
              </a:lnSpc>
            </a:pPr>
            <a:r>
              <a:rPr sz="1600" b="1" spc="-5" dirty="0">
                <a:latin typeface="Courier New"/>
                <a:cs typeface="Courier New"/>
              </a:rPr>
              <a:t>lastword=word</a:t>
            </a:r>
            <a:endParaRPr sz="1600">
              <a:latin typeface="Courier New"/>
              <a:cs typeface="Courier New"/>
            </a:endParaRPr>
          </a:p>
          <a:p>
            <a:pPr marL="38100" marR="2978785" indent="242570">
              <a:lnSpc>
                <a:spcPct val="188500"/>
              </a:lnSpc>
              <a:spcBef>
                <a:spcPts val="5"/>
              </a:spcBef>
              <a:tabLst>
                <a:tab pos="2597785" algn="l"/>
              </a:tabLst>
            </a:pPr>
            <a:r>
              <a:rPr sz="1600" b="1" spc="-5" dirty="0">
                <a:latin typeface="Courier New"/>
                <a:cs typeface="Courier New"/>
              </a:rPr>
              <a:t>total=total+count	</a:t>
            </a:r>
            <a:r>
              <a:rPr sz="1600" b="1" dirty="0">
                <a:solidFill>
                  <a:srgbClr val="DB2200"/>
                </a:solidFill>
                <a:latin typeface="Courier New"/>
                <a:cs typeface="Courier New"/>
              </a:rPr>
              <a:t># </a:t>
            </a:r>
            <a:r>
              <a:rPr sz="1600" b="1" spc="-5" dirty="0">
                <a:solidFill>
                  <a:srgbClr val="DB2200"/>
                </a:solidFill>
                <a:latin typeface="Courier New"/>
                <a:cs typeface="Courier New"/>
              </a:rPr>
              <a:t>Ajouter la valeur </a:t>
            </a:r>
            <a:r>
              <a:rPr sz="1600" b="1" dirty="0">
                <a:solidFill>
                  <a:srgbClr val="DB2200"/>
                </a:solidFill>
                <a:latin typeface="Courier New"/>
                <a:cs typeface="Courier New"/>
              </a:rPr>
              <a:t>au </a:t>
            </a:r>
            <a:r>
              <a:rPr sz="1600" b="1" spc="-5" dirty="0">
                <a:solidFill>
                  <a:srgbClr val="DB2200"/>
                </a:solidFill>
                <a:latin typeface="Courier New"/>
                <a:cs typeface="Courier New"/>
              </a:rPr>
              <a:t>total  </a:t>
            </a:r>
            <a:r>
              <a:rPr sz="1600" b="1" dirty="0">
                <a:solidFill>
                  <a:srgbClr val="DB2200"/>
                </a:solidFill>
                <a:latin typeface="Courier New"/>
                <a:cs typeface="Courier New"/>
              </a:rPr>
              <a:t># </a:t>
            </a:r>
            <a:r>
              <a:rPr sz="1600" b="1" spc="-5" dirty="0">
                <a:solidFill>
                  <a:srgbClr val="DB2200"/>
                </a:solidFill>
                <a:latin typeface="Courier New"/>
                <a:cs typeface="Courier New"/>
              </a:rPr>
              <a:t>Ecrire le dernier couple</a:t>
            </a:r>
            <a:r>
              <a:rPr sz="1600" b="1" spc="-40" dirty="0">
                <a:solidFill>
                  <a:srgbClr val="DB22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DB2200"/>
                </a:solidFill>
                <a:latin typeface="Courier New"/>
                <a:cs typeface="Courier New"/>
              </a:rPr>
              <a:t>(clef;valeur).</a:t>
            </a:r>
            <a:endParaRPr sz="1600">
              <a:latin typeface="Courier New"/>
              <a:cs typeface="Courier New"/>
            </a:endParaRPr>
          </a:p>
          <a:p>
            <a:pPr marL="38100">
              <a:lnSpc>
                <a:spcPts val="1820"/>
              </a:lnSpc>
            </a:pPr>
            <a:r>
              <a:rPr sz="1600" b="1" spc="-5" dirty="0">
                <a:solidFill>
                  <a:srgbClr val="007F00"/>
                </a:solidFill>
                <a:latin typeface="Courier New"/>
                <a:cs typeface="Courier New"/>
              </a:rPr>
              <a:t>print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"%s\t%d occurences" </a:t>
            </a:r>
            <a:r>
              <a:rPr sz="1600" b="1" dirty="0">
                <a:latin typeface="Courier New"/>
                <a:cs typeface="Courier New"/>
              </a:rPr>
              <a:t>% </a:t>
            </a:r>
            <a:r>
              <a:rPr sz="1600" b="1" spc="-5" dirty="0">
                <a:latin typeface="Courier New"/>
                <a:cs typeface="Courier New"/>
              </a:rPr>
              <a:t>(lastword,</a:t>
            </a:r>
            <a:r>
              <a:rPr sz="1600" b="1" spc="-1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total)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869950"/>
            <a:ext cx="2463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5-6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339" y="166370"/>
            <a:ext cx="570484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Avantages </a:t>
            </a:r>
            <a:r>
              <a:rPr spc="-5" dirty="0"/>
              <a:t>et</a:t>
            </a:r>
            <a:r>
              <a:rPr spc="-20" dirty="0"/>
              <a:t> </a:t>
            </a:r>
            <a:r>
              <a:rPr spc="-10" dirty="0"/>
              <a:t>inconvénients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4460" y="1145540"/>
            <a:ext cx="9678670" cy="4112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0" indent="-215900">
              <a:lnSpc>
                <a:spcPct val="100000"/>
              </a:lnSpc>
              <a:spcBef>
                <a:spcPts val="100"/>
              </a:spcBef>
              <a:buSzPct val="44230"/>
              <a:buFont typeface="Calibri"/>
              <a:buChar char="●"/>
              <a:tabLst>
                <a:tab pos="254000" algn="l"/>
              </a:tabLst>
            </a:pPr>
            <a:r>
              <a:rPr sz="2600" b="1" dirty="0">
                <a:latin typeface="Arial"/>
                <a:cs typeface="Arial"/>
              </a:rPr>
              <a:t>Hadoop </a:t>
            </a:r>
            <a:r>
              <a:rPr sz="2600" b="1" spc="-5" dirty="0">
                <a:latin typeface="Arial"/>
                <a:cs typeface="Arial"/>
              </a:rPr>
              <a:t>est: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Calibri"/>
              <a:buChar char="●"/>
            </a:pPr>
            <a:endParaRPr sz="2300">
              <a:latin typeface="Arial"/>
              <a:cs typeface="Arial"/>
            </a:endParaRPr>
          </a:p>
          <a:p>
            <a:pPr marL="469900" lvl="1" indent="-215900">
              <a:lnSpc>
                <a:spcPts val="3015"/>
              </a:lnSpc>
              <a:buSzPct val="44230"/>
              <a:buFont typeface="Calibri"/>
              <a:buChar char="●"/>
              <a:tabLst>
                <a:tab pos="469900" algn="l"/>
              </a:tabLst>
            </a:pPr>
            <a:r>
              <a:rPr sz="2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Simple</a:t>
            </a:r>
            <a:r>
              <a:rPr sz="2600" b="1" spc="-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à </a:t>
            </a:r>
            <a:r>
              <a:rPr sz="2600" b="1" spc="-5" dirty="0">
                <a:latin typeface="Arial"/>
                <a:cs typeface="Arial"/>
              </a:rPr>
              <a:t>utiliser </a:t>
            </a:r>
            <a:r>
              <a:rPr sz="2600" b="1" spc="5" dirty="0">
                <a:latin typeface="Arial"/>
                <a:cs typeface="Arial"/>
              </a:rPr>
              <a:t>et </a:t>
            </a:r>
            <a:r>
              <a:rPr sz="2600" b="1" dirty="0">
                <a:latin typeface="Arial"/>
                <a:cs typeface="Arial"/>
              </a:rPr>
              <a:t>à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spc="-20" dirty="0">
                <a:latin typeface="Arial"/>
                <a:cs typeface="Arial"/>
              </a:rPr>
              <a:t>déployer.</a:t>
            </a:r>
            <a:endParaRPr sz="2600">
              <a:latin typeface="Arial"/>
              <a:cs typeface="Arial"/>
            </a:endParaRPr>
          </a:p>
          <a:p>
            <a:pPr marL="469900" lvl="1" indent="-215900">
              <a:lnSpc>
                <a:spcPts val="2905"/>
              </a:lnSpc>
              <a:buSzPct val="44230"/>
              <a:buFont typeface="Calibri"/>
              <a:buChar char="●"/>
              <a:tabLst>
                <a:tab pos="469900" algn="l"/>
              </a:tabLst>
            </a:pPr>
            <a:r>
              <a:rPr sz="2600" b="1" spc="-5" dirty="0">
                <a:latin typeface="Arial"/>
                <a:cs typeface="Arial"/>
              </a:rPr>
              <a:t>Portable (clusters</a:t>
            </a:r>
            <a:r>
              <a:rPr sz="2600" b="1" spc="2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hétérogènes).</a:t>
            </a:r>
            <a:endParaRPr sz="2600">
              <a:latin typeface="Arial"/>
              <a:cs typeface="Arial"/>
            </a:endParaRPr>
          </a:p>
          <a:p>
            <a:pPr marL="469900" lvl="1" indent="-215900">
              <a:lnSpc>
                <a:spcPts val="2905"/>
              </a:lnSpc>
              <a:buSzPct val="44230"/>
              <a:buFont typeface="Calibri"/>
              <a:buChar char="●"/>
              <a:tabLst>
                <a:tab pos="469900" algn="l"/>
              </a:tabLst>
            </a:pPr>
            <a:r>
              <a:rPr sz="2600" b="1" spc="-5" dirty="0">
                <a:latin typeface="Arial"/>
                <a:cs typeface="Arial"/>
              </a:rPr>
              <a:t>Indéfiniment</a:t>
            </a:r>
            <a:r>
              <a:rPr sz="2600" b="1" spc="10" dirty="0">
                <a:latin typeface="Arial"/>
                <a:cs typeface="Arial"/>
              </a:rPr>
              <a:t> </a:t>
            </a:r>
            <a:r>
              <a:rPr sz="2600" b="1" i="1" dirty="0">
                <a:latin typeface="Arial"/>
                <a:cs typeface="Arial"/>
              </a:rPr>
              <a:t>scalable</a:t>
            </a:r>
            <a:r>
              <a:rPr sz="2600" b="1" dirty="0"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  <a:p>
            <a:pPr marL="469900" marR="1494155" lvl="1" indent="-215900">
              <a:lnSpc>
                <a:spcPts val="2900"/>
              </a:lnSpc>
              <a:spcBef>
                <a:spcPts val="175"/>
              </a:spcBef>
              <a:buSzPct val="44230"/>
              <a:buFont typeface="Calibri"/>
              <a:buChar char="●"/>
              <a:tabLst>
                <a:tab pos="469900" algn="l"/>
              </a:tabLst>
            </a:pPr>
            <a:r>
              <a:rPr sz="2600" b="1" spc="-40" dirty="0">
                <a:latin typeface="Arial"/>
                <a:cs typeface="Arial"/>
              </a:rPr>
              <a:t>Très </a:t>
            </a:r>
            <a:r>
              <a:rPr sz="2600" b="1" spc="-5" dirty="0">
                <a:latin typeface="Arial"/>
                <a:cs typeface="Arial"/>
              </a:rPr>
              <a:t>extensible </a:t>
            </a:r>
            <a:r>
              <a:rPr sz="2600" b="1" dirty="0">
                <a:latin typeface="Arial"/>
                <a:cs typeface="Arial"/>
              </a:rPr>
              <a:t>et </a:t>
            </a:r>
            <a:r>
              <a:rPr sz="2600" b="1" spc="-5" dirty="0">
                <a:latin typeface="Arial"/>
                <a:cs typeface="Arial"/>
              </a:rPr>
              <a:t>interconnectable </a:t>
            </a:r>
            <a:r>
              <a:rPr sz="2600" b="1" dirty="0">
                <a:latin typeface="Arial"/>
                <a:cs typeface="Arial"/>
              </a:rPr>
              <a:t>avec </a:t>
            </a:r>
            <a:r>
              <a:rPr sz="2600" b="1" spc="-5" dirty="0">
                <a:latin typeface="Arial"/>
                <a:cs typeface="Arial"/>
              </a:rPr>
              <a:t>d'autres  solutions.</a:t>
            </a:r>
            <a:endParaRPr sz="2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Calibri"/>
              <a:buChar char="●"/>
            </a:pPr>
            <a:endParaRPr sz="2450">
              <a:latin typeface="Arial"/>
              <a:cs typeface="Arial"/>
            </a:endParaRPr>
          </a:p>
          <a:p>
            <a:pPr marL="254000" marR="17780" indent="-215900">
              <a:lnSpc>
                <a:spcPct val="93100"/>
              </a:lnSpc>
              <a:buSzPct val="44230"/>
              <a:buFont typeface="Calibri"/>
              <a:buChar char="●"/>
              <a:tabLst>
                <a:tab pos="254000" algn="l"/>
              </a:tabLst>
            </a:pPr>
            <a:r>
              <a:rPr sz="2600" b="1" spc="-5" dirty="0">
                <a:latin typeface="Arial"/>
                <a:cs typeface="Arial"/>
              </a:rPr>
              <a:t>Il </a:t>
            </a:r>
            <a:r>
              <a:rPr sz="2600" b="1" dirty="0">
                <a:latin typeface="Arial"/>
                <a:cs typeface="Arial"/>
              </a:rPr>
              <a:t>a également des inconvénients: </a:t>
            </a:r>
            <a:r>
              <a:rPr sz="2600" b="1" i="1" dirty="0">
                <a:latin typeface="Arial"/>
                <a:cs typeface="Arial"/>
              </a:rPr>
              <a:t>overhead </a:t>
            </a:r>
            <a:r>
              <a:rPr sz="2600" b="1" dirty="0">
                <a:latin typeface="Arial"/>
                <a:cs typeface="Arial"/>
              </a:rPr>
              <a:t>supérieur à une  </a:t>
            </a:r>
            <a:r>
              <a:rPr sz="2600" b="1" spc="-5" dirty="0">
                <a:latin typeface="Arial"/>
                <a:cs typeface="Arial"/>
              </a:rPr>
              <a:t>solution propriétaire spécifique </a:t>
            </a:r>
            <a:r>
              <a:rPr sz="2600" b="1" dirty="0">
                <a:latin typeface="Arial"/>
                <a:cs typeface="Arial"/>
              </a:rPr>
              <a:t>dédiée à un problème;  encore </a:t>
            </a:r>
            <a:r>
              <a:rPr sz="2600" b="1" spc="-5" dirty="0">
                <a:latin typeface="Arial"/>
                <a:cs typeface="Arial"/>
              </a:rPr>
              <a:t>expérimental </a:t>
            </a:r>
            <a:r>
              <a:rPr sz="2600" b="1" dirty="0">
                <a:latin typeface="Arial"/>
                <a:cs typeface="Arial"/>
              </a:rPr>
              <a:t>et en</a:t>
            </a:r>
            <a:r>
              <a:rPr sz="2600" b="1" spc="-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développement...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339" y="166370"/>
            <a:ext cx="756920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Exemple </a:t>
            </a:r>
            <a:r>
              <a:rPr dirty="0"/>
              <a:t>– </a:t>
            </a:r>
            <a:r>
              <a:rPr spc="-10" dirty="0"/>
              <a:t>Occurences </a:t>
            </a:r>
            <a:r>
              <a:rPr dirty="0"/>
              <a:t>de </a:t>
            </a:r>
            <a:r>
              <a:rPr spc="-5" dirty="0"/>
              <a:t>mot,</a:t>
            </a:r>
            <a:r>
              <a:rPr spc="-60" dirty="0"/>
              <a:t> </a:t>
            </a:r>
            <a:r>
              <a:rPr spc="-10" dirty="0"/>
              <a:t>Bash</a:t>
            </a:r>
          </a:p>
        </p:txBody>
      </p:sp>
      <p:sp>
        <p:nvSpPr>
          <p:cNvPr id="3" name="object 3"/>
          <p:cNvSpPr/>
          <p:nvPr/>
        </p:nvSpPr>
        <p:spPr>
          <a:xfrm>
            <a:off x="19050" y="1675129"/>
            <a:ext cx="10059670" cy="3989070"/>
          </a:xfrm>
          <a:custGeom>
            <a:avLst/>
            <a:gdLst/>
            <a:ahLst/>
            <a:cxnLst/>
            <a:rect l="l" t="t" r="r" b="b"/>
            <a:pathLst>
              <a:path w="10059670" h="3989070">
                <a:moveTo>
                  <a:pt x="10059670" y="0"/>
                </a:moveTo>
                <a:lnTo>
                  <a:pt x="10059670" y="3989070"/>
                </a:lnTo>
                <a:lnTo>
                  <a:pt x="0" y="3989070"/>
                </a:lnTo>
                <a:lnTo>
                  <a:pt x="0" y="0"/>
                </a:lnTo>
                <a:lnTo>
                  <a:pt x="1005967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1119" y="851535"/>
            <a:ext cx="8853805" cy="3852545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13030">
              <a:lnSpc>
                <a:spcPct val="100000"/>
              </a:lnSpc>
              <a:spcBef>
                <a:spcPts val="244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6-7</a:t>
            </a:r>
            <a:endParaRPr sz="1200">
              <a:latin typeface="Arial"/>
              <a:cs typeface="Arial"/>
            </a:endParaRPr>
          </a:p>
          <a:p>
            <a:pPr marL="287020" indent="-215900">
              <a:lnSpc>
                <a:spcPct val="100000"/>
              </a:lnSpc>
              <a:spcBef>
                <a:spcPts val="290"/>
              </a:spcBef>
              <a:buSzPct val="43750"/>
              <a:buFont typeface="Calibri"/>
              <a:buChar char="●"/>
              <a:tabLst>
                <a:tab pos="287020" algn="l"/>
              </a:tabLst>
            </a:pPr>
            <a:r>
              <a:rPr sz="2400" b="1" spc="-5" dirty="0">
                <a:latin typeface="Arial"/>
                <a:cs typeface="Arial"/>
              </a:rPr>
              <a:t>Opération map:</a:t>
            </a:r>
            <a:endParaRPr sz="2400">
              <a:latin typeface="Arial"/>
              <a:cs typeface="Arial"/>
            </a:endParaRPr>
          </a:p>
          <a:p>
            <a:pPr marL="38100" marR="5271770">
              <a:lnSpc>
                <a:spcPts val="1810"/>
              </a:lnSpc>
              <a:spcBef>
                <a:spcPts val="1870"/>
              </a:spcBef>
            </a:pPr>
            <a:r>
              <a:rPr sz="1600" b="1" dirty="0">
                <a:solidFill>
                  <a:srgbClr val="DB2200"/>
                </a:solidFill>
                <a:latin typeface="Courier New"/>
                <a:cs typeface="Courier New"/>
              </a:rPr>
              <a:t># </a:t>
            </a:r>
            <a:r>
              <a:rPr sz="1600" b="1" spc="-5" dirty="0">
                <a:solidFill>
                  <a:srgbClr val="DB2200"/>
                </a:solidFill>
                <a:latin typeface="Courier New"/>
                <a:cs typeface="Courier New"/>
              </a:rPr>
              <a:t>Pour chaque ligne d'entrée.  </a:t>
            </a:r>
            <a:r>
              <a:rPr sz="1600" b="1" spc="-5" dirty="0">
                <a:solidFill>
                  <a:srgbClr val="007F00"/>
                </a:solidFill>
                <a:latin typeface="Courier New"/>
                <a:cs typeface="Courier New"/>
              </a:rPr>
              <a:t>while read </a:t>
            </a:r>
            <a:r>
              <a:rPr sz="1600" b="1" spc="-5" dirty="0">
                <a:latin typeface="Courier New"/>
                <a:cs typeface="Courier New"/>
              </a:rPr>
              <a:t>line;</a:t>
            </a:r>
            <a:r>
              <a:rPr sz="1600" b="1" spc="-15" dirty="0"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7F00"/>
                </a:solidFill>
                <a:latin typeface="Courier New"/>
                <a:cs typeface="Courier New"/>
              </a:rPr>
              <a:t>do</a:t>
            </a:r>
            <a:endParaRPr sz="1600">
              <a:latin typeface="Courier New"/>
              <a:cs typeface="Courier New"/>
            </a:endParaRPr>
          </a:p>
          <a:p>
            <a:pPr marL="281940" marR="2711450">
              <a:lnSpc>
                <a:spcPts val="1810"/>
              </a:lnSpc>
            </a:pPr>
            <a:r>
              <a:rPr sz="1600" b="1" dirty="0">
                <a:solidFill>
                  <a:srgbClr val="DB2200"/>
                </a:solidFill>
                <a:latin typeface="Courier New"/>
                <a:cs typeface="Courier New"/>
              </a:rPr>
              <a:t># </a:t>
            </a:r>
            <a:r>
              <a:rPr sz="1600" b="1" spc="-5" dirty="0">
                <a:solidFill>
                  <a:srgbClr val="DB2200"/>
                </a:solidFill>
                <a:latin typeface="Courier New"/>
                <a:cs typeface="Courier New"/>
              </a:rPr>
              <a:t>Supprimer les espaces autour de la ligne.  </a:t>
            </a:r>
            <a:r>
              <a:rPr sz="1600" b="1" spc="-5" dirty="0">
                <a:latin typeface="Courier New"/>
                <a:cs typeface="Courier New"/>
              </a:rPr>
              <a:t>line=$(</a:t>
            </a:r>
            <a:r>
              <a:rPr sz="1600" b="1" spc="-5" dirty="0">
                <a:solidFill>
                  <a:srgbClr val="007F7F"/>
                </a:solidFill>
                <a:latin typeface="Courier New"/>
                <a:cs typeface="Courier New"/>
              </a:rPr>
              <a:t>echo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"$line"</a:t>
            </a:r>
            <a:r>
              <a:rPr sz="1600" b="1" spc="-5" dirty="0">
                <a:latin typeface="Courier New"/>
                <a:cs typeface="Courier New"/>
              </a:rPr>
              <a:t>|</a:t>
            </a:r>
            <a:r>
              <a:rPr sz="1600" b="1" spc="-5" dirty="0">
                <a:solidFill>
                  <a:srgbClr val="007F00"/>
                </a:solidFill>
                <a:latin typeface="Courier New"/>
                <a:cs typeface="Courier New"/>
              </a:rPr>
              <a:t>sed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's/^\s*\(.\+\)\s*$/\1/'</a:t>
            </a:r>
            <a:r>
              <a:rPr sz="1600" b="1" spc="-5" dirty="0">
                <a:latin typeface="Courier New"/>
                <a:cs typeface="Courier New"/>
              </a:rPr>
              <a:t>)  </a:t>
            </a:r>
            <a:r>
              <a:rPr sz="1600" b="1" dirty="0">
                <a:solidFill>
                  <a:srgbClr val="DB2200"/>
                </a:solidFill>
                <a:latin typeface="Courier New"/>
                <a:cs typeface="Courier New"/>
              </a:rPr>
              <a:t># </a:t>
            </a:r>
            <a:r>
              <a:rPr sz="1600" b="1" spc="-5" dirty="0">
                <a:solidFill>
                  <a:srgbClr val="DB2200"/>
                </a:solidFill>
                <a:latin typeface="Courier New"/>
                <a:cs typeface="Courier New"/>
              </a:rPr>
              <a:t>Pour chaque mot de la</a:t>
            </a:r>
            <a:r>
              <a:rPr sz="1600" b="1" spc="-30" dirty="0">
                <a:solidFill>
                  <a:srgbClr val="DB22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DB2200"/>
                </a:solidFill>
                <a:latin typeface="Courier New"/>
                <a:cs typeface="Courier New"/>
              </a:rPr>
              <a:t>ligne.</a:t>
            </a:r>
            <a:endParaRPr sz="1600">
              <a:latin typeface="Courier New"/>
              <a:cs typeface="Courier New"/>
            </a:endParaRPr>
          </a:p>
          <a:p>
            <a:pPr marL="281940">
              <a:lnSpc>
                <a:spcPts val="1725"/>
              </a:lnSpc>
            </a:pPr>
            <a:r>
              <a:rPr sz="1600" b="1" spc="-5" dirty="0">
                <a:solidFill>
                  <a:srgbClr val="007F00"/>
                </a:solidFill>
                <a:latin typeface="Courier New"/>
                <a:cs typeface="Courier New"/>
              </a:rPr>
              <a:t>for </a:t>
            </a:r>
            <a:r>
              <a:rPr sz="1600" b="1" spc="-5" dirty="0">
                <a:latin typeface="Courier New"/>
                <a:cs typeface="Courier New"/>
              </a:rPr>
              <a:t>word in $line; </a:t>
            </a:r>
            <a:r>
              <a:rPr sz="1600" b="1" spc="-5" dirty="0">
                <a:solidFill>
                  <a:srgbClr val="007F00"/>
                </a:solidFill>
                <a:latin typeface="Courier New"/>
                <a:cs typeface="Courier New"/>
              </a:rPr>
              <a:t>do</a:t>
            </a:r>
            <a:endParaRPr sz="1600">
              <a:latin typeface="Courier New"/>
              <a:cs typeface="Courier New"/>
            </a:endParaRPr>
          </a:p>
          <a:p>
            <a:pPr marL="525780" marR="30480">
              <a:lnSpc>
                <a:spcPts val="1810"/>
              </a:lnSpc>
              <a:spcBef>
                <a:spcPts val="95"/>
              </a:spcBef>
            </a:pPr>
            <a:r>
              <a:rPr sz="1600" b="1" dirty="0">
                <a:solidFill>
                  <a:srgbClr val="DB2200"/>
                </a:solidFill>
                <a:latin typeface="Courier New"/>
                <a:cs typeface="Courier New"/>
              </a:rPr>
              <a:t># </a:t>
            </a:r>
            <a:r>
              <a:rPr sz="1600" b="1" spc="-5" dirty="0">
                <a:solidFill>
                  <a:srgbClr val="DB2200"/>
                </a:solidFill>
                <a:latin typeface="Courier New"/>
                <a:cs typeface="Courier New"/>
              </a:rPr>
              <a:t>Renvoyer couple clef;valeur: le mot comme clef, l'entier "1" comme  </a:t>
            </a:r>
            <a:r>
              <a:rPr sz="1600" b="1" dirty="0">
                <a:solidFill>
                  <a:srgbClr val="DB2200"/>
                </a:solidFill>
                <a:latin typeface="Courier New"/>
                <a:cs typeface="Courier New"/>
              </a:rPr>
              <a:t>#</a:t>
            </a:r>
            <a:r>
              <a:rPr sz="1600" b="1" spc="-10" dirty="0">
                <a:solidFill>
                  <a:srgbClr val="DB22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DB2200"/>
                </a:solidFill>
                <a:latin typeface="Courier New"/>
                <a:cs typeface="Courier New"/>
              </a:rPr>
              <a:t>valeur.</a:t>
            </a:r>
            <a:endParaRPr sz="1600">
              <a:latin typeface="Courier New"/>
              <a:cs typeface="Courier New"/>
            </a:endParaRPr>
          </a:p>
          <a:p>
            <a:pPr marL="525780" marR="151765">
              <a:lnSpc>
                <a:spcPts val="1810"/>
              </a:lnSpc>
            </a:pPr>
            <a:r>
              <a:rPr sz="1600" b="1" dirty="0">
                <a:solidFill>
                  <a:srgbClr val="DB2200"/>
                </a:solidFill>
                <a:latin typeface="Courier New"/>
                <a:cs typeface="Courier New"/>
              </a:rPr>
              <a:t># </a:t>
            </a:r>
            <a:r>
              <a:rPr sz="1600" b="1" spc="-5" dirty="0">
                <a:solidFill>
                  <a:srgbClr val="DB2200"/>
                </a:solidFill>
                <a:latin typeface="Courier New"/>
                <a:cs typeface="Courier New"/>
              </a:rPr>
              <a:t>On renvoie chaque couple sur une ligne, avec une tabulation entre  </a:t>
            </a:r>
            <a:r>
              <a:rPr sz="1600" b="1" dirty="0">
                <a:solidFill>
                  <a:srgbClr val="DB2200"/>
                </a:solidFill>
                <a:latin typeface="Courier New"/>
                <a:cs typeface="Courier New"/>
              </a:rPr>
              <a:t># </a:t>
            </a:r>
            <a:r>
              <a:rPr sz="1600" b="1" spc="-5" dirty="0">
                <a:solidFill>
                  <a:srgbClr val="DB2200"/>
                </a:solidFill>
                <a:latin typeface="Courier New"/>
                <a:cs typeface="Courier New"/>
              </a:rPr>
              <a:t>la clef et la</a:t>
            </a:r>
            <a:r>
              <a:rPr sz="1600" b="1" spc="-20" dirty="0">
                <a:solidFill>
                  <a:srgbClr val="DB22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DB2200"/>
                </a:solidFill>
                <a:latin typeface="Courier New"/>
                <a:cs typeface="Courier New"/>
              </a:rPr>
              <a:t>valeur.</a:t>
            </a:r>
            <a:endParaRPr sz="1600">
              <a:latin typeface="Courier New"/>
              <a:cs typeface="Courier New"/>
            </a:endParaRPr>
          </a:p>
          <a:p>
            <a:pPr marL="281940" marR="6125210" indent="243840">
              <a:lnSpc>
                <a:spcPts val="1810"/>
              </a:lnSpc>
            </a:pPr>
            <a:r>
              <a:rPr sz="1600" b="1" spc="-5" dirty="0">
                <a:solidFill>
                  <a:srgbClr val="007F00"/>
                </a:solidFill>
                <a:latin typeface="Courier New"/>
                <a:cs typeface="Courier New"/>
              </a:rPr>
              <a:t>echo </a:t>
            </a:r>
            <a:r>
              <a:rPr sz="1600" b="1" spc="-5" dirty="0">
                <a:latin typeface="Courier New"/>
                <a:cs typeface="Courier New"/>
              </a:rPr>
              <a:t>-e</a:t>
            </a:r>
            <a:r>
              <a:rPr sz="1600" b="1" spc="-8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$word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"\t"1  </a:t>
            </a:r>
            <a:r>
              <a:rPr sz="1600" b="1" spc="-5" dirty="0">
                <a:solidFill>
                  <a:srgbClr val="007F00"/>
                </a:solidFill>
                <a:latin typeface="Courier New"/>
                <a:cs typeface="Courier New"/>
              </a:rPr>
              <a:t>done</a:t>
            </a:r>
            <a:endParaRPr sz="1600">
              <a:latin typeface="Courier New"/>
              <a:cs typeface="Courier New"/>
            </a:endParaRPr>
          </a:p>
          <a:p>
            <a:pPr marL="38100">
              <a:lnSpc>
                <a:spcPts val="1780"/>
              </a:lnSpc>
            </a:pPr>
            <a:r>
              <a:rPr sz="1600" b="1" spc="-5" dirty="0">
                <a:solidFill>
                  <a:srgbClr val="007F00"/>
                </a:solidFill>
                <a:latin typeface="Courier New"/>
                <a:cs typeface="Courier New"/>
              </a:rPr>
              <a:t>done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869950"/>
            <a:ext cx="2463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6-8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339" y="166370"/>
            <a:ext cx="756920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Exemple </a:t>
            </a:r>
            <a:r>
              <a:rPr dirty="0"/>
              <a:t>– </a:t>
            </a:r>
            <a:r>
              <a:rPr spc="-10" dirty="0"/>
              <a:t>Occurences </a:t>
            </a:r>
            <a:r>
              <a:rPr dirty="0"/>
              <a:t>de </a:t>
            </a:r>
            <a:r>
              <a:rPr spc="-5" dirty="0"/>
              <a:t>mot,</a:t>
            </a:r>
            <a:r>
              <a:rPr spc="-60" dirty="0"/>
              <a:t> </a:t>
            </a:r>
            <a:r>
              <a:rPr spc="-10" dirty="0"/>
              <a:t>Bash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9539" y="1193799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Calibri"/>
                <a:cs typeface="Calibri"/>
              </a:rPr>
              <a:t>●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5440" y="1089659"/>
            <a:ext cx="2647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Opération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reduce: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050" y="2106929"/>
            <a:ext cx="10059670" cy="3557270"/>
          </a:xfrm>
          <a:custGeom>
            <a:avLst/>
            <a:gdLst/>
            <a:ahLst/>
            <a:cxnLst/>
            <a:rect l="l" t="t" r="r" b="b"/>
            <a:pathLst>
              <a:path w="10059670" h="3557270">
                <a:moveTo>
                  <a:pt x="10059670" y="0"/>
                </a:moveTo>
                <a:lnTo>
                  <a:pt x="10059670" y="3557270"/>
                </a:lnTo>
                <a:lnTo>
                  <a:pt x="0" y="3557270"/>
                </a:lnTo>
                <a:lnTo>
                  <a:pt x="0" y="0"/>
                </a:lnTo>
                <a:lnTo>
                  <a:pt x="1005967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6519" y="2105659"/>
            <a:ext cx="6364605" cy="256921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02530">
              <a:lnSpc>
                <a:spcPts val="1810"/>
              </a:lnSpc>
              <a:spcBef>
                <a:spcPts val="250"/>
              </a:spcBef>
            </a:pPr>
            <a:r>
              <a:rPr sz="1600" b="1" spc="-5" dirty="0">
                <a:latin typeface="Courier New"/>
                <a:cs typeface="Courier New"/>
              </a:rPr>
              <a:t>lastword=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""  </a:t>
            </a:r>
            <a:r>
              <a:rPr sz="1600" b="1" spc="-5" dirty="0">
                <a:latin typeface="Courier New"/>
                <a:cs typeface="Courier New"/>
              </a:rPr>
              <a:t>total=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0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Courier New"/>
              <a:cs typeface="Courier New"/>
            </a:endParaRPr>
          </a:p>
          <a:p>
            <a:pPr marL="12700" marR="2808605">
              <a:lnSpc>
                <a:spcPts val="1820"/>
              </a:lnSpc>
            </a:pPr>
            <a:r>
              <a:rPr sz="1600" b="1" dirty="0">
                <a:solidFill>
                  <a:srgbClr val="DB2200"/>
                </a:solidFill>
                <a:latin typeface="Courier New"/>
                <a:cs typeface="Courier New"/>
              </a:rPr>
              <a:t># </a:t>
            </a:r>
            <a:r>
              <a:rPr sz="1600" b="1" spc="-5" dirty="0">
                <a:solidFill>
                  <a:srgbClr val="DB2200"/>
                </a:solidFill>
                <a:latin typeface="Courier New"/>
                <a:cs typeface="Courier New"/>
              </a:rPr>
              <a:t>Pour chaque ligne d'entrée.  </a:t>
            </a:r>
            <a:r>
              <a:rPr sz="1600" b="1" spc="-5" dirty="0">
                <a:solidFill>
                  <a:srgbClr val="007F00"/>
                </a:solidFill>
                <a:latin typeface="Courier New"/>
                <a:cs typeface="Courier New"/>
              </a:rPr>
              <a:t>while read </a:t>
            </a:r>
            <a:r>
              <a:rPr sz="1600" b="1" spc="-5" dirty="0">
                <a:latin typeface="Courier New"/>
                <a:cs typeface="Courier New"/>
              </a:rPr>
              <a:t>line;</a:t>
            </a:r>
            <a:r>
              <a:rPr sz="1600" b="1" spc="-15" dirty="0"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7F00"/>
                </a:solidFill>
                <a:latin typeface="Courier New"/>
                <a:cs typeface="Courier New"/>
              </a:rPr>
              <a:t>do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ts val="1710"/>
              </a:lnSpc>
            </a:pPr>
            <a:r>
              <a:rPr sz="1600" b="1" dirty="0">
                <a:solidFill>
                  <a:srgbClr val="DB2200"/>
                </a:solidFill>
                <a:latin typeface="Courier New"/>
                <a:cs typeface="Courier New"/>
              </a:rPr>
              <a:t># </a:t>
            </a:r>
            <a:r>
              <a:rPr sz="1600" b="1" spc="-5" dirty="0">
                <a:solidFill>
                  <a:srgbClr val="DB2200"/>
                </a:solidFill>
                <a:latin typeface="Courier New"/>
                <a:cs typeface="Courier New"/>
              </a:rPr>
              <a:t>Supprimer les espaces autour de la</a:t>
            </a:r>
            <a:r>
              <a:rPr sz="1600" b="1" spc="-45" dirty="0">
                <a:solidFill>
                  <a:srgbClr val="DB22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DB2200"/>
                </a:solidFill>
                <a:latin typeface="Courier New"/>
                <a:cs typeface="Courier New"/>
              </a:rPr>
              <a:t>ligne.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ts val="1864"/>
              </a:lnSpc>
            </a:pPr>
            <a:r>
              <a:rPr sz="1600" b="1" spc="-5" dirty="0">
                <a:latin typeface="Courier New"/>
                <a:cs typeface="Courier New"/>
              </a:rPr>
              <a:t>line=$(</a:t>
            </a:r>
            <a:r>
              <a:rPr sz="1600" b="1" spc="-5" dirty="0">
                <a:solidFill>
                  <a:srgbClr val="007F00"/>
                </a:solidFill>
                <a:latin typeface="Courier New"/>
                <a:cs typeface="Courier New"/>
              </a:rPr>
              <a:t>echo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"$line"</a:t>
            </a:r>
            <a:r>
              <a:rPr sz="1600" b="1" spc="-5" dirty="0">
                <a:latin typeface="Courier New"/>
                <a:cs typeface="Courier New"/>
              </a:rPr>
              <a:t>|</a:t>
            </a:r>
            <a:r>
              <a:rPr sz="1600" b="1" spc="-5" dirty="0">
                <a:solidFill>
                  <a:srgbClr val="007F00"/>
                </a:solidFill>
                <a:latin typeface="Courier New"/>
                <a:cs typeface="Courier New"/>
              </a:rPr>
              <a:t>sed</a:t>
            </a:r>
            <a:r>
              <a:rPr sz="1600" b="1" spc="-4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's/^\s*\(.\+\)\s*$/\1/'</a:t>
            </a:r>
            <a:r>
              <a:rPr sz="1600" b="1" spc="-5" dirty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Courier New"/>
              <a:cs typeface="Courier New"/>
            </a:endParaRPr>
          </a:p>
          <a:p>
            <a:pPr marL="256540" marR="5080">
              <a:lnSpc>
                <a:spcPts val="1810"/>
              </a:lnSpc>
            </a:pPr>
            <a:r>
              <a:rPr sz="1600" b="1" dirty="0">
                <a:solidFill>
                  <a:srgbClr val="DB2200"/>
                </a:solidFill>
                <a:latin typeface="Courier New"/>
                <a:cs typeface="Courier New"/>
              </a:rPr>
              <a:t># </a:t>
            </a:r>
            <a:r>
              <a:rPr sz="1600" b="1" spc="-5" dirty="0">
                <a:solidFill>
                  <a:srgbClr val="DB2200"/>
                </a:solidFill>
                <a:latin typeface="Courier New"/>
                <a:cs typeface="Courier New"/>
              </a:rPr>
              <a:t>Recuperer mot et occurrence (IE, clef et valeur)  </a:t>
            </a:r>
            <a:r>
              <a:rPr sz="1600" b="1" spc="-5" dirty="0">
                <a:latin typeface="Courier New"/>
                <a:cs typeface="Courier New"/>
              </a:rPr>
              <a:t>word=$(</a:t>
            </a:r>
            <a:r>
              <a:rPr sz="1600" b="1" spc="-5" dirty="0">
                <a:solidFill>
                  <a:srgbClr val="007F00"/>
                </a:solidFill>
                <a:latin typeface="Courier New"/>
                <a:cs typeface="Courier New"/>
              </a:rPr>
              <a:t>echo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"$line"</a:t>
            </a:r>
            <a:r>
              <a:rPr sz="1600" b="1" spc="-5" dirty="0">
                <a:latin typeface="Courier New"/>
                <a:cs typeface="Courier New"/>
              </a:rPr>
              <a:t>|</a:t>
            </a:r>
            <a:r>
              <a:rPr sz="1600" b="1" spc="-5" dirty="0">
                <a:solidFill>
                  <a:srgbClr val="007F00"/>
                </a:solidFill>
                <a:latin typeface="Courier New"/>
                <a:cs typeface="Courier New"/>
              </a:rPr>
              <a:t>awk </a:t>
            </a:r>
            <a:r>
              <a:rPr sz="1600" b="1" spc="-5" dirty="0">
                <a:latin typeface="Courier New"/>
                <a:cs typeface="Courier New"/>
              </a:rPr>
              <a:t>-F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"\t" '{print $1}'</a:t>
            </a:r>
            <a:r>
              <a:rPr sz="1600" b="1" spc="-5" dirty="0">
                <a:latin typeface="Courier New"/>
                <a:cs typeface="Courier New"/>
              </a:rPr>
              <a:t>);  nb=$(</a:t>
            </a:r>
            <a:r>
              <a:rPr sz="1600" b="1" spc="-5" dirty="0">
                <a:solidFill>
                  <a:srgbClr val="007F00"/>
                </a:solidFill>
                <a:latin typeface="Courier New"/>
                <a:cs typeface="Courier New"/>
              </a:rPr>
              <a:t>echo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"$line"</a:t>
            </a:r>
            <a:r>
              <a:rPr sz="1600" b="1" spc="-5" dirty="0">
                <a:latin typeface="Courier New"/>
                <a:cs typeface="Courier New"/>
              </a:rPr>
              <a:t>|</a:t>
            </a:r>
            <a:r>
              <a:rPr sz="1600" b="1" spc="-5" dirty="0">
                <a:solidFill>
                  <a:srgbClr val="007F00"/>
                </a:solidFill>
                <a:latin typeface="Courier New"/>
                <a:cs typeface="Courier New"/>
              </a:rPr>
              <a:t>awk </a:t>
            </a:r>
            <a:r>
              <a:rPr sz="1600" b="1" spc="-5" dirty="0">
                <a:latin typeface="Courier New"/>
                <a:cs typeface="Courier New"/>
              </a:rPr>
              <a:t>-F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"\t" '{print</a:t>
            </a:r>
            <a:r>
              <a:rPr sz="1600" b="1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$2}'</a:t>
            </a:r>
            <a:r>
              <a:rPr sz="1600" b="1" spc="-5" dirty="0"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339" y="166370"/>
            <a:ext cx="756920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Exemple </a:t>
            </a:r>
            <a:r>
              <a:rPr dirty="0"/>
              <a:t>– </a:t>
            </a:r>
            <a:r>
              <a:rPr spc="-10" dirty="0"/>
              <a:t>Occurences </a:t>
            </a:r>
            <a:r>
              <a:rPr dirty="0"/>
              <a:t>de </a:t>
            </a:r>
            <a:r>
              <a:rPr spc="-5" dirty="0"/>
              <a:t>mot,</a:t>
            </a:r>
            <a:r>
              <a:rPr spc="-60" dirty="0"/>
              <a:t> </a:t>
            </a:r>
            <a:r>
              <a:rPr spc="-10" dirty="0"/>
              <a:t>Bash</a:t>
            </a:r>
          </a:p>
        </p:txBody>
      </p:sp>
      <p:sp>
        <p:nvSpPr>
          <p:cNvPr id="3" name="object 3"/>
          <p:cNvSpPr/>
          <p:nvPr/>
        </p:nvSpPr>
        <p:spPr>
          <a:xfrm>
            <a:off x="19050" y="1583689"/>
            <a:ext cx="10059670" cy="4080510"/>
          </a:xfrm>
          <a:custGeom>
            <a:avLst/>
            <a:gdLst/>
            <a:ahLst/>
            <a:cxnLst/>
            <a:rect l="l" t="t" r="r" b="b"/>
            <a:pathLst>
              <a:path w="10059670" h="4080510">
                <a:moveTo>
                  <a:pt x="10059670" y="0"/>
                </a:moveTo>
                <a:lnTo>
                  <a:pt x="10059670" y="4080510"/>
                </a:lnTo>
                <a:lnTo>
                  <a:pt x="0" y="4080510"/>
                </a:lnTo>
                <a:lnTo>
                  <a:pt x="0" y="0"/>
                </a:lnTo>
                <a:lnTo>
                  <a:pt x="1005967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419" y="851535"/>
            <a:ext cx="9013825" cy="4220845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25730">
              <a:lnSpc>
                <a:spcPct val="100000"/>
              </a:lnSpc>
              <a:spcBef>
                <a:spcPts val="244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6-9</a:t>
            </a:r>
            <a:endParaRPr sz="1200">
              <a:latin typeface="Arial"/>
              <a:cs typeface="Arial"/>
            </a:endParaRPr>
          </a:p>
          <a:p>
            <a:pPr marL="299720" indent="-215900">
              <a:lnSpc>
                <a:spcPct val="100000"/>
              </a:lnSpc>
              <a:spcBef>
                <a:spcPts val="290"/>
              </a:spcBef>
              <a:buSzPct val="43750"/>
              <a:buFont typeface="Calibri"/>
              <a:buChar char="●"/>
              <a:tabLst>
                <a:tab pos="299720" algn="l"/>
              </a:tabLst>
            </a:pPr>
            <a:r>
              <a:rPr sz="2400" b="1" spc="-5" dirty="0">
                <a:latin typeface="Arial"/>
                <a:cs typeface="Arial"/>
              </a:rPr>
              <a:t>Opération reduce (suite):</a:t>
            </a:r>
            <a:endParaRPr sz="2400">
              <a:latin typeface="Arial"/>
              <a:cs typeface="Arial"/>
            </a:endParaRPr>
          </a:p>
          <a:p>
            <a:pPr marL="294640" marR="55880">
              <a:lnSpc>
                <a:spcPts val="1810"/>
              </a:lnSpc>
              <a:spcBef>
                <a:spcPts val="1150"/>
              </a:spcBef>
            </a:pPr>
            <a:r>
              <a:rPr sz="1600" b="1" dirty="0">
                <a:solidFill>
                  <a:srgbClr val="DB2200"/>
                </a:solidFill>
                <a:latin typeface="Courier New"/>
                <a:cs typeface="Courier New"/>
              </a:rPr>
              <a:t># </a:t>
            </a:r>
            <a:r>
              <a:rPr sz="1600" b="1" spc="-5" dirty="0">
                <a:solidFill>
                  <a:srgbClr val="DB2200"/>
                </a:solidFill>
                <a:latin typeface="Courier New"/>
                <a:cs typeface="Courier New"/>
              </a:rPr>
              <a:t>On change de mot (test nécessaire parce qu'on est susceptible d'avoir  </a:t>
            </a:r>
            <a:r>
              <a:rPr sz="1600" b="1" dirty="0">
                <a:solidFill>
                  <a:srgbClr val="DB2200"/>
                </a:solidFill>
                <a:latin typeface="Courier New"/>
                <a:cs typeface="Courier New"/>
              </a:rPr>
              <a:t># </a:t>
            </a:r>
            <a:r>
              <a:rPr sz="1600" b="1" spc="-5" dirty="0">
                <a:solidFill>
                  <a:srgbClr val="DB2200"/>
                </a:solidFill>
                <a:latin typeface="Courier New"/>
                <a:cs typeface="Courier New"/>
              </a:rPr>
              <a:t>en entrée plusieurs clefs distinctes différentes pour une seule</a:t>
            </a:r>
            <a:r>
              <a:rPr sz="1600" b="1" spc="-55" dirty="0">
                <a:solidFill>
                  <a:srgbClr val="DB22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DB2200"/>
                </a:solidFill>
                <a:latin typeface="Courier New"/>
                <a:cs typeface="Courier New"/>
              </a:rPr>
              <a:t>et</a:t>
            </a:r>
            <a:endParaRPr sz="1600">
              <a:latin typeface="Courier New"/>
              <a:cs typeface="Courier New"/>
            </a:endParaRPr>
          </a:p>
          <a:p>
            <a:pPr marL="294640" marR="664845">
              <a:lnSpc>
                <a:spcPts val="1810"/>
              </a:lnSpc>
            </a:pPr>
            <a:r>
              <a:rPr sz="1600" b="1" dirty="0">
                <a:solidFill>
                  <a:srgbClr val="DB2200"/>
                </a:solidFill>
                <a:latin typeface="Courier New"/>
                <a:cs typeface="Courier New"/>
              </a:rPr>
              <a:t># </a:t>
            </a:r>
            <a:r>
              <a:rPr sz="1600" b="1" spc="-5" dirty="0">
                <a:solidFill>
                  <a:srgbClr val="DB2200"/>
                </a:solidFill>
                <a:latin typeface="Courier New"/>
                <a:cs typeface="Courier New"/>
              </a:rPr>
              <a:t>même exécution du programme </a:t>
            </a:r>
            <a:r>
              <a:rPr sz="1600" b="1" dirty="0">
                <a:solidFill>
                  <a:srgbClr val="DB2200"/>
                </a:solidFill>
                <a:latin typeface="Courier New"/>
                <a:cs typeface="Courier New"/>
              </a:rPr>
              <a:t>– </a:t>
            </a:r>
            <a:r>
              <a:rPr sz="1600" b="1" spc="-5" dirty="0">
                <a:solidFill>
                  <a:srgbClr val="DB2200"/>
                </a:solidFill>
                <a:latin typeface="Courier New"/>
                <a:cs typeface="Courier New"/>
              </a:rPr>
              <a:t>Hadoop triera les couples par clef  </a:t>
            </a:r>
            <a:r>
              <a:rPr sz="1600" b="1" dirty="0">
                <a:solidFill>
                  <a:srgbClr val="DB2200"/>
                </a:solidFill>
                <a:latin typeface="Courier New"/>
                <a:cs typeface="Courier New"/>
              </a:rPr>
              <a:t>#</a:t>
            </a:r>
            <a:r>
              <a:rPr sz="1600" b="1" spc="-10" dirty="0">
                <a:solidFill>
                  <a:srgbClr val="DB22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DB2200"/>
                </a:solidFill>
                <a:latin typeface="Courier New"/>
                <a:cs typeface="Courier New"/>
              </a:rPr>
              <a:t>distincte).</a:t>
            </a:r>
            <a:endParaRPr sz="1600">
              <a:latin typeface="Courier New"/>
              <a:cs typeface="Courier New"/>
            </a:endParaRPr>
          </a:p>
          <a:p>
            <a:pPr marL="294640">
              <a:lnSpc>
                <a:spcPts val="1720"/>
              </a:lnSpc>
            </a:pPr>
            <a:r>
              <a:rPr sz="1600" b="1" spc="-5" dirty="0">
                <a:solidFill>
                  <a:srgbClr val="007F00"/>
                </a:solidFill>
                <a:latin typeface="Courier New"/>
                <a:cs typeface="Courier New"/>
              </a:rPr>
              <a:t>if </a:t>
            </a:r>
            <a:r>
              <a:rPr sz="1600" b="1" dirty="0">
                <a:latin typeface="Courier New"/>
                <a:cs typeface="Courier New"/>
              </a:rPr>
              <a:t>[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"$word" </a:t>
            </a:r>
            <a:r>
              <a:rPr sz="1600" b="1" spc="-5" dirty="0">
                <a:latin typeface="Courier New"/>
                <a:cs typeface="Courier New"/>
              </a:rPr>
              <a:t>!=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"$lastword" </a:t>
            </a:r>
            <a:r>
              <a:rPr sz="1600" b="1" dirty="0">
                <a:latin typeface="Courier New"/>
                <a:cs typeface="Courier New"/>
              </a:rPr>
              <a:t>] </a:t>
            </a:r>
            <a:r>
              <a:rPr sz="1600" b="1" spc="-5" dirty="0">
                <a:latin typeface="Courier New"/>
                <a:cs typeface="Courier New"/>
              </a:rPr>
              <a:t>&amp;&amp; </a:t>
            </a:r>
            <a:r>
              <a:rPr sz="1600" b="1" dirty="0">
                <a:latin typeface="Courier New"/>
                <a:cs typeface="Courier New"/>
              </a:rPr>
              <a:t>[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"$lastword" </a:t>
            </a:r>
            <a:r>
              <a:rPr sz="1600" b="1" spc="-5" dirty="0">
                <a:latin typeface="Courier New"/>
                <a:cs typeface="Courier New"/>
              </a:rPr>
              <a:t>!=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"" </a:t>
            </a:r>
            <a:r>
              <a:rPr sz="1600" b="1" spc="-5" dirty="0">
                <a:latin typeface="Courier New"/>
                <a:cs typeface="Courier New"/>
              </a:rPr>
              <a:t>];</a:t>
            </a:r>
            <a:r>
              <a:rPr sz="1600" b="1" spc="-40" dirty="0"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7F00"/>
                </a:solidFill>
                <a:latin typeface="Courier New"/>
                <a:cs typeface="Courier New"/>
              </a:rPr>
              <a:t>then</a:t>
            </a:r>
            <a:endParaRPr sz="1600">
              <a:latin typeface="Courier New"/>
              <a:cs typeface="Courier New"/>
            </a:endParaRPr>
          </a:p>
          <a:p>
            <a:pPr marL="538480" marR="3468370">
              <a:lnSpc>
                <a:spcPts val="1810"/>
              </a:lnSpc>
              <a:spcBef>
                <a:spcPts val="100"/>
              </a:spcBef>
            </a:pPr>
            <a:r>
              <a:rPr sz="1600" b="1" spc="-5" dirty="0">
                <a:solidFill>
                  <a:srgbClr val="007F00"/>
                </a:solidFill>
                <a:latin typeface="Courier New"/>
                <a:cs typeface="Courier New"/>
              </a:rPr>
              <a:t>echo </a:t>
            </a:r>
            <a:r>
              <a:rPr sz="1600" b="1" spc="-5" dirty="0">
                <a:latin typeface="Courier New"/>
                <a:cs typeface="Courier New"/>
              </a:rPr>
              <a:t>-e $lastword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"\t"</a:t>
            </a:r>
            <a:r>
              <a:rPr sz="1600" b="1" spc="-5" dirty="0">
                <a:latin typeface="Courier New"/>
                <a:cs typeface="Courier New"/>
              </a:rPr>
              <a:t>$total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" occurences."  </a:t>
            </a:r>
            <a:r>
              <a:rPr sz="1600" b="1" spc="-5" dirty="0">
                <a:latin typeface="Courier New"/>
                <a:cs typeface="Courier New"/>
              </a:rPr>
              <a:t>total=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0</a:t>
            </a:r>
            <a:r>
              <a:rPr sz="1600" b="1" spc="-5" dirty="0"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294640" marR="6760209">
              <a:lnSpc>
                <a:spcPts val="1810"/>
              </a:lnSpc>
            </a:pPr>
            <a:r>
              <a:rPr sz="1600" b="1" spc="-5" dirty="0">
                <a:solidFill>
                  <a:srgbClr val="007F00"/>
                </a:solidFill>
                <a:latin typeface="Courier New"/>
                <a:cs typeface="Courier New"/>
              </a:rPr>
              <a:t>fi  </a:t>
            </a:r>
            <a:r>
              <a:rPr sz="1600" b="1" spc="-5" dirty="0">
                <a:latin typeface="Courier New"/>
                <a:cs typeface="Courier New"/>
              </a:rPr>
              <a:t>lastword=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"$word"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 marL="50800" marR="2005330" indent="243840">
              <a:lnSpc>
                <a:spcPts val="1810"/>
              </a:lnSpc>
              <a:tabLst>
                <a:tab pos="3463925" algn="l"/>
              </a:tabLst>
            </a:pPr>
            <a:r>
              <a:rPr sz="1600" b="1" spc="-5" dirty="0">
                <a:latin typeface="Courier New"/>
                <a:cs typeface="Courier New"/>
              </a:rPr>
              <a:t>total=$[ $total </a:t>
            </a:r>
            <a:r>
              <a:rPr sz="1600" b="1" dirty="0">
                <a:latin typeface="Courier New"/>
                <a:cs typeface="Courier New"/>
              </a:rPr>
              <a:t>+ </a:t>
            </a:r>
            <a:r>
              <a:rPr sz="1600" b="1" spc="-5" dirty="0">
                <a:latin typeface="Courier New"/>
                <a:cs typeface="Courier New"/>
              </a:rPr>
              <a:t>$nb</a:t>
            </a:r>
            <a:r>
              <a:rPr sz="1600" b="1" dirty="0">
                <a:latin typeface="Courier New"/>
                <a:cs typeface="Courier New"/>
              </a:rPr>
              <a:t> ]	</a:t>
            </a:r>
            <a:r>
              <a:rPr sz="1600" b="1" dirty="0">
                <a:solidFill>
                  <a:srgbClr val="DB2200"/>
                </a:solidFill>
                <a:latin typeface="Courier New"/>
                <a:cs typeface="Courier New"/>
              </a:rPr>
              <a:t># </a:t>
            </a:r>
            <a:r>
              <a:rPr sz="1600" b="1" spc="-5" dirty="0">
                <a:solidFill>
                  <a:srgbClr val="DB2200"/>
                </a:solidFill>
                <a:latin typeface="Courier New"/>
                <a:cs typeface="Courier New"/>
              </a:rPr>
              <a:t>Ajouter la valeur au total.  </a:t>
            </a:r>
            <a:r>
              <a:rPr sz="1600" b="1" spc="-5" dirty="0">
                <a:solidFill>
                  <a:srgbClr val="007F00"/>
                </a:solidFill>
                <a:latin typeface="Courier New"/>
                <a:cs typeface="Courier New"/>
              </a:rPr>
              <a:t>done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Courier New"/>
              <a:cs typeface="Courier New"/>
            </a:endParaRPr>
          </a:p>
          <a:p>
            <a:pPr marL="50800" marR="3956685">
              <a:lnSpc>
                <a:spcPts val="1810"/>
              </a:lnSpc>
            </a:pPr>
            <a:r>
              <a:rPr sz="1600" b="1" dirty="0">
                <a:solidFill>
                  <a:srgbClr val="DB2200"/>
                </a:solidFill>
                <a:latin typeface="Courier New"/>
                <a:cs typeface="Courier New"/>
              </a:rPr>
              <a:t># </a:t>
            </a:r>
            <a:r>
              <a:rPr sz="1600" b="1" spc="-5" dirty="0">
                <a:solidFill>
                  <a:srgbClr val="DB2200"/>
                </a:solidFill>
                <a:latin typeface="Courier New"/>
                <a:cs typeface="Courier New"/>
              </a:rPr>
              <a:t>Ecrire le dernier couple (clef;valeur).  </a:t>
            </a:r>
            <a:r>
              <a:rPr sz="1600" b="1" spc="-5" dirty="0">
                <a:solidFill>
                  <a:srgbClr val="007F00"/>
                </a:solidFill>
                <a:latin typeface="Courier New"/>
                <a:cs typeface="Courier New"/>
              </a:rPr>
              <a:t>echo </a:t>
            </a:r>
            <a:r>
              <a:rPr sz="1600" b="1" spc="-5" dirty="0">
                <a:latin typeface="Courier New"/>
                <a:cs typeface="Courier New"/>
              </a:rPr>
              <a:t>-e $lastword"\t"$total"</a:t>
            </a:r>
            <a:r>
              <a:rPr sz="1600" b="1" spc="-8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occurences."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339" y="166370"/>
            <a:ext cx="668210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Autres </a:t>
            </a:r>
            <a:r>
              <a:rPr spc="-5" dirty="0"/>
              <a:t>outils </a:t>
            </a:r>
            <a:r>
              <a:rPr spc="-10" dirty="0"/>
              <a:t>associés </a:t>
            </a:r>
            <a:r>
              <a:rPr dirty="0"/>
              <a:t>à</a:t>
            </a:r>
            <a:r>
              <a:rPr spc="-60" dirty="0"/>
              <a:t> </a:t>
            </a:r>
            <a:r>
              <a:rPr spc="-5" dirty="0"/>
              <a:t>Hadoop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870" y="815339"/>
            <a:ext cx="7300595" cy="73787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3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6-10</a:t>
            </a:r>
            <a:endParaRPr sz="1200">
              <a:latin typeface="Arial"/>
              <a:cs typeface="Arial"/>
            </a:endParaRPr>
          </a:p>
          <a:p>
            <a:pPr marL="255270" indent="-216535">
              <a:lnSpc>
                <a:spcPct val="100000"/>
              </a:lnSpc>
              <a:spcBef>
                <a:spcPts val="860"/>
              </a:spcBef>
              <a:buSzPct val="43750"/>
              <a:buFont typeface="Calibri"/>
              <a:buChar char="●"/>
              <a:tabLst>
                <a:tab pos="255270" algn="l"/>
              </a:tabLst>
            </a:pPr>
            <a:r>
              <a:rPr sz="2400" b="1" spc="-10" dirty="0">
                <a:latin typeface="Arial"/>
                <a:cs typeface="Arial"/>
              </a:rPr>
              <a:t>Nombreux </a:t>
            </a:r>
            <a:r>
              <a:rPr sz="2400" b="1" i="1" spc="-5" dirty="0">
                <a:latin typeface="Arial"/>
                <a:cs typeface="Arial"/>
              </a:rPr>
              <a:t>front-ends </a:t>
            </a:r>
            <a:r>
              <a:rPr sz="2400" b="1" spc="-5" dirty="0">
                <a:latin typeface="Arial"/>
                <a:cs typeface="Arial"/>
              </a:rPr>
              <a:t>graphiques (projet</a:t>
            </a:r>
            <a:r>
              <a:rPr sz="2400" b="1" spc="3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Hue…).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539" y="1944369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Calibri"/>
                <a:cs typeface="Calibri"/>
              </a:rPr>
              <a:t>●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5440" y="1841500"/>
            <a:ext cx="9116060" cy="73152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>
              <a:lnSpc>
                <a:spcPts val="2680"/>
              </a:lnSpc>
              <a:spcBef>
                <a:spcPts val="355"/>
              </a:spcBef>
            </a:pPr>
            <a:r>
              <a:rPr sz="2400" b="1" spc="-10" dirty="0">
                <a:latin typeface="Arial"/>
                <a:cs typeface="Arial"/>
              </a:rPr>
              <a:t>Apache </a:t>
            </a:r>
            <a:r>
              <a:rPr sz="2400" b="1" spc="-5" dirty="0">
                <a:latin typeface="Arial"/>
                <a:cs typeface="Arial"/>
              </a:rPr>
              <a:t>Hive: </a:t>
            </a:r>
            <a:r>
              <a:rPr sz="2400" b="1" dirty="0">
                <a:latin typeface="Arial"/>
                <a:cs typeface="Arial"/>
              </a:rPr>
              <a:t>outil </a:t>
            </a:r>
            <a:r>
              <a:rPr sz="2400" b="1" spc="-5" dirty="0">
                <a:latin typeface="Arial"/>
                <a:cs typeface="Arial"/>
              </a:rPr>
              <a:t>d'analyse/recoupage/etc. </a:t>
            </a:r>
            <a:r>
              <a:rPr sz="2400" b="1" dirty="0">
                <a:latin typeface="Arial"/>
                <a:cs typeface="Arial"/>
              </a:rPr>
              <a:t>de </a:t>
            </a:r>
            <a:r>
              <a:rPr sz="2400" b="1" spc="-5" dirty="0">
                <a:latin typeface="Arial"/>
                <a:cs typeface="Arial"/>
              </a:rPr>
              <a:t>larges volumes  de données, </a:t>
            </a:r>
            <a:r>
              <a:rPr sz="2400" b="1" spc="-10" dirty="0">
                <a:latin typeface="Arial"/>
                <a:cs typeface="Arial"/>
              </a:rPr>
              <a:t>associé </a:t>
            </a:r>
            <a:r>
              <a:rPr sz="2400" b="1" dirty="0">
                <a:latin typeface="Arial"/>
                <a:cs typeface="Arial"/>
              </a:rPr>
              <a:t>à un </a:t>
            </a:r>
            <a:r>
              <a:rPr sz="2400" b="1" spc="-5" dirty="0">
                <a:latin typeface="Arial"/>
                <a:cs typeface="Arial"/>
              </a:rPr>
              <a:t>langage similaire </a:t>
            </a:r>
            <a:r>
              <a:rPr sz="2400" b="1" dirty="0">
                <a:latin typeface="Arial"/>
                <a:cs typeface="Arial"/>
              </a:rPr>
              <a:t>à </a:t>
            </a:r>
            <a:r>
              <a:rPr sz="2400" b="1" spc="-5" dirty="0">
                <a:latin typeface="Arial"/>
                <a:cs typeface="Arial"/>
              </a:rPr>
              <a:t>SQL: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HiveQL.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539" y="2964179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Calibri"/>
                <a:cs typeface="Calibri"/>
              </a:rPr>
              <a:t>●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5440" y="2861310"/>
            <a:ext cx="9199245" cy="73152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>
              <a:lnSpc>
                <a:spcPts val="2680"/>
              </a:lnSpc>
              <a:spcBef>
                <a:spcPts val="355"/>
              </a:spcBef>
            </a:pPr>
            <a:r>
              <a:rPr sz="2400" b="1" spc="-10" dirty="0">
                <a:latin typeface="Arial"/>
                <a:cs typeface="Arial"/>
              </a:rPr>
              <a:t>Apache </a:t>
            </a:r>
            <a:r>
              <a:rPr sz="2400" b="1" spc="-5" dirty="0">
                <a:latin typeface="Arial"/>
                <a:cs typeface="Arial"/>
              </a:rPr>
              <a:t>Pig: outil permettant </a:t>
            </a:r>
            <a:r>
              <a:rPr sz="2400" b="1" dirty="0">
                <a:latin typeface="Arial"/>
                <a:cs typeface="Arial"/>
              </a:rPr>
              <a:t>le </a:t>
            </a:r>
            <a:r>
              <a:rPr sz="2400" b="1" spc="-10" dirty="0">
                <a:latin typeface="Arial"/>
                <a:cs typeface="Arial"/>
              </a:rPr>
              <a:t>développement </a:t>
            </a:r>
            <a:r>
              <a:rPr sz="2400" b="1" spc="-5" dirty="0">
                <a:latin typeface="Arial"/>
                <a:cs typeface="Arial"/>
              </a:rPr>
              <a:t>de programmes  map/reduce dans un langage simplifié et accessible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(Piglatin).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9539" y="398399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Calibri"/>
                <a:cs typeface="Calibri"/>
              </a:rPr>
              <a:t>●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5440" y="3881120"/>
            <a:ext cx="9437370" cy="107061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>
              <a:lnSpc>
                <a:spcPct val="92900"/>
              </a:lnSpc>
              <a:spcBef>
                <a:spcPts val="305"/>
              </a:spcBef>
            </a:pPr>
            <a:r>
              <a:rPr sz="2400" b="1" spc="-10" dirty="0">
                <a:latin typeface="Arial"/>
                <a:cs typeface="Arial"/>
              </a:rPr>
              <a:t>Sqoop: </a:t>
            </a:r>
            <a:r>
              <a:rPr sz="2400" b="1" spc="-5" dirty="0">
                <a:latin typeface="Arial"/>
                <a:cs typeface="Arial"/>
              </a:rPr>
              <a:t>outil d'importation/exportation de </a:t>
            </a:r>
            <a:r>
              <a:rPr sz="2400" b="1" spc="-10" dirty="0">
                <a:latin typeface="Arial"/>
                <a:cs typeface="Arial"/>
              </a:rPr>
              <a:t>données </a:t>
            </a:r>
            <a:r>
              <a:rPr sz="2400" b="1" spc="-5" dirty="0">
                <a:latin typeface="Arial"/>
                <a:cs typeface="Arial"/>
              </a:rPr>
              <a:t>entre HDFS et  de nombreux systèmes </a:t>
            </a:r>
            <a:r>
              <a:rPr sz="2400" b="1" dirty="0">
                <a:latin typeface="Arial"/>
                <a:cs typeface="Arial"/>
              </a:rPr>
              <a:t>de </a:t>
            </a:r>
            <a:r>
              <a:rPr sz="2400" b="1" spc="-5" dirty="0">
                <a:latin typeface="Arial"/>
                <a:cs typeface="Arial"/>
              </a:rPr>
              <a:t>gestion de </a:t>
            </a:r>
            <a:r>
              <a:rPr sz="2400" b="1" spc="-10" dirty="0">
                <a:latin typeface="Arial"/>
                <a:cs typeface="Arial"/>
              </a:rPr>
              <a:t>bases </a:t>
            </a:r>
            <a:r>
              <a:rPr sz="2400" b="1" spc="-5" dirty="0">
                <a:latin typeface="Arial"/>
                <a:cs typeface="Arial"/>
              </a:rPr>
              <a:t>de </a:t>
            </a:r>
            <a:r>
              <a:rPr sz="2400" b="1" spc="-10" dirty="0">
                <a:latin typeface="Arial"/>
                <a:cs typeface="Arial"/>
              </a:rPr>
              <a:t>données  classiques.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5440" y="5240020"/>
            <a:ext cx="3855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… </a:t>
            </a:r>
            <a:r>
              <a:rPr sz="2400" b="1" spc="-5" dirty="0">
                <a:latin typeface="Arial"/>
                <a:cs typeface="Arial"/>
              </a:rPr>
              <a:t>et </a:t>
            </a:r>
            <a:r>
              <a:rPr sz="2400" b="1" spc="-10" dirty="0">
                <a:latin typeface="Arial"/>
                <a:cs typeface="Arial"/>
              </a:rPr>
              <a:t>beaucoup </a:t>
            </a:r>
            <a:r>
              <a:rPr sz="2400" b="1" spc="-5" dirty="0">
                <a:latin typeface="Arial"/>
                <a:cs typeface="Arial"/>
              </a:rPr>
              <a:t>d'autres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339" y="166370"/>
            <a:ext cx="237236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139" y="808989"/>
            <a:ext cx="9509125" cy="10287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580"/>
              </a:spcBef>
            </a:pP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6-11</a:t>
            </a:r>
            <a:endParaRPr sz="1200">
              <a:latin typeface="Arial"/>
              <a:cs typeface="Arial"/>
            </a:endParaRPr>
          </a:p>
          <a:p>
            <a:pPr marL="254000" indent="-215900">
              <a:lnSpc>
                <a:spcPts val="2550"/>
              </a:lnSpc>
              <a:spcBef>
                <a:spcPts val="880"/>
              </a:spcBef>
              <a:buSzPct val="45454"/>
              <a:buFont typeface="Calibri"/>
              <a:buChar char="●"/>
              <a:tabLst>
                <a:tab pos="254000" algn="l"/>
              </a:tabLst>
            </a:pPr>
            <a:r>
              <a:rPr sz="2200" b="1" spc="-5" dirty="0">
                <a:latin typeface="Arial"/>
                <a:cs typeface="Arial"/>
              </a:rPr>
              <a:t>Le présent cours constitue une </a:t>
            </a: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introduction</a:t>
            </a:r>
            <a:r>
              <a:rPr sz="2200" b="1" spc="-5" dirty="0">
                <a:latin typeface="Arial"/>
                <a:cs typeface="Arial"/>
              </a:rPr>
              <a:t>. L'API Hadoop, </a:t>
            </a:r>
            <a:r>
              <a:rPr sz="2200" b="1" dirty="0">
                <a:latin typeface="Arial"/>
                <a:cs typeface="Arial"/>
              </a:rPr>
              <a:t>et</a:t>
            </a:r>
            <a:r>
              <a:rPr sz="2200" b="1" spc="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le</a:t>
            </a:r>
            <a:endParaRPr sz="2200">
              <a:latin typeface="Arial"/>
              <a:cs typeface="Arial"/>
            </a:endParaRPr>
          </a:p>
          <a:p>
            <a:pPr marL="254000">
              <a:lnSpc>
                <a:spcPts val="2550"/>
              </a:lnSpc>
            </a:pPr>
            <a:r>
              <a:rPr sz="2200" b="1" i="1" spc="-10" dirty="0">
                <a:latin typeface="Arial"/>
                <a:cs typeface="Arial"/>
              </a:rPr>
              <a:t>framework </a:t>
            </a:r>
            <a:r>
              <a:rPr sz="2200" b="1" dirty="0">
                <a:latin typeface="Arial"/>
                <a:cs typeface="Arial"/>
              </a:rPr>
              <a:t>en </a:t>
            </a:r>
            <a:r>
              <a:rPr sz="2200" b="1" spc="-5" dirty="0">
                <a:latin typeface="Arial"/>
                <a:cs typeface="Arial"/>
              </a:rPr>
              <a:t>général, présentent </a:t>
            </a:r>
            <a:r>
              <a:rPr sz="2200" b="1" dirty="0">
                <a:latin typeface="Arial"/>
                <a:cs typeface="Arial"/>
              </a:rPr>
              <a:t>de </a:t>
            </a:r>
            <a:r>
              <a:rPr sz="2200" b="1" spc="-5" dirty="0">
                <a:latin typeface="Arial"/>
                <a:cs typeface="Arial"/>
              </a:rPr>
              <a:t>nombreuses autres</a:t>
            </a:r>
            <a:r>
              <a:rPr sz="2200" b="1" spc="3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possibilités.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539" y="2197100"/>
            <a:ext cx="1257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180" dirty="0">
                <a:latin typeface="Calibri"/>
                <a:cs typeface="Calibri"/>
              </a:rPr>
              <a:t>●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5440" y="2101850"/>
            <a:ext cx="9411335" cy="67310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2460"/>
              </a:lnSpc>
              <a:spcBef>
                <a:spcPts val="330"/>
              </a:spcBef>
            </a:pPr>
            <a:r>
              <a:rPr sz="2200" b="1" spc="-5" dirty="0">
                <a:latin typeface="Arial"/>
                <a:cs typeface="Arial"/>
              </a:rPr>
              <a:t>Se référer au guide de lectures, ou encore </a:t>
            </a:r>
            <a:r>
              <a:rPr sz="2200" b="1" dirty="0">
                <a:latin typeface="Arial"/>
                <a:cs typeface="Arial"/>
              </a:rPr>
              <a:t>à </a:t>
            </a:r>
            <a:r>
              <a:rPr sz="2200" b="1" spc="-5" dirty="0">
                <a:latin typeface="Arial"/>
                <a:cs typeface="Arial"/>
              </a:rPr>
              <a:t>la documentation Hadoop,  pour approfondir le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sujet.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539" y="3134360"/>
            <a:ext cx="1257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180" dirty="0">
                <a:latin typeface="Calibri"/>
                <a:cs typeface="Calibri"/>
              </a:rPr>
              <a:t>●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5440" y="3039110"/>
            <a:ext cx="8113395" cy="67437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>
              <a:lnSpc>
                <a:spcPts val="2470"/>
              </a:lnSpc>
              <a:spcBef>
                <a:spcPts val="325"/>
              </a:spcBef>
            </a:pPr>
            <a:r>
              <a:rPr sz="2200" b="1" spc="-5" dirty="0">
                <a:latin typeface="Arial"/>
                <a:cs typeface="Arial"/>
              </a:rPr>
              <a:t>Expérimenter </a:t>
            </a:r>
            <a:r>
              <a:rPr sz="2200" b="1" dirty="0">
                <a:latin typeface="Arial"/>
                <a:cs typeface="Arial"/>
              </a:rPr>
              <a:t>! Se </a:t>
            </a:r>
            <a:r>
              <a:rPr sz="2200" b="1" spc="-5" dirty="0">
                <a:latin typeface="Arial"/>
                <a:cs typeface="Arial"/>
              </a:rPr>
              <a:t>familiariser avec l'approche map/reduce </a:t>
            </a:r>
            <a:r>
              <a:rPr sz="2200" b="1" dirty="0">
                <a:latin typeface="Arial"/>
                <a:cs typeface="Arial"/>
              </a:rPr>
              <a:t>et  </a:t>
            </a:r>
            <a:r>
              <a:rPr sz="2200" b="1" spc="-5" dirty="0">
                <a:latin typeface="Arial"/>
                <a:cs typeface="Arial"/>
              </a:rPr>
              <a:t>l'utilisation de Hadoop nécessite </a:t>
            </a:r>
            <a:r>
              <a:rPr sz="2200" b="1" dirty="0">
                <a:latin typeface="Arial"/>
                <a:cs typeface="Arial"/>
              </a:rPr>
              <a:t>de </a:t>
            </a:r>
            <a:r>
              <a:rPr sz="2200" b="1" spc="-5" dirty="0">
                <a:latin typeface="Arial"/>
                <a:cs typeface="Arial"/>
              </a:rPr>
              <a:t>la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pratique.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43959" y="3952642"/>
            <a:ext cx="2479040" cy="15837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869950"/>
            <a:ext cx="2463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5-7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339" y="166370"/>
            <a:ext cx="237236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7160" y="1145540"/>
            <a:ext cx="9688830" cy="374269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marR="292100" indent="-215900">
              <a:lnSpc>
                <a:spcPct val="93200"/>
              </a:lnSpc>
              <a:spcBef>
                <a:spcPts val="310"/>
              </a:spcBef>
              <a:buSzPct val="44230"/>
              <a:buFont typeface="Calibri"/>
              <a:buChar char="●"/>
              <a:tabLst>
                <a:tab pos="241300" algn="l"/>
              </a:tabLst>
            </a:pPr>
            <a:r>
              <a:rPr sz="2600" b="1" dirty="0">
                <a:latin typeface="Arial"/>
                <a:cs typeface="Arial"/>
              </a:rPr>
              <a:t>Hadoop </a:t>
            </a:r>
            <a:r>
              <a:rPr sz="2600" b="1" spc="-5" dirty="0">
                <a:latin typeface="Arial"/>
                <a:cs typeface="Arial"/>
              </a:rPr>
              <a:t>n'utilise </a:t>
            </a:r>
            <a:r>
              <a:rPr sz="2600" b="1" dirty="0">
                <a:latin typeface="Arial"/>
                <a:cs typeface="Arial"/>
              </a:rPr>
              <a:t>aucun </a:t>
            </a:r>
            <a:r>
              <a:rPr sz="2600" b="1" spc="-5" dirty="0">
                <a:latin typeface="Arial"/>
                <a:cs typeface="Arial"/>
              </a:rPr>
              <a:t>principe </a:t>
            </a:r>
            <a:r>
              <a:rPr sz="2600" b="1" dirty="0">
                <a:latin typeface="Arial"/>
                <a:cs typeface="Arial"/>
              </a:rPr>
              <a:t>foncièrement nouveau; </a:t>
            </a:r>
            <a:r>
              <a:rPr sz="2600" b="1" spc="-5" dirty="0">
                <a:latin typeface="Arial"/>
                <a:cs typeface="Arial"/>
              </a:rPr>
              <a:t>il  offre </a:t>
            </a:r>
            <a:r>
              <a:rPr sz="2600" b="1" dirty="0">
                <a:latin typeface="Arial"/>
                <a:cs typeface="Arial"/>
              </a:rPr>
              <a:t>en revanche une </a:t>
            </a:r>
            <a:r>
              <a:rPr sz="2600" b="1" spc="-5" dirty="0">
                <a:latin typeface="Arial"/>
                <a:cs typeface="Arial"/>
              </a:rPr>
              <a:t>très forte simplicité </a:t>
            </a:r>
            <a:r>
              <a:rPr sz="2600" b="1" dirty="0">
                <a:latin typeface="Arial"/>
                <a:cs typeface="Arial"/>
              </a:rPr>
              <a:t>et souplesse de  déploiement inconnues jusqu'à présent pour l'exécution  </a:t>
            </a:r>
            <a:r>
              <a:rPr sz="2600" b="1" spc="-5" dirty="0">
                <a:latin typeface="Arial"/>
                <a:cs typeface="Arial"/>
              </a:rPr>
              <a:t>facile </a:t>
            </a:r>
            <a:r>
              <a:rPr sz="2600" b="1" dirty="0">
                <a:latin typeface="Arial"/>
                <a:cs typeface="Arial"/>
              </a:rPr>
              <a:t>de </a:t>
            </a:r>
            <a:r>
              <a:rPr sz="2600" b="1" spc="-5" dirty="0">
                <a:latin typeface="Arial"/>
                <a:cs typeface="Arial"/>
              </a:rPr>
              <a:t>tâches parallèles</a:t>
            </a:r>
            <a:r>
              <a:rPr sz="2600" b="1" spc="3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variées.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alibri"/>
              <a:buChar char="●"/>
            </a:pPr>
            <a:endParaRPr sz="2500">
              <a:latin typeface="Arial"/>
              <a:cs typeface="Arial"/>
            </a:endParaRPr>
          </a:p>
          <a:p>
            <a:pPr marL="241300" marR="17780" indent="-215900">
              <a:lnSpc>
                <a:spcPct val="93100"/>
              </a:lnSpc>
              <a:buSzPct val="44230"/>
              <a:buFont typeface="Calibri"/>
              <a:buChar char="●"/>
              <a:tabLst>
                <a:tab pos="241300" algn="l"/>
              </a:tabLst>
            </a:pPr>
            <a:r>
              <a:rPr sz="2600" b="1" dirty="0">
                <a:latin typeface="Arial"/>
                <a:cs typeface="Arial"/>
              </a:rPr>
              <a:t>Grâce à Hadoop, </a:t>
            </a:r>
            <a:r>
              <a:rPr sz="2600" b="1" spc="-5" dirty="0">
                <a:latin typeface="Arial"/>
                <a:cs typeface="Arial"/>
              </a:rPr>
              <a:t>même </a:t>
            </a:r>
            <a:r>
              <a:rPr sz="2600" b="1" dirty="0">
                <a:latin typeface="Arial"/>
                <a:cs typeface="Arial"/>
              </a:rPr>
              <a:t>des </a:t>
            </a:r>
            <a:r>
              <a:rPr sz="2600" b="1" spc="-5" dirty="0">
                <a:latin typeface="Arial"/>
                <a:cs typeface="Arial"/>
              </a:rPr>
              <a:t>structures limitées </a:t>
            </a:r>
            <a:r>
              <a:rPr sz="2600" b="1" dirty="0">
                <a:latin typeface="Arial"/>
                <a:cs typeface="Arial"/>
              </a:rPr>
              <a:t>en  </a:t>
            </a:r>
            <a:r>
              <a:rPr sz="2600" b="1" spc="-5" dirty="0">
                <a:latin typeface="Arial"/>
                <a:cs typeface="Arial"/>
              </a:rPr>
              <a:t>taille/ressources </a:t>
            </a:r>
            <a:r>
              <a:rPr sz="2600" b="1" dirty="0">
                <a:latin typeface="Arial"/>
                <a:cs typeface="Arial"/>
              </a:rPr>
              <a:t>peuvent </a:t>
            </a:r>
            <a:r>
              <a:rPr sz="2600" b="1" spc="-5" dirty="0">
                <a:latin typeface="Arial"/>
                <a:cs typeface="Arial"/>
              </a:rPr>
              <a:t>facilement </a:t>
            </a:r>
            <a:r>
              <a:rPr sz="2600" b="1" dirty="0">
                <a:latin typeface="Arial"/>
                <a:cs typeface="Arial"/>
              </a:rPr>
              <a:t>avoir accès à de </a:t>
            </a:r>
            <a:r>
              <a:rPr sz="2600" b="1" spc="-5" dirty="0">
                <a:latin typeface="Arial"/>
                <a:cs typeface="Arial"/>
              </a:rPr>
              <a:t>fortes  </a:t>
            </a:r>
            <a:r>
              <a:rPr sz="2600" b="1" dirty="0">
                <a:latin typeface="Arial"/>
                <a:cs typeface="Arial"/>
              </a:rPr>
              <a:t>capacités de </a:t>
            </a:r>
            <a:r>
              <a:rPr sz="2600" b="1" spc="-5" dirty="0">
                <a:latin typeface="Arial"/>
                <a:cs typeface="Arial"/>
              </a:rPr>
              <a:t>calcul: </a:t>
            </a:r>
            <a:r>
              <a:rPr sz="2600" b="1" dirty="0">
                <a:latin typeface="Arial"/>
                <a:cs typeface="Arial"/>
              </a:rPr>
              <a:t>déploiement à bas coût de </a:t>
            </a:r>
            <a:r>
              <a:rPr sz="2600" b="1" i="1" spc="-5" dirty="0">
                <a:latin typeface="Arial"/>
                <a:cs typeface="Arial"/>
              </a:rPr>
              <a:t>clusters </a:t>
            </a:r>
            <a:r>
              <a:rPr sz="2600" b="1" dirty="0">
                <a:latin typeface="Arial"/>
                <a:cs typeface="Arial"/>
              </a:rPr>
              <a:t>en  </a:t>
            </a:r>
            <a:r>
              <a:rPr sz="2600" b="1" spc="-5" dirty="0">
                <a:latin typeface="Arial"/>
                <a:cs typeface="Arial"/>
              </a:rPr>
              <a:t>interne </a:t>
            </a:r>
            <a:r>
              <a:rPr sz="2600" b="1" dirty="0">
                <a:latin typeface="Arial"/>
                <a:cs typeface="Arial"/>
              </a:rPr>
              <a:t>ou </a:t>
            </a:r>
            <a:r>
              <a:rPr sz="2600" b="1" spc="-5" dirty="0">
                <a:latin typeface="Arial"/>
                <a:cs typeface="Arial"/>
              </a:rPr>
              <a:t>location </a:t>
            </a:r>
            <a:r>
              <a:rPr sz="2600" b="1" dirty="0">
                <a:latin typeface="Arial"/>
                <a:cs typeface="Arial"/>
              </a:rPr>
              <a:t>de temps d'exécution </a:t>
            </a:r>
            <a:r>
              <a:rPr sz="2600" b="1" i="1" spc="-5" dirty="0">
                <a:latin typeface="Arial"/>
                <a:cs typeface="Arial"/>
              </a:rPr>
              <a:t>via </a:t>
            </a:r>
            <a:r>
              <a:rPr sz="2600" b="1" spc="-5" dirty="0">
                <a:latin typeface="Arial"/>
                <a:cs typeface="Arial"/>
              </a:rPr>
              <a:t>les services </a:t>
            </a:r>
            <a:r>
              <a:rPr sz="2600" b="1" dirty="0">
                <a:latin typeface="Arial"/>
                <a:cs typeface="Arial"/>
              </a:rPr>
              <a:t>de  </a:t>
            </a:r>
            <a:r>
              <a:rPr sz="2600" b="1" i="1" dirty="0">
                <a:latin typeface="Arial"/>
                <a:cs typeface="Arial"/>
              </a:rPr>
              <a:t>cloud computing</a:t>
            </a:r>
            <a:r>
              <a:rPr sz="2600" b="1" dirty="0"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4932</Words>
  <Application>Microsoft Office PowerPoint</Application>
  <PresentationFormat>Custom</PresentationFormat>
  <Paragraphs>725</Paragraphs>
  <Slides>84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0" baseType="lpstr">
      <vt:lpstr>Arial</vt:lpstr>
      <vt:lpstr>Calibri</vt:lpstr>
      <vt:lpstr>Courier New</vt:lpstr>
      <vt:lpstr>DejaVu Sans Mono</vt:lpstr>
      <vt:lpstr>Lucida Sans</vt:lpstr>
      <vt:lpstr>Office Theme</vt:lpstr>
      <vt:lpstr>Introduction à Hadoop &amp; MapReduce</vt:lpstr>
      <vt:lpstr>PowerPoint Presentation</vt:lpstr>
      <vt:lpstr>Apache Hadoop</vt:lpstr>
      <vt:lpstr>Historique</vt:lpstr>
      <vt:lpstr>Historique</vt:lpstr>
      <vt:lpstr>Qui utilise Hadoop</vt:lpstr>
      <vt:lpstr>Le Big Data</vt:lpstr>
      <vt:lpstr>Avantages et inconvénients</vt:lpstr>
      <vt:lpstr>Conclusion</vt:lpstr>
      <vt:lpstr>PowerPoint Presentation</vt:lpstr>
      <vt:lpstr>Présentation</vt:lpstr>
      <vt:lpstr>Architecture</vt:lpstr>
      <vt:lpstr>Architecture</vt:lpstr>
      <vt:lpstr>Écriture d'un fichier</vt:lpstr>
      <vt:lpstr>Écriture d'un fichier</vt:lpstr>
      <vt:lpstr>Lecture d'un fichier</vt:lpstr>
      <vt:lpstr>Lecture d'un fichier</vt:lpstr>
      <vt:lpstr>En pratique</vt:lpstr>
      <vt:lpstr>Remarques</vt:lpstr>
      <vt:lpstr>Inconvénients</vt:lpstr>
      <vt:lpstr>Alternatives</vt:lpstr>
      <vt:lpstr>PowerPoint Presentation</vt:lpstr>
      <vt:lpstr>Architecture</vt:lpstr>
      <vt:lpstr>Architecture</vt:lpstr>
      <vt:lpstr>Architecture</vt:lpstr>
      <vt:lpstr>Exécution d'une tâche</vt:lpstr>
      <vt:lpstr>Autres considérations</vt:lpstr>
      <vt:lpstr>PowerPoint Presentation</vt:lpstr>
      <vt:lpstr>PowerPoint Presentation</vt:lpstr>
      <vt:lpstr>Objectif</vt:lpstr>
      <vt:lpstr>Installation de Hadoop</vt:lpstr>
      <vt:lpstr>Installation via paquet</vt:lpstr>
      <vt:lpstr>Installation manuelle</vt:lpstr>
      <vt:lpstr>Installation manuelle</vt:lpstr>
      <vt:lpstr>Installation manuelle</vt:lpstr>
      <vt:lpstr>Installation manuelle</vt:lpstr>
      <vt:lpstr>Installation manuelle – Configuration</vt:lpstr>
      <vt:lpstr>Installation manuelle – Configuration</vt:lpstr>
      <vt:lpstr>Installation manuelle – Configuration</vt:lpstr>
      <vt:lpstr>Installation manuelle – Configuration</vt:lpstr>
      <vt:lpstr>Installation manuelle – Configuration</vt:lpstr>
      <vt:lpstr>Installation manuelle – Configuration</vt:lpstr>
      <vt:lpstr>Machine virtuelle</vt:lpstr>
      <vt:lpstr>PowerPoint Presentation</vt:lpstr>
      <vt:lpstr>API Java</vt:lpstr>
      <vt:lpstr>API Java – Classe Driver</vt:lpstr>
      <vt:lpstr>En pratique</vt:lpstr>
      <vt:lpstr>En pratique</vt:lpstr>
      <vt:lpstr>En pratique</vt:lpstr>
      <vt:lpstr>Remarques</vt:lpstr>
      <vt:lpstr>La classe Mapper</vt:lpstr>
      <vt:lpstr>La classe Mapper</vt:lpstr>
      <vt:lpstr>La classe Mapper</vt:lpstr>
      <vt:lpstr>La classe Mapper</vt:lpstr>
      <vt:lpstr>La classe Reducer</vt:lpstr>
      <vt:lpstr>La classe Reducer</vt:lpstr>
      <vt:lpstr>La classe Reducer</vt:lpstr>
      <vt:lpstr>Exemple – Occurences de mots</vt:lpstr>
      <vt:lpstr>Exemple – Occurences de mots</vt:lpstr>
      <vt:lpstr>Exemple – Occurences de mots</vt:lpstr>
      <vt:lpstr>Exemple – Occurences de mots</vt:lpstr>
      <vt:lpstr>Exemple – Occurences de mots</vt:lpstr>
      <vt:lpstr>PowerPoint Presentation</vt:lpstr>
      <vt:lpstr>Exemple 2 – Anagrammes / Driver</vt:lpstr>
      <vt:lpstr>Exemple 2 – Anagrammes / Driver</vt:lpstr>
      <vt:lpstr>Exemple 2 – Anagrammes / Mapper</vt:lpstr>
      <vt:lpstr>Exemple 2 – Anagrammes / Reducer</vt:lpstr>
      <vt:lpstr>Exemple 2 – Anagrammes / Reducer</vt:lpstr>
      <vt:lpstr>Compilation</vt:lpstr>
      <vt:lpstr>Exécution</vt:lpstr>
      <vt:lpstr>Résultats</vt:lpstr>
      <vt:lpstr>Exécution</vt:lpstr>
      <vt:lpstr>PowerPoint Presentation</vt:lpstr>
      <vt:lpstr>Autres langages de programmation</vt:lpstr>
      <vt:lpstr>Autres langages de programmation</vt:lpstr>
      <vt:lpstr>Format des données</vt:lpstr>
      <vt:lpstr>Exemple – Occurences de mot, Python</vt:lpstr>
      <vt:lpstr>Exemple – Occurences de mot, Python</vt:lpstr>
      <vt:lpstr>Exemple – Occurences de mot, Python</vt:lpstr>
      <vt:lpstr>Exemple – Occurences de mot, Bash</vt:lpstr>
      <vt:lpstr>Exemple – Occurences de mot, Bash</vt:lpstr>
      <vt:lpstr>Exemple – Occurences de mot, Bash</vt:lpstr>
      <vt:lpstr>Autres outils associés à Hadoop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à Hadoop &amp; MapReduce</dc:title>
  <dc:creator>rahal</dc:creator>
  <cp:lastModifiedBy>Mohamed Rahal</cp:lastModifiedBy>
  <cp:revision>2</cp:revision>
  <dcterms:created xsi:type="dcterms:W3CDTF">2019-10-28T12:43:44Z</dcterms:created>
  <dcterms:modified xsi:type="dcterms:W3CDTF">2019-10-28T12:47:20Z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2015-02-09T00:00:00Z</vt:filetime>
  </property>
  <property fmtid="{D5CDD505-2E9C-101B-9397-08002B2CF9AE}" pid="3" name="Creator">
    <vt:lpwstr>Impress</vt:lpwstr>
  </property>
  <property fmtid="{D5CDD505-2E9C-101B-9397-08002B2CF9AE}" pid="4" name="LastSaved">
    <vt:filetime>2015-02-09T00:00:00Z</vt:filetime>
  </property>
</Properties>
</file>