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20104100" cy="15081250"/>
  <p:notesSz cx="20104100" cy="150812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63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3805" y="1214091"/>
            <a:ext cx="17616489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3805" y="1214091"/>
            <a:ext cx="17616489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6083" y="3313622"/>
            <a:ext cx="15731933" cy="569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mand-line_interface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9028" y="6653837"/>
            <a:ext cx="4746625" cy="231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900" spc="235" dirty="0">
                <a:latin typeface="Tahoma"/>
                <a:cs typeface="Tahoma"/>
              </a:rPr>
              <a:t>Big</a:t>
            </a:r>
            <a:r>
              <a:rPr sz="9900" spc="-1240" dirty="0">
                <a:latin typeface="Tahoma"/>
                <a:cs typeface="Tahoma"/>
              </a:rPr>
              <a:t> </a:t>
            </a:r>
            <a:r>
              <a:rPr sz="9900" spc="130" dirty="0">
                <a:latin typeface="Tahoma"/>
                <a:cs typeface="Tahoma"/>
              </a:rPr>
              <a:t>Data</a:t>
            </a:r>
            <a:endParaRPr sz="9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sz="3950" spc="135" dirty="0">
                <a:latin typeface="Tahoma"/>
                <a:cs typeface="Tahoma"/>
              </a:rPr>
              <a:t>HDFS</a:t>
            </a:r>
            <a:r>
              <a:rPr sz="3950" spc="-535" dirty="0">
                <a:latin typeface="Tahoma"/>
                <a:cs typeface="Tahoma"/>
              </a:rPr>
              <a:t> </a:t>
            </a:r>
            <a:r>
              <a:rPr sz="3950" spc="70" dirty="0">
                <a:latin typeface="Tahoma"/>
                <a:cs typeface="Tahoma"/>
              </a:rPr>
              <a:t>Client</a:t>
            </a:r>
            <a:endParaRPr sz="39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3212" y="3419500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876" y="3477907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0173" y="3581663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5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1441" y="3327072"/>
            <a:ext cx="602424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dfs </a:t>
            </a:r>
            <a:r>
              <a:rPr sz="2750" spc="10" dirty="0">
                <a:solidFill>
                  <a:srgbClr val="FFCC00"/>
                </a:solidFill>
                <a:latin typeface="Consolas"/>
                <a:cs typeface="Consolas"/>
              </a:rPr>
              <a:t>-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ls -R -h</a:t>
            </a:r>
            <a:r>
              <a:rPr sz="2750" spc="-6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1441" y="4030715"/>
            <a:ext cx="54438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drwxr-xr-x -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2721" y="4030715"/>
            <a:ext cx="832612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6445" algn="l"/>
              </a:tabLst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	2017-01-07 20:59</a:t>
            </a:r>
            <a:r>
              <a:rPr sz="275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1441" y="4734359"/>
            <a:ext cx="54438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-rw-r--r-- 3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2721" y="4734359"/>
            <a:ext cx="118681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11.5</a:t>
            </a:r>
            <a:r>
              <a:rPr sz="2750" spc="-8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G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7430" y="4734359"/>
            <a:ext cx="776605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2017-01-07 20:59</a:t>
            </a:r>
            <a:r>
              <a:rPr sz="275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/data/wiki/en_articles/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1441" y="5438002"/>
            <a:ext cx="157353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articles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1441" y="6141646"/>
            <a:ext cx="54438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drwxr-xr-x -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2721" y="6141646"/>
            <a:ext cx="929386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6445" algn="l"/>
              </a:tabLst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	2017-01-07 20:59</a:t>
            </a:r>
            <a:r>
              <a:rPr sz="2750" spc="-5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/data/wiki/en_articles_part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1441" y="6845289"/>
            <a:ext cx="54438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-rw-r--r-- 3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2721" y="6845289"/>
            <a:ext cx="118681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73.3</a:t>
            </a:r>
            <a:r>
              <a:rPr sz="2750" spc="-8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M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7430" y="6845289"/>
            <a:ext cx="87331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2017-01-07 20:59</a:t>
            </a:r>
            <a:r>
              <a:rPr sz="2750" spc="-5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/data/wiki/en_articles_part/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1441" y="7548933"/>
            <a:ext cx="254127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articles-part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64562" y="3172678"/>
            <a:ext cx="17352010" cy="5046345"/>
          </a:xfrm>
          <a:custGeom>
            <a:avLst/>
            <a:gdLst/>
            <a:ahLst/>
            <a:cxnLst/>
            <a:rect l="l" t="t" r="r" b="b"/>
            <a:pathLst>
              <a:path w="17352010" h="5046345">
                <a:moveTo>
                  <a:pt x="0" y="5045888"/>
                </a:moveTo>
                <a:lnTo>
                  <a:pt x="17351618" y="5045888"/>
                </a:lnTo>
                <a:lnTo>
                  <a:pt x="17351618" y="0"/>
                </a:lnTo>
                <a:lnTo>
                  <a:pt x="0" y="0"/>
                </a:lnTo>
                <a:lnTo>
                  <a:pt x="0" y="5045888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6506" y="3141270"/>
            <a:ext cx="209550" cy="5109210"/>
          </a:xfrm>
          <a:custGeom>
            <a:avLst/>
            <a:gdLst/>
            <a:ahLst/>
            <a:cxnLst/>
            <a:rect l="l" t="t" r="r" b="b"/>
            <a:pathLst>
              <a:path w="209550" h="5109209">
                <a:moveTo>
                  <a:pt x="0" y="5108713"/>
                </a:moveTo>
                <a:lnTo>
                  <a:pt x="209417" y="5108713"/>
                </a:lnTo>
                <a:lnTo>
                  <a:pt x="209417" y="0"/>
                </a:lnTo>
                <a:lnTo>
                  <a:pt x="0" y="0"/>
                </a:lnTo>
                <a:lnTo>
                  <a:pt x="0" y="510871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51548" y="2146531"/>
            <a:ext cx="0" cy="1273810"/>
          </a:xfrm>
          <a:custGeom>
            <a:avLst/>
            <a:gdLst/>
            <a:ahLst/>
            <a:cxnLst/>
            <a:rect l="l" t="t" r="r" b="b"/>
            <a:pathLst>
              <a:path h="1273810">
                <a:moveTo>
                  <a:pt x="0" y="0"/>
                </a:moveTo>
                <a:lnTo>
                  <a:pt x="0" y="1273312"/>
                </a:lnTo>
              </a:path>
            </a:pathLst>
          </a:custGeom>
          <a:ln w="628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0206" y="3321597"/>
            <a:ext cx="182880" cy="98425"/>
          </a:xfrm>
          <a:custGeom>
            <a:avLst/>
            <a:gdLst/>
            <a:ahLst/>
            <a:cxnLst/>
            <a:rect l="l" t="t" r="r" b="b"/>
            <a:pathLst>
              <a:path w="182879" h="98425">
                <a:moveTo>
                  <a:pt x="182685" y="0"/>
                </a:moveTo>
                <a:lnTo>
                  <a:pt x="91337" y="98248"/>
                </a:lnTo>
                <a:lnTo>
                  <a:pt x="0" y="0"/>
                </a:lnTo>
              </a:path>
            </a:pathLst>
          </a:custGeom>
          <a:ln w="628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3212" y="3419500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876" y="3477907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0173" y="3581663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5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4141" y="3327072"/>
            <a:ext cx="601154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dfs -ls -R -h</a:t>
            </a:r>
            <a:r>
              <a:rPr sz="2750" spc="-6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4141" y="4030715"/>
            <a:ext cx="543115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drwxr-xr-x </a:t>
            </a:r>
            <a:r>
              <a:rPr sz="2750" spc="10" dirty="0">
                <a:solidFill>
                  <a:srgbClr val="FFCC00"/>
                </a:solidFill>
                <a:latin typeface="Consolas"/>
                <a:cs typeface="Consolas"/>
              </a:rPr>
              <a:t>-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5421" y="4030715"/>
            <a:ext cx="831342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53745" algn="l"/>
              </a:tabLst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	2017-01-07 20:59</a:t>
            </a:r>
            <a:r>
              <a:rPr sz="275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4141" y="4734359"/>
            <a:ext cx="543115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-rw-r--r-- </a:t>
            </a:r>
            <a:r>
              <a:rPr sz="2750" spc="10" dirty="0">
                <a:solidFill>
                  <a:srgbClr val="FFCC00"/>
                </a:solidFill>
                <a:latin typeface="Consolas"/>
                <a:cs typeface="Consolas"/>
              </a:rPr>
              <a:t>3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5421" y="4734359"/>
            <a:ext cx="117411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11.5</a:t>
            </a:r>
            <a:r>
              <a:rPr sz="2750" spc="-8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G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40130" y="4734359"/>
            <a:ext cx="775335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2017-01-07 20:59</a:t>
            </a:r>
            <a:r>
              <a:rPr sz="275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/data/wiki/en_articles/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4141" y="5438002"/>
            <a:ext cx="156083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articles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4141" y="6141646"/>
            <a:ext cx="543115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drwxr-xr-x </a:t>
            </a:r>
            <a:r>
              <a:rPr sz="2750" spc="10" dirty="0">
                <a:solidFill>
                  <a:srgbClr val="FFCC00"/>
                </a:solidFill>
                <a:latin typeface="Consolas"/>
                <a:cs typeface="Consolas"/>
              </a:rPr>
              <a:t>-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55421" y="6141646"/>
            <a:ext cx="928116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53745" algn="l"/>
              </a:tabLst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	2017-01-07 20:59</a:t>
            </a:r>
            <a:r>
              <a:rPr sz="2750" spc="-5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/data/wiki/en_articles_part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4141" y="6845289"/>
            <a:ext cx="543115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-rw-r--r-- </a:t>
            </a:r>
            <a:r>
              <a:rPr sz="2750" spc="10" dirty="0">
                <a:solidFill>
                  <a:srgbClr val="FFCC00"/>
                </a:solidFill>
                <a:latin typeface="Consolas"/>
                <a:cs typeface="Consolas"/>
              </a:rPr>
              <a:t>3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5421" y="6845289"/>
            <a:ext cx="117411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73.3</a:t>
            </a:r>
            <a:r>
              <a:rPr sz="2750" spc="-8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M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40130" y="6845289"/>
            <a:ext cx="872045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2017-01-07 20:59</a:t>
            </a:r>
            <a:r>
              <a:rPr sz="2750" spc="-5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/data/wiki/en_articles_part/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4141" y="7548933"/>
            <a:ext cx="25285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articles-part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64562" y="3172678"/>
            <a:ext cx="17352010" cy="5046345"/>
          </a:xfrm>
          <a:custGeom>
            <a:avLst/>
            <a:gdLst/>
            <a:ahLst/>
            <a:cxnLst/>
            <a:rect l="l" t="t" r="r" b="b"/>
            <a:pathLst>
              <a:path w="17352010" h="5046345">
                <a:moveTo>
                  <a:pt x="0" y="5045888"/>
                </a:moveTo>
                <a:lnTo>
                  <a:pt x="17351618" y="5045888"/>
                </a:lnTo>
                <a:lnTo>
                  <a:pt x="17351618" y="0"/>
                </a:lnTo>
                <a:lnTo>
                  <a:pt x="0" y="0"/>
                </a:lnTo>
                <a:lnTo>
                  <a:pt x="0" y="5045888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6506" y="3141270"/>
            <a:ext cx="209550" cy="5109210"/>
          </a:xfrm>
          <a:custGeom>
            <a:avLst/>
            <a:gdLst/>
            <a:ahLst/>
            <a:cxnLst/>
            <a:rect l="l" t="t" r="r" b="b"/>
            <a:pathLst>
              <a:path w="209550" h="5109209">
                <a:moveTo>
                  <a:pt x="0" y="5108713"/>
                </a:moveTo>
                <a:lnTo>
                  <a:pt x="209417" y="5108713"/>
                </a:lnTo>
                <a:lnTo>
                  <a:pt x="209417" y="0"/>
                </a:lnTo>
                <a:lnTo>
                  <a:pt x="0" y="0"/>
                </a:lnTo>
                <a:lnTo>
                  <a:pt x="0" y="510871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3212" y="3419500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876" y="3477907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0173" y="3581663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5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1441" y="3327072"/>
            <a:ext cx="602424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dfs -ls -R -h</a:t>
            </a:r>
            <a:r>
              <a:rPr sz="2750" spc="-6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1441" y="4030715"/>
            <a:ext cx="54438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drwxr-xr-x -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2721" y="4030715"/>
            <a:ext cx="832612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6445" algn="l"/>
              </a:tabLst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	2017-01-07 20:59</a:t>
            </a:r>
            <a:r>
              <a:rPr sz="275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1441" y="4734359"/>
            <a:ext cx="54438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-rw-r--r-- 3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2721" y="4734359"/>
            <a:ext cx="118681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11.5</a:t>
            </a:r>
            <a:r>
              <a:rPr sz="2750" spc="-8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G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7430" y="4734359"/>
            <a:ext cx="776605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2017-01-07 20:59</a:t>
            </a:r>
            <a:r>
              <a:rPr sz="275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/data/wiki/en_articles/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1441" y="5438002"/>
            <a:ext cx="157353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articles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1441" y="6141646"/>
            <a:ext cx="54438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drwxr-xr-x -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2721" y="6141646"/>
            <a:ext cx="929386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6445" algn="l"/>
              </a:tabLst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	2017-01-07 20:59</a:t>
            </a:r>
            <a:r>
              <a:rPr sz="2750" spc="-5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/data/wiki/en_articles_part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1441" y="6845289"/>
            <a:ext cx="54438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-rw-r--r-- 3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2721" y="6845289"/>
            <a:ext cx="118681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73.3</a:t>
            </a:r>
            <a:r>
              <a:rPr sz="2750" spc="-8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M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7430" y="6845289"/>
            <a:ext cx="873315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2017-01-07 20:59</a:t>
            </a:r>
            <a:r>
              <a:rPr sz="2750" spc="-5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/data/wiki/en_articles_part/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1441" y="7548933"/>
            <a:ext cx="254127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articles-part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64562" y="3172678"/>
            <a:ext cx="17352010" cy="5046345"/>
          </a:xfrm>
          <a:custGeom>
            <a:avLst/>
            <a:gdLst/>
            <a:ahLst/>
            <a:cxnLst/>
            <a:rect l="l" t="t" r="r" b="b"/>
            <a:pathLst>
              <a:path w="17352010" h="5046345">
                <a:moveTo>
                  <a:pt x="0" y="5045888"/>
                </a:moveTo>
                <a:lnTo>
                  <a:pt x="17351618" y="5045888"/>
                </a:lnTo>
                <a:lnTo>
                  <a:pt x="17351618" y="0"/>
                </a:lnTo>
                <a:lnTo>
                  <a:pt x="0" y="0"/>
                </a:lnTo>
                <a:lnTo>
                  <a:pt x="0" y="5045888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6506" y="3141270"/>
            <a:ext cx="209550" cy="5109210"/>
          </a:xfrm>
          <a:custGeom>
            <a:avLst/>
            <a:gdLst/>
            <a:ahLst/>
            <a:cxnLst/>
            <a:rect l="l" t="t" r="r" b="b"/>
            <a:pathLst>
              <a:path w="209550" h="5109209">
                <a:moveTo>
                  <a:pt x="0" y="5108713"/>
                </a:moveTo>
                <a:lnTo>
                  <a:pt x="209417" y="5108713"/>
                </a:lnTo>
                <a:lnTo>
                  <a:pt x="209417" y="0"/>
                </a:lnTo>
                <a:lnTo>
                  <a:pt x="0" y="0"/>
                </a:lnTo>
                <a:lnTo>
                  <a:pt x="0" y="510871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35047" y="7438577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081"/>
                </a:moveTo>
                <a:lnTo>
                  <a:pt x="0" y="0"/>
                </a:lnTo>
              </a:path>
            </a:pathLst>
          </a:custGeom>
          <a:ln w="628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43705" y="7438580"/>
            <a:ext cx="182880" cy="98425"/>
          </a:xfrm>
          <a:custGeom>
            <a:avLst/>
            <a:gdLst/>
            <a:ahLst/>
            <a:cxnLst/>
            <a:rect l="l" t="t" r="r" b="b"/>
            <a:pathLst>
              <a:path w="182879" h="98425">
                <a:moveTo>
                  <a:pt x="182685" y="98248"/>
                </a:moveTo>
                <a:lnTo>
                  <a:pt x="91337" y="0"/>
                </a:lnTo>
                <a:lnTo>
                  <a:pt x="0" y="98248"/>
                </a:lnTo>
              </a:path>
            </a:pathLst>
          </a:custGeom>
          <a:ln w="628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5453" y="6572501"/>
            <a:ext cx="17360900" cy="2736215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50"/>
              </a:spcBef>
            </a:pPr>
            <a:r>
              <a:rPr sz="5050" b="1" spc="15" dirty="0">
                <a:solidFill>
                  <a:srgbClr val="505050"/>
                </a:solidFill>
                <a:latin typeface="Consolas"/>
                <a:cs typeface="Consolas"/>
              </a:rPr>
              <a:t>$ </a:t>
            </a:r>
            <a:r>
              <a:rPr sz="5050" spc="15" dirty="0">
                <a:solidFill>
                  <a:srgbClr val="505050"/>
                </a:solidFill>
                <a:latin typeface="Consolas"/>
                <a:cs typeface="Consolas"/>
              </a:rPr>
              <a:t>hdfs dfs -du -h</a:t>
            </a:r>
            <a:r>
              <a:rPr sz="505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5050" spc="15" dirty="0">
                <a:solidFill>
                  <a:srgbClr val="505050"/>
                </a:solidFill>
                <a:latin typeface="Consolas"/>
                <a:cs typeface="Consolas"/>
              </a:rPr>
              <a:t>/data/wiki</a:t>
            </a:r>
            <a:endParaRPr sz="5050">
              <a:latin typeface="Consolas"/>
              <a:cs typeface="Consolas"/>
            </a:endParaRPr>
          </a:p>
          <a:p>
            <a:pPr marL="127635">
              <a:lnSpc>
                <a:spcPct val="100000"/>
              </a:lnSpc>
              <a:spcBef>
                <a:spcPts val="865"/>
              </a:spcBef>
            </a:pPr>
            <a:r>
              <a:rPr sz="5050" spc="15" dirty="0">
                <a:solidFill>
                  <a:srgbClr val="505050"/>
                </a:solidFill>
                <a:latin typeface="Consolas"/>
                <a:cs typeface="Consolas"/>
              </a:rPr>
              <a:t>11.5 G 34.4 G</a:t>
            </a:r>
            <a:r>
              <a:rPr sz="50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5050" spc="15" dirty="0">
                <a:solidFill>
                  <a:srgbClr val="505050"/>
                </a:solidFill>
                <a:latin typeface="Consolas"/>
                <a:cs typeface="Consolas"/>
              </a:rPr>
              <a:t>/data/wiki/en_articles</a:t>
            </a:r>
            <a:endParaRPr sz="5050">
              <a:latin typeface="Consolas"/>
              <a:cs typeface="Consolas"/>
            </a:endParaRPr>
          </a:p>
          <a:p>
            <a:pPr marL="127635">
              <a:lnSpc>
                <a:spcPct val="100000"/>
              </a:lnSpc>
              <a:spcBef>
                <a:spcPts val="865"/>
              </a:spcBef>
            </a:pPr>
            <a:r>
              <a:rPr sz="5050" spc="15" dirty="0">
                <a:solidFill>
                  <a:srgbClr val="505050"/>
                </a:solidFill>
                <a:latin typeface="Consolas"/>
                <a:cs typeface="Consolas"/>
              </a:rPr>
              <a:t>73.3 M 219.9 M</a:t>
            </a:r>
            <a:r>
              <a:rPr sz="5050" spc="-6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5050" spc="15" dirty="0">
                <a:solidFill>
                  <a:srgbClr val="505050"/>
                </a:solidFill>
                <a:latin typeface="Consolas"/>
                <a:cs typeface="Consolas"/>
              </a:rPr>
              <a:t>/data/wiki/en_articles_part</a:t>
            </a:r>
            <a:endParaRPr sz="505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6506" y="6541089"/>
            <a:ext cx="209550" cy="2798445"/>
          </a:xfrm>
          <a:custGeom>
            <a:avLst/>
            <a:gdLst/>
            <a:ahLst/>
            <a:cxnLst/>
            <a:rect l="l" t="t" r="r" b="b"/>
            <a:pathLst>
              <a:path w="209550" h="2798445">
                <a:moveTo>
                  <a:pt x="0" y="2798448"/>
                </a:moveTo>
                <a:lnTo>
                  <a:pt x="209417" y="2798448"/>
                </a:lnTo>
                <a:lnTo>
                  <a:pt x="209417" y="0"/>
                </a:lnTo>
                <a:lnTo>
                  <a:pt x="0" y="0"/>
                </a:lnTo>
                <a:lnTo>
                  <a:pt x="0" y="279844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56506" y="6073113"/>
          <a:ext cx="17591085" cy="1782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7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5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759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sz="3300" spc="-120" dirty="0">
                          <a:latin typeface="Verdana"/>
                          <a:cs typeface="Verdana"/>
                        </a:rPr>
                        <a:t>Filesystem</a:t>
                      </a:r>
                      <a:endParaRPr sz="3300">
                        <a:latin typeface="Verdana"/>
                        <a:cs typeface="Verdana"/>
                      </a:endParaRPr>
                    </a:p>
                  </a:txBody>
                  <a:tcPr marL="0" marR="0" marT="253365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sz="3300" spc="-170" dirty="0">
                          <a:latin typeface="Verdana"/>
                          <a:cs typeface="Verdana"/>
                        </a:rPr>
                        <a:t>Size</a:t>
                      </a:r>
                      <a:endParaRPr sz="3300">
                        <a:latin typeface="Verdana"/>
                        <a:cs typeface="Verdana"/>
                      </a:endParaRPr>
                    </a:p>
                  </a:txBody>
                  <a:tcPr marL="0" marR="0" marT="253365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sz="3300" spc="-90" dirty="0">
                          <a:latin typeface="Verdana"/>
                          <a:cs typeface="Verdana"/>
                        </a:rPr>
                        <a:t>Used</a:t>
                      </a:r>
                      <a:endParaRPr sz="3300">
                        <a:latin typeface="Verdana"/>
                        <a:cs typeface="Verdana"/>
                      </a:endParaRPr>
                    </a:p>
                  </a:txBody>
                  <a:tcPr marL="0" marR="0" marT="253365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sz="3300" spc="-125" dirty="0">
                          <a:latin typeface="Verdana"/>
                          <a:cs typeface="Verdana"/>
                        </a:rPr>
                        <a:t>Available</a:t>
                      </a:r>
                      <a:endParaRPr sz="3300">
                        <a:latin typeface="Verdana"/>
                        <a:cs typeface="Verdana"/>
                      </a:endParaRPr>
                    </a:p>
                  </a:txBody>
                  <a:tcPr marL="0" marR="0" marT="253365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655320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sz="3300" spc="-120" dirty="0">
                          <a:latin typeface="Verdana"/>
                          <a:cs typeface="Verdana"/>
                        </a:rPr>
                        <a:t>Use</a:t>
                      </a:r>
                      <a:endParaRPr sz="3300">
                        <a:latin typeface="Verdana"/>
                        <a:cs typeface="Verdana"/>
                      </a:endParaRPr>
                    </a:p>
                  </a:txBody>
                  <a:tcPr marL="0" marR="0" marT="253365" marB="0"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06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450"/>
                        </a:spcBef>
                      </a:pPr>
                      <a:r>
                        <a:rPr sz="3300" spc="155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hdfs://virtual-master.atp-fivt.org:8020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311150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2450"/>
                        </a:spcBef>
                      </a:pPr>
                      <a:r>
                        <a:rPr sz="3300" spc="110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1.6</a:t>
                      </a:r>
                      <a:r>
                        <a:rPr sz="3300" spc="-195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300" spc="325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311150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450"/>
                        </a:spcBef>
                      </a:pPr>
                      <a:r>
                        <a:rPr sz="3300" spc="130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389.0</a:t>
                      </a:r>
                      <a:r>
                        <a:rPr sz="3300" spc="-190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300" spc="385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311150" marB="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2450"/>
                        </a:spcBef>
                      </a:pPr>
                      <a:r>
                        <a:rPr sz="3300" spc="110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1.1</a:t>
                      </a:r>
                      <a:r>
                        <a:rPr sz="3300" spc="-195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300" spc="325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311150" marB="0"/>
                </a:tc>
                <a:tc>
                  <a:txBody>
                    <a:bodyPr/>
                    <a:lstStyle/>
                    <a:p>
                      <a:pPr marL="655320">
                        <a:lnSpc>
                          <a:spcPct val="100000"/>
                        </a:lnSpc>
                        <a:spcBef>
                          <a:spcPts val="2450"/>
                        </a:spcBef>
                      </a:pPr>
                      <a:r>
                        <a:rPr sz="3300" spc="160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23</a:t>
                      </a:r>
                      <a:r>
                        <a:rPr sz="3300" spc="-200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300" spc="-150" dirty="0">
                          <a:solidFill>
                            <a:srgbClr val="505050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3111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5453" y="3423979"/>
            <a:ext cx="17360900" cy="96393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50"/>
              </a:spcBef>
            </a:pPr>
            <a:r>
              <a:rPr sz="5050" b="1" spc="15" dirty="0">
                <a:solidFill>
                  <a:srgbClr val="505050"/>
                </a:solidFill>
                <a:latin typeface="Consolas"/>
                <a:cs typeface="Consolas"/>
              </a:rPr>
              <a:t>$ </a:t>
            </a:r>
            <a:r>
              <a:rPr sz="5050" spc="15" dirty="0">
                <a:solidFill>
                  <a:srgbClr val="505050"/>
                </a:solidFill>
                <a:latin typeface="Consolas"/>
                <a:cs typeface="Consolas"/>
              </a:rPr>
              <a:t>hdfs dfs -du -h</a:t>
            </a:r>
            <a:r>
              <a:rPr sz="505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5050" spc="15" dirty="0">
                <a:solidFill>
                  <a:srgbClr val="505050"/>
                </a:solidFill>
                <a:latin typeface="Consolas"/>
                <a:cs typeface="Consolas"/>
              </a:rPr>
              <a:t>/data/wiki</a:t>
            </a:r>
            <a:endParaRPr sz="5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6506" y="3392566"/>
            <a:ext cx="209550" cy="1026160"/>
          </a:xfrm>
          <a:custGeom>
            <a:avLst/>
            <a:gdLst/>
            <a:ahLst/>
            <a:cxnLst/>
            <a:rect l="l" t="t" r="r" b="b"/>
            <a:pathLst>
              <a:path w="209550" h="1026160">
                <a:moveTo>
                  <a:pt x="0" y="1026146"/>
                </a:moveTo>
                <a:lnTo>
                  <a:pt x="209417" y="1026146"/>
                </a:lnTo>
                <a:lnTo>
                  <a:pt x="209417" y="0"/>
                </a:lnTo>
                <a:lnTo>
                  <a:pt x="0" y="0"/>
                </a:lnTo>
                <a:lnTo>
                  <a:pt x="0" y="1026146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03726" y="4197771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>
                <a:moveTo>
                  <a:pt x="0" y="0"/>
                </a:moveTo>
                <a:lnTo>
                  <a:pt x="1789369" y="0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06113" y="4116898"/>
            <a:ext cx="86995" cy="161925"/>
          </a:xfrm>
          <a:custGeom>
            <a:avLst/>
            <a:gdLst/>
            <a:ahLst/>
            <a:cxnLst/>
            <a:rect l="l" t="t" r="r" b="b"/>
            <a:pathLst>
              <a:path w="86995" h="161925">
                <a:moveTo>
                  <a:pt x="0" y="0"/>
                </a:moveTo>
                <a:lnTo>
                  <a:pt x="86981" y="80877"/>
                </a:lnTo>
                <a:lnTo>
                  <a:pt x="0" y="161743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996" y="3832425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>
                <a:moveTo>
                  <a:pt x="1789369" y="0"/>
                </a:moveTo>
                <a:lnTo>
                  <a:pt x="0" y="0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15999" y="3751554"/>
            <a:ext cx="86995" cy="161925"/>
          </a:xfrm>
          <a:custGeom>
            <a:avLst/>
            <a:gdLst/>
            <a:ahLst/>
            <a:cxnLst/>
            <a:rect l="l" t="t" r="r" b="b"/>
            <a:pathLst>
              <a:path w="86995" h="161925">
                <a:moveTo>
                  <a:pt x="86981" y="161743"/>
                </a:moveTo>
                <a:lnTo>
                  <a:pt x="0" y="80866"/>
                </a:lnTo>
                <a:lnTo>
                  <a:pt x="86981" y="0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01192" y="2715942"/>
            <a:ext cx="1607185" cy="93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05130">
              <a:lnSpc>
                <a:spcPct val="100600"/>
              </a:lnSpc>
            </a:pPr>
            <a:r>
              <a:rPr sz="2950" spc="150" dirty="0">
                <a:solidFill>
                  <a:srgbClr val="505050"/>
                </a:solidFill>
                <a:latin typeface="Calibri"/>
                <a:cs typeface="Calibri"/>
              </a:rPr>
              <a:t>read  </a:t>
            </a:r>
            <a:r>
              <a:rPr sz="2950" spc="100" dirty="0">
                <a:solidFill>
                  <a:srgbClr val="505050"/>
                </a:solidFill>
                <a:latin typeface="Calibri"/>
                <a:cs typeface="Calibri"/>
              </a:rPr>
              <a:t>(c</a:t>
            </a:r>
            <a:r>
              <a:rPr sz="2950" spc="114" dirty="0">
                <a:solidFill>
                  <a:srgbClr val="505050"/>
                </a:solidFill>
                <a:latin typeface="Calibri"/>
                <a:cs typeface="Calibri"/>
              </a:rPr>
              <a:t>o</a:t>
            </a:r>
            <a:r>
              <a:rPr sz="2950" spc="140" dirty="0">
                <a:solidFill>
                  <a:srgbClr val="505050"/>
                </a:solidFill>
                <a:latin typeface="Calibri"/>
                <a:cs typeface="Calibri"/>
              </a:rPr>
              <a:t>v</a:t>
            </a:r>
            <a:r>
              <a:rPr sz="2950" spc="120" dirty="0">
                <a:solidFill>
                  <a:srgbClr val="505050"/>
                </a:solidFill>
                <a:latin typeface="Calibri"/>
                <a:cs typeface="Calibri"/>
              </a:rPr>
              <a:t>e</a:t>
            </a:r>
            <a:r>
              <a:rPr sz="2950" spc="5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2950" spc="120" dirty="0">
                <a:solidFill>
                  <a:srgbClr val="505050"/>
                </a:solidFill>
                <a:latin typeface="Calibri"/>
                <a:cs typeface="Calibri"/>
              </a:rPr>
              <a:t>ed)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77874" y="4399409"/>
            <a:ext cx="1054100" cy="93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9375">
              <a:lnSpc>
                <a:spcPct val="100600"/>
              </a:lnSpc>
            </a:pPr>
            <a:r>
              <a:rPr sz="2950" spc="110" dirty="0">
                <a:solidFill>
                  <a:srgbClr val="505050"/>
                </a:solidFill>
                <a:latin typeface="Calibri"/>
                <a:cs typeface="Calibri"/>
              </a:rPr>
              <a:t>write  </a:t>
            </a:r>
            <a:r>
              <a:rPr sz="2950" spc="45" dirty="0">
                <a:solidFill>
                  <a:srgbClr val="505050"/>
                </a:solidFill>
                <a:latin typeface="Calibri"/>
                <a:cs typeface="Calibri"/>
              </a:rPr>
              <a:t>(</a:t>
            </a:r>
            <a:r>
              <a:rPr sz="2950" spc="35" dirty="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sz="2950" spc="140" dirty="0">
                <a:solidFill>
                  <a:srgbClr val="505050"/>
                </a:solidFill>
                <a:latin typeface="Calibri"/>
                <a:cs typeface="Calibri"/>
              </a:rPr>
              <a:t>odo)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3800" y="6966811"/>
            <a:ext cx="10087610" cy="397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solidFill>
                  <a:srgbClr val="505050"/>
                </a:solidFill>
                <a:latin typeface="Consolas"/>
                <a:cs typeface="Consolas"/>
              </a:rPr>
              <a:t>$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hdfs dfs</a:t>
            </a:r>
            <a:r>
              <a:rPr sz="275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-ls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Found 1</a:t>
            </a:r>
            <a:r>
              <a:rPr sz="275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items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  <a:tabLst>
                <a:tab pos="5236845" algn="l"/>
              </a:tabLst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drwx------ -</a:t>
            </a:r>
            <a:r>
              <a:rPr sz="2750" spc="1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adral</a:t>
            </a:r>
            <a:r>
              <a:rPr sz="2750" spc="1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adral	0 2017-04-05 12:10</a:t>
            </a:r>
            <a:r>
              <a:rPr sz="275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.Trash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750" b="1" spc="10" dirty="0">
                <a:solidFill>
                  <a:srgbClr val="505050"/>
                </a:solidFill>
                <a:latin typeface="Consolas"/>
                <a:cs typeface="Consolas"/>
              </a:rPr>
              <a:t>$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hdfs dfs -mkdir</a:t>
            </a:r>
            <a:r>
              <a:rPr sz="2750" spc="-6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deep/nested/path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750" spc="10" dirty="0">
                <a:solidFill>
                  <a:srgbClr val="A02558"/>
                </a:solidFill>
                <a:latin typeface="Consolas"/>
                <a:cs typeface="Consolas"/>
              </a:rPr>
              <a:t>mkdir: 'deep/nested/path': No such </a:t>
            </a:r>
            <a:r>
              <a:rPr sz="2750" spc="-370" dirty="0">
                <a:solidFill>
                  <a:srgbClr val="A02558"/>
                </a:solidFill>
                <a:latin typeface="Consolas"/>
                <a:cs typeface="Consolas"/>
              </a:rPr>
              <a:t>file </a:t>
            </a:r>
            <a:r>
              <a:rPr sz="2750" spc="10" dirty="0">
                <a:solidFill>
                  <a:srgbClr val="A02558"/>
                </a:solidFill>
                <a:latin typeface="Consolas"/>
                <a:cs typeface="Consolas"/>
              </a:rPr>
              <a:t>or</a:t>
            </a:r>
            <a:r>
              <a:rPr sz="2750" spc="360" dirty="0">
                <a:solidFill>
                  <a:srgbClr val="A02558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A02558"/>
                </a:solidFill>
                <a:latin typeface="Consolas"/>
                <a:cs typeface="Consolas"/>
              </a:rPr>
              <a:t>directory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750" b="1" spc="10" dirty="0">
                <a:solidFill>
                  <a:srgbClr val="505050"/>
                </a:solidFill>
                <a:latin typeface="Consolas"/>
                <a:cs typeface="Consolas"/>
              </a:rPr>
              <a:t>$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hdfs dfs -mkdir </a:t>
            </a:r>
            <a:r>
              <a:rPr sz="2750" b="1" spc="10" dirty="0">
                <a:solidFill>
                  <a:srgbClr val="783558"/>
                </a:solidFill>
                <a:latin typeface="Consolas"/>
                <a:cs typeface="Consolas"/>
              </a:rPr>
              <a:t>-p</a:t>
            </a:r>
            <a:r>
              <a:rPr sz="2750" b="1" spc="-60" dirty="0">
                <a:solidFill>
                  <a:srgbClr val="783558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deep/nested/path</a:t>
            </a:r>
            <a:endParaRPr sz="27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34750" y="11276633"/>
          <a:ext cx="11673615" cy="1759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2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7732">
                <a:tc>
                  <a:txBody>
                    <a:bodyPr/>
                    <a:lstStyle/>
                    <a:p>
                      <a:pPr marL="31750">
                        <a:lnSpc>
                          <a:spcPts val="2605"/>
                        </a:lnSpc>
                      </a:pPr>
                      <a:r>
                        <a:rPr sz="2750" b="1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$ </a:t>
                      </a: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</a:t>
                      </a:r>
                      <a:r>
                        <a:rPr sz="2750" spc="-8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dfs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-ls</a:t>
                      </a:r>
                      <a:r>
                        <a:rPr sz="2750" spc="-8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-R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deep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64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drwxr-xr-x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750" spc="-8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2017-04-05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12:28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deep/nested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7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drwxr-xr-x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750" spc="-8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2017-04-05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12:28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deep/nested/path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465368" y="6830368"/>
            <a:ext cx="17351375" cy="6353810"/>
          </a:xfrm>
          <a:custGeom>
            <a:avLst/>
            <a:gdLst/>
            <a:ahLst/>
            <a:cxnLst/>
            <a:rect l="l" t="t" r="r" b="b"/>
            <a:pathLst>
              <a:path w="17351375" h="6353809">
                <a:moveTo>
                  <a:pt x="0" y="6353481"/>
                </a:moveTo>
                <a:lnTo>
                  <a:pt x="17350812" y="6353481"/>
                </a:lnTo>
                <a:lnTo>
                  <a:pt x="17350812" y="0"/>
                </a:lnTo>
                <a:lnTo>
                  <a:pt x="0" y="0"/>
                </a:lnTo>
                <a:lnTo>
                  <a:pt x="0" y="6353481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6506" y="6798952"/>
            <a:ext cx="209550" cy="6416675"/>
          </a:xfrm>
          <a:custGeom>
            <a:avLst/>
            <a:gdLst/>
            <a:ahLst/>
            <a:cxnLst/>
            <a:rect l="l" t="t" r="r" b="b"/>
            <a:pathLst>
              <a:path w="209550" h="6416675">
                <a:moveTo>
                  <a:pt x="0" y="6416307"/>
                </a:moveTo>
                <a:lnTo>
                  <a:pt x="209417" y="6416307"/>
                </a:lnTo>
                <a:lnTo>
                  <a:pt x="209417" y="0"/>
                </a:lnTo>
                <a:lnTo>
                  <a:pt x="0" y="0"/>
                </a:lnTo>
                <a:lnTo>
                  <a:pt x="0" y="641630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48693" y="2567157"/>
            <a:ext cx="5499100" cy="604520"/>
          </a:xfrm>
          <a:custGeom>
            <a:avLst/>
            <a:gdLst/>
            <a:ahLst/>
            <a:cxnLst/>
            <a:rect l="l" t="t" r="r" b="b"/>
            <a:pathLst>
              <a:path w="5499100" h="604519">
                <a:moveTo>
                  <a:pt x="0" y="604400"/>
                </a:moveTo>
                <a:lnTo>
                  <a:pt x="5498900" y="604400"/>
                </a:lnTo>
                <a:lnTo>
                  <a:pt x="5498900" y="0"/>
                </a:lnTo>
                <a:lnTo>
                  <a:pt x="0" y="0"/>
                </a:lnTo>
                <a:lnTo>
                  <a:pt x="0" y="6044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166105" y="2726046"/>
            <a:ext cx="186436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spc="55" dirty="0">
                <a:latin typeface="Cambria"/>
                <a:cs typeface="Cambria"/>
              </a:rPr>
              <a:t>HDFS</a:t>
            </a:r>
            <a:r>
              <a:rPr sz="1850" b="1" spc="-135" dirty="0">
                <a:latin typeface="Cambria"/>
                <a:cs typeface="Cambria"/>
              </a:rPr>
              <a:t> </a:t>
            </a:r>
            <a:r>
              <a:rPr sz="1850" b="1" spc="35" dirty="0">
                <a:latin typeface="Cambria"/>
                <a:cs typeface="Cambria"/>
              </a:rPr>
              <a:t>namenode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348693" y="3171557"/>
            <a:ext cx="5499100" cy="2291715"/>
          </a:xfrm>
          <a:custGeom>
            <a:avLst/>
            <a:gdLst/>
            <a:ahLst/>
            <a:cxnLst/>
            <a:rect l="l" t="t" r="r" b="b"/>
            <a:pathLst>
              <a:path w="5499100" h="2291715">
                <a:moveTo>
                  <a:pt x="0" y="2291490"/>
                </a:moveTo>
                <a:lnTo>
                  <a:pt x="5498900" y="2291490"/>
                </a:lnTo>
                <a:lnTo>
                  <a:pt x="5498900" y="0"/>
                </a:lnTo>
                <a:lnTo>
                  <a:pt x="0" y="0"/>
                </a:lnTo>
                <a:lnTo>
                  <a:pt x="0" y="229149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640209" y="3532592"/>
            <a:ext cx="247459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5" dirty="0">
                <a:latin typeface="Calibri"/>
                <a:cs typeface="Calibri"/>
              </a:rPr>
              <a:t>File</a:t>
            </a:r>
            <a:r>
              <a:rPr sz="2750" spc="-165" dirty="0">
                <a:latin typeface="Calibri"/>
                <a:cs typeface="Calibri"/>
              </a:rPr>
              <a:t> </a:t>
            </a:r>
            <a:r>
              <a:rPr sz="2750" spc="190" dirty="0">
                <a:latin typeface="Calibri"/>
                <a:cs typeface="Calibri"/>
              </a:rPr>
              <a:t>namespace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34532" y="4201385"/>
            <a:ext cx="617855" cy="698500"/>
          </a:xfrm>
          <a:custGeom>
            <a:avLst/>
            <a:gdLst/>
            <a:ahLst/>
            <a:cxnLst/>
            <a:rect l="l" t="t" r="r" b="b"/>
            <a:pathLst>
              <a:path w="617855" h="698500">
                <a:moveTo>
                  <a:pt x="0" y="698282"/>
                </a:moveTo>
                <a:lnTo>
                  <a:pt x="617457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032494" y="4185240"/>
            <a:ext cx="527050" cy="364490"/>
          </a:xfrm>
          <a:custGeom>
            <a:avLst/>
            <a:gdLst/>
            <a:ahLst/>
            <a:cxnLst/>
            <a:rect l="l" t="t" r="r" b="b"/>
            <a:pathLst>
              <a:path w="527050" h="364489">
                <a:moveTo>
                  <a:pt x="0" y="0"/>
                </a:moveTo>
                <a:lnTo>
                  <a:pt x="526643" y="36446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050665" y="4201385"/>
            <a:ext cx="0" cy="367030"/>
          </a:xfrm>
          <a:custGeom>
            <a:avLst/>
            <a:gdLst/>
            <a:ahLst/>
            <a:cxnLst/>
            <a:rect l="l" t="t" r="r" b="b"/>
            <a:pathLst>
              <a:path h="367029">
                <a:moveTo>
                  <a:pt x="0" y="0"/>
                </a:moveTo>
                <a:lnTo>
                  <a:pt x="0" y="366575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24752" y="4575954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926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11450" y="4605654"/>
            <a:ext cx="741045" cy="584200"/>
          </a:xfrm>
          <a:custGeom>
            <a:avLst/>
            <a:gdLst/>
            <a:ahLst/>
            <a:cxnLst/>
            <a:rect l="l" t="t" r="r" b="b"/>
            <a:pathLst>
              <a:path w="741044" h="584200">
                <a:moveTo>
                  <a:pt x="0" y="0"/>
                </a:moveTo>
                <a:lnTo>
                  <a:pt x="740668" y="583793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050504" y="4890215"/>
            <a:ext cx="0" cy="328295"/>
          </a:xfrm>
          <a:custGeom>
            <a:avLst/>
            <a:gdLst/>
            <a:ahLst/>
            <a:cxnLst/>
            <a:rect l="l" t="t" r="r" b="b"/>
            <a:pathLst>
              <a:path h="328295">
                <a:moveTo>
                  <a:pt x="0" y="0"/>
                </a:moveTo>
                <a:lnTo>
                  <a:pt x="0" y="327948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14244" y="4871199"/>
            <a:ext cx="337820" cy="321310"/>
          </a:xfrm>
          <a:custGeom>
            <a:avLst/>
            <a:gdLst/>
            <a:ahLst/>
            <a:cxnLst/>
            <a:rect l="l" t="t" r="r" b="b"/>
            <a:pathLst>
              <a:path w="337819" h="321310">
                <a:moveTo>
                  <a:pt x="0" y="320691"/>
                </a:moveTo>
                <a:lnTo>
                  <a:pt x="337748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338825" y="3480801"/>
            <a:ext cx="9194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5" dirty="0">
                <a:latin typeface="Calibri"/>
                <a:cs typeface="Calibri"/>
              </a:rPr>
              <a:t>/</a:t>
            </a:r>
            <a:r>
              <a:rPr sz="1850" spc="95" dirty="0">
                <a:latin typeface="Calibri"/>
                <a:cs typeface="Calibri"/>
              </a:rPr>
              <a:t>fo</a:t>
            </a:r>
            <a:r>
              <a:rPr sz="1850" spc="55" dirty="0">
                <a:latin typeface="Calibri"/>
                <a:cs typeface="Calibri"/>
              </a:rPr>
              <a:t>o</a:t>
            </a:r>
            <a:r>
              <a:rPr sz="1850" spc="80" dirty="0">
                <a:latin typeface="Calibri"/>
                <a:cs typeface="Calibri"/>
              </a:rPr>
              <a:t>/</a:t>
            </a:r>
            <a:r>
              <a:rPr sz="1850" spc="100" dirty="0">
                <a:latin typeface="Calibri"/>
                <a:cs typeface="Calibri"/>
              </a:rPr>
              <a:t>b</a:t>
            </a:r>
            <a:r>
              <a:rPr sz="1850" spc="60" dirty="0">
                <a:latin typeface="Calibri"/>
                <a:cs typeface="Calibri"/>
              </a:rPr>
              <a:t>ar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26179" y="3880615"/>
            <a:ext cx="1858010" cy="4483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0645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635"/>
              </a:spcBef>
            </a:pPr>
            <a:r>
              <a:rPr sz="1850" spc="100" dirty="0">
                <a:latin typeface="Calibri"/>
                <a:cs typeface="Calibri"/>
              </a:rPr>
              <a:t>block</a:t>
            </a:r>
            <a:r>
              <a:rPr sz="1850" spc="-140" dirty="0">
                <a:latin typeface="Calibri"/>
                <a:cs typeface="Calibri"/>
              </a:rPr>
              <a:t> </a:t>
            </a:r>
            <a:r>
              <a:rPr sz="1850" spc="114" dirty="0">
                <a:latin typeface="Calibri"/>
                <a:cs typeface="Calibri"/>
              </a:rPr>
              <a:t>3df2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826179" y="4383866"/>
            <a:ext cx="1858010" cy="448309"/>
          </a:xfrm>
          <a:custGeom>
            <a:avLst/>
            <a:gdLst/>
            <a:ahLst/>
            <a:cxnLst/>
            <a:rect l="l" t="t" r="r" b="b"/>
            <a:pathLst>
              <a:path w="1858009" h="448310">
                <a:moveTo>
                  <a:pt x="0" y="447808"/>
                </a:moveTo>
                <a:lnTo>
                  <a:pt x="1857849" y="447808"/>
                </a:lnTo>
                <a:lnTo>
                  <a:pt x="1857849" y="0"/>
                </a:lnTo>
                <a:lnTo>
                  <a:pt x="0" y="0"/>
                </a:lnTo>
                <a:lnTo>
                  <a:pt x="0" y="447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26179" y="4894364"/>
            <a:ext cx="1858010" cy="448309"/>
          </a:xfrm>
          <a:custGeom>
            <a:avLst/>
            <a:gdLst/>
            <a:ahLst/>
            <a:cxnLst/>
            <a:rect l="l" t="t" r="r" b="b"/>
            <a:pathLst>
              <a:path w="1858009" h="448310">
                <a:moveTo>
                  <a:pt x="0" y="447818"/>
                </a:moveTo>
                <a:lnTo>
                  <a:pt x="1857849" y="447818"/>
                </a:lnTo>
                <a:lnTo>
                  <a:pt x="1857849" y="0"/>
                </a:lnTo>
                <a:lnTo>
                  <a:pt x="0" y="0"/>
                </a:lnTo>
                <a:lnTo>
                  <a:pt x="0" y="4478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94039" y="2567157"/>
            <a:ext cx="2707640" cy="289623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2700"/>
              </a:spcBef>
            </a:pPr>
            <a:r>
              <a:rPr sz="2600" spc="305" dirty="0">
                <a:latin typeface="Calibri"/>
                <a:cs typeface="Calibri"/>
              </a:rPr>
              <a:t>HDFS</a:t>
            </a:r>
            <a:r>
              <a:rPr sz="2600" spc="-150" dirty="0">
                <a:latin typeface="Calibri"/>
                <a:cs typeface="Calibri"/>
              </a:rPr>
              <a:t> </a:t>
            </a:r>
            <a:r>
              <a:rPr sz="2600" spc="114" dirty="0">
                <a:latin typeface="Calibri"/>
                <a:cs typeface="Calibri"/>
              </a:rPr>
              <a:t>client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9526" y="4741266"/>
            <a:ext cx="191770" cy="372110"/>
          </a:xfrm>
          <a:custGeom>
            <a:avLst/>
            <a:gdLst/>
            <a:ahLst/>
            <a:cxnLst/>
            <a:rect l="l" t="t" r="r" b="b"/>
            <a:pathLst>
              <a:path w="191769" h="372110">
                <a:moveTo>
                  <a:pt x="97923" y="40794"/>
                </a:moveTo>
                <a:lnTo>
                  <a:pt x="54972" y="48846"/>
                </a:lnTo>
                <a:lnTo>
                  <a:pt x="19613" y="71397"/>
                </a:lnTo>
                <a:lnTo>
                  <a:pt x="2504" y="109101"/>
                </a:lnTo>
                <a:lnTo>
                  <a:pt x="2157" y="115734"/>
                </a:lnTo>
                <a:lnTo>
                  <a:pt x="2571" y="123613"/>
                </a:lnTo>
                <a:lnTo>
                  <a:pt x="21026" y="159832"/>
                </a:lnTo>
                <a:lnTo>
                  <a:pt x="57043" y="182360"/>
                </a:lnTo>
                <a:lnTo>
                  <a:pt x="77735" y="190894"/>
                </a:lnTo>
                <a:lnTo>
                  <a:pt x="65066" y="287520"/>
                </a:lnTo>
                <a:lnTo>
                  <a:pt x="21686" y="281837"/>
                </a:lnTo>
                <a:lnTo>
                  <a:pt x="0" y="275719"/>
                </a:lnTo>
                <a:lnTo>
                  <a:pt x="0" y="311362"/>
                </a:lnTo>
                <a:lnTo>
                  <a:pt x="43568" y="319012"/>
                </a:lnTo>
                <a:lnTo>
                  <a:pt x="60563" y="320597"/>
                </a:lnTo>
                <a:lnTo>
                  <a:pt x="53474" y="371705"/>
                </a:lnTo>
                <a:lnTo>
                  <a:pt x="84824" y="371705"/>
                </a:lnTo>
                <a:lnTo>
                  <a:pt x="91913" y="320597"/>
                </a:lnTo>
                <a:lnTo>
                  <a:pt x="102742" y="319782"/>
                </a:lnTo>
                <a:lnTo>
                  <a:pt x="141392" y="311046"/>
                </a:lnTo>
                <a:lnTo>
                  <a:pt x="175710" y="288167"/>
                </a:lnTo>
                <a:lnTo>
                  <a:pt x="191306" y="252053"/>
                </a:lnTo>
                <a:lnTo>
                  <a:pt x="191763" y="243291"/>
                </a:lnTo>
                <a:lnTo>
                  <a:pt x="191327" y="235104"/>
                </a:lnTo>
                <a:lnTo>
                  <a:pt x="171898" y="197599"/>
                </a:lnTo>
                <a:lnTo>
                  <a:pt x="133985" y="174257"/>
                </a:lnTo>
                <a:lnTo>
                  <a:pt x="112530" y="165345"/>
                </a:lnTo>
                <a:lnTo>
                  <a:pt x="124760" y="73432"/>
                </a:lnTo>
                <a:lnTo>
                  <a:pt x="164351" y="79809"/>
                </a:lnTo>
                <a:lnTo>
                  <a:pt x="172225" y="81809"/>
                </a:lnTo>
                <a:lnTo>
                  <a:pt x="172225" y="48741"/>
                </a:lnTo>
                <a:lnTo>
                  <a:pt x="128844" y="41873"/>
                </a:lnTo>
                <a:lnTo>
                  <a:pt x="134425" y="0"/>
                </a:lnTo>
                <a:lnTo>
                  <a:pt x="103295" y="0"/>
                </a:lnTo>
                <a:lnTo>
                  <a:pt x="97923" y="40794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1619" y="4814269"/>
            <a:ext cx="52069" cy="80645"/>
          </a:xfrm>
          <a:custGeom>
            <a:avLst/>
            <a:gdLst/>
            <a:ahLst/>
            <a:cxnLst/>
            <a:rect l="l" t="t" r="r" b="b"/>
            <a:pathLst>
              <a:path w="52069" h="80645">
                <a:moveTo>
                  <a:pt x="40585" y="80531"/>
                </a:moveTo>
                <a:lnTo>
                  <a:pt x="5738" y="57919"/>
                </a:lnTo>
                <a:lnTo>
                  <a:pt x="0" y="38658"/>
                </a:lnTo>
                <a:lnTo>
                  <a:pt x="771" y="31066"/>
                </a:lnTo>
                <a:lnTo>
                  <a:pt x="28317" y="4327"/>
                </a:lnTo>
                <a:lnTo>
                  <a:pt x="51537" y="0"/>
                </a:lnTo>
                <a:lnTo>
                  <a:pt x="40585" y="80531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733" y="4943971"/>
            <a:ext cx="55880" cy="85090"/>
          </a:xfrm>
          <a:custGeom>
            <a:avLst/>
            <a:gdLst/>
            <a:ahLst/>
            <a:cxnLst/>
            <a:rect l="l" t="t" r="r" b="b"/>
            <a:pathLst>
              <a:path w="55880" h="85089">
                <a:moveTo>
                  <a:pt x="10952" y="0"/>
                </a:moveTo>
                <a:lnTo>
                  <a:pt x="47956" y="21119"/>
                </a:lnTo>
                <a:lnTo>
                  <a:pt x="52605" y="28878"/>
                </a:lnTo>
                <a:lnTo>
                  <a:pt x="54469" y="32962"/>
                </a:lnTo>
                <a:lnTo>
                  <a:pt x="55401" y="37580"/>
                </a:lnTo>
                <a:lnTo>
                  <a:pt x="55401" y="42731"/>
                </a:lnTo>
                <a:lnTo>
                  <a:pt x="34607" y="76768"/>
                </a:lnTo>
                <a:lnTo>
                  <a:pt x="0" y="84814"/>
                </a:lnTo>
                <a:lnTo>
                  <a:pt x="10952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9526" y="6500374"/>
            <a:ext cx="191770" cy="372110"/>
          </a:xfrm>
          <a:custGeom>
            <a:avLst/>
            <a:gdLst/>
            <a:ahLst/>
            <a:cxnLst/>
            <a:rect l="l" t="t" r="r" b="b"/>
            <a:pathLst>
              <a:path w="191769" h="372109">
                <a:moveTo>
                  <a:pt x="97923" y="40794"/>
                </a:moveTo>
                <a:lnTo>
                  <a:pt x="54972" y="48846"/>
                </a:lnTo>
                <a:lnTo>
                  <a:pt x="19613" y="71397"/>
                </a:lnTo>
                <a:lnTo>
                  <a:pt x="2504" y="109101"/>
                </a:lnTo>
                <a:lnTo>
                  <a:pt x="2157" y="115734"/>
                </a:lnTo>
                <a:lnTo>
                  <a:pt x="2571" y="123613"/>
                </a:lnTo>
                <a:lnTo>
                  <a:pt x="21026" y="159832"/>
                </a:lnTo>
                <a:lnTo>
                  <a:pt x="57043" y="182360"/>
                </a:lnTo>
                <a:lnTo>
                  <a:pt x="77735" y="190894"/>
                </a:lnTo>
                <a:lnTo>
                  <a:pt x="65066" y="287520"/>
                </a:lnTo>
                <a:lnTo>
                  <a:pt x="21686" y="281837"/>
                </a:lnTo>
                <a:lnTo>
                  <a:pt x="0" y="275719"/>
                </a:lnTo>
                <a:lnTo>
                  <a:pt x="0" y="311362"/>
                </a:lnTo>
                <a:lnTo>
                  <a:pt x="43568" y="319012"/>
                </a:lnTo>
                <a:lnTo>
                  <a:pt x="60563" y="320597"/>
                </a:lnTo>
                <a:lnTo>
                  <a:pt x="53474" y="371705"/>
                </a:lnTo>
                <a:lnTo>
                  <a:pt x="84824" y="371705"/>
                </a:lnTo>
                <a:lnTo>
                  <a:pt x="91913" y="320597"/>
                </a:lnTo>
                <a:lnTo>
                  <a:pt x="102742" y="319782"/>
                </a:lnTo>
                <a:lnTo>
                  <a:pt x="141392" y="311046"/>
                </a:lnTo>
                <a:lnTo>
                  <a:pt x="175710" y="288167"/>
                </a:lnTo>
                <a:lnTo>
                  <a:pt x="191306" y="252053"/>
                </a:lnTo>
                <a:lnTo>
                  <a:pt x="191763" y="243291"/>
                </a:lnTo>
                <a:lnTo>
                  <a:pt x="191327" y="235104"/>
                </a:lnTo>
                <a:lnTo>
                  <a:pt x="171898" y="197599"/>
                </a:lnTo>
                <a:lnTo>
                  <a:pt x="133985" y="174257"/>
                </a:lnTo>
                <a:lnTo>
                  <a:pt x="112530" y="165345"/>
                </a:lnTo>
                <a:lnTo>
                  <a:pt x="124760" y="73432"/>
                </a:lnTo>
                <a:lnTo>
                  <a:pt x="164351" y="79809"/>
                </a:lnTo>
                <a:lnTo>
                  <a:pt x="172225" y="81809"/>
                </a:lnTo>
                <a:lnTo>
                  <a:pt x="172225" y="48741"/>
                </a:lnTo>
                <a:lnTo>
                  <a:pt x="128844" y="41873"/>
                </a:lnTo>
                <a:lnTo>
                  <a:pt x="134425" y="0"/>
                </a:lnTo>
                <a:lnTo>
                  <a:pt x="103295" y="0"/>
                </a:lnTo>
                <a:lnTo>
                  <a:pt x="97923" y="40794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1619" y="6573377"/>
            <a:ext cx="52069" cy="80645"/>
          </a:xfrm>
          <a:custGeom>
            <a:avLst/>
            <a:gdLst/>
            <a:ahLst/>
            <a:cxnLst/>
            <a:rect l="l" t="t" r="r" b="b"/>
            <a:pathLst>
              <a:path w="52069" h="80645">
                <a:moveTo>
                  <a:pt x="40585" y="80531"/>
                </a:moveTo>
                <a:lnTo>
                  <a:pt x="5738" y="57919"/>
                </a:lnTo>
                <a:lnTo>
                  <a:pt x="0" y="38658"/>
                </a:lnTo>
                <a:lnTo>
                  <a:pt x="771" y="31066"/>
                </a:lnTo>
                <a:lnTo>
                  <a:pt x="28317" y="4327"/>
                </a:lnTo>
                <a:lnTo>
                  <a:pt x="51537" y="0"/>
                </a:lnTo>
                <a:lnTo>
                  <a:pt x="40585" y="80531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5733" y="6703080"/>
            <a:ext cx="55880" cy="85090"/>
          </a:xfrm>
          <a:custGeom>
            <a:avLst/>
            <a:gdLst/>
            <a:ahLst/>
            <a:cxnLst/>
            <a:rect l="l" t="t" r="r" b="b"/>
            <a:pathLst>
              <a:path w="55880" h="85090">
                <a:moveTo>
                  <a:pt x="10952" y="0"/>
                </a:moveTo>
                <a:lnTo>
                  <a:pt x="47956" y="21119"/>
                </a:lnTo>
                <a:lnTo>
                  <a:pt x="52605" y="28878"/>
                </a:lnTo>
                <a:lnTo>
                  <a:pt x="54469" y="32962"/>
                </a:lnTo>
                <a:lnTo>
                  <a:pt x="55401" y="37580"/>
                </a:lnTo>
                <a:lnTo>
                  <a:pt x="55401" y="42731"/>
                </a:lnTo>
                <a:lnTo>
                  <a:pt x="34607" y="76768"/>
                </a:lnTo>
                <a:lnTo>
                  <a:pt x="0" y="84814"/>
                </a:lnTo>
                <a:lnTo>
                  <a:pt x="10952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64562" y="4362851"/>
            <a:ext cx="17419955" cy="635381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810"/>
              </a:spcBef>
            </a:pP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$ hdfs dfs -rm</a:t>
            </a:r>
            <a:r>
              <a:rPr sz="3450" spc="-6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deep</a:t>
            </a:r>
            <a:endParaRPr sz="3450" dirty="0">
              <a:latin typeface="Consolas"/>
              <a:cs typeface="Consolas"/>
            </a:endParaRPr>
          </a:p>
          <a:p>
            <a:pPr marL="169545">
              <a:lnSpc>
                <a:spcPct val="100000"/>
              </a:lnSpc>
              <a:spcBef>
                <a:spcPts val="2785"/>
              </a:spcBef>
            </a:pPr>
            <a:r>
              <a:rPr sz="3450" spc="5" dirty="0">
                <a:solidFill>
                  <a:srgbClr val="A02558"/>
                </a:solidFill>
                <a:latin typeface="Consolas"/>
                <a:cs typeface="Consolas"/>
              </a:rPr>
              <a:t>rm: 'deep': ls a</a:t>
            </a:r>
            <a:r>
              <a:rPr sz="3450" spc="-60" dirty="0">
                <a:solidFill>
                  <a:srgbClr val="A02558"/>
                </a:solidFill>
                <a:latin typeface="Consolas"/>
                <a:cs typeface="Consolas"/>
              </a:rPr>
              <a:t> </a:t>
            </a:r>
            <a:r>
              <a:rPr sz="3450" spc="5" dirty="0">
                <a:solidFill>
                  <a:srgbClr val="A02558"/>
                </a:solidFill>
                <a:latin typeface="Consolas"/>
                <a:cs typeface="Consolas"/>
              </a:rPr>
              <a:t>directory</a:t>
            </a:r>
            <a:endParaRPr sz="3450" dirty="0">
              <a:latin typeface="Consolas"/>
              <a:cs typeface="Consolas"/>
            </a:endParaRPr>
          </a:p>
          <a:p>
            <a:pPr marL="169545">
              <a:lnSpc>
                <a:spcPct val="100000"/>
              </a:lnSpc>
              <a:spcBef>
                <a:spcPts val="2785"/>
              </a:spcBef>
            </a:pP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$ hdfs dfs -rm </a:t>
            </a:r>
            <a:r>
              <a:rPr sz="3450" b="1" spc="5" dirty="0">
                <a:solidFill>
                  <a:srgbClr val="FFCC00"/>
                </a:solidFill>
                <a:latin typeface="Consolas"/>
                <a:cs typeface="Consolas"/>
              </a:rPr>
              <a:t>-r</a:t>
            </a:r>
            <a:r>
              <a:rPr sz="3450" b="1" spc="-75" dirty="0">
                <a:solidFill>
                  <a:srgbClr val="FFCC00"/>
                </a:solidFill>
                <a:latin typeface="Consolas"/>
                <a:cs typeface="Consolas"/>
              </a:rPr>
              <a:t> </a:t>
            </a: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deep</a:t>
            </a:r>
            <a:endParaRPr sz="3450" dirty="0">
              <a:latin typeface="Consolas"/>
              <a:cs typeface="Consolas"/>
            </a:endParaRPr>
          </a:p>
          <a:p>
            <a:pPr marL="169545" marR="2424430">
              <a:lnSpc>
                <a:spcPct val="167300"/>
              </a:lnSpc>
            </a:pP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17/04/05 12:33:00 INFO fs.TrashPolicyDefault: Moved: 'hdfs://  </a:t>
            </a:r>
            <a:r>
              <a:rPr sz="3450" spc="-35" dirty="0">
                <a:solidFill>
                  <a:srgbClr val="505050"/>
                </a:solidFill>
                <a:latin typeface="Consolas"/>
                <a:cs typeface="Consolas"/>
              </a:rPr>
              <a:t>virtual-master.atp-fivt.org:8020/user/adral/deep' </a:t>
            </a: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to trash at:  </a:t>
            </a:r>
            <a:r>
              <a:rPr sz="3450" u="heavy" spc="-30" dirty="0">
                <a:solidFill>
                  <a:srgbClr val="505050"/>
                </a:solidFill>
                <a:latin typeface="Consolas"/>
                <a:cs typeface="Consolas"/>
              </a:rPr>
              <a:t>hdfs://virtual-master.atp-fivt.org:8020/user/adral/.Trash/  </a:t>
            </a:r>
            <a:r>
              <a:rPr sz="3450" u="heavy" spc="5" dirty="0">
                <a:solidFill>
                  <a:srgbClr val="505050"/>
                </a:solidFill>
                <a:latin typeface="Consolas"/>
                <a:cs typeface="Consolas"/>
              </a:rPr>
              <a:t>Current/user/adral/deep</a:t>
            </a:r>
            <a:endParaRPr sz="3450" dirty="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56506" y="4331442"/>
            <a:ext cx="209550" cy="6416675"/>
          </a:xfrm>
          <a:custGeom>
            <a:avLst/>
            <a:gdLst/>
            <a:ahLst/>
            <a:cxnLst/>
            <a:rect l="l" t="t" r="r" b="b"/>
            <a:pathLst>
              <a:path w="209550" h="6416675">
                <a:moveTo>
                  <a:pt x="0" y="6416307"/>
                </a:moveTo>
                <a:lnTo>
                  <a:pt x="209417" y="6416307"/>
                </a:lnTo>
                <a:lnTo>
                  <a:pt x="209417" y="0"/>
                </a:lnTo>
                <a:lnTo>
                  <a:pt x="0" y="0"/>
                </a:lnTo>
                <a:lnTo>
                  <a:pt x="0" y="641630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297" y="6297837"/>
            <a:ext cx="230504" cy="446405"/>
          </a:xfrm>
          <a:custGeom>
            <a:avLst/>
            <a:gdLst/>
            <a:ahLst/>
            <a:cxnLst/>
            <a:rect l="l" t="t" r="r" b="b"/>
            <a:pathLst>
              <a:path w="230505" h="446404">
                <a:moveTo>
                  <a:pt x="117504" y="48961"/>
                </a:moveTo>
                <a:lnTo>
                  <a:pt x="77304" y="54976"/>
                </a:lnTo>
                <a:lnTo>
                  <a:pt x="37702" y="73267"/>
                </a:lnTo>
                <a:lnTo>
                  <a:pt x="9277" y="107326"/>
                </a:lnTo>
                <a:lnTo>
                  <a:pt x="2575" y="138896"/>
                </a:lnTo>
                <a:lnTo>
                  <a:pt x="3074" y="148349"/>
                </a:lnTo>
                <a:lnTo>
                  <a:pt x="19742" y="185888"/>
                </a:lnTo>
                <a:lnTo>
                  <a:pt x="52399" y="211243"/>
                </a:lnTo>
                <a:lnTo>
                  <a:pt x="93285" y="229082"/>
                </a:lnTo>
                <a:lnTo>
                  <a:pt x="78081" y="345036"/>
                </a:lnTo>
                <a:lnTo>
                  <a:pt x="35433" y="340146"/>
                </a:lnTo>
                <a:lnTo>
                  <a:pt x="0" y="330869"/>
                </a:lnTo>
                <a:lnTo>
                  <a:pt x="0" y="373643"/>
                </a:lnTo>
                <a:lnTo>
                  <a:pt x="42448" y="381604"/>
                </a:lnTo>
                <a:lnTo>
                  <a:pt x="72667" y="384721"/>
                </a:lnTo>
                <a:lnTo>
                  <a:pt x="64165" y="446049"/>
                </a:lnTo>
                <a:lnTo>
                  <a:pt x="101787" y="446049"/>
                </a:lnTo>
                <a:lnTo>
                  <a:pt x="110289" y="384721"/>
                </a:lnTo>
                <a:lnTo>
                  <a:pt x="123286" y="383747"/>
                </a:lnTo>
                <a:lnTo>
                  <a:pt x="169668" y="373260"/>
                </a:lnTo>
                <a:lnTo>
                  <a:pt x="204294" y="352572"/>
                </a:lnTo>
                <a:lnTo>
                  <a:pt x="227918" y="312377"/>
                </a:lnTo>
                <a:lnTo>
                  <a:pt x="230108" y="291959"/>
                </a:lnTo>
                <a:lnTo>
                  <a:pt x="229584" y="282135"/>
                </a:lnTo>
                <a:lnTo>
                  <a:pt x="212072" y="243225"/>
                </a:lnTo>
                <a:lnTo>
                  <a:pt x="177580" y="217082"/>
                </a:lnTo>
                <a:lnTo>
                  <a:pt x="135022" y="198412"/>
                </a:lnTo>
                <a:lnTo>
                  <a:pt x="149712" y="88133"/>
                </a:lnTo>
                <a:lnTo>
                  <a:pt x="192423" y="94830"/>
                </a:lnTo>
                <a:lnTo>
                  <a:pt x="206663" y="98175"/>
                </a:lnTo>
                <a:lnTo>
                  <a:pt x="206663" y="58500"/>
                </a:lnTo>
                <a:lnTo>
                  <a:pt x="168042" y="51732"/>
                </a:lnTo>
                <a:lnTo>
                  <a:pt x="154613" y="50249"/>
                </a:lnTo>
                <a:lnTo>
                  <a:pt x="161314" y="0"/>
                </a:lnTo>
                <a:lnTo>
                  <a:pt x="123943" y="0"/>
                </a:lnTo>
                <a:lnTo>
                  <a:pt x="117504" y="48961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4808" y="6385447"/>
            <a:ext cx="62230" cy="97155"/>
          </a:xfrm>
          <a:custGeom>
            <a:avLst/>
            <a:gdLst/>
            <a:ahLst/>
            <a:cxnLst/>
            <a:rect l="l" t="t" r="r" b="b"/>
            <a:pathLst>
              <a:path w="62230" h="97154">
                <a:moveTo>
                  <a:pt x="48700" y="96635"/>
                </a:moveTo>
                <a:lnTo>
                  <a:pt x="12240" y="75631"/>
                </a:lnTo>
                <a:lnTo>
                  <a:pt x="0" y="46386"/>
                </a:lnTo>
                <a:lnTo>
                  <a:pt x="925" y="37278"/>
                </a:lnTo>
                <a:lnTo>
                  <a:pt x="33978" y="5190"/>
                </a:lnTo>
                <a:lnTo>
                  <a:pt x="61841" y="0"/>
                </a:lnTo>
                <a:lnTo>
                  <a:pt x="48700" y="96635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9738" y="6541086"/>
            <a:ext cx="66675" cy="102235"/>
          </a:xfrm>
          <a:custGeom>
            <a:avLst/>
            <a:gdLst/>
            <a:ahLst/>
            <a:cxnLst/>
            <a:rect l="l" t="t" r="r" b="b"/>
            <a:pathLst>
              <a:path w="66675" h="102234">
                <a:moveTo>
                  <a:pt x="13140" y="0"/>
                </a:moveTo>
                <a:lnTo>
                  <a:pt x="48616" y="17444"/>
                </a:lnTo>
                <a:lnTo>
                  <a:pt x="66479" y="45098"/>
                </a:lnTo>
                <a:lnTo>
                  <a:pt x="66479" y="51286"/>
                </a:lnTo>
                <a:lnTo>
                  <a:pt x="50637" y="86332"/>
                </a:lnTo>
                <a:lnTo>
                  <a:pt x="0" y="101787"/>
                </a:lnTo>
                <a:lnTo>
                  <a:pt x="13140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4562" y="6070516"/>
            <a:ext cx="17352010" cy="2680335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25"/>
              </a:spcBef>
            </a:pP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$ hdfs dfs -mkdir -p deep/nested/path &amp;&amp; hdfs dfs -rm</a:t>
            </a:r>
            <a:r>
              <a:rPr sz="4150" spc="2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-r</a:t>
            </a:r>
            <a:endParaRPr sz="4150">
              <a:latin typeface="Consolas"/>
              <a:cs typeface="Consolas"/>
            </a:endParaRPr>
          </a:p>
          <a:p>
            <a:pPr marL="169545" marR="12757150">
              <a:lnSpc>
                <a:spcPct val="139100"/>
              </a:lnSpc>
            </a:pPr>
            <a:r>
              <a:rPr sz="4150" b="1" dirty="0">
                <a:solidFill>
                  <a:srgbClr val="FFCC00"/>
                </a:solidFill>
                <a:latin typeface="Consolas"/>
                <a:cs typeface="Consolas"/>
              </a:rPr>
              <a:t>-skipTrash </a:t>
            </a: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deep  Deleted</a:t>
            </a:r>
            <a:r>
              <a:rPr sz="415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deep</a:t>
            </a:r>
            <a:endParaRPr sz="41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6506" y="6039101"/>
            <a:ext cx="209550" cy="2743200"/>
          </a:xfrm>
          <a:custGeom>
            <a:avLst/>
            <a:gdLst/>
            <a:ahLst/>
            <a:cxnLst/>
            <a:rect l="l" t="t" r="r" b="b"/>
            <a:pathLst>
              <a:path w="209550" h="2743200">
                <a:moveTo>
                  <a:pt x="0" y="2742597"/>
                </a:moveTo>
                <a:lnTo>
                  <a:pt x="209417" y="2742597"/>
                </a:lnTo>
                <a:lnTo>
                  <a:pt x="209417" y="0"/>
                </a:lnTo>
                <a:lnTo>
                  <a:pt x="0" y="0"/>
                </a:lnTo>
                <a:lnTo>
                  <a:pt x="0" y="274259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297" y="5525959"/>
            <a:ext cx="230504" cy="446405"/>
          </a:xfrm>
          <a:custGeom>
            <a:avLst/>
            <a:gdLst/>
            <a:ahLst/>
            <a:cxnLst/>
            <a:rect l="l" t="t" r="r" b="b"/>
            <a:pathLst>
              <a:path w="230505" h="446404">
                <a:moveTo>
                  <a:pt x="117504" y="48961"/>
                </a:moveTo>
                <a:lnTo>
                  <a:pt x="77304" y="54976"/>
                </a:lnTo>
                <a:lnTo>
                  <a:pt x="37702" y="73267"/>
                </a:lnTo>
                <a:lnTo>
                  <a:pt x="9277" y="107326"/>
                </a:lnTo>
                <a:lnTo>
                  <a:pt x="2575" y="138896"/>
                </a:lnTo>
                <a:lnTo>
                  <a:pt x="3074" y="148349"/>
                </a:lnTo>
                <a:lnTo>
                  <a:pt x="19742" y="185888"/>
                </a:lnTo>
                <a:lnTo>
                  <a:pt x="52399" y="211243"/>
                </a:lnTo>
                <a:lnTo>
                  <a:pt x="93285" y="229082"/>
                </a:lnTo>
                <a:lnTo>
                  <a:pt x="78081" y="345036"/>
                </a:lnTo>
                <a:lnTo>
                  <a:pt x="35433" y="340146"/>
                </a:lnTo>
                <a:lnTo>
                  <a:pt x="0" y="330869"/>
                </a:lnTo>
                <a:lnTo>
                  <a:pt x="0" y="373643"/>
                </a:lnTo>
                <a:lnTo>
                  <a:pt x="42448" y="381604"/>
                </a:lnTo>
                <a:lnTo>
                  <a:pt x="72667" y="384721"/>
                </a:lnTo>
                <a:lnTo>
                  <a:pt x="64165" y="446049"/>
                </a:lnTo>
                <a:lnTo>
                  <a:pt x="101787" y="446049"/>
                </a:lnTo>
                <a:lnTo>
                  <a:pt x="110289" y="384721"/>
                </a:lnTo>
                <a:lnTo>
                  <a:pt x="123286" y="383747"/>
                </a:lnTo>
                <a:lnTo>
                  <a:pt x="169668" y="373260"/>
                </a:lnTo>
                <a:lnTo>
                  <a:pt x="204294" y="352572"/>
                </a:lnTo>
                <a:lnTo>
                  <a:pt x="227918" y="312377"/>
                </a:lnTo>
                <a:lnTo>
                  <a:pt x="230108" y="291959"/>
                </a:lnTo>
                <a:lnTo>
                  <a:pt x="229584" y="282135"/>
                </a:lnTo>
                <a:lnTo>
                  <a:pt x="212072" y="243225"/>
                </a:lnTo>
                <a:lnTo>
                  <a:pt x="177580" y="217082"/>
                </a:lnTo>
                <a:lnTo>
                  <a:pt x="135022" y="198412"/>
                </a:lnTo>
                <a:lnTo>
                  <a:pt x="149712" y="88133"/>
                </a:lnTo>
                <a:lnTo>
                  <a:pt x="192423" y="94830"/>
                </a:lnTo>
                <a:lnTo>
                  <a:pt x="206663" y="98175"/>
                </a:lnTo>
                <a:lnTo>
                  <a:pt x="206663" y="58500"/>
                </a:lnTo>
                <a:lnTo>
                  <a:pt x="168042" y="51732"/>
                </a:lnTo>
                <a:lnTo>
                  <a:pt x="154613" y="50249"/>
                </a:lnTo>
                <a:lnTo>
                  <a:pt x="161314" y="0"/>
                </a:lnTo>
                <a:lnTo>
                  <a:pt x="123943" y="0"/>
                </a:lnTo>
                <a:lnTo>
                  <a:pt x="117504" y="48961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4808" y="5613569"/>
            <a:ext cx="62230" cy="97155"/>
          </a:xfrm>
          <a:custGeom>
            <a:avLst/>
            <a:gdLst/>
            <a:ahLst/>
            <a:cxnLst/>
            <a:rect l="l" t="t" r="r" b="b"/>
            <a:pathLst>
              <a:path w="62230" h="97154">
                <a:moveTo>
                  <a:pt x="48700" y="96635"/>
                </a:moveTo>
                <a:lnTo>
                  <a:pt x="12240" y="75631"/>
                </a:lnTo>
                <a:lnTo>
                  <a:pt x="0" y="46386"/>
                </a:lnTo>
                <a:lnTo>
                  <a:pt x="925" y="37278"/>
                </a:lnTo>
                <a:lnTo>
                  <a:pt x="33978" y="5190"/>
                </a:lnTo>
                <a:lnTo>
                  <a:pt x="61841" y="0"/>
                </a:lnTo>
                <a:lnTo>
                  <a:pt x="48700" y="96635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9738" y="5769208"/>
            <a:ext cx="66675" cy="102235"/>
          </a:xfrm>
          <a:custGeom>
            <a:avLst/>
            <a:gdLst/>
            <a:ahLst/>
            <a:cxnLst/>
            <a:rect l="l" t="t" r="r" b="b"/>
            <a:pathLst>
              <a:path w="66675" h="102235">
                <a:moveTo>
                  <a:pt x="13140" y="0"/>
                </a:moveTo>
                <a:lnTo>
                  <a:pt x="48616" y="17444"/>
                </a:lnTo>
                <a:lnTo>
                  <a:pt x="66479" y="45098"/>
                </a:lnTo>
                <a:lnTo>
                  <a:pt x="66479" y="51286"/>
                </a:lnTo>
                <a:lnTo>
                  <a:pt x="50637" y="86332"/>
                </a:lnTo>
                <a:lnTo>
                  <a:pt x="0" y="101787"/>
                </a:lnTo>
                <a:lnTo>
                  <a:pt x="13140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4296" y="6405514"/>
            <a:ext cx="230504" cy="446405"/>
          </a:xfrm>
          <a:custGeom>
            <a:avLst/>
            <a:gdLst/>
            <a:ahLst/>
            <a:cxnLst/>
            <a:rect l="l" t="t" r="r" b="b"/>
            <a:pathLst>
              <a:path w="230505" h="446404">
                <a:moveTo>
                  <a:pt x="117504" y="48961"/>
                </a:moveTo>
                <a:lnTo>
                  <a:pt x="77304" y="54976"/>
                </a:lnTo>
                <a:lnTo>
                  <a:pt x="37702" y="73267"/>
                </a:lnTo>
                <a:lnTo>
                  <a:pt x="9277" y="107326"/>
                </a:lnTo>
                <a:lnTo>
                  <a:pt x="2575" y="138896"/>
                </a:lnTo>
                <a:lnTo>
                  <a:pt x="3074" y="148349"/>
                </a:lnTo>
                <a:lnTo>
                  <a:pt x="19742" y="185888"/>
                </a:lnTo>
                <a:lnTo>
                  <a:pt x="52399" y="211243"/>
                </a:lnTo>
                <a:lnTo>
                  <a:pt x="93285" y="229082"/>
                </a:lnTo>
                <a:lnTo>
                  <a:pt x="78081" y="345036"/>
                </a:lnTo>
                <a:lnTo>
                  <a:pt x="35433" y="340146"/>
                </a:lnTo>
                <a:lnTo>
                  <a:pt x="0" y="330869"/>
                </a:lnTo>
                <a:lnTo>
                  <a:pt x="0" y="373643"/>
                </a:lnTo>
                <a:lnTo>
                  <a:pt x="42448" y="381604"/>
                </a:lnTo>
                <a:lnTo>
                  <a:pt x="72667" y="384721"/>
                </a:lnTo>
                <a:lnTo>
                  <a:pt x="64165" y="446049"/>
                </a:lnTo>
                <a:lnTo>
                  <a:pt x="101787" y="446049"/>
                </a:lnTo>
                <a:lnTo>
                  <a:pt x="110289" y="384721"/>
                </a:lnTo>
                <a:lnTo>
                  <a:pt x="123286" y="383747"/>
                </a:lnTo>
                <a:lnTo>
                  <a:pt x="169668" y="373260"/>
                </a:lnTo>
                <a:lnTo>
                  <a:pt x="204294" y="352572"/>
                </a:lnTo>
                <a:lnTo>
                  <a:pt x="227918" y="312377"/>
                </a:lnTo>
                <a:lnTo>
                  <a:pt x="230108" y="291959"/>
                </a:lnTo>
                <a:lnTo>
                  <a:pt x="229584" y="282135"/>
                </a:lnTo>
                <a:lnTo>
                  <a:pt x="212072" y="243225"/>
                </a:lnTo>
                <a:lnTo>
                  <a:pt x="177580" y="217082"/>
                </a:lnTo>
                <a:lnTo>
                  <a:pt x="135022" y="198412"/>
                </a:lnTo>
                <a:lnTo>
                  <a:pt x="149712" y="88133"/>
                </a:lnTo>
                <a:lnTo>
                  <a:pt x="192423" y="94830"/>
                </a:lnTo>
                <a:lnTo>
                  <a:pt x="206663" y="98175"/>
                </a:lnTo>
                <a:lnTo>
                  <a:pt x="206663" y="58500"/>
                </a:lnTo>
                <a:lnTo>
                  <a:pt x="168042" y="51732"/>
                </a:lnTo>
                <a:lnTo>
                  <a:pt x="154613" y="50249"/>
                </a:lnTo>
                <a:lnTo>
                  <a:pt x="161314" y="0"/>
                </a:lnTo>
                <a:lnTo>
                  <a:pt x="123943" y="0"/>
                </a:lnTo>
                <a:lnTo>
                  <a:pt x="117504" y="48961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4807" y="6493123"/>
            <a:ext cx="62230" cy="97155"/>
          </a:xfrm>
          <a:custGeom>
            <a:avLst/>
            <a:gdLst/>
            <a:ahLst/>
            <a:cxnLst/>
            <a:rect l="l" t="t" r="r" b="b"/>
            <a:pathLst>
              <a:path w="62230" h="97154">
                <a:moveTo>
                  <a:pt x="48700" y="96635"/>
                </a:moveTo>
                <a:lnTo>
                  <a:pt x="12240" y="75631"/>
                </a:lnTo>
                <a:lnTo>
                  <a:pt x="0" y="46386"/>
                </a:lnTo>
                <a:lnTo>
                  <a:pt x="925" y="37278"/>
                </a:lnTo>
                <a:lnTo>
                  <a:pt x="33978" y="5190"/>
                </a:lnTo>
                <a:lnTo>
                  <a:pt x="61841" y="0"/>
                </a:lnTo>
                <a:lnTo>
                  <a:pt x="48700" y="96635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9737" y="6648763"/>
            <a:ext cx="66675" cy="102235"/>
          </a:xfrm>
          <a:custGeom>
            <a:avLst/>
            <a:gdLst/>
            <a:ahLst/>
            <a:cxnLst/>
            <a:rect l="l" t="t" r="r" b="b"/>
            <a:pathLst>
              <a:path w="66675" h="102234">
                <a:moveTo>
                  <a:pt x="13140" y="0"/>
                </a:moveTo>
                <a:lnTo>
                  <a:pt x="48616" y="17444"/>
                </a:lnTo>
                <a:lnTo>
                  <a:pt x="66479" y="45098"/>
                </a:lnTo>
                <a:lnTo>
                  <a:pt x="66479" y="51286"/>
                </a:lnTo>
                <a:lnTo>
                  <a:pt x="50637" y="86332"/>
                </a:lnTo>
                <a:lnTo>
                  <a:pt x="0" y="101787"/>
                </a:lnTo>
                <a:lnTo>
                  <a:pt x="13140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33944" y="5519261"/>
          <a:ext cx="7610075" cy="140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3643">
                <a:tc>
                  <a:txBody>
                    <a:bodyPr/>
                    <a:lstStyle/>
                    <a:p>
                      <a:pPr marL="31750">
                        <a:lnSpc>
                          <a:spcPts val="3915"/>
                        </a:lnSpc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$</a:t>
                      </a:r>
                      <a:r>
                        <a:rPr sz="4150" spc="-9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5"/>
                        </a:lnSpc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dfs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3915"/>
                        </a:lnSpc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-touch</a:t>
                      </a:r>
                      <a:r>
                        <a:rPr sz="4150" b="1" dirty="0">
                          <a:solidFill>
                            <a:srgbClr val="FFCC00"/>
                          </a:solidFill>
                          <a:latin typeface="Consolas"/>
                          <a:cs typeface="Consolas"/>
                        </a:rPr>
                        <a:t>z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3915"/>
                        </a:lnSpc>
                      </a:pPr>
                      <a:r>
                        <a:rPr sz="4150" spc="-28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file.txt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64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$</a:t>
                      </a:r>
                      <a:r>
                        <a:rPr sz="4150" spc="-9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dfs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-ls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33944" y="7278546"/>
          <a:ext cx="15666440" cy="2287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9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2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0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3731">
                <a:tc>
                  <a:txBody>
                    <a:bodyPr/>
                    <a:lstStyle/>
                    <a:p>
                      <a:pPr marL="31750">
                        <a:lnSpc>
                          <a:spcPts val="3915"/>
                        </a:lnSpc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Found 2</a:t>
                      </a:r>
                      <a:r>
                        <a:rPr sz="4150" spc="-7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items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7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drwx------</a:t>
                      </a:r>
                      <a:r>
                        <a:rPr sz="4150" spc="-7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2017-04-05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12:10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.Trash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7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-rw-r--r--</a:t>
                      </a:r>
                      <a:r>
                        <a:rPr sz="4150" spc="-6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2017-04-05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12:43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150" spc="-28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file.txt</a:t>
                      </a:r>
                      <a:endParaRPr sz="4150">
                        <a:latin typeface="Consolas"/>
                        <a:cs typeface="Consolas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464562" y="5294844"/>
            <a:ext cx="17352010" cy="4488815"/>
          </a:xfrm>
          <a:custGeom>
            <a:avLst/>
            <a:gdLst/>
            <a:ahLst/>
            <a:cxnLst/>
            <a:rect l="l" t="t" r="r" b="b"/>
            <a:pathLst>
              <a:path w="17352010" h="4488815">
                <a:moveTo>
                  <a:pt x="0" y="4488376"/>
                </a:moveTo>
                <a:lnTo>
                  <a:pt x="17351618" y="4488376"/>
                </a:lnTo>
                <a:lnTo>
                  <a:pt x="17351618" y="0"/>
                </a:lnTo>
                <a:lnTo>
                  <a:pt x="0" y="0"/>
                </a:lnTo>
                <a:lnTo>
                  <a:pt x="0" y="4488376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6506" y="5263433"/>
            <a:ext cx="209550" cy="4551680"/>
          </a:xfrm>
          <a:custGeom>
            <a:avLst/>
            <a:gdLst/>
            <a:ahLst/>
            <a:cxnLst/>
            <a:rect l="l" t="t" r="r" b="b"/>
            <a:pathLst>
              <a:path w="209550" h="4551680">
                <a:moveTo>
                  <a:pt x="0" y="4551201"/>
                </a:moveTo>
                <a:lnTo>
                  <a:pt x="209417" y="4551201"/>
                </a:lnTo>
                <a:lnTo>
                  <a:pt x="209417" y="0"/>
                </a:lnTo>
                <a:lnTo>
                  <a:pt x="0" y="0"/>
                </a:lnTo>
                <a:lnTo>
                  <a:pt x="0" y="4551201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887" y="4592860"/>
            <a:ext cx="191770" cy="372110"/>
          </a:xfrm>
          <a:custGeom>
            <a:avLst/>
            <a:gdLst/>
            <a:ahLst/>
            <a:cxnLst/>
            <a:rect l="l" t="t" r="r" b="b"/>
            <a:pathLst>
              <a:path w="191769" h="372110">
                <a:moveTo>
                  <a:pt x="97923" y="40794"/>
                </a:moveTo>
                <a:lnTo>
                  <a:pt x="54972" y="48846"/>
                </a:lnTo>
                <a:lnTo>
                  <a:pt x="19613" y="71397"/>
                </a:lnTo>
                <a:lnTo>
                  <a:pt x="2504" y="109101"/>
                </a:lnTo>
                <a:lnTo>
                  <a:pt x="2157" y="115734"/>
                </a:lnTo>
                <a:lnTo>
                  <a:pt x="2571" y="123613"/>
                </a:lnTo>
                <a:lnTo>
                  <a:pt x="21026" y="159832"/>
                </a:lnTo>
                <a:lnTo>
                  <a:pt x="57043" y="182360"/>
                </a:lnTo>
                <a:lnTo>
                  <a:pt x="77735" y="190894"/>
                </a:lnTo>
                <a:lnTo>
                  <a:pt x="65066" y="287520"/>
                </a:lnTo>
                <a:lnTo>
                  <a:pt x="21686" y="281837"/>
                </a:lnTo>
                <a:lnTo>
                  <a:pt x="0" y="275719"/>
                </a:lnTo>
                <a:lnTo>
                  <a:pt x="0" y="311362"/>
                </a:lnTo>
                <a:lnTo>
                  <a:pt x="43568" y="319012"/>
                </a:lnTo>
                <a:lnTo>
                  <a:pt x="60563" y="320597"/>
                </a:lnTo>
                <a:lnTo>
                  <a:pt x="53474" y="371705"/>
                </a:lnTo>
                <a:lnTo>
                  <a:pt x="84824" y="371705"/>
                </a:lnTo>
                <a:lnTo>
                  <a:pt x="91913" y="320597"/>
                </a:lnTo>
                <a:lnTo>
                  <a:pt x="102742" y="319782"/>
                </a:lnTo>
                <a:lnTo>
                  <a:pt x="141392" y="311046"/>
                </a:lnTo>
                <a:lnTo>
                  <a:pt x="175710" y="288167"/>
                </a:lnTo>
                <a:lnTo>
                  <a:pt x="191306" y="252053"/>
                </a:lnTo>
                <a:lnTo>
                  <a:pt x="191763" y="243291"/>
                </a:lnTo>
                <a:lnTo>
                  <a:pt x="191327" y="235104"/>
                </a:lnTo>
                <a:lnTo>
                  <a:pt x="171898" y="197599"/>
                </a:lnTo>
                <a:lnTo>
                  <a:pt x="133985" y="174257"/>
                </a:lnTo>
                <a:lnTo>
                  <a:pt x="112530" y="165345"/>
                </a:lnTo>
                <a:lnTo>
                  <a:pt x="124760" y="73432"/>
                </a:lnTo>
                <a:lnTo>
                  <a:pt x="164351" y="79809"/>
                </a:lnTo>
                <a:lnTo>
                  <a:pt x="172225" y="81809"/>
                </a:lnTo>
                <a:lnTo>
                  <a:pt x="172225" y="48741"/>
                </a:lnTo>
                <a:lnTo>
                  <a:pt x="128844" y="41873"/>
                </a:lnTo>
                <a:lnTo>
                  <a:pt x="134425" y="0"/>
                </a:lnTo>
                <a:lnTo>
                  <a:pt x="103295" y="0"/>
                </a:lnTo>
                <a:lnTo>
                  <a:pt x="97923" y="40794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2980" y="4665863"/>
            <a:ext cx="52069" cy="80645"/>
          </a:xfrm>
          <a:custGeom>
            <a:avLst/>
            <a:gdLst/>
            <a:ahLst/>
            <a:cxnLst/>
            <a:rect l="l" t="t" r="r" b="b"/>
            <a:pathLst>
              <a:path w="52069" h="80645">
                <a:moveTo>
                  <a:pt x="40585" y="80531"/>
                </a:moveTo>
                <a:lnTo>
                  <a:pt x="5738" y="57919"/>
                </a:lnTo>
                <a:lnTo>
                  <a:pt x="0" y="38658"/>
                </a:lnTo>
                <a:lnTo>
                  <a:pt x="771" y="31066"/>
                </a:lnTo>
                <a:lnTo>
                  <a:pt x="28317" y="4327"/>
                </a:lnTo>
                <a:lnTo>
                  <a:pt x="51537" y="0"/>
                </a:lnTo>
                <a:lnTo>
                  <a:pt x="40585" y="80531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7094" y="4795566"/>
            <a:ext cx="55880" cy="85090"/>
          </a:xfrm>
          <a:custGeom>
            <a:avLst/>
            <a:gdLst/>
            <a:ahLst/>
            <a:cxnLst/>
            <a:rect l="l" t="t" r="r" b="b"/>
            <a:pathLst>
              <a:path w="55880" h="85089">
                <a:moveTo>
                  <a:pt x="10952" y="0"/>
                </a:moveTo>
                <a:lnTo>
                  <a:pt x="47956" y="21119"/>
                </a:lnTo>
                <a:lnTo>
                  <a:pt x="52605" y="28878"/>
                </a:lnTo>
                <a:lnTo>
                  <a:pt x="54469" y="32962"/>
                </a:lnTo>
                <a:lnTo>
                  <a:pt x="55401" y="37580"/>
                </a:lnTo>
                <a:lnTo>
                  <a:pt x="55401" y="42731"/>
                </a:lnTo>
                <a:lnTo>
                  <a:pt x="34607" y="76768"/>
                </a:lnTo>
                <a:lnTo>
                  <a:pt x="0" y="84814"/>
                </a:lnTo>
                <a:lnTo>
                  <a:pt x="10952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5923" y="4362851"/>
            <a:ext cx="17419955" cy="635381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640"/>
              </a:spcBef>
            </a:pP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$ hdfs dfs -mv </a:t>
            </a:r>
            <a:r>
              <a:rPr sz="3450" spc="-235" dirty="0">
                <a:solidFill>
                  <a:srgbClr val="505050"/>
                </a:solidFill>
                <a:latin typeface="Consolas"/>
                <a:cs typeface="Consolas"/>
              </a:rPr>
              <a:t>file.txt </a:t>
            </a:r>
            <a:r>
              <a:rPr sz="3450" spc="-114" dirty="0">
                <a:solidFill>
                  <a:srgbClr val="505050"/>
                </a:solidFill>
                <a:latin typeface="Consolas"/>
                <a:cs typeface="Consolas"/>
              </a:rPr>
              <a:t>another_file.txt </a:t>
            </a: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&amp;&amp; hdfs dfs</a:t>
            </a:r>
            <a:r>
              <a:rPr sz="3450" spc="42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-rm</a:t>
            </a:r>
            <a:endParaRPr sz="3450">
              <a:latin typeface="Consolas"/>
              <a:cs typeface="Consolas"/>
            </a:endParaRPr>
          </a:p>
          <a:p>
            <a:pPr marL="169545">
              <a:lnSpc>
                <a:spcPct val="100000"/>
              </a:lnSpc>
              <a:spcBef>
                <a:spcPts val="2785"/>
              </a:spcBef>
            </a:pPr>
            <a:r>
              <a:rPr sz="3450" spc="-114" dirty="0">
                <a:solidFill>
                  <a:srgbClr val="505050"/>
                </a:solidFill>
                <a:latin typeface="Consolas"/>
                <a:cs typeface="Consolas"/>
              </a:rPr>
              <a:t>another_file.txt</a:t>
            </a:r>
            <a:endParaRPr sz="34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69545" marR="731520">
              <a:lnSpc>
                <a:spcPct val="167300"/>
              </a:lnSpc>
              <a:spcBef>
                <a:spcPts val="3015"/>
              </a:spcBef>
            </a:pP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17/04/05 12:50:54 INFO fs.TrashPolicyDefault: Moved: 'hdfs://  </a:t>
            </a:r>
            <a:r>
              <a:rPr sz="3450" spc="-55" dirty="0">
                <a:solidFill>
                  <a:srgbClr val="505050"/>
                </a:solidFill>
                <a:latin typeface="Consolas"/>
                <a:cs typeface="Consolas"/>
              </a:rPr>
              <a:t>virtual-master.atp-fivt.org:8020/user/adral/another_file.txt' </a:t>
            </a: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to trash  at: </a:t>
            </a:r>
            <a:r>
              <a:rPr sz="3450" spc="-35" dirty="0">
                <a:solidFill>
                  <a:srgbClr val="505050"/>
                </a:solidFill>
                <a:latin typeface="Consolas"/>
                <a:cs typeface="Consolas"/>
              </a:rPr>
              <a:t>hdfs://virtual-master.atp-fivt.org:8020/user/  adral/.Trash/Current/user/adral/another_file.txt</a:t>
            </a:r>
            <a:endParaRPr sz="34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6506" y="4331442"/>
            <a:ext cx="209550" cy="6416675"/>
          </a:xfrm>
          <a:custGeom>
            <a:avLst/>
            <a:gdLst/>
            <a:ahLst/>
            <a:cxnLst/>
            <a:rect l="l" t="t" r="r" b="b"/>
            <a:pathLst>
              <a:path w="209550" h="6416675">
                <a:moveTo>
                  <a:pt x="0" y="6416307"/>
                </a:moveTo>
                <a:lnTo>
                  <a:pt x="209417" y="6416307"/>
                </a:lnTo>
                <a:lnTo>
                  <a:pt x="209417" y="0"/>
                </a:lnTo>
                <a:lnTo>
                  <a:pt x="0" y="0"/>
                </a:lnTo>
                <a:lnTo>
                  <a:pt x="0" y="641630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7909" y="5071359"/>
            <a:ext cx="7988300" cy="4935855"/>
          </a:xfrm>
          <a:custGeom>
            <a:avLst/>
            <a:gdLst/>
            <a:ahLst/>
            <a:cxnLst/>
            <a:rect l="l" t="t" r="r" b="b"/>
            <a:pathLst>
              <a:path w="7988300" h="4935855">
                <a:moveTo>
                  <a:pt x="7464736" y="0"/>
                </a:moveTo>
                <a:lnTo>
                  <a:pt x="523544" y="0"/>
                </a:lnTo>
                <a:lnTo>
                  <a:pt x="220870" y="8180"/>
                </a:lnTo>
                <a:lnTo>
                  <a:pt x="65443" y="65443"/>
                </a:lnTo>
                <a:lnTo>
                  <a:pt x="8180" y="220870"/>
                </a:lnTo>
                <a:lnTo>
                  <a:pt x="0" y="523544"/>
                </a:lnTo>
                <a:lnTo>
                  <a:pt x="0" y="4411813"/>
                </a:lnTo>
                <a:lnTo>
                  <a:pt x="8180" y="4714487"/>
                </a:lnTo>
                <a:lnTo>
                  <a:pt x="65443" y="4869914"/>
                </a:lnTo>
                <a:lnTo>
                  <a:pt x="220870" y="4927177"/>
                </a:lnTo>
                <a:lnTo>
                  <a:pt x="523544" y="4935357"/>
                </a:lnTo>
                <a:lnTo>
                  <a:pt x="7464736" y="4935357"/>
                </a:lnTo>
                <a:lnTo>
                  <a:pt x="7767410" y="4927177"/>
                </a:lnTo>
                <a:lnTo>
                  <a:pt x="7922837" y="4869914"/>
                </a:lnTo>
                <a:lnTo>
                  <a:pt x="7980099" y="4714487"/>
                </a:lnTo>
                <a:lnTo>
                  <a:pt x="7988280" y="4411813"/>
                </a:lnTo>
                <a:lnTo>
                  <a:pt x="7988280" y="523544"/>
                </a:lnTo>
                <a:lnTo>
                  <a:pt x="7980099" y="220870"/>
                </a:lnTo>
                <a:lnTo>
                  <a:pt x="7922837" y="65443"/>
                </a:lnTo>
                <a:lnTo>
                  <a:pt x="7767410" y="8180"/>
                </a:lnTo>
                <a:lnTo>
                  <a:pt x="7464736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7909" y="5071359"/>
            <a:ext cx="7988300" cy="4935855"/>
          </a:xfrm>
          <a:custGeom>
            <a:avLst/>
            <a:gdLst/>
            <a:ahLst/>
            <a:cxnLst/>
            <a:rect l="l" t="t" r="r" b="b"/>
            <a:pathLst>
              <a:path w="7988300" h="4935855">
                <a:moveTo>
                  <a:pt x="523544" y="0"/>
                </a:moveTo>
                <a:lnTo>
                  <a:pt x="220870" y="8180"/>
                </a:lnTo>
                <a:lnTo>
                  <a:pt x="65443" y="65443"/>
                </a:lnTo>
                <a:lnTo>
                  <a:pt x="8180" y="220870"/>
                </a:lnTo>
                <a:lnTo>
                  <a:pt x="0" y="523544"/>
                </a:lnTo>
                <a:lnTo>
                  <a:pt x="0" y="4411813"/>
                </a:lnTo>
                <a:lnTo>
                  <a:pt x="8180" y="4714487"/>
                </a:lnTo>
                <a:lnTo>
                  <a:pt x="65443" y="4869914"/>
                </a:lnTo>
                <a:lnTo>
                  <a:pt x="220870" y="4927177"/>
                </a:lnTo>
                <a:lnTo>
                  <a:pt x="523544" y="4935357"/>
                </a:lnTo>
                <a:lnTo>
                  <a:pt x="7464736" y="4935357"/>
                </a:lnTo>
                <a:lnTo>
                  <a:pt x="7767410" y="4927177"/>
                </a:lnTo>
                <a:lnTo>
                  <a:pt x="7922837" y="4869914"/>
                </a:lnTo>
                <a:lnTo>
                  <a:pt x="7980099" y="4714487"/>
                </a:lnTo>
                <a:lnTo>
                  <a:pt x="7988280" y="4411813"/>
                </a:lnTo>
                <a:lnTo>
                  <a:pt x="7988280" y="523544"/>
                </a:lnTo>
                <a:lnTo>
                  <a:pt x="7980099" y="220870"/>
                </a:lnTo>
                <a:lnTo>
                  <a:pt x="7922837" y="65443"/>
                </a:lnTo>
                <a:lnTo>
                  <a:pt x="7767410" y="8180"/>
                </a:lnTo>
                <a:lnTo>
                  <a:pt x="7464736" y="0"/>
                </a:lnTo>
                <a:lnTo>
                  <a:pt x="523544" y="0"/>
                </a:lnTo>
                <a:close/>
              </a:path>
            </a:pathLst>
          </a:custGeom>
          <a:ln w="209417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09608" y="5507104"/>
            <a:ext cx="2189480" cy="236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800" spc="72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1480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00" spc="-1455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endParaRPr sz="1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8776" y="1227911"/>
            <a:ext cx="3335020" cy="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185" dirty="0">
                <a:solidFill>
                  <a:srgbClr val="505050"/>
                </a:solidFill>
                <a:latin typeface="Calibri"/>
                <a:cs typeface="Calibri"/>
              </a:rPr>
              <a:t>test_file.txt</a:t>
            </a:r>
            <a:endParaRPr sz="5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0513" y="2782375"/>
            <a:ext cx="2233930" cy="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210" dirty="0">
                <a:solidFill>
                  <a:srgbClr val="505050"/>
                </a:solidFill>
                <a:latin typeface="Calibri"/>
                <a:cs typeface="Calibri"/>
              </a:rPr>
              <a:t>local</a:t>
            </a:r>
            <a:r>
              <a:rPr sz="5050" spc="-23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5050" spc="575" dirty="0">
                <a:solidFill>
                  <a:srgbClr val="505050"/>
                </a:solidFill>
                <a:latin typeface="Calibri"/>
                <a:cs typeface="Calibri"/>
              </a:rPr>
              <a:t>FS</a:t>
            </a:r>
            <a:endParaRPr sz="5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5860" y="2782375"/>
            <a:ext cx="1699895" cy="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570" dirty="0">
                <a:solidFill>
                  <a:srgbClr val="505050"/>
                </a:solidFill>
                <a:latin typeface="Calibri"/>
                <a:cs typeface="Calibri"/>
              </a:rPr>
              <a:t>HDFS</a:t>
            </a:r>
            <a:endParaRPr sz="5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24325" y="3193210"/>
            <a:ext cx="1898014" cy="0"/>
          </a:xfrm>
          <a:custGeom>
            <a:avLst/>
            <a:gdLst/>
            <a:ahLst/>
            <a:cxnLst/>
            <a:rect l="l" t="t" r="r" b="b"/>
            <a:pathLst>
              <a:path w="1898015">
                <a:moveTo>
                  <a:pt x="0" y="0"/>
                </a:moveTo>
                <a:lnTo>
                  <a:pt x="1897659" y="0"/>
                </a:lnTo>
              </a:path>
            </a:pathLst>
          </a:custGeom>
          <a:ln w="628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3736" y="3101877"/>
            <a:ext cx="98425" cy="182880"/>
          </a:xfrm>
          <a:custGeom>
            <a:avLst/>
            <a:gdLst/>
            <a:ahLst/>
            <a:cxnLst/>
            <a:rect l="l" t="t" r="r" b="b"/>
            <a:pathLst>
              <a:path w="98425" h="182879">
                <a:moveTo>
                  <a:pt x="0" y="0"/>
                </a:moveTo>
                <a:lnTo>
                  <a:pt x="98248" y="91337"/>
                </a:lnTo>
                <a:lnTo>
                  <a:pt x="0" y="182685"/>
                </a:lnTo>
              </a:path>
            </a:pathLst>
          </a:custGeom>
          <a:ln w="628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20870" y="2920993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924003" y="0"/>
                </a:moveTo>
                <a:lnTo>
                  <a:pt x="0" y="0"/>
                </a:lnTo>
                <a:lnTo>
                  <a:pt x="0" y="550810"/>
                </a:lnTo>
                <a:lnTo>
                  <a:pt x="39835" y="600342"/>
                </a:lnTo>
                <a:lnTo>
                  <a:pt x="92307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20870" y="2920993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0" y="0"/>
                </a:moveTo>
                <a:lnTo>
                  <a:pt x="0" y="550810"/>
                </a:lnTo>
                <a:lnTo>
                  <a:pt x="15011" y="581641"/>
                </a:lnTo>
                <a:lnTo>
                  <a:pt x="92307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54608" y="2919163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924003" y="0"/>
                </a:moveTo>
                <a:lnTo>
                  <a:pt x="0" y="0"/>
                </a:lnTo>
                <a:lnTo>
                  <a:pt x="0" y="550820"/>
                </a:lnTo>
                <a:lnTo>
                  <a:pt x="39835" y="600352"/>
                </a:lnTo>
                <a:lnTo>
                  <a:pt x="92307" y="614503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63"/>
                </a:lnTo>
                <a:lnTo>
                  <a:pt x="894569" y="581762"/>
                </a:lnTo>
                <a:lnTo>
                  <a:pt x="924003" y="550820"/>
                </a:lnTo>
                <a:lnTo>
                  <a:pt x="92400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54608" y="2919163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0" y="0"/>
                </a:moveTo>
                <a:lnTo>
                  <a:pt x="0" y="550820"/>
                </a:lnTo>
                <a:lnTo>
                  <a:pt x="15011" y="581651"/>
                </a:lnTo>
                <a:lnTo>
                  <a:pt x="92307" y="614503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63"/>
                </a:lnTo>
                <a:lnTo>
                  <a:pt x="894569" y="581762"/>
                </a:lnTo>
                <a:lnTo>
                  <a:pt x="924003" y="550820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54604" y="2812790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0"/>
                </a:moveTo>
                <a:lnTo>
                  <a:pt x="387068" y="1379"/>
                </a:lnTo>
                <a:lnTo>
                  <a:pt x="315978" y="5373"/>
                </a:lnTo>
                <a:lnTo>
                  <a:pt x="249690" y="11765"/>
                </a:lnTo>
                <a:lnTo>
                  <a:pt x="189153" y="20337"/>
                </a:lnTo>
                <a:lnTo>
                  <a:pt x="135320" y="30873"/>
                </a:lnTo>
                <a:lnTo>
                  <a:pt x="89141" y="43155"/>
                </a:lnTo>
                <a:lnTo>
                  <a:pt x="51569" y="56967"/>
                </a:lnTo>
                <a:lnTo>
                  <a:pt x="6047" y="88311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1"/>
                </a:lnTo>
                <a:lnTo>
                  <a:pt x="872444" y="56967"/>
                </a:lnTo>
                <a:lnTo>
                  <a:pt x="834871" y="43155"/>
                </a:lnTo>
                <a:lnTo>
                  <a:pt x="788693" y="30873"/>
                </a:lnTo>
                <a:lnTo>
                  <a:pt x="734860" y="20337"/>
                </a:lnTo>
                <a:lnTo>
                  <a:pt x="674323" y="11765"/>
                </a:lnTo>
                <a:lnTo>
                  <a:pt x="608034" y="5373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54604" y="2812790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1"/>
                </a:lnTo>
                <a:lnTo>
                  <a:pt x="872444" y="56967"/>
                </a:lnTo>
                <a:lnTo>
                  <a:pt x="834871" y="43155"/>
                </a:lnTo>
                <a:lnTo>
                  <a:pt x="788693" y="30873"/>
                </a:lnTo>
                <a:lnTo>
                  <a:pt x="734860" y="20337"/>
                </a:lnTo>
                <a:lnTo>
                  <a:pt x="674323" y="11765"/>
                </a:lnTo>
                <a:lnTo>
                  <a:pt x="608034" y="5373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3"/>
                </a:lnTo>
                <a:lnTo>
                  <a:pt x="249690" y="11765"/>
                </a:lnTo>
                <a:lnTo>
                  <a:pt x="189153" y="20337"/>
                </a:lnTo>
                <a:lnTo>
                  <a:pt x="135320" y="30873"/>
                </a:lnTo>
                <a:lnTo>
                  <a:pt x="89141" y="43155"/>
                </a:lnTo>
                <a:lnTo>
                  <a:pt x="51569" y="56967"/>
                </a:lnTo>
                <a:lnTo>
                  <a:pt x="6047" y="88311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87551" y="2911810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924003" y="0"/>
                </a:moveTo>
                <a:lnTo>
                  <a:pt x="0" y="0"/>
                </a:lnTo>
                <a:lnTo>
                  <a:pt x="0" y="550810"/>
                </a:lnTo>
                <a:lnTo>
                  <a:pt x="39835" y="600342"/>
                </a:lnTo>
                <a:lnTo>
                  <a:pt x="92307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87551" y="2911810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0" y="0"/>
                </a:moveTo>
                <a:lnTo>
                  <a:pt x="0" y="550810"/>
                </a:lnTo>
                <a:lnTo>
                  <a:pt x="15011" y="581641"/>
                </a:lnTo>
                <a:lnTo>
                  <a:pt x="92307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787548" y="2805438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87548" y="2805438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07241" y="2911810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924003" y="0"/>
                </a:moveTo>
                <a:lnTo>
                  <a:pt x="0" y="0"/>
                </a:lnTo>
                <a:lnTo>
                  <a:pt x="0" y="550810"/>
                </a:lnTo>
                <a:lnTo>
                  <a:pt x="39827" y="600342"/>
                </a:lnTo>
                <a:lnTo>
                  <a:pt x="92301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07241" y="2911810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0" y="0"/>
                </a:moveTo>
                <a:lnTo>
                  <a:pt x="0" y="550810"/>
                </a:lnTo>
                <a:lnTo>
                  <a:pt x="15005" y="581641"/>
                </a:lnTo>
                <a:lnTo>
                  <a:pt x="92301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07234" y="2805438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07234" y="2805438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20870" y="3378496"/>
            <a:ext cx="924560" cy="202565"/>
          </a:xfrm>
          <a:custGeom>
            <a:avLst/>
            <a:gdLst/>
            <a:ahLst/>
            <a:cxnLst/>
            <a:rect l="l" t="t" r="r" b="b"/>
            <a:pathLst>
              <a:path w="924559" h="202564">
                <a:moveTo>
                  <a:pt x="924003" y="0"/>
                </a:moveTo>
                <a:lnTo>
                  <a:pt x="0" y="0"/>
                </a:lnTo>
                <a:lnTo>
                  <a:pt x="0" y="169000"/>
                </a:lnTo>
                <a:lnTo>
                  <a:pt x="39835" y="184186"/>
                </a:lnTo>
                <a:lnTo>
                  <a:pt x="92307" y="188529"/>
                </a:lnTo>
                <a:lnTo>
                  <a:pt x="325059" y="199914"/>
                </a:lnTo>
                <a:lnTo>
                  <a:pt x="374982" y="201400"/>
                </a:lnTo>
                <a:lnTo>
                  <a:pt x="420442" y="202164"/>
                </a:lnTo>
                <a:lnTo>
                  <a:pt x="519544" y="202485"/>
                </a:lnTo>
                <a:lnTo>
                  <a:pt x="614061" y="200360"/>
                </a:lnTo>
                <a:lnTo>
                  <a:pt x="709545" y="195685"/>
                </a:lnTo>
                <a:lnTo>
                  <a:pt x="813043" y="188884"/>
                </a:lnTo>
                <a:lnTo>
                  <a:pt x="878261" y="181223"/>
                </a:lnTo>
                <a:lnTo>
                  <a:pt x="924003" y="169000"/>
                </a:lnTo>
                <a:lnTo>
                  <a:pt x="924003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20870" y="3378496"/>
            <a:ext cx="924560" cy="202565"/>
          </a:xfrm>
          <a:custGeom>
            <a:avLst/>
            <a:gdLst/>
            <a:ahLst/>
            <a:cxnLst/>
            <a:rect l="l" t="t" r="r" b="b"/>
            <a:pathLst>
              <a:path w="924559" h="202564">
                <a:moveTo>
                  <a:pt x="0" y="0"/>
                </a:moveTo>
                <a:lnTo>
                  <a:pt x="0" y="169000"/>
                </a:lnTo>
                <a:lnTo>
                  <a:pt x="15011" y="178452"/>
                </a:lnTo>
                <a:lnTo>
                  <a:pt x="92307" y="188529"/>
                </a:lnTo>
                <a:lnTo>
                  <a:pt x="190266" y="193805"/>
                </a:lnTo>
                <a:lnTo>
                  <a:pt x="265284" y="197462"/>
                </a:lnTo>
                <a:lnTo>
                  <a:pt x="325059" y="199914"/>
                </a:lnTo>
                <a:lnTo>
                  <a:pt x="374982" y="201400"/>
                </a:lnTo>
                <a:lnTo>
                  <a:pt x="420442" y="202164"/>
                </a:lnTo>
                <a:lnTo>
                  <a:pt x="466833" y="202445"/>
                </a:lnTo>
                <a:lnTo>
                  <a:pt x="519544" y="202485"/>
                </a:lnTo>
                <a:lnTo>
                  <a:pt x="614061" y="200360"/>
                </a:lnTo>
                <a:lnTo>
                  <a:pt x="709545" y="195685"/>
                </a:lnTo>
                <a:lnTo>
                  <a:pt x="783403" y="191009"/>
                </a:lnTo>
                <a:lnTo>
                  <a:pt x="855587" y="183951"/>
                </a:lnTo>
                <a:lnTo>
                  <a:pt x="894569" y="178486"/>
                </a:lnTo>
                <a:lnTo>
                  <a:pt x="924003" y="169000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20867" y="3266479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20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20867" y="3266479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20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54608" y="3145580"/>
            <a:ext cx="924560" cy="435609"/>
          </a:xfrm>
          <a:custGeom>
            <a:avLst/>
            <a:gdLst/>
            <a:ahLst/>
            <a:cxnLst/>
            <a:rect l="l" t="t" r="r" b="b"/>
            <a:pathLst>
              <a:path w="924559" h="435610">
                <a:moveTo>
                  <a:pt x="924003" y="0"/>
                </a:moveTo>
                <a:lnTo>
                  <a:pt x="0" y="0"/>
                </a:lnTo>
                <a:lnTo>
                  <a:pt x="0" y="363381"/>
                </a:lnTo>
                <a:lnTo>
                  <a:pt x="39835" y="396059"/>
                </a:lnTo>
                <a:lnTo>
                  <a:pt x="92307" y="405395"/>
                </a:lnTo>
                <a:lnTo>
                  <a:pt x="255626" y="423647"/>
                </a:lnTo>
                <a:lnTo>
                  <a:pt x="309222" y="428603"/>
                </a:lnTo>
                <a:lnTo>
                  <a:pt x="354447" y="431925"/>
                </a:lnTo>
                <a:lnTo>
                  <a:pt x="394697" y="433940"/>
                </a:lnTo>
                <a:lnTo>
                  <a:pt x="433366" y="434975"/>
                </a:lnTo>
                <a:lnTo>
                  <a:pt x="519544" y="435410"/>
                </a:lnTo>
                <a:lnTo>
                  <a:pt x="614061" y="430837"/>
                </a:lnTo>
                <a:lnTo>
                  <a:pt x="709545" y="420777"/>
                </a:lnTo>
                <a:lnTo>
                  <a:pt x="783403" y="410717"/>
                </a:lnTo>
                <a:lnTo>
                  <a:pt x="878261" y="389670"/>
                </a:lnTo>
                <a:lnTo>
                  <a:pt x="912341" y="372042"/>
                </a:lnTo>
                <a:lnTo>
                  <a:pt x="924003" y="363381"/>
                </a:lnTo>
                <a:lnTo>
                  <a:pt x="924003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54608" y="3145580"/>
            <a:ext cx="924560" cy="435609"/>
          </a:xfrm>
          <a:custGeom>
            <a:avLst/>
            <a:gdLst/>
            <a:ahLst/>
            <a:cxnLst/>
            <a:rect l="l" t="t" r="r" b="b"/>
            <a:pathLst>
              <a:path w="924559" h="435610">
                <a:moveTo>
                  <a:pt x="0" y="0"/>
                </a:moveTo>
                <a:lnTo>
                  <a:pt x="0" y="363381"/>
                </a:lnTo>
                <a:lnTo>
                  <a:pt x="15011" y="383722"/>
                </a:lnTo>
                <a:lnTo>
                  <a:pt x="92307" y="405395"/>
                </a:lnTo>
                <a:lnTo>
                  <a:pt x="190266" y="416730"/>
                </a:lnTo>
                <a:lnTo>
                  <a:pt x="255626" y="423647"/>
                </a:lnTo>
                <a:lnTo>
                  <a:pt x="309222" y="428603"/>
                </a:lnTo>
                <a:lnTo>
                  <a:pt x="354447" y="431925"/>
                </a:lnTo>
                <a:lnTo>
                  <a:pt x="394697" y="433940"/>
                </a:lnTo>
                <a:lnTo>
                  <a:pt x="433366" y="434975"/>
                </a:lnTo>
                <a:lnTo>
                  <a:pt x="473850" y="435356"/>
                </a:lnTo>
                <a:lnTo>
                  <a:pt x="519544" y="435410"/>
                </a:lnTo>
                <a:lnTo>
                  <a:pt x="614061" y="430837"/>
                </a:lnTo>
                <a:lnTo>
                  <a:pt x="709545" y="420777"/>
                </a:lnTo>
                <a:lnTo>
                  <a:pt x="783403" y="410717"/>
                </a:lnTo>
                <a:lnTo>
                  <a:pt x="855587" y="395535"/>
                </a:lnTo>
                <a:lnTo>
                  <a:pt x="894569" y="383789"/>
                </a:lnTo>
                <a:lnTo>
                  <a:pt x="924003" y="363381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54604" y="3024667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54604" y="3024667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787551" y="3204121"/>
            <a:ext cx="924560" cy="377190"/>
          </a:xfrm>
          <a:custGeom>
            <a:avLst/>
            <a:gdLst/>
            <a:ahLst/>
            <a:cxnLst/>
            <a:rect l="l" t="t" r="r" b="b"/>
            <a:pathLst>
              <a:path w="924559" h="377189">
                <a:moveTo>
                  <a:pt x="924003" y="0"/>
                </a:moveTo>
                <a:lnTo>
                  <a:pt x="0" y="0"/>
                </a:lnTo>
                <a:lnTo>
                  <a:pt x="0" y="314524"/>
                </a:lnTo>
                <a:lnTo>
                  <a:pt x="39835" y="342803"/>
                </a:lnTo>
                <a:lnTo>
                  <a:pt x="92307" y="350885"/>
                </a:lnTo>
                <a:lnTo>
                  <a:pt x="265284" y="367512"/>
                </a:lnTo>
                <a:lnTo>
                  <a:pt x="325059" y="372077"/>
                </a:lnTo>
                <a:lnTo>
                  <a:pt x="374982" y="374847"/>
                </a:lnTo>
                <a:lnTo>
                  <a:pt x="420442" y="376269"/>
                </a:lnTo>
                <a:lnTo>
                  <a:pt x="519544" y="376868"/>
                </a:lnTo>
                <a:lnTo>
                  <a:pt x="614061" y="372910"/>
                </a:lnTo>
                <a:lnTo>
                  <a:pt x="709545" y="364203"/>
                </a:lnTo>
                <a:lnTo>
                  <a:pt x="783403" y="355496"/>
                </a:lnTo>
                <a:lnTo>
                  <a:pt x="878261" y="337277"/>
                </a:lnTo>
                <a:lnTo>
                  <a:pt x="920549" y="316783"/>
                </a:lnTo>
                <a:lnTo>
                  <a:pt x="924003" y="314524"/>
                </a:lnTo>
                <a:lnTo>
                  <a:pt x="924003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787551" y="3204121"/>
            <a:ext cx="924560" cy="377190"/>
          </a:xfrm>
          <a:custGeom>
            <a:avLst/>
            <a:gdLst/>
            <a:ahLst/>
            <a:cxnLst/>
            <a:rect l="l" t="t" r="r" b="b"/>
            <a:pathLst>
              <a:path w="924559" h="377189">
                <a:moveTo>
                  <a:pt x="0" y="0"/>
                </a:moveTo>
                <a:lnTo>
                  <a:pt x="0" y="314524"/>
                </a:lnTo>
                <a:lnTo>
                  <a:pt x="15011" y="332126"/>
                </a:lnTo>
                <a:lnTo>
                  <a:pt x="92307" y="350885"/>
                </a:lnTo>
                <a:lnTo>
                  <a:pt x="190266" y="360701"/>
                </a:lnTo>
                <a:lnTo>
                  <a:pt x="265284" y="367512"/>
                </a:lnTo>
                <a:lnTo>
                  <a:pt x="325059" y="372077"/>
                </a:lnTo>
                <a:lnTo>
                  <a:pt x="374982" y="374847"/>
                </a:lnTo>
                <a:lnTo>
                  <a:pt x="420442" y="376269"/>
                </a:lnTo>
                <a:lnTo>
                  <a:pt x="466833" y="376793"/>
                </a:lnTo>
                <a:lnTo>
                  <a:pt x="519544" y="376868"/>
                </a:lnTo>
                <a:lnTo>
                  <a:pt x="614061" y="372910"/>
                </a:lnTo>
                <a:lnTo>
                  <a:pt x="709545" y="364203"/>
                </a:lnTo>
                <a:lnTo>
                  <a:pt x="783403" y="355496"/>
                </a:lnTo>
                <a:lnTo>
                  <a:pt x="855587" y="342354"/>
                </a:lnTo>
                <a:lnTo>
                  <a:pt x="894569" y="332188"/>
                </a:lnTo>
                <a:lnTo>
                  <a:pt x="924003" y="314524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787548" y="3090560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20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7548" y="3090560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20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23082" y="2809231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23082" y="2809231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83543" y="3012978"/>
            <a:ext cx="356235" cy="353060"/>
          </a:xfrm>
          <a:custGeom>
            <a:avLst/>
            <a:gdLst/>
            <a:ahLst/>
            <a:cxnLst/>
            <a:rect l="l" t="t" r="r" b="b"/>
            <a:pathLst>
              <a:path w="356235" h="353060">
                <a:moveTo>
                  <a:pt x="355894" y="176507"/>
                </a:moveTo>
                <a:lnTo>
                  <a:pt x="349538" y="129588"/>
                </a:lnTo>
                <a:lnTo>
                  <a:pt x="331598" y="87424"/>
                </a:lnTo>
                <a:lnTo>
                  <a:pt x="303773" y="51701"/>
                </a:lnTo>
                <a:lnTo>
                  <a:pt x="267757" y="24100"/>
                </a:lnTo>
                <a:lnTo>
                  <a:pt x="225248" y="6305"/>
                </a:lnTo>
                <a:lnTo>
                  <a:pt x="177942" y="0"/>
                </a:lnTo>
                <a:lnTo>
                  <a:pt x="130640" y="6305"/>
                </a:lnTo>
                <a:lnTo>
                  <a:pt x="88133" y="24100"/>
                </a:lnTo>
                <a:lnTo>
                  <a:pt x="52120" y="51701"/>
                </a:lnTo>
                <a:lnTo>
                  <a:pt x="24295" y="87424"/>
                </a:lnTo>
                <a:lnTo>
                  <a:pt x="6356" y="129588"/>
                </a:lnTo>
                <a:lnTo>
                  <a:pt x="0" y="176507"/>
                </a:lnTo>
                <a:lnTo>
                  <a:pt x="6356" y="223431"/>
                </a:lnTo>
                <a:lnTo>
                  <a:pt x="24295" y="265597"/>
                </a:lnTo>
                <a:lnTo>
                  <a:pt x="52120" y="301323"/>
                </a:lnTo>
                <a:lnTo>
                  <a:pt x="88133" y="328925"/>
                </a:lnTo>
                <a:lnTo>
                  <a:pt x="130640" y="346720"/>
                </a:lnTo>
                <a:lnTo>
                  <a:pt x="177942" y="353025"/>
                </a:lnTo>
                <a:lnTo>
                  <a:pt x="225248" y="346720"/>
                </a:lnTo>
                <a:lnTo>
                  <a:pt x="267757" y="328925"/>
                </a:lnTo>
                <a:lnTo>
                  <a:pt x="303773" y="301323"/>
                </a:lnTo>
                <a:lnTo>
                  <a:pt x="331598" y="265597"/>
                </a:lnTo>
                <a:lnTo>
                  <a:pt x="349538" y="223431"/>
                </a:lnTo>
                <a:lnTo>
                  <a:pt x="355894" y="176507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23926" y="3154565"/>
            <a:ext cx="75565" cy="74295"/>
          </a:xfrm>
          <a:custGeom>
            <a:avLst/>
            <a:gdLst/>
            <a:ahLst/>
            <a:cxnLst/>
            <a:rect l="l" t="t" r="r" b="b"/>
            <a:pathLst>
              <a:path w="75564" h="74294">
                <a:moveTo>
                  <a:pt x="75118" y="37108"/>
                </a:moveTo>
                <a:lnTo>
                  <a:pt x="72166" y="51551"/>
                </a:lnTo>
                <a:lnTo>
                  <a:pt x="64117" y="63347"/>
                </a:lnTo>
                <a:lnTo>
                  <a:pt x="52178" y="71301"/>
                </a:lnTo>
                <a:lnTo>
                  <a:pt x="37559" y="74217"/>
                </a:lnTo>
                <a:lnTo>
                  <a:pt x="22939" y="71301"/>
                </a:lnTo>
                <a:lnTo>
                  <a:pt x="11000" y="63347"/>
                </a:lnTo>
                <a:lnTo>
                  <a:pt x="2951" y="51551"/>
                </a:lnTo>
                <a:lnTo>
                  <a:pt x="0" y="37108"/>
                </a:lnTo>
                <a:lnTo>
                  <a:pt x="2951" y="22665"/>
                </a:lnTo>
                <a:lnTo>
                  <a:pt x="11000" y="10870"/>
                </a:lnTo>
                <a:lnTo>
                  <a:pt x="22939" y="2916"/>
                </a:lnTo>
                <a:lnTo>
                  <a:pt x="37559" y="0"/>
                </a:lnTo>
                <a:lnTo>
                  <a:pt x="52178" y="2916"/>
                </a:lnTo>
                <a:lnTo>
                  <a:pt x="64117" y="10870"/>
                </a:lnTo>
                <a:lnTo>
                  <a:pt x="72166" y="22665"/>
                </a:lnTo>
                <a:lnTo>
                  <a:pt x="75118" y="37108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19936" y="2737782"/>
            <a:ext cx="1268730" cy="911225"/>
          </a:xfrm>
          <a:custGeom>
            <a:avLst/>
            <a:gdLst/>
            <a:ahLst/>
            <a:cxnLst/>
            <a:rect l="l" t="t" r="r" b="b"/>
            <a:pathLst>
              <a:path w="1268729" h="911225">
                <a:moveTo>
                  <a:pt x="1268202" y="872392"/>
                </a:moveTo>
                <a:lnTo>
                  <a:pt x="1268202" y="38470"/>
                </a:lnTo>
                <a:lnTo>
                  <a:pt x="1265138" y="23491"/>
                </a:lnTo>
                <a:lnTo>
                  <a:pt x="1256785" y="11264"/>
                </a:lnTo>
                <a:lnTo>
                  <a:pt x="1244396" y="3021"/>
                </a:lnTo>
                <a:lnTo>
                  <a:pt x="1229229" y="0"/>
                </a:lnTo>
                <a:lnTo>
                  <a:pt x="38972" y="0"/>
                </a:lnTo>
                <a:lnTo>
                  <a:pt x="23805" y="3021"/>
                </a:lnTo>
                <a:lnTo>
                  <a:pt x="11417" y="11264"/>
                </a:lnTo>
                <a:lnTo>
                  <a:pt x="3063" y="23491"/>
                </a:lnTo>
                <a:lnTo>
                  <a:pt x="0" y="38470"/>
                </a:lnTo>
                <a:lnTo>
                  <a:pt x="0" y="872392"/>
                </a:lnTo>
                <a:lnTo>
                  <a:pt x="3063" y="887366"/>
                </a:lnTo>
                <a:lnTo>
                  <a:pt x="11417" y="899594"/>
                </a:lnTo>
                <a:lnTo>
                  <a:pt x="23805" y="907839"/>
                </a:lnTo>
                <a:lnTo>
                  <a:pt x="38972" y="910862"/>
                </a:lnTo>
                <a:lnTo>
                  <a:pt x="1229229" y="910862"/>
                </a:lnTo>
                <a:lnTo>
                  <a:pt x="1244396" y="907839"/>
                </a:lnTo>
                <a:lnTo>
                  <a:pt x="1256785" y="899594"/>
                </a:lnTo>
                <a:lnTo>
                  <a:pt x="1265138" y="887366"/>
                </a:lnTo>
                <a:lnTo>
                  <a:pt x="1268202" y="872392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60321" y="2787383"/>
            <a:ext cx="75565" cy="74295"/>
          </a:xfrm>
          <a:custGeom>
            <a:avLst/>
            <a:gdLst/>
            <a:ahLst/>
            <a:cxnLst/>
            <a:rect l="l" t="t" r="r" b="b"/>
            <a:pathLst>
              <a:path w="75564" h="74294">
                <a:moveTo>
                  <a:pt x="75170" y="37119"/>
                </a:moveTo>
                <a:lnTo>
                  <a:pt x="72218" y="51562"/>
                </a:lnTo>
                <a:lnTo>
                  <a:pt x="64166" y="63358"/>
                </a:lnTo>
                <a:lnTo>
                  <a:pt x="52222" y="71311"/>
                </a:lnTo>
                <a:lnTo>
                  <a:pt x="37590" y="74228"/>
                </a:lnTo>
                <a:lnTo>
                  <a:pt x="22961" y="71311"/>
                </a:lnTo>
                <a:lnTo>
                  <a:pt x="11012" y="63358"/>
                </a:lnTo>
                <a:lnTo>
                  <a:pt x="2955" y="51562"/>
                </a:lnTo>
                <a:lnTo>
                  <a:pt x="0" y="37119"/>
                </a:lnTo>
                <a:lnTo>
                  <a:pt x="2955" y="22670"/>
                </a:lnTo>
                <a:lnTo>
                  <a:pt x="11012" y="10871"/>
                </a:lnTo>
                <a:lnTo>
                  <a:pt x="22961" y="2916"/>
                </a:lnTo>
                <a:lnTo>
                  <a:pt x="37590" y="0"/>
                </a:lnTo>
                <a:lnTo>
                  <a:pt x="52222" y="2916"/>
                </a:lnTo>
                <a:lnTo>
                  <a:pt x="64166" y="10871"/>
                </a:lnTo>
                <a:lnTo>
                  <a:pt x="72218" y="22670"/>
                </a:lnTo>
                <a:lnTo>
                  <a:pt x="75170" y="37119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74773" y="2785760"/>
            <a:ext cx="75565" cy="74295"/>
          </a:xfrm>
          <a:custGeom>
            <a:avLst/>
            <a:gdLst/>
            <a:ahLst/>
            <a:cxnLst/>
            <a:rect l="l" t="t" r="r" b="b"/>
            <a:pathLst>
              <a:path w="75564" h="74294">
                <a:moveTo>
                  <a:pt x="0" y="37119"/>
                </a:moveTo>
                <a:lnTo>
                  <a:pt x="2951" y="22670"/>
                </a:lnTo>
                <a:lnTo>
                  <a:pt x="11002" y="10871"/>
                </a:lnTo>
                <a:lnTo>
                  <a:pt x="22944" y="2916"/>
                </a:lnTo>
                <a:lnTo>
                  <a:pt x="37569" y="0"/>
                </a:lnTo>
                <a:lnTo>
                  <a:pt x="52208" y="2916"/>
                </a:lnTo>
                <a:lnTo>
                  <a:pt x="64160" y="10871"/>
                </a:lnTo>
                <a:lnTo>
                  <a:pt x="72216" y="22670"/>
                </a:lnTo>
                <a:lnTo>
                  <a:pt x="75170" y="37119"/>
                </a:lnTo>
                <a:lnTo>
                  <a:pt x="72216" y="51562"/>
                </a:lnTo>
                <a:lnTo>
                  <a:pt x="64160" y="63358"/>
                </a:lnTo>
                <a:lnTo>
                  <a:pt x="52208" y="71311"/>
                </a:lnTo>
                <a:lnTo>
                  <a:pt x="37569" y="74228"/>
                </a:lnTo>
                <a:lnTo>
                  <a:pt x="22944" y="71311"/>
                </a:lnTo>
                <a:lnTo>
                  <a:pt x="11002" y="63358"/>
                </a:lnTo>
                <a:lnTo>
                  <a:pt x="2951" y="51562"/>
                </a:lnTo>
                <a:lnTo>
                  <a:pt x="0" y="37119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58230" y="2790639"/>
            <a:ext cx="805815" cy="796925"/>
          </a:xfrm>
          <a:custGeom>
            <a:avLst/>
            <a:gdLst/>
            <a:ahLst/>
            <a:cxnLst/>
            <a:rect l="l" t="t" r="r" b="b"/>
            <a:pathLst>
              <a:path w="805814" h="796925">
                <a:moveTo>
                  <a:pt x="20920" y="248955"/>
                </a:moveTo>
                <a:lnTo>
                  <a:pt x="42646" y="206833"/>
                </a:lnTo>
                <a:lnTo>
                  <a:pt x="69725" y="167516"/>
                </a:lnTo>
                <a:lnTo>
                  <a:pt x="101520" y="131388"/>
                </a:lnTo>
                <a:lnTo>
                  <a:pt x="137390" y="98832"/>
                </a:lnTo>
                <a:lnTo>
                  <a:pt x="176697" y="70232"/>
                </a:lnTo>
                <a:lnTo>
                  <a:pt x="218801" y="45971"/>
                </a:lnTo>
                <a:lnTo>
                  <a:pt x="263063" y="26434"/>
                </a:lnTo>
                <a:lnTo>
                  <a:pt x="308845" y="12004"/>
                </a:lnTo>
                <a:lnTo>
                  <a:pt x="355505" y="3065"/>
                </a:lnTo>
                <a:lnTo>
                  <a:pt x="402406" y="0"/>
                </a:lnTo>
                <a:lnTo>
                  <a:pt x="449435" y="2679"/>
                </a:lnTo>
                <a:lnTo>
                  <a:pt x="494869" y="10517"/>
                </a:lnTo>
                <a:lnTo>
                  <a:pt x="538408" y="23216"/>
                </a:lnTo>
                <a:lnTo>
                  <a:pt x="579747" y="40477"/>
                </a:lnTo>
                <a:lnTo>
                  <a:pt x="618585" y="62001"/>
                </a:lnTo>
                <a:lnTo>
                  <a:pt x="654619" y="87489"/>
                </a:lnTo>
                <a:lnTo>
                  <a:pt x="687547" y="116643"/>
                </a:lnTo>
                <a:lnTo>
                  <a:pt x="717065" y="149163"/>
                </a:lnTo>
                <a:lnTo>
                  <a:pt x="742873" y="184750"/>
                </a:lnTo>
                <a:lnTo>
                  <a:pt x="764666" y="223107"/>
                </a:lnTo>
                <a:lnTo>
                  <a:pt x="782143" y="263934"/>
                </a:lnTo>
                <a:lnTo>
                  <a:pt x="795001" y="306933"/>
                </a:lnTo>
                <a:lnTo>
                  <a:pt x="802938" y="351804"/>
                </a:lnTo>
                <a:lnTo>
                  <a:pt x="805650" y="398249"/>
                </a:lnTo>
                <a:lnTo>
                  <a:pt x="802938" y="444692"/>
                </a:lnTo>
                <a:lnTo>
                  <a:pt x="795001" y="489561"/>
                </a:lnTo>
                <a:lnTo>
                  <a:pt x="782143" y="532557"/>
                </a:lnTo>
                <a:lnTo>
                  <a:pt x="764666" y="573382"/>
                </a:lnTo>
                <a:lnTo>
                  <a:pt x="742873" y="611737"/>
                </a:lnTo>
                <a:lnTo>
                  <a:pt x="717065" y="647323"/>
                </a:lnTo>
                <a:lnTo>
                  <a:pt x="687547" y="679841"/>
                </a:lnTo>
                <a:lnTo>
                  <a:pt x="654619" y="708993"/>
                </a:lnTo>
                <a:lnTo>
                  <a:pt x="618585" y="734480"/>
                </a:lnTo>
                <a:lnTo>
                  <a:pt x="579747" y="756002"/>
                </a:lnTo>
                <a:lnTo>
                  <a:pt x="538408" y="773262"/>
                </a:lnTo>
                <a:lnTo>
                  <a:pt x="494869" y="785961"/>
                </a:lnTo>
                <a:lnTo>
                  <a:pt x="449435" y="793799"/>
                </a:lnTo>
                <a:lnTo>
                  <a:pt x="402406" y="796478"/>
                </a:lnTo>
                <a:lnTo>
                  <a:pt x="357770" y="793660"/>
                </a:lnTo>
                <a:lnTo>
                  <a:pt x="314047" y="785418"/>
                </a:lnTo>
                <a:lnTo>
                  <a:pt x="271610" y="772073"/>
                </a:lnTo>
                <a:lnTo>
                  <a:pt x="230831" y="753942"/>
                </a:lnTo>
                <a:lnTo>
                  <a:pt x="192084" y="731345"/>
                </a:lnTo>
                <a:lnTo>
                  <a:pt x="155742" y="704601"/>
                </a:lnTo>
                <a:lnTo>
                  <a:pt x="122178" y="674028"/>
                </a:lnTo>
                <a:lnTo>
                  <a:pt x="91764" y="639947"/>
                </a:lnTo>
                <a:lnTo>
                  <a:pt x="64873" y="602675"/>
                </a:lnTo>
                <a:lnTo>
                  <a:pt x="41878" y="562533"/>
                </a:lnTo>
                <a:lnTo>
                  <a:pt x="23152" y="519839"/>
                </a:lnTo>
                <a:lnTo>
                  <a:pt x="9068" y="474911"/>
                </a:lnTo>
                <a:lnTo>
                  <a:pt x="0" y="42807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74773" y="3521276"/>
            <a:ext cx="75565" cy="74295"/>
          </a:xfrm>
          <a:custGeom>
            <a:avLst/>
            <a:gdLst/>
            <a:ahLst/>
            <a:cxnLst/>
            <a:rect l="l" t="t" r="r" b="b"/>
            <a:pathLst>
              <a:path w="75564" h="74295">
                <a:moveTo>
                  <a:pt x="0" y="37119"/>
                </a:moveTo>
                <a:lnTo>
                  <a:pt x="2951" y="22674"/>
                </a:lnTo>
                <a:lnTo>
                  <a:pt x="11002" y="10875"/>
                </a:lnTo>
                <a:lnTo>
                  <a:pt x="22944" y="2918"/>
                </a:lnTo>
                <a:lnTo>
                  <a:pt x="37569" y="0"/>
                </a:lnTo>
                <a:lnTo>
                  <a:pt x="52208" y="2918"/>
                </a:lnTo>
                <a:lnTo>
                  <a:pt x="64160" y="10875"/>
                </a:lnTo>
                <a:lnTo>
                  <a:pt x="72216" y="22674"/>
                </a:lnTo>
                <a:lnTo>
                  <a:pt x="75170" y="37119"/>
                </a:lnTo>
                <a:lnTo>
                  <a:pt x="72216" y="51564"/>
                </a:lnTo>
                <a:lnTo>
                  <a:pt x="64160" y="63363"/>
                </a:lnTo>
                <a:lnTo>
                  <a:pt x="52208" y="71320"/>
                </a:lnTo>
                <a:lnTo>
                  <a:pt x="37569" y="74238"/>
                </a:lnTo>
                <a:lnTo>
                  <a:pt x="22944" y="71320"/>
                </a:lnTo>
                <a:lnTo>
                  <a:pt x="11002" y="63363"/>
                </a:lnTo>
                <a:lnTo>
                  <a:pt x="2951" y="51564"/>
                </a:lnTo>
                <a:lnTo>
                  <a:pt x="0" y="37119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0310" y="3521276"/>
            <a:ext cx="75565" cy="74295"/>
          </a:xfrm>
          <a:custGeom>
            <a:avLst/>
            <a:gdLst/>
            <a:ahLst/>
            <a:cxnLst/>
            <a:rect l="l" t="t" r="r" b="b"/>
            <a:pathLst>
              <a:path w="75564" h="74295">
                <a:moveTo>
                  <a:pt x="0" y="37119"/>
                </a:moveTo>
                <a:lnTo>
                  <a:pt x="2954" y="22674"/>
                </a:lnTo>
                <a:lnTo>
                  <a:pt x="11011" y="10875"/>
                </a:lnTo>
                <a:lnTo>
                  <a:pt x="22957" y="2918"/>
                </a:lnTo>
                <a:lnTo>
                  <a:pt x="37580" y="0"/>
                </a:lnTo>
                <a:lnTo>
                  <a:pt x="52217" y="2918"/>
                </a:lnTo>
                <a:lnTo>
                  <a:pt x="64165" y="10875"/>
                </a:lnTo>
                <a:lnTo>
                  <a:pt x="72218" y="22674"/>
                </a:lnTo>
                <a:lnTo>
                  <a:pt x="75170" y="37119"/>
                </a:lnTo>
                <a:lnTo>
                  <a:pt x="72218" y="51564"/>
                </a:lnTo>
                <a:lnTo>
                  <a:pt x="64165" y="63363"/>
                </a:lnTo>
                <a:lnTo>
                  <a:pt x="52217" y="71320"/>
                </a:lnTo>
                <a:lnTo>
                  <a:pt x="37580" y="74238"/>
                </a:lnTo>
                <a:lnTo>
                  <a:pt x="22957" y="71320"/>
                </a:lnTo>
                <a:lnTo>
                  <a:pt x="11011" y="63363"/>
                </a:lnTo>
                <a:lnTo>
                  <a:pt x="2954" y="51564"/>
                </a:lnTo>
                <a:lnTo>
                  <a:pt x="0" y="37119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21572" y="3001869"/>
            <a:ext cx="299720" cy="306705"/>
          </a:xfrm>
          <a:custGeom>
            <a:avLst/>
            <a:gdLst/>
            <a:ahLst/>
            <a:cxnLst/>
            <a:rect l="l" t="t" r="r" b="b"/>
            <a:pathLst>
              <a:path w="299720" h="306704">
                <a:moveTo>
                  <a:pt x="177701" y="100970"/>
                </a:moveTo>
                <a:lnTo>
                  <a:pt x="157251" y="66134"/>
                </a:lnTo>
                <a:lnTo>
                  <a:pt x="134549" y="30506"/>
                </a:lnTo>
                <a:lnTo>
                  <a:pt x="102886" y="3251"/>
                </a:lnTo>
                <a:lnTo>
                  <a:pt x="80845" y="0"/>
                </a:lnTo>
                <a:lnTo>
                  <a:pt x="49408" y="6321"/>
                </a:lnTo>
                <a:lnTo>
                  <a:pt x="23707" y="23547"/>
                </a:lnTo>
                <a:lnTo>
                  <a:pt x="6363" y="49072"/>
                </a:lnTo>
                <a:lnTo>
                  <a:pt x="0" y="80290"/>
                </a:lnTo>
                <a:lnTo>
                  <a:pt x="2994" y="102540"/>
                </a:lnTo>
                <a:lnTo>
                  <a:pt x="12377" y="119211"/>
                </a:lnTo>
                <a:lnTo>
                  <a:pt x="28752" y="133988"/>
                </a:lnTo>
                <a:lnTo>
                  <a:pt x="52720" y="150560"/>
                </a:lnTo>
                <a:lnTo>
                  <a:pt x="57233" y="153576"/>
                </a:lnTo>
                <a:lnTo>
                  <a:pt x="61945" y="156728"/>
                </a:lnTo>
                <a:lnTo>
                  <a:pt x="97651" y="180455"/>
                </a:lnTo>
                <a:lnTo>
                  <a:pt x="299362" y="306336"/>
                </a:lnTo>
                <a:lnTo>
                  <a:pt x="177701" y="10097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936" y="1229354"/>
            <a:ext cx="4887113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4600" spc="165" dirty="0" smtClean="0">
                <a:solidFill>
                  <a:srgbClr val="505050"/>
                </a:solidFill>
              </a:rPr>
              <a:t>Shakespeare</a:t>
            </a:r>
            <a:r>
              <a:rPr sz="4600" spc="165" dirty="0" smtClean="0">
                <a:solidFill>
                  <a:srgbClr val="505050"/>
                </a:solidFill>
              </a:rPr>
              <a:t>.txt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1735937" y="2782408"/>
            <a:ext cx="16150590" cy="239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115">
              <a:lnSpc>
                <a:spcPct val="100000"/>
              </a:lnSpc>
              <a:tabLst>
                <a:tab pos="13572490" algn="l"/>
              </a:tabLst>
            </a:pPr>
            <a:r>
              <a:rPr sz="5050" spc="210" dirty="0">
                <a:solidFill>
                  <a:srgbClr val="505050"/>
                </a:solidFill>
                <a:latin typeface="Calibri"/>
                <a:cs typeface="Calibri"/>
              </a:rPr>
              <a:t>local</a:t>
            </a:r>
            <a:r>
              <a:rPr sz="5050" spc="-15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5050" spc="575" dirty="0">
                <a:solidFill>
                  <a:srgbClr val="505050"/>
                </a:solidFill>
                <a:latin typeface="Calibri"/>
                <a:cs typeface="Calibri"/>
              </a:rPr>
              <a:t>FS	</a:t>
            </a:r>
            <a:r>
              <a:rPr sz="5050" spc="570" dirty="0">
                <a:solidFill>
                  <a:srgbClr val="505050"/>
                </a:solidFill>
                <a:latin typeface="Calibri"/>
                <a:cs typeface="Calibri"/>
              </a:rPr>
              <a:t>HDFS</a:t>
            </a:r>
            <a:endParaRPr sz="50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600" spc="5" dirty="0">
                <a:solidFill>
                  <a:srgbClr val="505050"/>
                </a:solidFill>
                <a:latin typeface="Consolas"/>
                <a:cs typeface="Consolas"/>
              </a:rPr>
              <a:t>hdfs dfs -put &lt;source location&gt; &lt;HDFS</a:t>
            </a:r>
            <a:r>
              <a:rPr sz="4600" spc="9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4600" spc="5" dirty="0">
                <a:solidFill>
                  <a:srgbClr val="505050"/>
                </a:solidFill>
                <a:latin typeface="Consolas"/>
                <a:cs typeface="Consolas"/>
              </a:rPr>
              <a:t>destination&gt;</a:t>
            </a:r>
            <a:endParaRPr sz="46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4325" y="3193210"/>
            <a:ext cx="1898014" cy="0"/>
          </a:xfrm>
          <a:custGeom>
            <a:avLst/>
            <a:gdLst/>
            <a:ahLst/>
            <a:cxnLst/>
            <a:rect l="l" t="t" r="r" b="b"/>
            <a:pathLst>
              <a:path w="1898015">
                <a:moveTo>
                  <a:pt x="0" y="0"/>
                </a:moveTo>
                <a:lnTo>
                  <a:pt x="1897659" y="0"/>
                </a:lnTo>
              </a:path>
            </a:pathLst>
          </a:custGeom>
          <a:ln w="628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3736" y="3101877"/>
            <a:ext cx="98425" cy="182880"/>
          </a:xfrm>
          <a:custGeom>
            <a:avLst/>
            <a:gdLst/>
            <a:ahLst/>
            <a:cxnLst/>
            <a:rect l="l" t="t" r="r" b="b"/>
            <a:pathLst>
              <a:path w="98425" h="182879">
                <a:moveTo>
                  <a:pt x="0" y="0"/>
                </a:moveTo>
                <a:lnTo>
                  <a:pt x="98248" y="91337"/>
                </a:lnTo>
                <a:lnTo>
                  <a:pt x="0" y="182685"/>
                </a:lnTo>
              </a:path>
            </a:pathLst>
          </a:custGeom>
          <a:ln w="628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20870" y="2920999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924003" y="0"/>
                </a:moveTo>
                <a:lnTo>
                  <a:pt x="0" y="0"/>
                </a:lnTo>
                <a:lnTo>
                  <a:pt x="0" y="550810"/>
                </a:lnTo>
                <a:lnTo>
                  <a:pt x="39835" y="600342"/>
                </a:lnTo>
                <a:lnTo>
                  <a:pt x="92307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20870" y="2920999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0" y="0"/>
                </a:moveTo>
                <a:lnTo>
                  <a:pt x="0" y="550810"/>
                </a:lnTo>
                <a:lnTo>
                  <a:pt x="15011" y="581641"/>
                </a:lnTo>
                <a:lnTo>
                  <a:pt x="92307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54608" y="2919168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924003" y="0"/>
                </a:moveTo>
                <a:lnTo>
                  <a:pt x="0" y="0"/>
                </a:lnTo>
                <a:lnTo>
                  <a:pt x="0" y="550820"/>
                </a:lnTo>
                <a:lnTo>
                  <a:pt x="39835" y="600352"/>
                </a:lnTo>
                <a:lnTo>
                  <a:pt x="92307" y="614503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63"/>
                </a:lnTo>
                <a:lnTo>
                  <a:pt x="894569" y="581762"/>
                </a:lnTo>
                <a:lnTo>
                  <a:pt x="924003" y="550820"/>
                </a:lnTo>
                <a:lnTo>
                  <a:pt x="92400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54608" y="2919168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0" y="0"/>
                </a:moveTo>
                <a:lnTo>
                  <a:pt x="0" y="550820"/>
                </a:lnTo>
                <a:lnTo>
                  <a:pt x="15011" y="581651"/>
                </a:lnTo>
                <a:lnTo>
                  <a:pt x="92307" y="614503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63"/>
                </a:lnTo>
                <a:lnTo>
                  <a:pt x="894569" y="581762"/>
                </a:lnTo>
                <a:lnTo>
                  <a:pt x="924003" y="550820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54604" y="2812790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0"/>
                </a:moveTo>
                <a:lnTo>
                  <a:pt x="387068" y="1379"/>
                </a:lnTo>
                <a:lnTo>
                  <a:pt x="315978" y="5373"/>
                </a:lnTo>
                <a:lnTo>
                  <a:pt x="249690" y="11765"/>
                </a:lnTo>
                <a:lnTo>
                  <a:pt x="189153" y="20337"/>
                </a:lnTo>
                <a:lnTo>
                  <a:pt x="135320" y="30873"/>
                </a:lnTo>
                <a:lnTo>
                  <a:pt x="89141" y="43155"/>
                </a:lnTo>
                <a:lnTo>
                  <a:pt x="51569" y="56967"/>
                </a:lnTo>
                <a:lnTo>
                  <a:pt x="6047" y="88311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1"/>
                </a:lnTo>
                <a:lnTo>
                  <a:pt x="872444" y="56967"/>
                </a:lnTo>
                <a:lnTo>
                  <a:pt x="834871" y="43155"/>
                </a:lnTo>
                <a:lnTo>
                  <a:pt x="788693" y="30873"/>
                </a:lnTo>
                <a:lnTo>
                  <a:pt x="734860" y="20337"/>
                </a:lnTo>
                <a:lnTo>
                  <a:pt x="674323" y="11765"/>
                </a:lnTo>
                <a:lnTo>
                  <a:pt x="608034" y="5373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54604" y="2812790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1"/>
                </a:lnTo>
                <a:lnTo>
                  <a:pt x="872444" y="56967"/>
                </a:lnTo>
                <a:lnTo>
                  <a:pt x="834871" y="43155"/>
                </a:lnTo>
                <a:lnTo>
                  <a:pt x="788693" y="30873"/>
                </a:lnTo>
                <a:lnTo>
                  <a:pt x="734860" y="20337"/>
                </a:lnTo>
                <a:lnTo>
                  <a:pt x="674323" y="11765"/>
                </a:lnTo>
                <a:lnTo>
                  <a:pt x="608034" y="5373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3"/>
                </a:lnTo>
                <a:lnTo>
                  <a:pt x="249690" y="11765"/>
                </a:lnTo>
                <a:lnTo>
                  <a:pt x="189153" y="20337"/>
                </a:lnTo>
                <a:lnTo>
                  <a:pt x="135320" y="30873"/>
                </a:lnTo>
                <a:lnTo>
                  <a:pt x="89141" y="43155"/>
                </a:lnTo>
                <a:lnTo>
                  <a:pt x="51569" y="56967"/>
                </a:lnTo>
                <a:lnTo>
                  <a:pt x="6047" y="88311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87551" y="2911816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924003" y="0"/>
                </a:moveTo>
                <a:lnTo>
                  <a:pt x="0" y="0"/>
                </a:lnTo>
                <a:lnTo>
                  <a:pt x="0" y="550810"/>
                </a:lnTo>
                <a:lnTo>
                  <a:pt x="39835" y="600342"/>
                </a:lnTo>
                <a:lnTo>
                  <a:pt x="92307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87551" y="2911816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0" y="0"/>
                </a:moveTo>
                <a:lnTo>
                  <a:pt x="0" y="550810"/>
                </a:lnTo>
                <a:lnTo>
                  <a:pt x="15011" y="581641"/>
                </a:lnTo>
                <a:lnTo>
                  <a:pt x="92307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87548" y="2805438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787548" y="2805438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07241" y="2911816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924003" y="0"/>
                </a:moveTo>
                <a:lnTo>
                  <a:pt x="0" y="0"/>
                </a:lnTo>
                <a:lnTo>
                  <a:pt x="0" y="550810"/>
                </a:lnTo>
                <a:lnTo>
                  <a:pt x="39827" y="600342"/>
                </a:lnTo>
                <a:lnTo>
                  <a:pt x="92301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07241" y="2911816"/>
            <a:ext cx="924560" cy="660400"/>
          </a:xfrm>
          <a:custGeom>
            <a:avLst/>
            <a:gdLst/>
            <a:ahLst/>
            <a:cxnLst/>
            <a:rect l="l" t="t" r="r" b="b"/>
            <a:pathLst>
              <a:path w="924559" h="660400">
                <a:moveTo>
                  <a:pt x="0" y="0"/>
                </a:moveTo>
                <a:lnTo>
                  <a:pt x="0" y="550810"/>
                </a:lnTo>
                <a:lnTo>
                  <a:pt x="15005" y="581641"/>
                </a:lnTo>
                <a:lnTo>
                  <a:pt x="92301" y="614497"/>
                </a:lnTo>
                <a:lnTo>
                  <a:pt x="190266" y="631687"/>
                </a:lnTo>
                <a:lnTo>
                  <a:pt x="255626" y="642167"/>
                </a:lnTo>
                <a:lnTo>
                  <a:pt x="309222" y="649675"/>
                </a:lnTo>
                <a:lnTo>
                  <a:pt x="354447" y="654709"/>
                </a:lnTo>
                <a:lnTo>
                  <a:pt x="394697" y="657762"/>
                </a:lnTo>
                <a:lnTo>
                  <a:pt x="433366" y="659330"/>
                </a:lnTo>
                <a:lnTo>
                  <a:pt x="473850" y="659907"/>
                </a:lnTo>
                <a:lnTo>
                  <a:pt x="519544" y="659990"/>
                </a:lnTo>
                <a:lnTo>
                  <a:pt x="614061" y="653059"/>
                </a:lnTo>
                <a:lnTo>
                  <a:pt x="709545" y="637813"/>
                </a:lnTo>
                <a:lnTo>
                  <a:pt x="783403" y="622566"/>
                </a:lnTo>
                <a:lnTo>
                  <a:pt x="855587" y="599557"/>
                </a:lnTo>
                <a:lnTo>
                  <a:pt x="894569" y="581762"/>
                </a:lnTo>
                <a:lnTo>
                  <a:pt x="924003" y="550810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07234" y="2805438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07234" y="2805438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20870" y="3378501"/>
            <a:ext cx="924560" cy="202565"/>
          </a:xfrm>
          <a:custGeom>
            <a:avLst/>
            <a:gdLst/>
            <a:ahLst/>
            <a:cxnLst/>
            <a:rect l="l" t="t" r="r" b="b"/>
            <a:pathLst>
              <a:path w="924559" h="202564">
                <a:moveTo>
                  <a:pt x="924003" y="0"/>
                </a:moveTo>
                <a:lnTo>
                  <a:pt x="0" y="0"/>
                </a:lnTo>
                <a:lnTo>
                  <a:pt x="0" y="169000"/>
                </a:lnTo>
                <a:lnTo>
                  <a:pt x="39835" y="184186"/>
                </a:lnTo>
                <a:lnTo>
                  <a:pt x="92307" y="188529"/>
                </a:lnTo>
                <a:lnTo>
                  <a:pt x="325059" y="199914"/>
                </a:lnTo>
                <a:lnTo>
                  <a:pt x="374982" y="201400"/>
                </a:lnTo>
                <a:lnTo>
                  <a:pt x="420442" y="202164"/>
                </a:lnTo>
                <a:lnTo>
                  <a:pt x="519544" y="202485"/>
                </a:lnTo>
                <a:lnTo>
                  <a:pt x="614061" y="200360"/>
                </a:lnTo>
                <a:lnTo>
                  <a:pt x="709545" y="195685"/>
                </a:lnTo>
                <a:lnTo>
                  <a:pt x="813043" y="188884"/>
                </a:lnTo>
                <a:lnTo>
                  <a:pt x="878261" y="181223"/>
                </a:lnTo>
                <a:lnTo>
                  <a:pt x="924003" y="169000"/>
                </a:lnTo>
                <a:lnTo>
                  <a:pt x="924003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20870" y="3378501"/>
            <a:ext cx="924560" cy="202565"/>
          </a:xfrm>
          <a:custGeom>
            <a:avLst/>
            <a:gdLst/>
            <a:ahLst/>
            <a:cxnLst/>
            <a:rect l="l" t="t" r="r" b="b"/>
            <a:pathLst>
              <a:path w="924559" h="202564">
                <a:moveTo>
                  <a:pt x="0" y="0"/>
                </a:moveTo>
                <a:lnTo>
                  <a:pt x="0" y="169000"/>
                </a:lnTo>
                <a:lnTo>
                  <a:pt x="15011" y="178452"/>
                </a:lnTo>
                <a:lnTo>
                  <a:pt x="92307" y="188529"/>
                </a:lnTo>
                <a:lnTo>
                  <a:pt x="190266" y="193805"/>
                </a:lnTo>
                <a:lnTo>
                  <a:pt x="265284" y="197462"/>
                </a:lnTo>
                <a:lnTo>
                  <a:pt x="325059" y="199914"/>
                </a:lnTo>
                <a:lnTo>
                  <a:pt x="374982" y="201400"/>
                </a:lnTo>
                <a:lnTo>
                  <a:pt x="420442" y="202164"/>
                </a:lnTo>
                <a:lnTo>
                  <a:pt x="466833" y="202445"/>
                </a:lnTo>
                <a:lnTo>
                  <a:pt x="519544" y="202485"/>
                </a:lnTo>
                <a:lnTo>
                  <a:pt x="614061" y="200360"/>
                </a:lnTo>
                <a:lnTo>
                  <a:pt x="709545" y="195685"/>
                </a:lnTo>
                <a:lnTo>
                  <a:pt x="783403" y="191009"/>
                </a:lnTo>
                <a:lnTo>
                  <a:pt x="855587" y="183951"/>
                </a:lnTo>
                <a:lnTo>
                  <a:pt x="894569" y="178486"/>
                </a:lnTo>
                <a:lnTo>
                  <a:pt x="924003" y="169000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20867" y="3266484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20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20867" y="3266484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20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54608" y="3145585"/>
            <a:ext cx="924560" cy="435609"/>
          </a:xfrm>
          <a:custGeom>
            <a:avLst/>
            <a:gdLst/>
            <a:ahLst/>
            <a:cxnLst/>
            <a:rect l="l" t="t" r="r" b="b"/>
            <a:pathLst>
              <a:path w="924559" h="435610">
                <a:moveTo>
                  <a:pt x="924003" y="0"/>
                </a:moveTo>
                <a:lnTo>
                  <a:pt x="0" y="0"/>
                </a:lnTo>
                <a:lnTo>
                  <a:pt x="0" y="363381"/>
                </a:lnTo>
                <a:lnTo>
                  <a:pt x="39835" y="396059"/>
                </a:lnTo>
                <a:lnTo>
                  <a:pt x="92307" y="405395"/>
                </a:lnTo>
                <a:lnTo>
                  <a:pt x="255626" y="423647"/>
                </a:lnTo>
                <a:lnTo>
                  <a:pt x="309222" y="428603"/>
                </a:lnTo>
                <a:lnTo>
                  <a:pt x="354447" y="431925"/>
                </a:lnTo>
                <a:lnTo>
                  <a:pt x="394697" y="433940"/>
                </a:lnTo>
                <a:lnTo>
                  <a:pt x="433366" y="434975"/>
                </a:lnTo>
                <a:lnTo>
                  <a:pt x="519544" y="435410"/>
                </a:lnTo>
                <a:lnTo>
                  <a:pt x="614061" y="430837"/>
                </a:lnTo>
                <a:lnTo>
                  <a:pt x="709545" y="420777"/>
                </a:lnTo>
                <a:lnTo>
                  <a:pt x="783403" y="410717"/>
                </a:lnTo>
                <a:lnTo>
                  <a:pt x="878261" y="389670"/>
                </a:lnTo>
                <a:lnTo>
                  <a:pt x="912341" y="372042"/>
                </a:lnTo>
                <a:lnTo>
                  <a:pt x="924003" y="363381"/>
                </a:lnTo>
                <a:lnTo>
                  <a:pt x="924003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54608" y="3145585"/>
            <a:ext cx="924560" cy="435609"/>
          </a:xfrm>
          <a:custGeom>
            <a:avLst/>
            <a:gdLst/>
            <a:ahLst/>
            <a:cxnLst/>
            <a:rect l="l" t="t" r="r" b="b"/>
            <a:pathLst>
              <a:path w="924559" h="435610">
                <a:moveTo>
                  <a:pt x="0" y="0"/>
                </a:moveTo>
                <a:lnTo>
                  <a:pt x="0" y="363381"/>
                </a:lnTo>
                <a:lnTo>
                  <a:pt x="15011" y="383722"/>
                </a:lnTo>
                <a:lnTo>
                  <a:pt x="92307" y="405395"/>
                </a:lnTo>
                <a:lnTo>
                  <a:pt x="190266" y="416730"/>
                </a:lnTo>
                <a:lnTo>
                  <a:pt x="255626" y="423647"/>
                </a:lnTo>
                <a:lnTo>
                  <a:pt x="309222" y="428603"/>
                </a:lnTo>
                <a:lnTo>
                  <a:pt x="354447" y="431925"/>
                </a:lnTo>
                <a:lnTo>
                  <a:pt x="394697" y="433940"/>
                </a:lnTo>
                <a:lnTo>
                  <a:pt x="433366" y="434975"/>
                </a:lnTo>
                <a:lnTo>
                  <a:pt x="473850" y="435356"/>
                </a:lnTo>
                <a:lnTo>
                  <a:pt x="519544" y="435410"/>
                </a:lnTo>
                <a:lnTo>
                  <a:pt x="614061" y="430837"/>
                </a:lnTo>
                <a:lnTo>
                  <a:pt x="709545" y="420777"/>
                </a:lnTo>
                <a:lnTo>
                  <a:pt x="783403" y="410717"/>
                </a:lnTo>
                <a:lnTo>
                  <a:pt x="855587" y="395535"/>
                </a:lnTo>
                <a:lnTo>
                  <a:pt x="894569" y="383789"/>
                </a:lnTo>
                <a:lnTo>
                  <a:pt x="924003" y="363381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54604" y="3024672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54604" y="3024672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87551" y="3204126"/>
            <a:ext cx="924560" cy="377190"/>
          </a:xfrm>
          <a:custGeom>
            <a:avLst/>
            <a:gdLst/>
            <a:ahLst/>
            <a:cxnLst/>
            <a:rect l="l" t="t" r="r" b="b"/>
            <a:pathLst>
              <a:path w="924559" h="377189">
                <a:moveTo>
                  <a:pt x="924003" y="0"/>
                </a:moveTo>
                <a:lnTo>
                  <a:pt x="0" y="0"/>
                </a:lnTo>
                <a:lnTo>
                  <a:pt x="0" y="314524"/>
                </a:lnTo>
                <a:lnTo>
                  <a:pt x="39835" y="342803"/>
                </a:lnTo>
                <a:lnTo>
                  <a:pt x="92307" y="350885"/>
                </a:lnTo>
                <a:lnTo>
                  <a:pt x="265284" y="367512"/>
                </a:lnTo>
                <a:lnTo>
                  <a:pt x="325059" y="372077"/>
                </a:lnTo>
                <a:lnTo>
                  <a:pt x="374982" y="374847"/>
                </a:lnTo>
                <a:lnTo>
                  <a:pt x="420442" y="376269"/>
                </a:lnTo>
                <a:lnTo>
                  <a:pt x="519544" y="376868"/>
                </a:lnTo>
                <a:lnTo>
                  <a:pt x="614061" y="372910"/>
                </a:lnTo>
                <a:lnTo>
                  <a:pt x="709545" y="364203"/>
                </a:lnTo>
                <a:lnTo>
                  <a:pt x="783403" y="355496"/>
                </a:lnTo>
                <a:lnTo>
                  <a:pt x="878261" y="337277"/>
                </a:lnTo>
                <a:lnTo>
                  <a:pt x="920549" y="316783"/>
                </a:lnTo>
                <a:lnTo>
                  <a:pt x="924003" y="314524"/>
                </a:lnTo>
                <a:lnTo>
                  <a:pt x="924003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787551" y="3204126"/>
            <a:ext cx="924560" cy="377190"/>
          </a:xfrm>
          <a:custGeom>
            <a:avLst/>
            <a:gdLst/>
            <a:ahLst/>
            <a:cxnLst/>
            <a:rect l="l" t="t" r="r" b="b"/>
            <a:pathLst>
              <a:path w="924559" h="377189">
                <a:moveTo>
                  <a:pt x="0" y="0"/>
                </a:moveTo>
                <a:lnTo>
                  <a:pt x="0" y="314524"/>
                </a:lnTo>
                <a:lnTo>
                  <a:pt x="15011" y="332126"/>
                </a:lnTo>
                <a:lnTo>
                  <a:pt x="92307" y="350885"/>
                </a:lnTo>
                <a:lnTo>
                  <a:pt x="190266" y="360701"/>
                </a:lnTo>
                <a:lnTo>
                  <a:pt x="265284" y="367512"/>
                </a:lnTo>
                <a:lnTo>
                  <a:pt x="325059" y="372077"/>
                </a:lnTo>
                <a:lnTo>
                  <a:pt x="374982" y="374847"/>
                </a:lnTo>
                <a:lnTo>
                  <a:pt x="420442" y="376269"/>
                </a:lnTo>
                <a:lnTo>
                  <a:pt x="466833" y="376793"/>
                </a:lnTo>
                <a:lnTo>
                  <a:pt x="519544" y="376868"/>
                </a:lnTo>
                <a:lnTo>
                  <a:pt x="614061" y="372910"/>
                </a:lnTo>
                <a:lnTo>
                  <a:pt x="709545" y="364203"/>
                </a:lnTo>
                <a:lnTo>
                  <a:pt x="783403" y="355496"/>
                </a:lnTo>
                <a:lnTo>
                  <a:pt x="855587" y="342354"/>
                </a:lnTo>
                <a:lnTo>
                  <a:pt x="894569" y="332188"/>
                </a:lnTo>
                <a:lnTo>
                  <a:pt x="924003" y="314524"/>
                </a:lnTo>
                <a:lnTo>
                  <a:pt x="924003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787548" y="3090565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20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787548" y="3090565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20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23082" y="2809237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0"/>
                </a:move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23082" y="2809237"/>
            <a:ext cx="924560" cy="210820"/>
          </a:xfrm>
          <a:custGeom>
            <a:avLst/>
            <a:gdLst/>
            <a:ahLst/>
            <a:cxnLst/>
            <a:rect l="l" t="t" r="r" b="b"/>
            <a:pathLst>
              <a:path w="924559" h="210819">
                <a:moveTo>
                  <a:pt x="462006" y="210820"/>
                </a:moveTo>
                <a:lnTo>
                  <a:pt x="536945" y="209441"/>
                </a:lnTo>
                <a:lnTo>
                  <a:pt x="608034" y="205447"/>
                </a:lnTo>
                <a:lnTo>
                  <a:pt x="674323" y="199055"/>
                </a:lnTo>
                <a:lnTo>
                  <a:pt x="734860" y="190483"/>
                </a:lnTo>
                <a:lnTo>
                  <a:pt x="788693" y="179947"/>
                </a:lnTo>
                <a:lnTo>
                  <a:pt x="834871" y="167665"/>
                </a:lnTo>
                <a:lnTo>
                  <a:pt x="872444" y="153853"/>
                </a:lnTo>
                <a:lnTo>
                  <a:pt x="917966" y="122508"/>
                </a:lnTo>
                <a:lnTo>
                  <a:pt x="924013" y="105410"/>
                </a:lnTo>
                <a:lnTo>
                  <a:pt x="917966" y="88314"/>
                </a:lnTo>
                <a:lnTo>
                  <a:pt x="872444" y="56972"/>
                </a:lnTo>
                <a:lnTo>
                  <a:pt x="834871" y="43160"/>
                </a:lnTo>
                <a:lnTo>
                  <a:pt x="788693" y="30877"/>
                </a:lnTo>
                <a:lnTo>
                  <a:pt x="734860" y="20340"/>
                </a:lnTo>
                <a:lnTo>
                  <a:pt x="674323" y="11767"/>
                </a:lnTo>
                <a:lnTo>
                  <a:pt x="608034" y="5374"/>
                </a:lnTo>
                <a:lnTo>
                  <a:pt x="536945" y="1379"/>
                </a:lnTo>
                <a:lnTo>
                  <a:pt x="462006" y="0"/>
                </a:lnTo>
                <a:lnTo>
                  <a:pt x="387068" y="1379"/>
                </a:lnTo>
                <a:lnTo>
                  <a:pt x="315978" y="5374"/>
                </a:lnTo>
                <a:lnTo>
                  <a:pt x="249690" y="11767"/>
                </a:lnTo>
                <a:lnTo>
                  <a:pt x="189153" y="20340"/>
                </a:lnTo>
                <a:lnTo>
                  <a:pt x="135320" y="30877"/>
                </a:lnTo>
                <a:lnTo>
                  <a:pt x="89141" y="43160"/>
                </a:lnTo>
                <a:lnTo>
                  <a:pt x="51569" y="56972"/>
                </a:lnTo>
                <a:lnTo>
                  <a:pt x="6047" y="88314"/>
                </a:lnTo>
                <a:lnTo>
                  <a:pt x="0" y="105410"/>
                </a:lnTo>
                <a:lnTo>
                  <a:pt x="6047" y="122508"/>
                </a:lnTo>
                <a:lnTo>
                  <a:pt x="51569" y="153853"/>
                </a:lnTo>
                <a:lnTo>
                  <a:pt x="89141" y="167665"/>
                </a:lnTo>
                <a:lnTo>
                  <a:pt x="135320" y="179947"/>
                </a:lnTo>
                <a:lnTo>
                  <a:pt x="189153" y="190483"/>
                </a:lnTo>
                <a:lnTo>
                  <a:pt x="249690" y="199055"/>
                </a:lnTo>
                <a:lnTo>
                  <a:pt x="315978" y="205447"/>
                </a:lnTo>
                <a:lnTo>
                  <a:pt x="387068" y="209441"/>
                </a:lnTo>
                <a:lnTo>
                  <a:pt x="462006" y="21082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83543" y="3012982"/>
            <a:ext cx="356235" cy="353060"/>
          </a:xfrm>
          <a:custGeom>
            <a:avLst/>
            <a:gdLst/>
            <a:ahLst/>
            <a:cxnLst/>
            <a:rect l="l" t="t" r="r" b="b"/>
            <a:pathLst>
              <a:path w="356235" h="353060">
                <a:moveTo>
                  <a:pt x="355894" y="176507"/>
                </a:moveTo>
                <a:lnTo>
                  <a:pt x="349538" y="129588"/>
                </a:lnTo>
                <a:lnTo>
                  <a:pt x="331598" y="87424"/>
                </a:lnTo>
                <a:lnTo>
                  <a:pt x="303773" y="51701"/>
                </a:lnTo>
                <a:lnTo>
                  <a:pt x="267757" y="24100"/>
                </a:lnTo>
                <a:lnTo>
                  <a:pt x="225248" y="6305"/>
                </a:lnTo>
                <a:lnTo>
                  <a:pt x="177942" y="0"/>
                </a:lnTo>
                <a:lnTo>
                  <a:pt x="130640" y="6305"/>
                </a:lnTo>
                <a:lnTo>
                  <a:pt x="88133" y="24100"/>
                </a:lnTo>
                <a:lnTo>
                  <a:pt x="52120" y="51701"/>
                </a:lnTo>
                <a:lnTo>
                  <a:pt x="24295" y="87424"/>
                </a:lnTo>
                <a:lnTo>
                  <a:pt x="6356" y="129588"/>
                </a:lnTo>
                <a:lnTo>
                  <a:pt x="0" y="176507"/>
                </a:lnTo>
                <a:lnTo>
                  <a:pt x="6356" y="223431"/>
                </a:lnTo>
                <a:lnTo>
                  <a:pt x="24295" y="265597"/>
                </a:lnTo>
                <a:lnTo>
                  <a:pt x="52120" y="301323"/>
                </a:lnTo>
                <a:lnTo>
                  <a:pt x="88133" y="328925"/>
                </a:lnTo>
                <a:lnTo>
                  <a:pt x="130640" y="346720"/>
                </a:lnTo>
                <a:lnTo>
                  <a:pt x="177942" y="353025"/>
                </a:lnTo>
                <a:lnTo>
                  <a:pt x="225248" y="346720"/>
                </a:lnTo>
                <a:lnTo>
                  <a:pt x="267757" y="328925"/>
                </a:lnTo>
                <a:lnTo>
                  <a:pt x="303773" y="301323"/>
                </a:lnTo>
                <a:lnTo>
                  <a:pt x="331598" y="265597"/>
                </a:lnTo>
                <a:lnTo>
                  <a:pt x="349538" y="223431"/>
                </a:lnTo>
                <a:lnTo>
                  <a:pt x="355894" y="176507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3926" y="3154571"/>
            <a:ext cx="75565" cy="74295"/>
          </a:xfrm>
          <a:custGeom>
            <a:avLst/>
            <a:gdLst/>
            <a:ahLst/>
            <a:cxnLst/>
            <a:rect l="l" t="t" r="r" b="b"/>
            <a:pathLst>
              <a:path w="75564" h="74294">
                <a:moveTo>
                  <a:pt x="75118" y="37108"/>
                </a:moveTo>
                <a:lnTo>
                  <a:pt x="72166" y="51551"/>
                </a:lnTo>
                <a:lnTo>
                  <a:pt x="64117" y="63347"/>
                </a:lnTo>
                <a:lnTo>
                  <a:pt x="52178" y="71301"/>
                </a:lnTo>
                <a:lnTo>
                  <a:pt x="37559" y="74217"/>
                </a:lnTo>
                <a:lnTo>
                  <a:pt x="22939" y="71301"/>
                </a:lnTo>
                <a:lnTo>
                  <a:pt x="11000" y="63347"/>
                </a:lnTo>
                <a:lnTo>
                  <a:pt x="2951" y="51551"/>
                </a:lnTo>
                <a:lnTo>
                  <a:pt x="0" y="37108"/>
                </a:lnTo>
                <a:lnTo>
                  <a:pt x="2951" y="22665"/>
                </a:lnTo>
                <a:lnTo>
                  <a:pt x="11000" y="10870"/>
                </a:lnTo>
                <a:lnTo>
                  <a:pt x="22939" y="2916"/>
                </a:lnTo>
                <a:lnTo>
                  <a:pt x="37559" y="0"/>
                </a:lnTo>
                <a:lnTo>
                  <a:pt x="52178" y="2916"/>
                </a:lnTo>
                <a:lnTo>
                  <a:pt x="64117" y="10870"/>
                </a:lnTo>
                <a:lnTo>
                  <a:pt x="72166" y="22665"/>
                </a:lnTo>
                <a:lnTo>
                  <a:pt x="75118" y="37108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19936" y="2737786"/>
            <a:ext cx="1268730" cy="911225"/>
          </a:xfrm>
          <a:custGeom>
            <a:avLst/>
            <a:gdLst/>
            <a:ahLst/>
            <a:cxnLst/>
            <a:rect l="l" t="t" r="r" b="b"/>
            <a:pathLst>
              <a:path w="1268729" h="911225">
                <a:moveTo>
                  <a:pt x="1268202" y="872392"/>
                </a:moveTo>
                <a:lnTo>
                  <a:pt x="1268202" y="38470"/>
                </a:lnTo>
                <a:lnTo>
                  <a:pt x="1265138" y="23491"/>
                </a:lnTo>
                <a:lnTo>
                  <a:pt x="1256785" y="11264"/>
                </a:lnTo>
                <a:lnTo>
                  <a:pt x="1244396" y="3021"/>
                </a:lnTo>
                <a:lnTo>
                  <a:pt x="1229229" y="0"/>
                </a:lnTo>
                <a:lnTo>
                  <a:pt x="38972" y="0"/>
                </a:lnTo>
                <a:lnTo>
                  <a:pt x="23805" y="3021"/>
                </a:lnTo>
                <a:lnTo>
                  <a:pt x="11417" y="11264"/>
                </a:lnTo>
                <a:lnTo>
                  <a:pt x="3063" y="23491"/>
                </a:lnTo>
                <a:lnTo>
                  <a:pt x="0" y="38470"/>
                </a:lnTo>
                <a:lnTo>
                  <a:pt x="0" y="872392"/>
                </a:lnTo>
                <a:lnTo>
                  <a:pt x="3063" y="887366"/>
                </a:lnTo>
                <a:lnTo>
                  <a:pt x="11417" y="899594"/>
                </a:lnTo>
                <a:lnTo>
                  <a:pt x="23805" y="907839"/>
                </a:lnTo>
                <a:lnTo>
                  <a:pt x="38972" y="910862"/>
                </a:lnTo>
                <a:lnTo>
                  <a:pt x="1229229" y="910862"/>
                </a:lnTo>
                <a:lnTo>
                  <a:pt x="1244396" y="907839"/>
                </a:lnTo>
                <a:lnTo>
                  <a:pt x="1256785" y="899594"/>
                </a:lnTo>
                <a:lnTo>
                  <a:pt x="1265138" y="887366"/>
                </a:lnTo>
                <a:lnTo>
                  <a:pt x="1268202" y="872392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60321" y="2787387"/>
            <a:ext cx="75565" cy="74295"/>
          </a:xfrm>
          <a:custGeom>
            <a:avLst/>
            <a:gdLst/>
            <a:ahLst/>
            <a:cxnLst/>
            <a:rect l="l" t="t" r="r" b="b"/>
            <a:pathLst>
              <a:path w="75564" h="74294">
                <a:moveTo>
                  <a:pt x="75170" y="37119"/>
                </a:moveTo>
                <a:lnTo>
                  <a:pt x="72218" y="51562"/>
                </a:lnTo>
                <a:lnTo>
                  <a:pt x="64166" y="63358"/>
                </a:lnTo>
                <a:lnTo>
                  <a:pt x="52222" y="71311"/>
                </a:lnTo>
                <a:lnTo>
                  <a:pt x="37590" y="74228"/>
                </a:lnTo>
                <a:lnTo>
                  <a:pt x="22961" y="71311"/>
                </a:lnTo>
                <a:lnTo>
                  <a:pt x="11012" y="63358"/>
                </a:lnTo>
                <a:lnTo>
                  <a:pt x="2955" y="51562"/>
                </a:lnTo>
                <a:lnTo>
                  <a:pt x="0" y="37119"/>
                </a:lnTo>
                <a:lnTo>
                  <a:pt x="2955" y="22670"/>
                </a:lnTo>
                <a:lnTo>
                  <a:pt x="11012" y="10871"/>
                </a:lnTo>
                <a:lnTo>
                  <a:pt x="22961" y="2916"/>
                </a:lnTo>
                <a:lnTo>
                  <a:pt x="37590" y="0"/>
                </a:lnTo>
                <a:lnTo>
                  <a:pt x="52222" y="2916"/>
                </a:lnTo>
                <a:lnTo>
                  <a:pt x="64166" y="10871"/>
                </a:lnTo>
                <a:lnTo>
                  <a:pt x="72218" y="22670"/>
                </a:lnTo>
                <a:lnTo>
                  <a:pt x="75170" y="37119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74773" y="2785764"/>
            <a:ext cx="75565" cy="74295"/>
          </a:xfrm>
          <a:custGeom>
            <a:avLst/>
            <a:gdLst/>
            <a:ahLst/>
            <a:cxnLst/>
            <a:rect l="l" t="t" r="r" b="b"/>
            <a:pathLst>
              <a:path w="75564" h="74294">
                <a:moveTo>
                  <a:pt x="0" y="37119"/>
                </a:moveTo>
                <a:lnTo>
                  <a:pt x="2951" y="22670"/>
                </a:lnTo>
                <a:lnTo>
                  <a:pt x="11002" y="10871"/>
                </a:lnTo>
                <a:lnTo>
                  <a:pt x="22944" y="2916"/>
                </a:lnTo>
                <a:lnTo>
                  <a:pt x="37569" y="0"/>
                </a:lnTo>
                <a:lnTo>
                  <a:pt x="52208" y="2916"/>
                </a:lnTo>
                <a:lnTo>
                  <a:pt x="64160" y="10871"/>
                </a:lnTo>
                <a:lnTo>
                  <a:pt x="72216" y="22670"/>
                </a:lnTo>
                <a:lnTo>
                  <a:pt x="75170" y="37119"/>
                </a:lnTo>
                <a:lnTo>
                  <a:pt x="72216" y="51562"/>
                </a:lnTo>
                <a:lnTo>
                  <a:pt x="64160" y="63358"/>
                </a:lnTo>
                <a:lnTo>
                  <a:pt x="52208" y="71311"/>
                </a:lnTo>
                <a:lnTo>
                  <a:pt x="37569" y="74228"/>
                </a:lnTo>
                <a:lnTo>
                  <a:pt x="22944" y="71311"/>
                </a:lnTo>
                <a:lnTo>
                  <a:pt x="11002" y="63358"/>
                </a:lnTo>
                <a:lnTo>
                  <a:pt x="2951" y="51562"/>
                </a:lnTo>
                <a:lnTo>
                  <a:pt x="0" y="37119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58230" y="2790643"/>
            <a:ext cx="805815" cy="796925"/>
          </a:xfrm>
          <a:custGeom>
            <a:avLst/>
            <a:gdLst/>
            <a:ahLst/>
            <a:cxnLst/>
            <a:rect l="l" t="t" r="r" b="b"/>
            <a:pathLst>
              <a:path w="805814" h="796925">
                <a:moveTo>
                  <a:pt x="20920" y="248955"/>
                </a:moveTo>
                <a:lnTo>
                  <a:pt x="42646" y="206833"/>
                </a:lnTo>
                <a:lnTo>
                  <a:pt x="69725" y="167516"/>
                </a:lnTo>
                <a:lnTo>
                  <a:pt x="101520" y="131388"/>
                </a:lnTo>
                <a:lnTo>
                  <a:pt x="137390" y="98832"/>
                </a:lnTo>
                <a:lnTo>
                  <a:pt x="176697" y="70232"/>
                </a:lnTo>
                <a:lnTo>
                  <a:pt x="218801" y="45971"/>
                </a:lnTo>
                <a:lnTo>
                  <a:pt x="263063" y="26434"/>
                </a:lnTo>
                <a:lnTo>
                  <a:pt x="308845" y="12004"/>
                </a:lnTo>
                <a:lnTo>
                  <a:pt x="355505" y="3065"/>
                </a:lnTo>
                <a:lnTo>
                  <a:pt x="402406" y="0"/>
                </a:lnTo>
                <a:lnTo>
                  <a:pt x="449435" y="2679"/>
                </a:lnTo>
                <a:lnTo>
                  <a:pt x="494869" y="10517"/>
                </a:lnTo>
                <a:lnTo>
                  <a:pt x="538408" y="23216"/>
                </a:lnTo>
                <a:lnTo>
                  <a:pt x="579747" y="40477"/>
                </a:lnTo>
                <a:lnTo>
                  <a:pt x="618585" y="62001"/>
                </a:lnTo>
                <a:lnTo>
                  <a:pt x="654619" y="87489"/>
                </a:lnTo>
                <a:lnTo>
                  <a:pt x="687547" y="116643"/>
                </a:lnTo>
                <a:lnTo>
                  <a:pt x="717065" y="149163"/>
                </a:lnTo>
                <a:lnTo>
                  <a:pt x="742873" y="184750"/>
                </a:lnTo>
                <a:lnTo>
                  <a:pt x="764666" y="223107"/>
                </a:lnTo>
                <a:lnTo>
                  <a:pt x="782143" y="263934"/>
                </a:lnTo>
                <a:lnTo>
                  <a:pt x="795001" y="306933"/>
                </a:lnTo>
                <a:lnTo>
                  <a:pt x="802938" y="351804"/>
                </a:lnTo>
                <a:lnTo>
                  <a:pt x="805650" y="398249"/>
                </a:lnTo>
                <a:lnTo>
                  <a:pt x="802938" y="444692"/>
                </a:lnTo>
                <a:lnTo>
                  <a:pt x="795001" y="489561"/>
                </a:lnTo>
                <a:lnTo>
                  <a:pt x="782143" y="532557"/>
                </a:lnTo>
                <a:lnTo>
                  <a:pt x="764666" y="573382"/>
                </a:lnTo>
                <a:lnTo>
                  <a:pt x="742873" y="611737"/>
                </a:lnTo>
                <a:lnTo>
                  <a:pt x="717065" y="647323"/>
                </a:lnTo>
                <a:lnTo>
                  <a:pt x="687547" y="679841"/>
                </a:lnTo>
                <a:lnTo>
                  <a:pt x="654619" y="708993"/>
                </a:lnTo>
                <a:lnTo>
                  <a:pt x="618585" y="734480"/>
                </a:lnTo>
                <a:lnTo>
                  <a:pt x="579747" y="756002"/>
                </a:lnTo>
                <a:lnTo>
                  <a:pt x="538408" y="773262"/>
                </a:lnTo>
                <a:lnTo>
                  <a:pt x="494869" y="785961"/>
                </a:lnTo>
                <a:lnTo>
                  <a:pt x="449435" y="793799"/>
                </a:lnTo>
                <a:lnTo>
                  <a:pt x="402406" y="796478"/>
                </a:lnTo>
                <a:lnTo>
                  <a:pt x="357770" y="793660"/>
                </a:lnTo>
                <a:lnTo>
                  <a:pt x="314047" y="785418"/>
                </a:lnTo>
                <a:lnTo>
                  <a:pt x="271610" y="772073"/>
                </a:lnTo>
                <a:lnTo>
                  <a:pt x="230831" y="753942"/>
                </a:lnTo>
                <a:lnTo>
                  <a:pt x="192084" y="731345"/>
                </a:lnTo>
                <a:lnTo>
                  <a:pt x="155742" y="704601"/>
                </a:lnTo>
                <a:lnTo>
                  <a:pt x="122178" y="674028"/>
                </a:lnTo>
                <a:lnTo>
                  <a:pt x="91764" y="639947"/>
                </a:lnTo>
                <a:lnTo>
                  <a:pt x="64873" y="602675"/>
                </a:lnTo>
                <a:lnTo>
                  <a:pt x="41878" y="562533"/>
                </a:lnTo>
                <a:lnTo>
                  <a:pt x="23152" y="519839"/>
                </a:lnTo>
                <a:lnTo>
                  <a:pt x="9068" y="474911"/>
                </a:lnTo>
                <a:lnTo>
                  <a:pt x="0" y="42807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74773" y="3521281"/>
            <a:ext cx="75565" cy="74295"/>
          </a:xfrm>
          <a:custGeom>
            <a:avLst/>
            <a:gdLst/>
            <a:ahLst/>
            <a:cxnLst/>
            <a:rect l="l" t="t" r="r" b="b"/>
            <a:pathLst>
              <a:path w="75564" h="74295">
                <a:moveTo>
                  <a:pt x="0" y="37119"/>
                </a:moveTo>
                <a:lnTo>
                  <a:pt x="2951" y="22674"/>
                </a:lnTo>
                <a:lnTo>
                  <a:pt x="11002" y="10875"/>
                </a:lnTo>
                <a:lnTo>
                  <a:pt x="22944" y="2918"/>
                </a:lnTo>
                <a:lnTo>
                  <a:pt x="37569" y="0"/>
                </a:lnTo>
                <a:lnTo>
                  <a:pt x="52208" y="2918"/>
                </a:lnTo>
                <a:lnTo>
                  <a:pt x="64160" y="10875"/>
                </a:lnTo>
                <a:lnTo>
                  <a:pt x="72216" y="22674"/>
                </a:lnTo>
                <a:lnTo>
                  <a:pt x="75170" y="37119"/>
                </a:lnTo>
                <a:lnTo>
                  <a:pt x="72216" y="51564"/>
                </a:lnTo>
                <a:lnTo>
                  <a:pt x="64160" y="63363"/>
                </a:lnTo>
                <a:lnTo>
                  <a:pt x="52208" y="71320"/>
                </a:lnTo>
                <a:lnTo>
                  <a:pt x="37569" y="74238"/>
                </a:lnTo>
                <a:lnTo>
                  <a:pt x="22944" y="71320"/>
                </a:lnTo>
                <a:lnTo>
                  <a:pt x="11002" y="63363"/>
                </a:lnTo>
                <a:lnTo>
                  <a:pt x="2951" y="51564"/>
                </a:lnTo>
                <a:lnTo>
                  <a:pt x="0" y="37119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60310" y="3521281"/>
            <a:ext cx="75565" cy="74295"/>
          </a:xfrm>
          <a:custGeom>
            <a:avLst/>
            <a:gdLst/>
            <a:ahLst/>
            <a:cxnLst/>
            <a:rect l="l" t="t" r="r" b="b"/>
            <a:pathLst>
              <a:path w="75564" h="74295">
                <a:moveTo>
                  <a:pt x="0" y="37119"/>
                </a:moveTo>
                <a:lnTo>
                  <a:pt x="2954" y="22674"/>
                </a:lnTo>
                <a:lnTo>
                  <a:pt x="11011" y="10875"/>
                </a:lnTo>
                <a:lnTo>
                  <a:pt x="22957" y="2918"/>
                </a:lnTo>
                <a:lnTo>
                  <a:pt x="37580" y="0"/>
                </a:lnTo>
                <a:lnTo>
                  <a:pt x="52217" y="2918"/>
                </a:lnTo>
                <a:lnTo>
                  <a:pt x="64165" y="10875"/>
                </a:lnTo>
                <a:lnTo>
                  <a:pt x="72218" y="22674"/>
                </a:lnTo>
                <a:lnTo>
                  <a:pt x="75170" y="37119"/>
                </a:lnTo>
                <a:lnTo>
                  <a:pt x="72218" y="51564"/>
                </a:lnTo>
                <a:lnTo>
                  <a:pt x="64165" y="63363"/>
                </a:lnTo>
                <a:lnTo>
                  <a:pt x="52217" y="71320"/>
                </a:lnTo>
                <a:lnTo>
                  <a:pt x="37580" y="74238"/>
                </a:lnTo>
                <a:lnTo>
                  <a:pt x="22957" y="71320"/>
                </a:lnTo>
                <a:lnTo>
                  <a:pt x="11011" y="63363"/>
                </a:lnTo>
                <a:lnTo>
                  <a:pt x="2954" y="51564"/>
                </a:lnTo>
                <a:lnTo>
                  <a:pt x="0" y="37119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21572" y="3001874"/>
            <a:ext cx="299720" cy="306705"/>
          </a:xfrm>
          <a:custGeom>
            <a:avLst/>
            <a:gdLst/>
            <a:ahLst/>
            <a:cxnLst/>
            <a:rect l="l" t="t" r="r" b="b"/>
            <a:pathLst>
              <a:path w="299720" h="306704">
                <a:moveTo>
                  <a:pt x="177701" y="100970"/>
                </a:moveTo>
                <a:lnTo>
                  <a:pt x="157251" y="66134"/>
                </a:lnTo>
                <a:lnTo>
                  <a:pt x="134549" y="30506"/>
                </a:lnTo>
                <a:lnTo>
                  <a:pt x="102886" y="3251"/>
                </a:lnTo>
                <a:lnTo>
                  <a:pt x="80845" y="0"/>
                </a:lnTo>
                <a:lnTo>
                  <a:pt x="49408" y="6321"/>
                </a:lnTo>
                <a:lnTo>
                  <a:pt x="23707" y="23547"/>
                </a:lnTo>
                <a:lnTo>
                  <a:pt x="6363" y="49072"/>
                </a:lnTo>
                <a:lnTo>
                  <a:pt x="0" y="80290"/>
                </a:lnTo>
                <a:lnTo>
                  <a:pt x="2994" y="102540"/>
                </a:lnTo>
                <a:lnTo>
                  <a:pt x="12377" y="119211"/>
                </a:lnTo>
                <a:lnTo>
                  <a:pt x="28752" y="133988"/>
                </a:lnTo>
                <a:lnTo>
                  <a:pt x="52720" y="150560"/>
                </a:lnTo>
                <a:lnTo>
                  <a:pt x="57233" y="153576"/>
                </a:lnTo>
                <a:lnTo>
                  <a:pt x="61945" y="156728"/>
                </a:lnTo>
                <a:lnTo>
                  <a:pt x="97651" y="180455"/>
                </a:lnTo>
                <a:lnTo>
                  <a:pt x="299362" y="306336"/>
                </a:lnTo>
                <a:lnTo>
                  <a:pt x="177701" y="10097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10144" y="5974362"/>
            <a:ext cx="6082665" cy="4091304"/>
          </a:xfrm>
          <a:custGeom>
            <a:avLst/>
            <a:gdLst/>
            <a:ahLst/>
            <a:cxnLst/>
            <a:rect l="l" t="t" r="r" b="b"/>
            <a:pathLst>
              <a:path w="6082665" h="4091304">
                <a:moveTo>
                  <a:pt x="0" y="4090943"/>
                </a:moveTo>
                <a:lnTo>
                  <a:pt x="6082432" y="4090943"/>
                </a:lnTo>
                <a:lnTo>
                  <a:pt x="6082432" y="0"/>
                </a:lnTo>
                <a:lnTo>
                  <a:pt x="0" y="0"/>
                </a:lnTo>
                <a:lnTo>
                  <a:pt x="0" y="4090943"/>
                </a:lnTo>
                <a:close/>
              </a:path>
            </a:pathLst>
          </a:custGeom>
          <a:ln w="26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85426" y="6156838"/>
            <a:ext cx="5734685" cy="3082290"/>
          </a:xfrm>
          <a:custGeom>
            <a:avLst/>
            <a:gdLst/>
            <a:ahLst/>
            <a:cxnLst/>
            <a:rect l="l" t="t" r="r" b="b"/>
            <a:pathLst>
              <a:path w="5734684" h="3082290">
                <a:moveTo>
                  <a:pt x="0" y="3081770"/>
                </a:moveTo>
                <a:lnTo>
                  <a:pt x="5734150" y="3081770"/>
                </a:lnTo>
                <a:lnTo>
                  <a:pt x="5734150" y="0"/>
                </a:lnTo>
                <a:lnTo>
                  <a:pt x="0" y="0"/>
                </a:lnTo>
                <a:lnTo>
                  <a:pt x="0" y="3081770"/>
                </a:lnTo>
                <a:close/>
              </a:path>
            </a:pathLst>
          </a:custGeom>
          <a:ln w="26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834815" y="6762579"/>
            <a:ext cx="1717675" cy="976630"/>
          </a:xfrm>
          <a:prstGeom prst="rect">
            <a:avLst/>
          </a:prstGeom>
          <a:solidFill>
            <a:srgbClr val="9E64A9"/>
          </a:solidFill>
        </p:spPr>
        <p:txBody>
          <a:bodyPr vert="horz" wrap="square" lIns="0" tIns="168910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330"/>
              </a:spcBef>
            </a:pPr>
            <a:r>
              <a:rPr sz="2050" spc="229" dirty="0">
                <a:solidFill>
                  <a:srgbClr val="FFFFFF"/>
                </a:solidFill>
                <a:latin typeface="Calibri"/>
                <a:cs typeface="Calibri"/>
              </a:rPr>
              <a:t>HDFS</a:t>
            </a:r>
            <a:endParaRPr sz="205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10"/>
              </a:spcBef>
            </a:pPr>
            <a:r>
              <a:rPr sz="2050" spc="85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71101" y="6302436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18440" rIns="0" bIns="0" rtlCol="0">
            <a:spAutoFit/>
          </a:bodyPr>
          <a:lstStyle/>
          <a:p>
            <a:pPr marL="398780" marR="368300" indent="-22860">
              <a:lnSpc>
                <a:spcPct val="100499"/>
              </a:lnSpc>
              <a:spcBef>
                <a:spcPts val="1720"/>
              </a:spcBef>
            </a:pPr>
            <a:r>
              <a:rPr sz="2050" spc="110" dirty="0">
                <a:solidFill>
                  <a:srgbClr val="505050"/>
                </a:solidFill>
                <a:latin typeface="Calibri"/>
                <a:cs typeface="Calibri"/>
              </a:rPr>
              <a:t>Distribu</a:t>
            </a:r>
            <a:r>
              <a:rPr sz="2050" spc="80" dirty="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sz="2050" spc="100" dirty="0">
                <a:solidFill>
                  <a:srgbClr val="505050"/>
                </a:solidFill>
                <a:latin typeface="Calibri"/>
                <a:cs typeface="Calibri"/>
              </a:rPr>
              <a:t>ed  </a:t>
            </a:r>
            <a:r>
              <a:rPr sz="2050" spc="130" dirty="0">
                <a:solidFill>
                  <a:srgbClr val="505050"/>
                </a:solidFill>
                <a:latin typeface="Calibri"/>
                <a:cs typeface="Calibri"/>
              </a:rPr>
              <a:t>FileSystem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71101" y="7548021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18440" rIns="0" bIns="0" rtlCol="0">
            <a:spAutoFit/>
          </a:bodyPr>
          <a:lstStyle/>
          <a:p>
            <a:pPr marL="302260" marR="294640" indent="316865">
              <a:lnSpc>
                <a:spcPct val="100499"/>
              </a:lnSpc>
              <a:spcBef>
                <a:spcPts val="1720"/>
              </a:spcBef>
            </a:pPr>
            <a:r>
              <a:rPr sz="2050" spc="165" dirty="0">
                <a:solidFill>
                  <a:srgbClr val="505050"/>
                </a:solidFill>
                <a:latin typeface="Calibri"/>
                <a:cs typeface="Calibri"/>
              </a:rPr>
              <a:t>FSData  </a:t>
            </a:r>
            <a:r>
              <a:rPr sz="2050" spc="125" dirty="0">
                <a:solidFill>
                  <a:srgbClr val="505050"/>
                </a:solidFill>
                <a:latin typeface="Calibri"/>
                <a:cs typeface="Calibri"/>
              </a:rPr>
              <a:t>InputSt</a:t>
            </a:r>
            <a:r>
              <a:rPr sz="2050" spc="7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2050" spc="135" dirty="0">
                <a:solidFill>
                  <a:srgbClr val="505050"/>
                </a:solidFill>
                <a:latin typeface="Calibri"/>
                <a:cs typeface="Calibri"/>
              </a:rPr>
              <a:t>eam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653689" y="6952238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665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5453" y="69522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65471" y="69522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90736" y="6886606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6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49024" y="7397496"/>
            <a:ext cx="1379220" cy="405130"/>
          </a:xfrm>
          <a:custGeom>
            <a:avLst/>
            <a:gdLst/>
            <a:ahLst/>
            <a:cxnLst/>
            <a:rect l="l" t="t" r="r" b="b"/>
            <a:pathLst>
              <a:path w="1379220" h="405129">
                <a:moveTo>
                  <a:pt x="0" y="0"/>
                </a:moveTo>
                <a:lnTo>
                  <a:pt x="1378942" y="404626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65453" y="73729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69752" y="78143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79553" y="7730358"/>
            <a:ext cx="191770" cy="126364"/>
          </a:xfrm>
          <a:custGeom>
            <a:avLst/>
            <a:gdLst/>
            <a:ahLst/>
            <a:cxnLst/>
            <a:rect l="l" t="t" r="r" b="b"/>
            <a:pathLst>
              <a:path w="191770" h="126365">
                <a:moveTo>
                  <a:pt x="36962" y="0"/>
                </a:moveTo>
                <a:lnTo>
                  <a:pt x="0" y="125954"/>
                </a:lnTo>
                <a:lnTo>
                  <a:pt x="191543" y="113766"/>
                </a:lnTo>
                <a:lnTo>
                  <a:pt x="36962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49024" y="7639757"/>
            <a:ext cx="1379220" cy="405130"/>
          </a:xfrm>
          <a:custGeom>
            <a:avLst/>
            <a:gdLst/>
            <a:ahLst/>
            <a:cxnLst/>
            <a:rect l="l" t="t" r="r" b="b"/>
            <a:pathLst>
              <a:path w="1379220" h="405129">
                <a:moveTo>
                  <a:pt x="0" y="0"/>
                </a:moveTo>
                <a:lnTo>
                  <a:pt x="1378942" y="404626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65453" y="7615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69752" y="80566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79553" y="7972620"/>
            <a:ext cx="191770" cy="126364"/>
          </a:xfrm>
          <a:custGeom>
            <a:avLst/>
            <a:gdLst/>
            <a:ahLst/>
            <a:cxnLst/>
            <a:rect l="l" t="t" r="r" b="b"/>
            <a:pathLst>
              <a:path w="191770" h="126365">
                <a:moveTo>
                  <a:pt x="36962" y="0"/>
                </a:moveTo>
                <a:lnTo>
                  <a:pt x="0" y="125954"/>
                </a:lnTo>
                <a:lnTo>
                  <a:pt x="191543" y="113766"/>
                </a:lnTo>
                <a:lnTo>
                  <a:pt x="36962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739163" y="6429547"/>
            <a:ext cx="124396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1:</a:t>
            </a:r>
            <a:r>
              <a:rPr sz="2450" spc="-365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80" dirty="0">
                <a:solidFill>
                  <a:srgbClr val="505050"/>
                </a:solidFill>
                <a:latin typeface="Tahoma"/>
                <a:cs typeface="Tahoma"/>
              </a:rPr>
              <a:t>cre</a:t>
            </a:r>
            <a:r>
              <a:rPr sz="2450" spc="80" dirty="0">
                <a:solidFill>
                  <a:srgbClr val="505050"/>
                </a:solidFill>
                <a:latin typeface="Calibri"/>
                <a:cs typeface="Calibri"/>
              </a:rPr>
              <a:t>ate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23977" y="6996231"/>
            <a:ext cx="107569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3:</a:t>
            </a:r>
            <a:r>
              <a:rPr sz="2450" spc="-36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60" dirty="0">
                <a:solidFill>
                  <a:srgbClr val="505050"/>
                </a:solidFill>
                <a:latin typeface="Tahoma"/>
                <a:cs typeface="Tahoma"/>
              </a:rPr>
              <a:t>write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16438" y="7995468"/>
            <a:ext cx="109093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6:</a:t>
            </a:r>
            <a:r>
              <a:rPr sz="2450" spc="-37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80" dirty="0">
                <a:solidFill>
                  <a:srgbClr val="505050"/>
                </a:solidFill>
                <a:latin typeface="Tahoma"/>
                <a:cs typeface="Tahoma"/>
              </a:rPr>
              <a:t>close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58464" y="8620172"/>
            <a:ext cx="1901825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50" dirty="0">
                <a:solidFill>
                  <a:srgbClr val="505050"/>
                </a:solidFill>
                <a:latin typeface="Verdana"/>
                <a:cs typeface="Verdana"/>
              </a:rPr>
              <a:t>client</a:t>
            </a:r>
            <a:r>
              <a:rPr sz="2850" spc="-520" dirty="0">
                <a:solidFill>
                  <a:srgbClr val="505050"/>
                </a:solidFill>
                <a:latin typeface="Verdana"/>
                <a:cs typeface="Verdana"/>
              </a:rPr>
              <a:t> </a:t>
            </a:r>
            <a:r>
              <a:rPr sz="2850" spc="-30" dirty="0">
                <a:solidFill>
                  <a:srgbClr val="505050"/>
                </a:solidFill>
                <a:latin typeface="Verdana"/>
                <a:cs typeface="Verdana"/>
              </a:rPr>
              <a:t>JVM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2850" spc="-50" dirty="0">
                <a:solidFill>
                  <a:srgbClr val="505050"/>
                </a:solidFill>
                <a:latin typeface="Verdana"/>
                <a:cs typeface="Verdana"/>
              </a:rPr>
              <a:t>client</a:t>
            </a:r>
            <a:r>
              <a:rPr sz="2850" spc="-515" dirty="0">
                <a:solidFill>
                  <a:srgbClr val="505050"/>
                </a:solidFill>
                <a:latin typeface="Verdana"/>
                <a:cs typeface="Verdana"/>
              </a:rPr>
              <a:t> </a:t>
            </a:r>
            <a:r>
              <a:rPr sz="2850" spc="-50" dirty="0">
                <a:solidFill>
                  <a:srgbClr val="505050"/>
                </a:solidFill>
                <a:latin typeface="Verdana"/>
                <a:cs typeface="Verdana"/>
              </a:rPr>
              <a:t>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58464" y="12521093"/>
            <a:ext cx="226568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505050"/>
                </a:solidFill>
                <a:latin typeface="Verdana"/>
                <a:cs typeface="Verdana"/>
              </a:rPr>
              <a:t>Pipeline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50" spc="40" dirty="0">
                <a:solidFill>
                  <a:srgbClr val="505050"/>
                </a:solidFill>
                <a:latin typeface="Verdana"/>
                <a:cs typeface="Verdana"/>
              </a:rPr>
              <a:t>of</a:t>
            </a:r>
            <a:r>
              <a:rPr sz="2850" spc="-515" dirty="0">
                <a:solidFill>
                  <a:srgbClr val="505050"/>
                </a:solidFill>
                <a:latin typeface="Verdana"/>
                <a:cs typeface="Verdana"/>
              </a:rPr>
              <a:t> </a:t>
            </a:r>
            <a:r>
              <a:rPr sz="2850" spc="-65" dirty="0">
                <a:solidFill>
                  <a:srgbClr val="505050"/>
                </a:solidFill>
                <a:latin typeface="Verdana"/>
                <a:cs typeface="Verdana"/>
              </a:rPr>
              <a:t>datanodes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723122" y="6600236"/>
            <a:ext cx="4217035" cy="0"/>
          </a:xfrm>
          <a:custGeom>
            <a:avLst/>
            <a:gdLst/>
            <a:ahLst/>
            <a:cxnLst/>
            <a:rect l="l" t="t" r="r" b="b"/>
            <a:pathLst>
              <a:path w="4217034">
                <a:moveTo>
                  <a:pt x="0" y="0"/>
                </a:moveTo>
                <a:lnTo>
                  <a:pt x="4216992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636174" y="66002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983582" y="66002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908848" y="6534605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6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23122" y="7353241"/>
            <a:ext cx="4217035" cy="0"/>
          </a:xfrm>
          <a:custGeom>
            <a:avLst/>
            <a:gdLst/>
            <a:ahLst/>
            <a:cxnLst/>
            <a:rect l="l" t="t" r="r" b="b"/>
            <a:pathLst>
              <a:path w="4217034">
                <a:moveTo>
                  <a:pt x="0" y="0"/>
                </a:moveTo>
                <a:lnTo>
                  <a:pt x="4216992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36174" y="73532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983582" y="73532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908848" y="7287609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6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20807" y="12391494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393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34693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65266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890525" y="12325863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6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661582" y="13136808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301393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49089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18516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12896" y="13071157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4">
                <a:moveTo>
                  <a:pt x="180361" y="0"/>
                </a:moveTo>
                <a:lnTo>
                  <a:pt x="0" y="65652"/>
                </a:lnTo>
                <a:lnTo>
                  <a:pt x="180361" y="131283"/>
                </a:lnTo>
                <a:lnTo>
                  <a:pt x="180361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685767" y="12391494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393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599654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030227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955485" y="12325863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6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26542" y="13136808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301393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114050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683476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577857" y="13071157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4">
                <a:moveTo>
                  <a:pt x="180361" y="0"/>
                </a:moveTo>
                <a:lnTo>
                  <a:pt x="0" y="65652"/>
                </a:lnTo>
                <a:lnTo>
                  <a:pt x="180361" y="131283"/>
                </a:lnTo>
                <a:lnTo>
                  <a:pt x="180361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1233580" y="6029178"/>
            <a:ext cx="124523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2:</a:t>
            </a:r>
            <a:r>
              <a:rPr sz="2450" spc="-38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55" dirty="0">
                <a:solidFill>
                  <a:srgbClr val="505050"/>
                </a:solidFill>
                <a:latin typeface="Tahoma"/>
                <a:cs typeface="Tahoma"/>
              </a:rPr>
              <a:t>create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1007409" y="6829886"/>
            <a:ext cx="1697989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7:</a:t>
            </a:r>
            <a:r>
              <a:rPr sz="2450" spc="-385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95" dirty="0">
                <a:solidFill>
                  <a:srgbClr val="505050"/>
                </a:solidFill>
                <a:latin typeface="Tahoma"/>
                <a:cs typeface="Tahoma"/>
              </a:rPr>
              <a:t>complete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023074" y="11938851"/>
            <a:ext cx="2491740" cy="1870075"/>
          </a:xfrm>
          <a:custGeom>
            <a:avLst/>
            <a:gdLst/>
            <a:ahLst/>
            <a:cxnLst/>
            <a:rect l="l" t="t" r="r" b="b"/>
            <a:pathLst>
              <a:path w="2491740" h="1870075">
                <a:moveTo>
                  <a:pt x="0" y="1869628"/>
                </a:moveTo>
                <a:lnTo>
                  <a:pt x="2491662" y="1869628"/>
                </a:lnTo>
                <a:lnTo>
                  <a:pt x="2491662" y="0"/>
                </a:lnTo>
                <a:lnTo>
                  <a:pt x="0" y="0"/>
                </a:lnTo>
                <a:lnTo>
                  <a:pt x="0" y="1869628"/>
                </a:lnTo>
                <a:close/>
              </a:path>
            </a:pathLst>
          </a:custGeom>
          <a:ln w="26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439635" y="13244875"/>
            <a:ext cx="1658620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60" dirty="0">
                <a:solidFill>
                  <a:srgbClr val="505050"/>
                </a:solidFill>
                <a:latin typeface="Verdana"/>
                <a:cs typeface="Verdana"/>
              </a:rPr>
              <a:t>datanode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217455" y="12127348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sz="2050" spc="145" dirty="0">
                <a:solidFill>
                  <a:srgbClr val="505050"/>
                </a:solidFill>
                <a:latin typeface="Calibri"/>
                <a:cs typeface="Calibri"/>
              </a:rPr>
              <a:t>DataNode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263331" y="12127348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sz="2050" spc="145" dirty="0">
                <a:solidFill>
                  <a:srgbClr val="505050"/>
                </a:solidFill>
                <a:latin typeface="Calibri"/>
                <a:cs typeface="Calibri"/>
              </a:rPr>
              <a:t>DataNode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309207" y="12127348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sz="2050" spc="145" dirty="0">
                <a:solidFill>
                  <a:srgbClr val="505050"/>
                </a:solidFill>
                <a:latin typeface="Calibri"/>
                <a:cs typeface="Calibri"/>
              </a:rPr>
              <a:t>DataNode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4296674" y="6162849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369570">
              <a:lnSpc>
                <a:spcPct val="100000"/>
              </a:lnSpc>
            </a:pPr>
            <a:r>
              <a:rPr sz="2050" spc="155" dirty="0">
                <a:solidFill>
                  <a:srgbClr val="505050"/>
                </a:solidFill>
                <a:latin typeface="Calibri"/>
                <a:cs typeface="Calibri"/>
              </a:rPr>
              <a:t>NameNode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0068949" y="11930202"/>
            <a:ext cx="2491740" cy="1870075"/>
          </a:xfrm>
          <a:prstGeom prst="rect">
            <a:avLst/>
          </a:prstGeom>
          <a:ln w="26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  <a:spcBef>
                <a:spcPts val="2430"/>
              </a:spcBef>
            </a:pPr>
            <a:r>
              <a:rPr sz="2850" spc="-60" dirty="0">
                <a:solidFill>
                  <a:srgbClr val="505050"/>
                </a:solidFill>
                <a:latin typeface="Verdana"/>
                <a:cs typeface="Verdana"/>
              </a:rPr>
              <a:t>datanode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114825" y="11938851"/>
            <a:ext cx="2491740" cy="1870075"/>
          </a:xfrm>
          <a:prstGeom prst="rect">
            <a:avLst/>
          </a:prstGeom>
          <a:ln w="26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  <a:spcBef>
                <a:spcPts val="2360"/>
              </a:spcBef>
            </a:pPr>
            <a:r>
              <a:rPr sz="2850" spc="-60" dirty="0">
                <a:solidFill>
                  <a:srgbClr val="505050"/>
                </a:solidFill>
                <a:latin typeface="Verdana"/>
                <a:cs typeface="Verdana"/>
              </a:rPr>
              <a:t>datanode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102292" y="5974352"/>
            <a:ext cx="2491740" cy="1870075"/>
          </a:xfrm>
          <a:prstGeom prst="rect">
            <a:avLst/>
          </a:prstGeom>
          <a:ln w="26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2360"/>
              </a:spcBef>
            </a:pPr>
            <a:r>
              <a:rPr sz="2850" spc="-75" dirty="0">
                <a:solidFill>
                  <a:srgbClr val="505050"/>
                </a:solidFill>
                <a:latin typeface="Verdana"/>
                <a:cs typeface="Verdana"/>
              </a:rPr>
              <a:t>Namenode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110202" y="8726174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194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110202" y="86394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110202" y="12021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44570" y="11946990"/>
            <a:ext cx="131445" cy="180975"/>
          </a:xfrm>
          <a:custGeom>
            <a:avLst/>
            <a:gdLst/>
            <a:ahLst/>
            <a:cxnLst/>
            <a:rect l="l" t="t" r="r" b="b"/>
            <a:pathLst>
              <a:path w="131445" h="180975">
                <a:moveTo>
                  <a:pt x="131263" y="0"/>
                </a:moveTo>
                <a:lnTo>
                  <a:pt x="0" y="0"/>
                </a:lnTo>
                <a:lnTo>
                  <a:pt x="65631" y="180361"/>
                </a:lnTo>
                <a:lnTo>
                  <a:pt x="131263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34888" y="8766643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3252194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34888" y="12105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34888" y="87232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269257" y="8617661"/>
            <a:ext cx="131445" cy="180975"/>
          </a:xfrm>
          <a:custGeom>
            <a:avLst/>
            <a:gdLst/>
            <a:ahLst/>
            <a:cxnLst/>
            <a:rect l="l" t="t" r="r" b="b"/>
            <a:pathLst>
              <a:path w="131445" h="180975">
                <a:moveTo>
                  <a:pt x="65631" y="0"/>
                </a:moveTo>
                <a:lnTo>
                  <a:pt x="0" y="180361"/>
                </a:lnTo>
                <a:lnTo>
                  <a:pt x="131263" y="180361"/>
                </a:lnTo>
                <a:lnTo>
                  <a:pt x="65631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615309" y="10750964"/>
            <a:ext cx="1856739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5: </a:t>
            </a:r>
            <a:r>
              <a:rPr sz="2450" spc="55" dirty="0">
                <a:solidFill>
                  <a:srgbClr val="505050"/>
                </a:solidFill>
                <a:latin typeface="Tahoma"/>
                <a:cs typeface="Tahoma"/>
              </a:rPr>
              <a:t>ack</a:t>
            </a:r>
            <a:r>
              <a:rPr sz="2450" spc="-575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70" dirty="0">
                <a:solidFill>
                  <a:srgbClr val="505050"/>
                </a:solidFill>
                <a:latin typeface="Tahoma"/>
                <a:cs typeface="Tahoma"/>
              </a:rPr>
              <a:t>packet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691821" y="11755227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4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2737592" y="11755227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4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691821" y="13659777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5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737592" y="13659777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5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732570" y="10750964"/>
            <a:ext cx="209613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4: </a:t>
            </a:r>
            <a:r>
              <a:rPr sz="2450" spc="60" dirty="0">
                <a:solidFill>
                  <a:srgbClr val="505050"/>
                </a:solidFill>
                <a:latin typeface="Tahoma"/>
                <a:cs typeface="Tahoma"/>
              </a:rPr>
              <a:t>write</a:t>
            </a:r>
            <a:r>
              <a:rPr sz="2450" spc="-56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70" dirty="0">
                <a:solidFill>
                  <a:srgbClr val="505050"/>
                </a:solidFill>
                <a:latin typeface="Tahoma"/>
                <a:cs typeface="Tahoma"/>
              </a:rPr>
              <a:t>packet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5230" y="1458132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6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5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14439" y="120519"/>
                </a:lnTo>
                <a:lnTo>
                  <a:pt x="19831" y="124928"/>
                </a:lnTo>
                <a:lnTo>
                  <a:pt x="25213" y="129336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4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47"/>
                </a:lnTo>
                <a:lnTo>
                  <a:pt x="78081" y="243034"/>
                </a:lnTo>
                <a:lnTo>
                  <a:pt x="119448" y="230641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41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7218" y="1513617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69" h="61594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8337" y="1612190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4" h="64769">
                <a:moveTo>
                  <a:pt x="8324" y="0"/>
                </a:moveTo>
                <a:lnTo>
                  <a:pt x="13978" y="2177"/>
                </a:lnTo>
                <a:lnTo>
                  <a:pt x="18910" y="4345"/>
                </a:lnTo>
                <a:lnTo>
                  <a:pt x="23098" y="6523"/>
                </a:lnTo>
                <a:lnTo>
                  <a:pt x="27287" y="8701"/>
                </a:ln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5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4112" y="1287918"/>
            <a:ext cx="4500880" cy="318262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414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cat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-95" dirty="0">
                <a:solidFill>
                  <a:srgbClr val="505050"/>
                </a:solidFill>
                <a:latin typeface="Consolas"/>
                <a:cs typeface="Consolas"/>
              </a:rPr>
              <a:t>test_file.txt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#2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...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#14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#15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6506" y="1256502"/>
            <a:ext cx="209550" cy="3245485"/>
          </a:xfrm>
          <a:custGeom>
            <a:avLst/>
            <a:gdLst/>
            <a:ahLst/>
            <a:cxnLst/>
            <a:rect l="l" t="t" r="r" b="b"/>
            <a:pathLst>
              <a:path w="209550" h="3245485">
                <a:moveTo>
                  <a:pt x="0" y="3245262"/>
                </a:moveTo>
                <a:lnTo>
                  <a:pt x="209417" y="3245262"/>
                </a:lnTo>
                <a:lnTo>
                  <a:pt x="209417" y="0"/>
                </a:lnTo>
                <a:lnTo>
                  <a:pt x="0" y="0"/>
                </a:lnTo>
                <a:lnTo>
                  <a:pt x="0" y="3245262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5235" y="4954694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7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6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14439" y="120519"/>
                </a:lnTo>
                <a:lnTo>
                  <a:pt x="19831" y="124928"/>
                </a:lnTo>
                <a:lnTo>
                  <a:pt x="25213" y="129336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4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47"/>
                </a:lnTo>
                <a:lnTo>
                  <a:pt x="78081" y="243034"/>
                </a:lnTo>
                <a:lnTo>
                  <a:pt x="119448" y="230641"/>
                </a:lnTo>
                <a:lnTo>
                  <a:pt x="140184" y="209218"/>
                </a:lnTo>
                <a:lnTo>
                  <a:pt x="143880" y="202150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41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7223" y="5010179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69" h="61595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8343" y="5108752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4" h="64770">
                <a:moveTo>
                  <a:pt x="8324" y="0"/>
                </a:move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9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4418" y="4868471"/>
            <a:ext cx="406971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head -4</a:t>
            </a:r>
            <a:r>
              <a:rPr sz="2600" spc="-4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-95" dirty="0">
                <a:solidFill>
                  <a:srgbClr val="505050"/>
                </a:solidFill>
                <a:latin typeface="Consolas"/>
                <a:cs typeface="Consolas"/>
              </a:rPr>
              <a:t>test_file.txt</a:t>
            </a:r>
            <a:endParaRPr sz="260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45368" y="5451793"/>
          <a:ext cx="2820901" cy="1838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788">
                <a:tc>
                  <a:txBody>
                    <a:bodyPr/>
                    <a:lstStyle/>
                    <a:p>
                      <a:pPr marL="31750">
                        <a:lnSpc>
                          <a:spcPts val="2475"/>
                        </a:lnSpc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75"/>
                        </a:lnSpc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75"/>
                        </a:lnSpc>
                      </a:pPr>
                      <a:r>
                        <a:rPr sz="260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#2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#3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#4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464112" y="4742599"/>
            <a:ext cx="4500880" cy="2694305"/>
          </a:xfrm>
          <a:custGeom>
            <a:avLst/>
            <a:gdLst/>
            <a:ahLst/>
            <a:cxnLst/>
            <a:rect l="l" t="t" r="r" b="b"/>
            <a:pathLst>
              <a:path w="4500880" h="2694304">
                <a:moveTo>
                  <a:pt x="0" y="2693687"/>
                </a:moveTo>
                <a:lnTo>
                  <a:pt x="4500815" y="2693687"/>
                </a:lnTo>
                <a:lnTo>
                  <a:pt x="4500815" y="0"/>
                </a:lnTo>
                <a:lnTo>
                  <a:pt x="0" y="0"/>
                </a:lnTo>
                <a:lnTo>
                  <a:pt x="0" y="2693687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6506" y="4711181"/>
            <a:ext cx="209550" cy="2756535"/>
          </a:xfrm>
          <a:custGeom>
            <a:avLst/>
            <a:gdLst/>
            <a:ahLst/>
            <a:cxnLst/>
            <a:rect l="l" t="t" r="r" b="b"/>
            <a:pathLst>
              <a:path w="209550" h="2756534">
                <a:moveTo>
                  <a:pt x="0" y="2756523"/>
                </a:moveTo>
                <a:lnTo>
                  <a:pt x="209417" y="2756523"/>
                </a:lnTo>
                <a:lnTo>
                  <a:pt x="209417" y="0"/>
                </a:lnTo>
                <a:lnTo>
                  <a:pt x="0" y="0"/>
                </a:lnTo>
                <a:lnTo>
                  <a:pt x="0" y="275652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5235" y="7920629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7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6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14439" y="120519"/>
                </a:lnTo>
                <a:lnTo>
                  <a:pt x="19831" y="124928"/>
                </a:lnTo>
                <a:lnTo>
                  <a:pt x="25213" y="129336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4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47"/>
                </a:lnTo>
                <a:lnTo>
                  <a:pt x="78081" y="243034"/>
                </a:lnTo>
                <a:lnTo>
                  <a:pt x="119448" y="230641"/>
                </a:lnTo>
                <a:lnTo>
                  <a:pt x="140184" y="209218"/>
                </a:lnTo>
                <a:lnTo>
                  <a:pt x="143880" y="202150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41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7223" y="7976115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69" h="61595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8343" y="8074688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4" h="64770">
                <a:moveTo>
                  <a:pt x="8324" y="0"/>
                </a:move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9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64418" y="7834407"/>
            <a:ext cx="406971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tail -4</a:t>
            </a:r>
            <a:r>
              <a:rPr sz="2600" spc="-4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-95" dirty="0">
                <a:solidFill>
                  <a:srgbClr val="505050"/>
                </a:solidFill>
                <a:latin typeface="Consolas"/>
                <a:cs typeface="Consolas"/>
              </a:rPr>
              <a:t>test_file.txt</a:t>
            </a:r>
            <a:endParaRPr sz="260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645368" y="8417728"/>
          <a:ext cx="3004728" cy="1838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788">
                <a:tc>
                  <a:txBody>
                    <a:bodyPr/>
                    <a:lstStyle/>
                    <a:p>
                      <a:pPr marL="31750">
                        <a:lnSpc>
                          <a:spcPts val="2475"/>
                        </a:lnSpc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75"/>
                        </a:lnSpc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75"/>
                        </a:lnSpc>
                      </a:pPr>
                      <a:r>
                        <a:rPr sz="260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#12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#13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#14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#15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464112" y="7708529"/>
            <a:ext cx="4500880" cy="2694305"/>
          </a:xfrm>
          <a:custGeom>
            <a:avLst/>
            <a:gdLst/>
            <a:ahLst/>
            <a:cxnLst/>
            <a:rect l="l" t="t" r="r" b="b"/>
            <a:pathLst>
              <a:path w="4500880" h="2694304">
                <a:moveTo>
                  <a:pt x="0" y="2693687"/>
                </a:moveTo>
                <a:lnTo>
                  <a:pt x="4500815" y="2693687"/>
                </a:lnTo>
                <a:lnTo>
                  <a:pt x="4500815" y="0"/>
                </a:lnTo>
                <a:lnTo>
                  <a:pt x="0" y="0"/>
                </a:lnTo>
                <a:lnTo>
                  <a:pt x="0" y="2693687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6506" y="7677121"/>
            <a:ext cx="209550" cy="2756535"/>
          </a:xfrm>
          <a:custGeom>
            <a:avLst/>
            <a:gdLst/>
            <a:ahLst/>
            <a:cxnLst/>
            <a:rect l="l" t="t" r="r" b="b"/>
            <a:pathLst>
              <a:path w="209550" h="2756534">
                <a:moveTo>
                  <a:pt x="0" y="2756512"/>
                </a:moveTo>
                <a:lnTo>
                  <a:pt x="209417" y="2756512"/>
                </a:lnTo>
                <a:lnTo>
                  <a:pt x="209417" y="0"/>
                </a:lnTo>
                <a:lnTo>
                  <a:pt x="0" y="0"/>
                </a:lnTo>
                <a:lnTo>
                  <a:pt x="0" y="2756512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5230" y="1458132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6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5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14439" y="120519"/>
                </a:lnTo>
                <a:lnTo>
                  <a:pt x="19831" y="124928"/>
                </a:lnTo>
                <a:lnTo>
                  <a:pt x="25213" y="129336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4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47"/>
                </a:lnTo>
                <a:lnTo>
                  <a:pt x="78081" y="243034"/>
                </a:lnTo>
                <a:lnTo>
                  <a:pt x="119448" y="230641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41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7218" y="1513617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69" h="61594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8337" y="1612190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4" h="64769">
                <a:moveTo>
                  <a:pt x="8324" y="0"/>
                </a:moveTo>
                <a:lnTo>
                  <a:pt x="13978" y="2177"/>
                </a:lnTo>
                <a:lnTo>
                  <a:pt x="18910" y="4345"/>
                </a:lnTo>
                <a:lnTo>
                  <a:pt x="23098" y="6523"/>
                </a:lnTo>
                <a:lnTo>
                  <a:pt x="27287" y="8701"/>
                </a:ln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5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4413" y="1371910"/>
            <a:ext cx="333438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cat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-95" dirty="0">
                <a:solidFill>
                  <a:srgbClr val="505050"/>
                </a:solidFill>
                <a:latin typeface="Consolas"/>
                <a:cs typeface="Consolas"/>
              </a:rPr>
              <a:t>test_file.txt</a:t>
            </a:r>
            <a:endParaRPr sz="26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45363" y="1955231"/>
          <a:ext cx="3004728" cy="2339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134">
                <a:tc>
                  <a:txBody>
                    <a:bodyPr/>
                    <a:lstStyle/>
                    <a:p>
                      <a:pPr marL="31750">
                        <a:lnSpc>
                          <a:spcPts val="2475"/>
                        </a:lnSpc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5"/>
                        </a:lnSpc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5"/>
                        </a:lnSpc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</a:t>
                      </a:r>
                      <a:endParaRPr sz="26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#2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#14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spc="1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#15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464112" y="1287918"/>
            <a:ext cx="4500880" cy="3182620"/>
          </a:xfrm>
          <a:custGeom>
            <a:avLst/>
            <a:gdLst/>
            <a:ahLst/>
            <a:cxnLst/>
            <a:rect l="l" t="t" r="r" b="b"/>
            <a:pathLst>
              <a:path w="4500880" h="3182620">
                <a:moveTo>
                  <a:pt x="0" y="3182437"/>
                </a:moveTo>
                <a:lnTo>
                  <a:pt x="4500815" y="3182437"/>
                </a:lnTo>
                <a:lnTo>
                  <a:pt x="4500815" y="0"/>
                </a:lnTo>
                <a:lnTo>
                  <a:pt x="0" y="0"/>
                </a:lnTo>
                <a:lnTo>
                  <a:pt x="0" y="3182437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6506" y="1256502"/>
            <a:ext cx="209550" cy="3245485"/>
          </a:xfrm>
          <a:custGeom>
            <a:avLst/>
            <a:gdLst/>
            <a:ahLst/>
            <a:cxnLst/>
            <a:rect l="l" t="t" r="r" b="b"/>
            <a:pathLst>
              <a:path w="209550" h="3245485">
                <a:moveTo>
                  <a:pt x="0" y="3245262"/>
                </a:moveTo>
                <a:lnTo>
                  <a:pt x="209417" y="3245262"/>
                </a:lnTo>
                <a:lnTo>
                  <a:pt x="209417" y="0"/>
                </a:lnTo>
                <a:lnTo>
                  <a:pt x="0" y="0"/>
                </a:lnTo>
                <a:lnTo>
                  <a:pt x="0" y="3245262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92652" y="1405384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6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5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45045" y="139419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4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47"/>
                </a:lnTo>
                <a:lnTo>
                  <a:pt x="78081" y="243034"/>
                </a:lnTo>
                <a:lnTo>
                  <a:pt x="119448" y="230641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41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4640" y="1460869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70" h="61594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5759" y="1559442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5" h="64769">
                <a:moveTo>
                  <a:pt x="8324" y="0"/>
                </a:moveTo>
                <a:lnTo>
                  <a:pt x="13978" y="2177"/>
                </a:lnTo>
                <a:lnTo>
                  <a:pt x="18910" y="4345"/>
                </a:lnTo>
                <a:lnTo>
                  <a:pt x="23098" y="6523"/>
                </a:lnTo>
                <a:lnTo>
                  <a:pt x="27287" y="8701"/>
                </a:ln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5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92652" y="2408076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6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5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45045" y="139419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4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47"/>
                </a:lnTo>
                <a:lnTo>
                  <a:pt x="78081" y="243034"/>
                </a:lnTo>
                <a:lnTo>
                  <a:pt x="119448" y="230641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41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4640" y="2463561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70" h="61594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5759" y="2562134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5" h="64769">
                <a:moveTo>
                  <a:pt x="8324" y="0"/>
                </a:moveTo>
                <a:lnTo>
                  <a:pt x="13978" y="2177"/>
                </a:lnTo>
                <a:lnTo>
                  <a:pt x="18910" y="4345"/>
                </a:lnTo>
                <a:lnTo>
                  <a:pt x="23098" y="6523"/>
                </a:lnTo>
                <a:lnTo>
                  <a:pt x="27287" y="8701"/>
                </a:ln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5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74534" y="1214159"/>
            <a:ext cx="8468995" cy="202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26499"/>
              </a:lnSpc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hdfs dfs -put </a:t>
            </a:r>
            <a:r>
              <a:rPr sz="2600" spc="-95" dirty="0">
                <a:solidFill>
                  <a:srgbClr val="505050"/>
                </a:solidFill>
                <a:latin typeface="Consolas"/>
                <a:cs typeface="Consolas"/>
              </a:rPr>
              <a:t>test_file.txt </a:t>
            </a:r>
            <a:r>
              <a:rPr sz="2600" spc="-65" dirty="0">
                <a:solidFill>
                  <a:srgbClr val="505050"/>
                </a:solidFill>
                <a:latin typeface="Consolas"/>
                <a:cs typeface="Consolas"/>
              </a:rPr>
              <a:t>hdfs_test_file.txt  </a:t>
            </a:r>
            <a:r>
              <a:rPr sz="2600" spc="15" dirty="0">
                <a:solidFill>
                  <a:srgbClr val="A02558"/>
                </a:solidFill>
                <a:latin typeface="Consolas"/>
                <a:cs typeface="Consolas"/>
              </a:rPr>
              <a:t>put: </a:t>
            </a:r>
            <a:r>
              <a:rPr sz="2600" spc="-55" dirty="0">
                <a:solidFill>
                  <a:srgbClr val="A02558"/>
                </a:solidFill>
                <a:latin typeface="Consolas"/>
                <a:cs typeface="Consolas"/>
              </a:rPr>
              <a:t>'hdfs_test_file.txt': </a:t>
            </a:r>
            <a:r>
              <a:rPr sz="2600" spc="15" dirty="0">
                <a:solidFill>
                  <a:srgbClr val="A02558"/>
                </a:solidFill>
                <a:latin typeface="Consolas"/>
                <a:cs typeface="Consolas"/>
              </a:rPr>
              <a:t>File</a:t>
            </a:r>
            <a:r>
              <a:rPr sz="2600" spc="110" dirty="0">
                <a:solidFill>
                  <a:srgbClr val="A02558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A02558"/>
                </a:solidFill>
                <a:latin typeface="Consolas"/>
                <a:cs typeface="Consolas"/>
              </a:rPr>
              <a:t>exists</a:t>
            </a:r>
            <a:endParaRPr sz="2600">
              <a:latin typeface="Consolas"/>
              <a:cs typeface="Consolas"/>
            </a:endParaRPr>
          </a:p>
          <a:p>
            <a:pPr marR="434975">
              <a:lnSpc>
                <a:spcPct val="126499"/>
              </a:lnSpc>
              <a:tabLst>
                <a:tab pos="4900295" algn="l"/>
              </a:tabLst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hdfs dfs -rm -skipTrash</a:t>
            </a:r>
            <a:r>
              <a:rPr sz="2600" dirty="0">
                <a:solidFill>
                  <a:srgbClr val="505050"/>
                </a:solidFill>
                <a:latin typeface="Consolas"/>
                <a:cs typeface="Consolas"/>
              </a:rPr>
              <a:t>	</a:t>
            </a:r>
            <a:r>
              <a:rPr sz="2600" spc="-65" dirty="0">
                <a:solidFill>
                  <a:srgbClr val="505050"/>
                </a:solidFill>
                <a:latin typeface="Consolas"/>
                <a:cs typeface="Consolas"/>
              </a:rPr>
              <a:t>hdfs_test_file.txt 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Deleted</a:t>
            </a:r>
            <a:r>
              <a:rPr sz="2600" spc="-2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-65" dirty="0">
                <a:solidFill>
                  <a:srgbClr val="505050"/>
                </a:solidFill>
                <a:latin typeface="Consolas"/>
                <a:cs typeface="Consolas"/>
              </a:rPr>
              <a:t>hdfs_test_file.txt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92652" y="3410768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6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5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45045" y="139419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4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47"/>
                </a:lnTo>
                <a:lnTo>
                  <a:pt x="78081" y="243034"/>
                </a:lnTo>
                <a:lnTo>
                  <a:pt x="119448" y="230641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41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4640" y="3466253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70" h="61595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65759" y="3564826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5" h="64770">
                <a:moveTo>
                  <a:pt x="8324" y="0"/>
                </a:moveTo>
                <a:lnTo>
                  <a:pt x="13978" y="2177"/>
                </a:lnTo>
                <a:lnTo>
                  <a:pt x="18910" y="4345"/>
                </a:lnTo>
                <a:lnTo>
                  <a:pt x="23098" y="6523"/>
                </a:lnTo>
                <a:lnTo>
                  <a:pt x="27287" y="8701"/>
                </a:ln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5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74534" y="3324546"/>
            <a:ext cx="846899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hdfs dfs -put </a:t>
            </a:r>
            <a:r>
              <a:rPr sz="2600" spc="-95" dirty="0">
                <a:solidFill>
                  <a:srgbClr val="505050"/>
                </a:solidFill>
                <a:latin typeface="Consolas"/>
                <a:cs typeface="Consolas"/>
              </a:rPr>
              <a:t>test_file.txt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-65" dirty="0">
                <a:solidFill>
                  <a:srgbClr val="505050"/>
                </a:solidFill>
                <a:latin typeface="Consolas"/>
                <a:cs typeface="Consolas"/>
              </a:rPr>
              <a:t>hdfs_test_file.txt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50561" y="1287918"/>
            <a:ext cx="9269095" cy="2579370"/>
          </a:xfrm>
          <a:custGeom>
            <a:avLst/>
            <a:gdLst/>
            <a:ahLst/>
            <a:cxnLst/>
            <a:rect l="l" t="t" r="r" b="b"/>
            <a:pathLst>
              <a:path w="9269094" h="2579370">
                <a:moveTo>
                  <a:pt x="0" y="2579324"/>
                </a:moveTo>
                <a:lnTo>
                  <a:pt x="9268649" y="2579324"/>
                </a:lnTo>
                <a:lnTo>
                  <a:pt x="9268649" y="0"/>
                </a:lnTo>
                <a:lnTo>
                  <a:pt x="0" y="0"/>
                </a:lnTo>
                <a:lnTo>
                  <a:pt x="0" y="2579324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41143" y="1256506"/>
            <a:ext cx="209550" cy="2642235"/>
          </a:xfrm>
          <a:custGeom>
            <a:avLst/>
            <a:gdLst/>
            <a:ahLst/>
            <a:cxnLst/>
            <a:rect l="l" t="t" r="r" b="b"/>
            <a:pathLst>
              <a:path w="209550" h="2642235">
                <a:moveTo>
                  <a:pt x="0" y="2642149"/>
                </a:moveTo>
                <a:lnTo>
                  <a:pt x="209417" y="2642149"/>
                </a:lnTo>
                <a:lnTo>
                  <a:pt x="209417" y="0"/>
                </a:lnTo>
                <a:lnTo>
                  <a:pt x="0" y="0"/>
                </a:lnTo>
                <a:lnTo>
                  <a:pt x="0" y="2642149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89135" y="4268463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7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6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45045" y="139419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4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47"/>
                </a:lnTo>
                <a:lnTo>
                  <a:pt x="78081" y="243034"/>
                </a:lnTo>
                <a:lnTo>
                  <a:pt x="119448" y="230641"/>
                </a:lnTo>
                <a:lnTo>
                  <a:pt x="140184" y="209218"/>
                </a:lnTo>
                <a:lnTo>
                  <a:pt x="143880" y="202150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52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1123" y="4323948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70" h="61595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62243" y="4422521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5" h="64770">
                <a:moveTo>
                  <a:pt x="8324" y="0"/>
                </a:move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9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38279" y="4139486"/>
            <a:ext cx="9269095" cy="257937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90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hdfs dfs -cat </a:t>
            </a:r>
            <a:r>
              <a:rPr sz="2600" spc="-65" dirty="0">
                <a:solidFill>
                  <a:srgbClr val="505050"/>
                </a:solidFill>
                <a:latin typeface="Consolas"/>
                <a:cs typeface="Consolas"/>
              </a:rPr>
              <a:t>hdfs_test_file.txt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| head</a:t>
            </a:r>
            <a:r>
              <a:rPr sz="2600" spc="9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-4</a:t>
            </a:r>
            <a:endParaRPr sz="2600">
              <a:latin typeface="Consolas"/>
              <a:cs typeface="Consolas"/>
            </a:endParaRPr>
          </a:p>
          <a:p>
            <a:pPr marL="20129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</a:t>
            </a:r>
            <a:endParaRPr sz="2600">
              <a:latin typeface="Consolas"/>
              <a:cs typeface="Consolas"/>
            </a:endParaRPr>
          </a:p>
          <a:p>
            <a:pPr marL="20129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#2</a:t>
            </a:r>
            <a:endParaRPr sz="2600">
              <a:latin typeface="Consolas"/>
              <a:cs typeface="Consolas"/>
            </a:endParaRPr>
          </a:p>
          <a:p>
            <a:pPr marL="20129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#3</a:t>
            </a:r>
            <a:endParaRPr sz="2600">
              <a:latin typeface="Consolas"/>
              <a:cs typeface="Consolas"/>
            </a:endParaRPr>
          </a:p>
          <a:p>
            <a:pPr marL="20129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#4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41143" y="4108074"/>
            <a:ext cx="209550" cy="2642235"/>
          </a:xfrm>
          <a:custGeom>
            <a:avLst/>
            <a:gdLst/>
            <a:ahLst/>
            <a:cxnLst/>
            <a:rect l="l" t="t" r="r" b="b"/>
            <a:pathLst>
              <a:path w="209550" h="2642234">
                <a:moveTo>
                  <a:pt x="0" y="2642149"/>
                </a:moveTo>
                <a:lnTo>
                  <a:pt x="209417" y="2642149"/>
                </a:lnTo>
                <a:lnTo>
                  <a:pt x="209417" y="0"/>
                </a:lnTo>
                <a:lnTo>
                  <a:pt x="0" y="0"/>
                </a:lnTo>
                <a:lnTo>
                  <a:pt x="0" y="2642149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89135" y="7125347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7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6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45045" y="139419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4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47"/>
                </a:lnTo>
                <a:lnTo>
                  <a:pt x="78081" y="243034"/>
                </a:lnTo>
                <a:lnTo>
                  <a:pt x="119448" y="230641"/>
                </a:lnTo>
                <a:lnTo>
                  <a:pt x="140184" y="209218"/>
                </a:lnTo>
                <a:lnTo>
                  <a:pt x="143880" y="202150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41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1123" y="7180833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70" h="61595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2243" y="7279405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5" h="64770">
                <a:moveTo>
                  <a:pt x="8324" y="0"/>
                </a:move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9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47043" y="6991053"/>
            <a:ext cx="9269095" cy="257937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30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hdfs dfs -cat </a:t>
            </a:r>
            <a:r>
              <a:rPr sz="2600" spc="-65" dirty="0">
                <a:solidFill>
                  <a:srgbClr val="505050"/>
                </a:solidFill>
                <a:latin typeface="Consolas"/>
                <a:cs typeface="Consolas"/>
              </a:rPr>
              <a:t>hdfs_test_file.txt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| tail</a:t>
            </a:r>
            <a:r>
              <a:rPr sz="2600" spc="9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-4</a:t>
            </a:r>
            <a:endParaRPr sz="2600">
              <a:latin typeface="Consolas"/>
              <a:cs typeface="Consolas"/>
            </a:endParaRPr>
          </a:p>
          <a:p>
            <a:pPr marL="19240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#12</a:t>
            </a:r>
            <a:endParaRPr sz="2600">
              <a:latin typeface="Consolas"/>
              <a:cs typeface="Consolas"/>
            </a:endParaRPr>
          </a:p>
          <a:p>
            <a:pPr marL="19240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#13</a:t>
            </a:r>
            <a:endParaRPr sz="2600">
              <a:latin typeface="Consolas"/>
              <a:cs typeface="Consolas"/>
            </a:endParaRPr>
          </a:p>
          <a:p>
            <a:pPr marL="19240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#14</a:t>
            </a:r>
            <a:endParaRPr sz="2600">
              <a:latin typeface="Consolas"/>
              <a:cs typeface="Consolas"/>
            </a:endParaRPr>
          </a:p>
          <a:p>
            <a:pPr marL="19240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#15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41143" y="6959641"/>
            <a:ext cx="209550" cy="2642235"/>
          </a:xfrm>
          <a:custGeom>
            <a:avLst/>
            <a:gdLst/>
            <a:ahLst/>
            <a:cxnLst/>
            <a:rect l="l" t="t" r="r" b="b"/>
            <a:pathLst>
              <a:path w="209550" h="2642234">
                <a:moveTo>
                  <a:pt x="0" y="2642149"/>
                </a:moveTo>
                <a:lnTo>
                  <a:pt x="209417" y="2642149"/>
                </a:lnTo>
                <a:lnTo>
                  <a:pt x="209417" y="0"/>
                </a:lnTo>
                <a:lnTo>
                  <a:pt x="0" y="0"/>
                </a:lnTo>
                <a:lnTo>
                  <a:pt x="0" y="2642149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89135" y="9982230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6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6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45045" y="139419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5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57"/>
                </a:lnTo>
                <a:lnTo>
                  <a:pt x="78081" y="243039"/>
                </a:lnTo>
                <a:lnTo>
                  <a:pt x="119448" y="230641"/>
                </a:lnTo>
                <a:lnTo>
                  <a:pt x="140184" y="209218"/>
                </a:lnTo>
                <a:lnTo>
                  <a:pt x="143880" y="202150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41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1123" y="10037715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70" h="61595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62243" y="10136288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5" h="64770">
                <a:moveTo>
                  <a:pt x="8324" y="0"/>
                </a:move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9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47043" y="9842621"/>
            <a:ext cx="9269095" cy="257937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70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hdfs dfs -tail</a:t>
            </a:r>
            <a:r>
              <a:rPr sz="2600" spc="-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-65" dirty="0">
                <a:solidFill>
                  <a:srgbClr val="505050"/>
                </a:solidFill>
                <a:latin typeface="Consolas"/>
                <a:cs typeface="Consolas"/>
              </a:rPr>
              <a:t>hdfs_test_file.txt</a:t>
            </a:r>
            <a:endParaRPr sz="2600">
              <a:latin typeface="Consolas"/>
              <a:cs typeface="Consolas"/>
            </a:endParaRPr>
          </a:p>
          <a:p>
            <a:pPr marL="19240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</a:t>
            </a:r>
            <a:endParaRPr sz="2600">
              <a:latin typeface="Consolas"/>
              <a:cs typeface="Consolas"/>
            </a:endParaRPr>
          </a:p>
          <a:p>
            <a:pPr marL="19240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#2</a:t>
            </a:r>
            <a:endParaRPr sz="2600">
              <a:latin typeface="Consolas"/>
              <a:cs typeface="Consolas"/>
            </a:endParaRPr>
          </a:p>
          <a:p>
            <a:pPr marL="19240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...</a:t>
            </a:r>
            <a:endParaRPr sz="2600">
              <a:latin typeface="Consolas"/>
              <a:cs typeface="Consolas"/>
            </a:endParaRPr>
          </a:p>
          <a:p>
            <a:pPr marL="192405">
              <a:lnSpc>
                <a:spcPct val="100000"/>
              </a:lnSpc>
              <a:spcBef>
                <a:spcPts val="825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#15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41143" y="9811199"/>
            <a:ext cx="209550" cy="2642235"/>
          </a:xfrm>
          <a:custGeom>
            <a:avLst/>
            <a:gdLst/>
            <a:ahLst/>
            <a:cxnLst/>
            <a:rect l="l" t="t" r="r" b="b"/>
            <a:pathLst>
              <a:path w="209550" h="2642234">
                <a:moveTo>
                  <a:pt x="0" y="2642149"/>
                </a:moveTo>
                <a:lnTo>
                  <a:pt x="209417" y="2642149"/>
                </a:lnTo>
                <a:lnTo>
                  <a:pt x="209417" y="0"/>
                </a:lnTo>
                <a:lnTo>
                  <a:pt x="0" y="0"/>
                </a:lnTo>
                <a:lnTo>
                  <a:pt x="0" y="2642149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95235" y="4954694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7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6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14439" y="120519"/>
                </a:lnTo>
                <a:lnTo>
                  <a:pt x="19831" y="124928"/>
                </a:lnTo>
                <a:lnTo>
                  <a:pt x="25213" y="129336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4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47"/>
                </a:lnTo>
                <a:lnTo>
                  <a:pt x="78081" y="243034"/>
                </a:lnTo>
                <a:lnTo>
                  <a:pt x="119448" y="230641"/>
                </a:lnTo>
                <a:lnTo>
                  <a:pt x="140184" y="209218"/>
                </a:lnTo>
                <a:lnTo>
                  <a:pt x="143880" y="202150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41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27223" y="5010179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69" h="61595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8343" y="5108752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4" h="64770">
                <a:moveTo>
                  <a:pt x="8324" y="0"/>
                </a:move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9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64112" y="4742599"/>
            <a:ext cx="4500880" cy="2694305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740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head -4</a:t>
            </a:r>
            <a:r>
              <a:rPr sz="2600" spc="-4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-95" dirty="0">
                <a:solidFill>
                  <a:srgbClr val="505050"/>
                </a:solidFill>
                <a:latin typeface="Consolas"/>
                <a:cs typeface="Consolas"/>
              </a:rPr>
              <a:t>test_file.txt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19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19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#2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19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#3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19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#4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56506" y="4711181"/>
            <a:ext cx="209550" cy="2756535"/>
          </a:xfrm>
          <a:custGeom>
            <a:avLst/>
            <a:gdLst/>
            <a:ahLst/>
            <a:cxnLst/>
            <a:rect l="l" t="t" r="r" b="b"/>
            <a:pathLst>
              <a:path w="209550" h="2756534">
                <a:moveTo>
                  <a:pt x="0" y="2756523"/>
                </a:moveTo>
                <a:lnTo>
                  <a:pt x="209417" y="2756523"/>
                </a:lnTo>
                <a:lnTo>
                  <a:pt x="209417" y="0"/>
                </a:lnTo>
                <a:lnTo>
                  <a:pt x="0" y="0"/>
                </a:lnTo>
                <a:lnTo>
                  <a:pt x="0" y="275652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95235" y="7920629"/>
            <a:ext cx="146050" cy="282575"/>
          </a:xfrm>
          <a:custGeom>
            <a:avLst/>
            <a:gdLst/>
            <a:ahLst/>
            <a:cxnLst/>
            <a:rect l="l" t="t" r="r" b="b"/>
            <a:pathLst>
              <a:path w="146050" h="282575">
                <a:moveTo>
                  <a:pt x="74416" y="31004"/>
                </a:moveTo>
                <a:lnTo>
                  <a:pt x="35219" y="39867"/>
                </a:lnTo>
                <a:lnTo>
                  <a:pt x="5874" y="67966"/>
                </a:lnTo>
                <a:lnTo>
                  <a:pt x="1633" y="81212"/>
                </a:lnTo>
                <a:lnTo>
                  <a:pt x="1633" y="87965"/>
                </a:lnTo>
                <a:lnTo>
                  <a:pt x="1633" y="96227"/>
                </a:lnTo>
                <a:lnTo>
                  <a:pt x="3319" y="103358"/>
                </a:lnTo>
                <a:lnTo>
                  <a:pt x="6690" y="109336"/>
                </a:lnTo>
                <a:lnTo>
                  <a:pt x="10062" y="115326"/>
                </a:lnTo>
                <a:lnTo>
                  <a:pt x="14439" y="120519"/>
                </a:lnTo>
                <a:lnTo>
                  <a:pt x="19831" y="124928"/>
                </a:lnTo>
                <a:lnTo>
                  <a:pt x="25213" y="129336"/>
                </a:lnTo>
                <a:lnTo>
                  <a:pt x="59076" y="145084"/>
                </a:lnTo>
                <a:lnTo>
                  <a:pt x="49443" y="218516"/>
                </a:lnTo>
                <a:lnTo>
                  <a:pt x="6847" y="211941"/>
                </a:lnTo>
                <a:lnTo>
                  <a:pt x="0" y="209543"/>
                </a:lnTo>
                <a:lnTo>
                  <a:pt x="0" y="236631"/>
                </a:lnTo>
                <a:lnTo>
                  <a:pt x="46019" y="243647"/>
                </a:lnTo>
                <a:lnTo>
                  <a:pt x="40637" y="282494"/>
                </a:lnTo>
                <a:lnTo>
                  <a:pt x="64458" y="282494"/>
                </a:lnTo>
                <a:lnTo>
                  <a:pt x="69851" y="243647"/>
                </a:lnTo>
                <a:lnTo>
                  <a:pt x="78081" y="243034"/>
                </a:lnTo>
                <a:lnTo>
                  <a:pt x="119448" y="230641"/>
                </a:lnTo>
                <a:lnTo>
                  <a:pt x="140184" y="209218"/>
                </a:lnTo>
                <a:lnTo>
                  <a:pt x="143880" y="202150"/>
                </a:lnTo>
                <a:lnTo>
                  <a:pt x="145733" y="194035"/>
                </a:lnTo>
                <a:lnTo>
                  <a:pt x="145733" y="184905"/>
                </a:lnTo>
                <a:lnTo>
                  <a:pt x="145733" y="176308"/>
                </a:lnTo>
                <a:lnTo>
                  <a:pt x="120844" y="142121"/>
                </a:lnTo>
                <a:lnTo>
                  <a:pt x="85515" y="125661"/>
                </a:lnTo>
                <a:lnTo>
                  <a:pt x="94813" y="55809"/>
                </a:lnTo>
                <a:lnTo>
                  <a:pt x="130886" y="62176"/>
                </a:lnTo>
                <a:lnTo>
                  <a:pt x="130886" y="37045"/>
                </a:lnTo>
                <a:lnTo>
                  <a:pt x="125985" y="35841"/>
                </a:lnTo>
                <a:lnTo>
                  <a:pt x="120687" y="34815"/>
                </a:lnTo>
                <a:lnTo>
                  <a:pt x="114970" y="33946"/>
                </a:lnTo>
                <a:lnTo>
                  <a:pt x="109263" y="33077"/>
                </a:lnTo>
                <a:lnTo>
                  <a:pt x="103577" y="32365"/>
                </a:lnTo>
                <a:lnTo>
                  <a:pt x="97913" y="31821"/>
                </a:lnTo>
                <a:lnTo>
                  <a:pt x="102164" y="0"/>
                </a:lnTo>
                <a:lnTo>
                  <a:pt x="78500" y="0"/>
                </a:lnTo>
                <a:lnTo>
                  <a:pt x="74416" y="31004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7223" y="7976115"/>
            <a:ext cx="39370" cy="61594"/>
          </a:xfrm>
          <a:custGeom>
            <a:avLst/>
            <a:gdLst/>
            <a:ahLst/>
            <a:cxnLst/>
            <a:rect l="l" t="t" r="r" b="b"/>
            <a:pathLst>
              <a:path w="39369" h="61595">
                <a:moveTo>
                  <a:pt x="30836" y="61202"/>
                </a:moveTo>
                <a:lnTo>
                  <a:pt x="0" y="36878"/>
                </a:lnTo>
                <a:lnTo>
                  <a:pt x="0" y="29370"/>
                </a:lnTo>
                <a:lnTo>
                  <a:pt x="0" y="21329"/>
                </a:lnTo>
                <a:lnTo>
                  <a:pt x="39161" y="0"/>
                </a:lnTo>
                <a:lnTo>
                  <a:pt x="30836" y="61202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68343" y="8074688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4" h="64770">
                <a:moveTo>
                  <a:pt x="8324" y="0"/>
                </a:moveTo>
                <a:lnTo>
                  <a:pt x="39988" y="21946"/>
                </a:lnTo>
                <a:lnTo>
                  <a:pt x="41401" y="25046"/>
                </a:lnTo>
                <a:lnTo>
                  <a:pt x="42103" y="28554"/>
                </a:lnTo>
                <a:lnTo>
                  <a:pt x="42103" y="32470"/>
                </a:lnTo>
                <a:lnTo>
                  <a:pt x="42103" y="41831"/>
                </a:lnTo>
                <a:lnTo>
                  <a:pt x="10268" y="63239"/>
                </a:lnTo>
                <a:lnTo>
                  <a:pt x="0" y="64458"/>
                </a:lnTo>
                <a:lnTo>
                  <a:pt x="8324" y="0"/>
                </a:lnTo>
                <a:close/>
              </a:path>
            </a:pathLst>
          </a:custGeom>
          <a:ln w="278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64112" y="7708529"/>
            <a:ext cx="4500880" cy="2694305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740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$ tail -4</a:t>
            </a:r>
            <a:r>
              <a:rPr sz="2600" spc="-4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-95" dirty="0">
                <a:solidFill>
                  <a:srgbClr val="505050"/>
                </a:solidFill>
                <a:latin typeface="Consolas"/>
                <a:cs typeface="Consolas"/>
              </a:rPr>
              <a:t>test_file.txt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19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#12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19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#13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19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#14</a:t>
            </a:r>
            <a:endParaRPr sz="2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819"/>
              </a:spcBef>
            </a:pP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60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600" spc="15" dirty="0">
                <a:solidFill>
                  <a:srgbClr val="505050"/>
                </a:solidFill>
                <a:latin typeface="Consolas"/>
                <a:cs typeface="Consolas"/>
              </a:rPr>
              <a:t>#15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56506" y="7677121"/>
            <a:ext cx="209550" cy="2756535"/>
          </a:xfrm>
          <a:custGeom>
            <a:avLst/>
            <a:gdLst/>
            <a:ahLst/>
            <a:cxnLst/>
            <a:rect l="l" t="t" r="r" b="b"/>
            <a:pathLst>
              <a:path w="209550" h="2756534">
                <a:moveTo>
                  <a:pt x="0" y="2756512"/>
                </a:moveTo>
                <a:lnTo>
                  <a:pt x="209417" y="2756512"/>
                </a:lnTo>
                <a:lnTo>
                  <a:pt x="209417" y="0"/>
                </a:lnTo>
                <a:lnTo>
                  <a:pt x="0" y="0"/>
                </a:lnTo>
                <a:lnTo>
                  <a:pt x="0" y="2756512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34445" y="2445291"/>
            <a:ext cx="160655" cy="311150"/>
          </a:xfrm>
          <a:custGeom>
            <a:avLst/>
            <a:gdLst/>
            <a:ahLst/>
            <a:cxnLst/>
            <a:rect l="l" t="t" r="r" b="b"/>
            <a:pathLst>
              <a:path w="160655" h="311150">
                <a:moveTo>
                  <a:pt x="81861" y="34103"/>
                </a:moveTo>
                <a:lnTo>
                  <a:pt x="38741" y="43854"/>
                </a:lnTo>
                <a:lnTo>
                  <a:pt x="6460" y="74762"/>
                </a:lnTo>
                <a:lnTo>
                  <a:pt x="1800" y="89337"/>
                </a:lnTo>
                <a:lnTo>
                  <a:pt x="1800" y="96761"/>
                </a:lnTo>
                <a:lnTo>
                  <a:pt x="1800" y="105850"/>
                </a:lnTo>
                <a:lnTo>
                  <a:pt x="3654" y="113692"/>
                </a:lnTo>
                <a:lnTo>
                  <a:pt x="7361" y="120268"/>
                </a:lnTo>
                <a:lnTo>
                  <a:pt x="11067" y="126854"/>
                </a:lnTo>
                <a:lnTo>
                  <a:pt x="42009" y="149890"/>
                </a:lnTo>
                <a:lnTo>
                  <a:pt x="49548" y="153367"/>
                </a:lnTo>
                <a:lnTo>
                  <a:pt x="57202" y="156592"/>
                </a:lnTo>
                <a:lnTo>
                  <a:pt x="64982" y="159586"/>
                </a:lnTo>
                <a:lnTo>
                  <a:pt x="54396" y="240369"/>
                </a:lnTo>
                <a:lnTo>
                  <a:pt x="11825" y="234087"/>
                </a:lnTo>
                <a:lnTo>
                  <a:pt x="0" y="230495"/>
                </a:lnTo>
                <a:lnTo>
                  <a:pt x="0" y="260295"/>
                </a:lnTo>
                <a:lnTo>
                  <a:pt x="43439" y="267415"/>
                </a:lnTo>
                <a:lnTo>
                  <a:pt x="50626" y="268012"/>
                </a:lnTo>
                <a:lnTo>
                  <a:pt x="44700" y="310744"/>
                </a:lnTo>
                <a:lnTo>
                  <a:pt x="70908" y="310744"/>
                </a:lnTo>
                <a:lnTo>
                  <a:pt x="76835" y="268012"/>
                </a:lnTo>
                <a:lnTo>
                  <a:pt x="85888" y="267335"/>
                </a:lnTo>
                <a:lnTo>
                  <a:pt x="125078" y="257087"/>
                </a:lnTo>
                <a:lnTo>
                  <a:pt x="154204" y="230139"/>
                </a:lnTo>
                <a:lnTo>
                  <a:pt x="160309" y="203386"/>
                </a:lnTo>
                <a:lnTo>
                  <a:pt x="160309" y="193941"/>
                </a:lnTo>
                <a:lnTo>
                  <a:pt x="139220" y="161293"/>
                </a:lnTo>
                <a:lnTo>
                  <a:pt x="100069" y="140609"/>
                </a:lnTo>
                <a:lnTo>
                  <a:pt x="94070" y="138226"/>
                </a:lnTo>
                <a:lnTo>
                  <a:pt x="104300" y="61390"/>
                </a:lnTo>
                <a:lnTo>
                  <a:pt x="143974" y="68395"/>
                </a:lnTo>
                <a:lnTo>
                  <a:pt x="143974" y="40742"/>
                </a:lnTo>
                <a:lnTo>
                  <a:pt x="138592" y="39433"/>
                </a:lnTo>
                <a:lnTo>
                  <a:pt x="132749" y="38292"/>
                </a:lnTo>
                <a:lnTo>
                  <a:pt x="126467" y="37339"/>
                </a:lnTo>
                <a:lnTo>
                  <a:pt x="120184" y="36375"/>
                </a:lnTo>
                <a:lnTo>
                  <a:pt x="113933" y="35601"/>
                </a:lnTo>
                <a:lnTo>
                  <a:pt x="107713" y="35004"/>
                </a:lnTo>
                <a:lnTo>
                  <a:pt x="112384" y="0"/>
                </a:lnTo>
                <a:lnTo>
                  <a:pt x="86353" y="0"/>
                </a:lnTo>
                <a:lnTo>
                  <a:pt x="81861" y="34103"/>
                </a:lnTo>
                <a:close/>
              </a:path>
            </a:pathLst>
          </a:custGeom>
          <a:ln w="30637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69626" y="2506325"/>
            <a:ext cx="43180" cy="67310"/>
          </a:xfrm>
          <a:custGeom>
            <a:avLst/>
            <a:gdLst/>
            <a:ahLst/>
            <a:cxnLst/>
            <a:rect l="l" t="t" r="r" b="b"/>
            <a:pathLst>
              <a:path w="43180" h="67310">
                <a:moveTo>
                  <a:pt x="33936" y="67317"/>
                </a:moveTo>
                <a:lnTo>
                  <a:pt x="0" y="40564"/>
                </a:lnTo>
                <a:lnTo>
                  <a:pt x="0" y="32313"/>
                </a:lnTo>
                <a:lnTo>
                  <a:pt x="0" y="23454"/>
                </a:lnTo>
                <a:lnTo>
                  <a:pt x="32623" y="1398"/>
                </a:lnTo>
                <a:lnTo>
                  <a:pt x="43087" y="0"/>
                </a:lnTo>
                <a:lnTo>
                  <a:pt x="33936" y="67317"/>
                </a:lnTo>
                <a:close/>
              </a:path>
            </a:pathLst>
          </a:custGeom>
          <a:ln w="30637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4871" y="2614751"/>
            <a:ext cx="46355" cy="71120"/>
          </a:xfrm>
          <a:custGeom>
            <a:avLst/>
            <a:gdLst/>
            <a:ahLst/>
            <a:cxnLst/>
            <a:rect l="l" t="t" r="r" b="b"/>
            <a:pathLst>
              <a:path w="46355" h="71119">
                <a:moveTo>
                  <a:pt x="9151" y="0"/>
                </a:moveTo>
                <a:lnTo>
                  <a:pt x="42428" y="20732"/>
                </a:lnTo>
                <a:lnTo>
                  <a:pt x="43977" y="24145"/>
                </a:lnTo>
                <a:lnTo>
                  <a:pt x="45537" y="27559"/>
                </a:lnTo>
                <a:lnTo>
                  <a:pt x="46312" y="31412"/>
                </a:lnTo>
                <a:lnTo>
                  <a:pt x="46312" y="35726"/>
                </a:lnTo>
                <a:lnTo>
                  <a:pt x="20936" y="67319"/>
                </a:lnTo>
                <a:lnTo>
                  <a:pt x="0" y="70908"/>
                </a:lnTo>
                <a:lnTo>
                  <a:pt x="9151" y="0"/>
                </a:lnTo>
                <a:close/>
              </a:path>
            </a:pathLst>
          </a:custGeom>
          <a:ln w="30637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28944" y="2341897"/>
            <a:ext cx="4855210" cy="9338945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ts val="3260"/>
              </a:lnSpc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$ tail -c</a:t>
            </a:r>
            <a:r>
              <a:rPr sz="2900" spc="-8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1024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125" dirty="0">
                <a:solidFill>
                  <a:srgbClr val="505050"/>
                </a:solidFill>
                <a:latin typeface="Consolas"/>
                <a:cs typeface="Consolas"/>
              </a:rPr>
              <a:t>test_file.txt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#1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#2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#3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#4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#5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#6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#7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#8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#9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#10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#11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#12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#13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#14</a:t>
            </a:r>
            <a:endParaRPr sz="29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#15</a:t>
            </a:r>
            <a:endParaRPr sz="29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0003" y="5723116"/>
            <a:ext cx="160655" cy="311150"/>
          </a:xfrm>
          <a:custGeom>
            <a:avLst/>
            <a:gdLst/>
            <a:ahLst/>
            <a:cxnLst/>
            <a:rect l="l" t="t" r="r" b="b"/>
            <a:pathLst>
              <a:path w="160655" h="311150">
                <a:moveTo>
                  <a:pt x="81861" y="34103"/>
                </a:moveTo>
                <a:lnTo>
                  <a:pt x="38741" y="43854"/>
                </a:lnTo>
                <a:lnTo>
                  <a:pt x="6460" y="74762"/>
                </a:lnTo>
                <a:lnTo>
                  <a:pt x="1800" y="89337"/>
                </a:lnTo>
                <a:lnTo>
                  <a:pt x="1800" y="96750"/>
                </a:lnTo>
                <a:lnTo>
                  <a:pt x="1800" y="105850"/>
                </a:lnTo>
                <a:lnTo>
                  <a:pt x="3654" y="113692"/>
                </a:lnTo>
                <a:lnTo>
                  <a:pt x="7361" y="120268"/>
                </a:lnTo>
                <a:lnTo>
                  <a:pt x="11067" y="126854"/>
                </a:lnTo>
                <a:lnTo>
                  <a:pt x="42009" y="149890"/>
                </a:lnTo>
                <a:lnTo>
                  <a:pt x="49548" y="153367"/>
                </a:lnTo>
                <a:lnTo>
                  <a:pt x="57202" y="156592"/>
                </a:lnTo>
                <a:lnTo>
                  <a:pt x="64982" y="159586"/>
                </a:lnTo>
                <a:lnTo>
                  <a:pt x="54396" y="240369"/>
                </a:lnTo>
                <a:lnTo>
                  <a:pt x="11825" y="234087"/>
                </a:lnTo>
                <a:lnTo>
                  <a:pt x="0" y="230495"/>
                </a:lnTo>
                <a:lnTo>
                  <a:pt x="0" y="260295"/>
                </a:lnTo>
                <a:lnTo>
                  <a:pt x="43439" y="267415"/>
                </a:lnTo>
                <a:lnTo>
                  <a:pt x="50626" y="268012"/>
                </a:lnTo>
                <a:lnTo>
                  <a:pt x="44700" y="310744"/>
                </a:lnTo>
                <a:lnTo>
                  <a:pt x="70908" y="310744"/>
                </a:lnTo>
                <a:lnTo>
                  <a:pt x="76835" y="268012"/>
                </a:lnTo>
                <a:lnTo>
                  <a:pt x="85888" y="267335"/>
                </a:lnTo>
                <a:lnTo>
                  <a:pt x="125078" y="257087"/>
                </a:lnTo>
                <a:lnTo>
                  <a:pt x="154204" y="230139"/>
                </a:lnTo>
                <a:lnTo>
                  <a:pt x="160309" y="203386"/>
                </a:lnTo>
                <a:lnTo>
                  <a:pt x="160309" y="193941"/>
                </a:lnTo>
                <a:lnTo>
                  <a:pt x="139220" y="161293"/>
                </a:lnTo>
                <a:lnTo>
                  <a:pt x="100069" y="140609"/>
                </a:lnTo>
                <a:lnTo>
                  <a:pt x="94070" y="138226"/>
                </a:lnTo>
                <a:lnTo>
                  <a:pt x="104300" y="61390"/>
                </a:lnTo>
                <a:lnTo>
                  <a:pt x="143974" y="68395"/>
                </a:lnTo>
                <a:lnTo>
                  <a:pt x="143974" y="40742"/>
                </a:lnTo>
                <a:lnTo>
                  <a:pt x="138592" y="39433"/>
                </a:lnTo>
                <a:lnTo>
                  <a:pt x="132749" y="38292"/>
                </a:lnTo>
                <a:lnTo>
                  <a:pt x="126467" y="37339"/>
                </a:lnTo>
                <a:lnTo>
                  <a:pt x="120184" y="36375"/>
                </a:lnTo>
                <a:lnTo>
                  <a:pt x="113933" y="35601"/>
                </a:lnTo>
                <a:lnTo>
                  <a:pt x="107713" y="35004"/>
                </a:lnTo>
                <a:lnTo>
                  <a:pt x="112384" y="0"/>
                </a:lnTo>
                <a:lnTo>
                  <a:pt x="86353" y="0"/>
                </a:lnTo>
                <a:lnTo>
                  <a:pt x="81861" y="34103"/>
                </a:lnTo>
                <a:close/>
              </a:path>
            </a:pathLst>
          </a:custGeom>
          <a:ln w="30637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5186" y="5784151"/>
            <a:ext cx="43180" cy="67310"/>
          </a:xfrm>
          <a:custGeom>
            <a:avLst/>
            <a:gdLst/>
            <a:ahLst/>
            <a:cxnLst/>
            <a:rect l="l" t="t" r="r" b="b"/>
            <a:pathLst>
              <a:path w="43180" h="67310">
                <a:moveTo>
                  <a:pt x="33936" y="67317"/>
                </a:moveTo>
                <a:lnTo>
                  <a:pt x="0" y="40564"/>
                </a:lnTo>
                <a:lnTo>
                  <a:pt x="0" y="32313"/>
                </a:lnTo>
                <a:lnTo>
                  <a:pt x="0" y="23454"/>
                </a:lnTo>
                <a:lnTo>
                  <a:pt x="32623" y="1398"/>
                </a:lnTo>
                <a:lnTo>
                  <a:pt x="43087" y="0"/>
                </a:lnTo>
                <a:lnTo>
                  <a:pt x="33936" y="67317"/>
                </a:lnTo>
                <a:close/>
              </a:path>
            </a:pathLst>
          </a:custGeom>
          <a:ln w="30637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0430" y="5892577"/>
            <a:ext cx="46355" cy="71120"/>
          </a:xfrm>
          <a:custGeom>
            <a:avLst/>
            <a:gdLst/>
            <a:ahLst/>
            <a:cxnLst/>
            <a:rect l="l" t="t" r="r" b="b"/>
            <a:pathLst>
              <a:path w="46355" h="71120">
                <a:moveTo>
                  <a:pt x="9151" y="0"/>
                </a:moveTo>
                <a:lnTo>
                  <a:pt x="15371" y="2397"/>
                </a:lnTo>
                <a:lnTo>
                  <a:pt x="20795" y="4785"/>
                </a:lnTo>
                <a:lnTo>
                  <a:pt x="25402" y="7183"/>
                </a:lnTo>
                <a:lnTo>
                  <a:pt x="30009" y="9570"/>
                </a:lnTo>
                <a:lnTo>
                  <a:pt x="43977" y="24145"/>
                </a:lnTo>
                <a:lnTo>
                  <a:pt x="45537" y="27559"/>
                </a:lnTo>
                <a:lnTo>
                  <a:pt x="46312" y="31412"/>
                </a:lnTo>
                <a:lnTo>
                  <a:pt x="46312" y="35726"/>
                </a:lnTo>
                <a:lnTo>
                  <a:pt x="20936" y="67319"/>
                </a:lnTo>
                <a:lnTo>
                  <a:pt x="0" y="70908"/>
                </a:lnTo>
                <a:lnTo>
                  <a:pt x="9151" y="0"/>
                </a:lnTo>
                <a:close/>
              </a:path>
            </a:pathLst>
          </a:custGeom>
          <a:ln w="30637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03707" y="5569537"/>
            <a:ext cx="10195560" cy="2837815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75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$ hdfs dfs -tail</a:t>
            </a:r>
            <a:r>
              <a:rPr sz="2900" spc="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95" dirty="0">
                <a:solidFill>
                  <a:srgbClr val="505050"/>
                </a:solidFill>
                <a:latin typeface="Consolas"/>
                <a:cs typeface="Consolas"/>
              </a:rPr>
              <a:t>hdfs_test_file.txt</a:t>
            </a:r>
            <a:endParaRPr sz="2900">
              <a:latin typeface="Consolas"/>
              <a:cs typeface="Consolas"/>
            </a:endParaRPr>
          </a:p>
          <a:p>
            <a:pPr marL="214629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#1</a:t>
            </a:r>
            <a:endParaRPr sz="2900">
              <a:latin typeface="Consolas"/>
              <a:cs typeface="Consolas"/>
            </a:endParaRPr>
          </a:p>
          <a:p>
            <a:pPr marL="214629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#2</a:t>
            </a:r>
            <a:endParaRPr sz="2900">
              <a:latin typeface="Consolas"/>
              <a:cs typeface="Consolas"/>
            </a:endParaRPr>
          </a:p>
          <a:p>
            <a:pPr marL="214629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...</a:t>
            </a:r>
            <a:endParaRPr sz="2900">
              <a:latin typeface="Consolas"/>
              <a:cs typeface="Consolas"/>
            </a:endParaRPr>
          </a:p>
          <a:p>
            <a:pPr marL="214629">
              <a:lnSpc>
                <a:spcPct val="100000"/>
              </a:lnSpc>
              <a:spcBef>
                <a:spcPts val="860"/>
              </a:spcBef>
            </a:pP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test content</a:t>
            </a:r>
            <a:r>
              <a:rPr sz="290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05050"/>
                </a:solidFill>
                <a:latin typeface="Consolas"/>
                <a:cs typeface="Consolas"/>
              </a:rPr>
              <a:t>#15</a:t>
            </a:r>
            <a:endParaRPr sz="29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7336" y="5538124"/>
            <a:ext cx="209550" cy="2900680"/>
          </a:xfrm>
          <a:custGeom>
            <a:avLst/>
            <a:gdLst/>
            <a:ahLst/>
            <a:cxnLst/>
            <a:rect l="l" t="t" r="r" b="b"/>
            <a:pathLst>
              <a:path w="209550" h="2900679">
                <a:moveTo>
                  <a:pt x="0" y="2900079"/>
                </a:moveTo>
                <a:lnTo>
                  <a:pt x="209417" y="2900079"/>
                </a:lnTo>
                <a:lnTo>
                  <a:pt x="209417" y="0"/>
                </a:lnTo>
                <a:lnTo>
                  <a:pt x="0" y="0"/>
                </a:lnTo>
                <a:lnTo>
                  <a:pt x="0" y="2900079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20019" y="2310478"/>
            <a:ext cx="209550" cy="9401810"/>
          </a:xfrm>
          <a:custGeom>
            <a:avLst/>
            <a:gdLst/>
            <a:ahLst/>
            <a:cxnLst/>
            <a:rect l="l" t="t" r="r" b="b"/>
            <a:pathLst>
              <a:path w="209550" h="9401810">
                <a:moveTo>
                  <a:pt x="0" y="9401452"/>
                </a:moveTo>
                <a:lnTo>
                  <a:pt x="209417" y="9401452"/>
                </a:lnTo>
                <a:lnTo>
                  <a:pt x="209417" y="0"/>
                </a:lnTo>
                <a:lnTo>
                  <a:pt x="0" y="0"/>
                </a:lnTo>
                <a:lnTo>
                  <a:pt x="0" y="9401452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010" y="1459934"/>
            <a:ext cx="191770" cy="372110"/>
          </a:xfrm>
          <a:custGeom>
            <a:avLst/>
            <a:gdLst/>
            <a:ahLst/>
            <a:cxnLst/>
            <a:rect l="l" t="t" r="r" b="b"/>
            <a:pathLst>
              <a:path w="191769" h="372110">
                <a:moveTo>
                  <a:pt x="97923" y="40794"/>
                </a:moveTo>
                <a:lnTo>
                  <a:pt x="54972" y="48846"/>
                </a:lnTo>
                <a:lnTo>
                  <a:pt x="19613" y="71397"/>
                </a:lnTo>
                <a:lnTo>
                  <a:pt x="2504" y="109101"/>
                </a:lnTo>
                <a:lnTo>
                  <a:pt x="2157" y="115734"/>
                </a:lnTo>
                <a:lnTo>
                  <a:pt x="2571" y="123613"/>
                </a:lnTo>
                <a:lnTo>
                  <a:pt x="21026" y="159832"/>
                </a:lnTo>
                <a:lnTo>
                  <a:pt x="57043" y="182360"/>
                </a:lnTo>
                <a:lnTo>
                  <a:pt x="77735" y="190894"/>
                </a:lnTo>
                <a:lnTo>
                  <a:pt x="65066" y="287520"/>
                </a:lnTo>
                <a:lnTo>
                  <a:pt x="21686" y="281837"/>
                </a:lnTo>
                <a:lnTo>
                  <a:pt x="0" y="275719"/>
                </a:lnTo>
                <a:lnTo>
                  <a:pt x="0" y="311362"/>
                </a:lnTo>
                <a:lnTo>
                  <a:pt x="43568" y="319012"/>
                </a:lnTo>
                <a:lnTo>
                  <a:pt x="60563" y="320597"/>
                </a:lnTo>
                <a:lnTo>
                  <a:pt x="53474" y="371705"/>
                </a:lnTo>
                <a:lnTo>
                  <a:pt x="84824" y="371705"/>
                </a:lnTo>
                <a:lnTo>
                  <a:pt x="91913" y="320597"/>
                </a:lnTo>
                <a:lnTo>
                  <a:pt x="102742" y="319782"/>
                </a:lnTo>
                <a:lnTo>
                  <a:pt x="141392" y="311046"/>
                </a:lnTo>
                <a:lnTo>
                  <a:pt x="175710" y="288167"/>
                </a:lnTo>
                <a:lnTo>
                  <a:pt x="191306" y="252053"/>
                </a:lnTo>
                <a:lnTo>
                  <a:pt x="191763" y="243291"/>
                </a:lnTo>
                <a:lnTo>
                  <a:pt x="191327" y="235104"/>
                </a:lnTo>
                <a:lnTo>
                  <a:pt x="171898" y="197599"/>
                </a:lnTo>
                <a:lnTo>
                  <a:pt x="133985" y="174257"/>
                </a:lnTo>
                <a:lnTo>
                  <a:pt x="112530" y="165345"/>
                </a:lnTo>
                <a:lnTo>
                  <a:pt x="124760" y="73432"/>
                </a:lnTo>
                <a:lnTo>
                  <a:pt x="164351" y="79809"/>
                </a:lnTo>
                <a:lnTo>
                  <a:pt x="172225" y="81809"/>
                </a:lnTo>
                <a:lnTo>
                  <a:pt x="172225" y="48741"/>
                </a:lnTo>
                <a:lnTo>
                  <a:pt x="128844" y="41873"/>
                </a:lnTo>
                <a:lnTo>
                  <a:pt x="134425" y="0"/>
                </a:lnTo>
                <a:lnTo>
                  <a:pt x="103295" y="0"/>
                </a:lnTo>
                <a:lnTo>
                  <a:pt x="97923" y="40794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3103" y="1532937"/>
            <a:ext cx="52069" cy="80645"/>
          </a:xfrm>
          <a:custGeom>
            <a:avLst/>
            <a:gdLst/>
            <a:ahLst/>
            <a:cxnLst/>
            <a:rect l="l" t="t" r="r" b="b"/>
            <a:pathLst>
              <a:path w="52069" h="80644">
                <a:moveTo>
                  <a:pt x="40585" y="80531"/>
                </a:moveTo>
                <a:lnTo>
                  <a:pt x="5738" y="57919"/>
                </a:lnTo>
                <a:lnTo>
                  <a:pt x="0" y="38658"/>
                </a:lnTo>
                <a:lnTo>
                  <a:pt x="771" y="31066"/>
                </a:lnTo>
                <a:lnTo>
                  <a:pt x="28317" y="4327"/>
                </a:lnTo>
                <a:lnTo>
                  <a:pt x="51537" y="0"/>
                </a:lnTo>
                <a:lnTo>
                  <a:pt x="40585" y="80531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7216" y="1662640"/>
            <a:ext cx="55880" cy="85090"/>
          </a:xfrm>
          <a:custGeom>
            <a:avLst/>
            <a:gdLst/>
            <a:ahLst/>
            <a:cxnLst/>
            <a:rect l="l" t="t" r="r" b="b"/>
            <a:pathLst>
              <a:path w="55880" h="85089">
                <a:moveTo>
                  <a:pt x="10952" y="0"/>
                </a:moveTo>
                <a:lnTo>
                  <a:pt x="47956" y="21119"/>
                </a:lnTo>
                <a:lnTo>
                  <a:pt x="52605" y="28878"/>
                </a:lnTo>
                <a:lnTo>
                  <a:pt x="54469" y="32962"/>
                </a:lnTo>
                <a:lnTo>
                  <a:pt x="55401" y="37580"/>
                </a:lnTo>
                <a:lnTo>
                  <a:pt x="55401" y="42731"/>
                </a:lnTo>
                <a:lnTo>
                  <a:pt x="34607" y="76768"/>
                </a:lnTo>
                <a:lnTo>
                  <a:pt x="0" y="84814"/>
                </a:lnTo>
                <a:lnTo>
                  <a:pt x="10952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010" y="2163577"/>
            <a:ext cx="191770" cy="372110"/>
          </a:xfrm>
          <a:custGeom>
            <a:avLst/>
            <a:gdLst/>
            <a:ahLst/>
            <a:cxnLst/>
            <a:rect l="l" t="t" r="r" b="b"/>
            <a:pathLst>
              <a:path w="191769" h="372110">
                <a:moveTo>
                  <a:pt x="97923" y="40794"/>
                </a:moveTo>
                <a:lnTo>
                  <a:pt x="54972" y="48846"/>
                </a:lnTo>
                <a:lnTo>
                  <a:pt x="19613" y="71397"/>
                </a:lnTo>
                <a:lnTo>
                  <a:pt x="2504" y="109101"/>
                </a:lnTo>
                <a:lnTo>
                  <a:pt x="2157" y="115734"/>
                </a:lnTo>
                <a:lnTo>
                  <a:pt x="2571" y="123613"/>
                </a:lnTo>
                <a:lnTo>
                  <a:pt x="21026" y="159832"/>
                </a:lnTo>
                <a:lnTo>
                  <a:pt x="57043" y="182360"/>
                </a:lnTo>
                <a:lnTo>
                  <a:pt x="77735" y="190894"/>
                </a:lnTo>
                <a:lnTo>
                  <a:pt x="65066" y="287520"/>
                </a:lnTo>
                <a:lnTo>
                  <a:pt x="21686" y="281837"/>
                </a:lnTo>
                <a:lnTo>
                  <a:pt x="0" y="275719"/>
                </a:lnTo>
                <a:lnTo>
                  <a:pt x="0" y="311362"/>
                </a:lnTo>
                <a:lnTo>
                  <a:pt x="43568" y="319012"/>
                </a:lnTo>
                <a:lnTo>
                  <a:pt x="60563" y="320597"/>
                </a:lnTo>
                <a:lnTo>
                  <a:pt x="53474" y="371705"/>
                </a:lnTo>
                <a:lnTo>
                  <a:pt x="84824" y="371705"/>
                </a:lnTo>
                <a:lnTo>
                  <a:pt x="91913" y="320597"/>
                </a:lnTo>
                <a:lnTo>
                  <a:pt x="102742" y="319782"/>
                </a:lnTo>
                <a:lnTo>
                  <a:pt x="141392" y="311046"/>
                </a:lnTo>
                <a:lnTo>
                  <a:pt x="175710" y="288167"/>
                </a:lnTo>
                <a:lnTo>
                  <a:pt x="191306" y="252053"/>
                </a:lnTo>
                <a:lnTo>
                  <a:pt x="191763" y="243291"/>
                </a:lnTo>
                <a:lnTo>
                  <a:pt x="191327" y="235104"/>
                </a:lnTo>
                <a:lnTo>
                  <a:pt x="171898" y="197599"/>
                </a:lnTo>
                <a:lnTo>
                  <a:pt x="133985" y="174257"/>
                </a:lnTo>
                <a:lnTo>
                  <a:pt x="112530" y="165345"/>
                </a:lnTo>
                <a:lnTo>
                  <a:pt x="124760" y="73432"/>
                </a:lnTo>
                <a:lnTo>
                  <a:pt x="164351" y="79809"/>
                </a:lnTo>
                <a:lnTo>
                  <a:pt x="172225" y="81809"/>
                </a:lnTo>
                <a:lnTo>
                  <a:pt x="172225" y="48741"/>
                </a:lnTo>
                <a:lnTo>
                  <a:pt x="128844" y="41873"/>
                </a:lnTo>
                <a:lnTo>
                  <a:pt x="134425" y="0"/>
                </a:lnTo>
                <a:lnTo>
                  <a:pt x="103295" y="0"/>
                </a:lnTo>
                <a:lnTo>
                  <a:pt x="97923" y="40794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3103" y="2236580"/>
            <a:ext cx="52069" cy="80645"/>
          </a:xfrm>
          <a:custGeom>
            <a:avLst/>
            <a:gdLst/>
            <a:ahLst/>
            <a:cxnLst/>
            <a:rect l="l" t="t" r="r" b="b"/>
            <a:pathLst>
              <a:path w="52069" h="80644">
                <a:moveTo>
                  <a:pt x="40585" y="80531"/>
                </a:moveTo>
                <a:lnTo>
                  <a:pt x="5738" y="57919"/>
                </a:lnTo>
                <a:lnTo>
                  <a:pt x="0" y="38658"/>
                </a:lnTo>
                <a:lnTo>
                  <a:pt x="771" y="31066"/>
                </a:lnTo>
                <a:lnTo>
                  <a:pt x="28317" y="4327"/>
                </a:lnTo>
                <a:lnTo>
                  <a:pt x="51537" y="0"/>
                </a:lnTo>
                <a:lnTo>
                  <a:pt x="40585" y="80531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7216" y="2366282"/>
            <a:ext cx="55880" cy="85090"/>
          </a:xfrm>
          <a:custGeom>
            <a:avLst/>
            <a:gdLst/>
            <a:ahLst/>
            <a:cxnLst/>
            <a:rect l="l" t="t" r="r" b="b"/>
            <a:pathLst>
              <a:path w="55880" h="85089">
                <a:moveTo>
                  <a:pt x="10952" y="0"/>
                </a:moveTo>
                <a:lnTo>
                  <a:pt x="47956" y="21119"/>
                </a:lnTo>
                <a:lnTo>
                  <a:pt x="52605" y="28878"/>
                </a:lnTo>
                <a:lnTo>
                  <a:pt x="54469" y="32962"/>
                </a:lnTo>
                <a:lnTo>
                  <a:pt x="55401" y="37580"/>
                </a:lnTo>
                <a:lnTo>
                  <a:pt x="55401" y="42731"/>
                </a:lnTo>
                <a:lnTo>
                  <a:pt x="34607" y="76768"/>
                </a:lnTo>
                <a:lnTo>
                  <a:pt x="0" y="84814"/>
                </a:lnTo>
                <a:lnTo>
                  <a:pt x="10952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1010" y="2867221"/>
            <a:ext cx="191770" cy="372110"/>
          </a:xfrm>
          <a:custGeom>
            <a:avLst/>
            <a:gdLst/>
            <a:ahLst/>
            <a:cxnLst/>
            <a:rect l="l" t="t" r="r" b="b"/>
            <a:pathLst>
              <a:path w="191769" h="372110">
                <a:moveTo>
                  <a:pt x="97923" y="40794"/>
                </a:moveTo>
                <a:lnTo>
                  <a:pt x="54972" y="48846"/>
                </a:lnTo>
                <a:lnTo>
                  <a:pt x="19613" y="71397"/>
                </a:lnTo>
                <a:lnTo>
                  <a:pt x="2504" y="109101"/>
                </a:lnTo>
                <a:lnTo>
                  <a:pt x="2157" y="115734"/>
                </a:lnTo>
                <a:lnTo>
                  <a:pt x="2571" y="123613"/>
                </a:lnTo>
                <a:lnTo>
                  <a:pt x="21026" y="159832"/>
                </a:lnTo>
                <a:lnTo>
                  <a:pt x="57043" y="182360"/>
                </a:lnTo>
                <a:lnTo>
                  <a:pt x="77735" y="190894"/>
                </a:lnTo>
                <a:lnTo>
                  <a:pt x="65066" y="287520"/>
                </a:lnTo>
                <a:lnTo>
                  <a:pt x="21686" y="281837"/>
                </a:lnTo>
                <a:lnTo>
                  <a:pt x="0" y="275719"/>
                </a:lnTo>
                <a:lnTo>
                  <a:pt x="0" y="311362"/>
                </a:lnTo>
                <a:lnTo>
                  <a:pt x="43568" y="319012"/>
                </a:lnTo>
                <a:lnTo>
                  <a:pt x="60563" y="320597"/>
                </a:lnTo>
                <a:lnTo>
                  <a:pt x="53474" y="371705"/>
                </a:lnTo>
                <a:lnTo>
                  <a:pt x="84824" y="371705"/>
                </a:lnTo>
                <a:lnTo>
                  <a:pt x="91913" y="320597"/>
                </a:lnTo>
                <a:lnTo>
                  <a:pt x="102742" y="319782"/>
                </a:lnTo>
                <a:lnTo>
                  <a:pt x="141392" y="311046"/>
                </a:lnTo>
                <a:lnTo>
                  <a:pt x="175710" y="288167"/>
                </a:lnTo>
                <a:lnTo>
                  <a:pt x="191306" y="252053"/>
                </a:lnTo>
                <a:lnTo>
                  <a:pt x="191763" y="243291"/>
                </a:lnTo>
                <a:lnTo>
                  <a:pt x="191327" y="235104"/>
                </a:lnTo>
                <a:lnTo>
                  <a:pt x="171898" y="197599"/>
                </a:lnTo>
                <a:lnTo>
                  <a:pt x="133985" y="174257"/>
                </a:lnTo>
                <a:lnTo>
                  <a:pt x="112530" y="165345"/>
                </a:lnTo>
                <a:lnTo>
                  <a:pt x="124760" y="73432"/>
                </a:lnTo>
                <a:lnTo>
                  <a:pt x="164351" y="79809"/>
                </a:lnTo>
                <a:lnTo>
                  <a:pt x="172225" y="81809"/>
                </a:lnTo>
                <a:lnTo>
                  <a:pt x="172225" y="48741"/>
                </a:lnTo>
                <a:lnTo>
                  <a:pt x="128844" y="41873"/>
                </a:lnTo>
                <a:lnTo>
                  <a:pt x="134425" y="0"/>
                </a:lnTo>
                <a:lnTo>
                  <a:pt x="103295" y="0"/>
                </a:lnTo>
                <a:lnTo>
                  <a:pt x="97923" y="40794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3103" y="2940224"/>
            <a:ext cx="52069" cy="80645"/>
          </a:xfrm>
          <a:custGeom>
            <a:avLst/>
            <a:gdLst/>
            <a:ahLst/>
            <a:cxnLst/>
            <a:rect l="l" t="t" r="r" b="b"/>
            <a:pathLst>
              <a:path w="52069" h="80644">
                <a:moveTo>
                  <a:pt x="40585" y="80531"/>
                </a:moveTo>
                <a:lnTo>
                  <a:pt x="5738" y="57919"/>
                </a:lnTo>
                <a:lnTo>
                  <a:pt x="0" y="38658"/>
                </a:lnTo>
                <a:lnTo>
                  <a:pt x="771" y="31066"/>
                </a:lnTo>
                <a:lnTo>
                  <a:pt x="28317" y="4327"/>
                </a:lnTo>
                <a:lnTo>
                  <a:pt x="51537" y="0"/>
                </a:lnTo>
                <a:lnTo>
                  <a:pt x="40585" y="80531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7216" y="3069927"/>
            <a:ext cx="55880" cy="85090"/>
          </a:xfrm>
          <a:custGeom>
            <a:avLst/>
            <a:gdLst/>
            <a:ahLst/>
            <a:cxnLst/>
            <a:rect l="l" t="t" r="r" b="b"/>
            <a:pathLst>
              <a:path w="55880" h="85089">
                <a:moveTo>
                  <a:pt x="10952" y="0"/>
                </a:moveTo>
                <a:lnTo>
                  <a:pt x="47956" y="21119"/>
                </a:lnTo>
                <a:lnTo>
                  <a:pt x="52605" y="28878"/>
                </a:lnTo>
                <a:lnTo>
                  <a:pt x="54469" y="32962"/>
                </a:lnTo>
                <a:lnTo>
                  <a:pt x="55401" y="37580"/>
                </a:lnTo>
                <a:lnTo>
                  <a:pt x="55401" y="42731"/>
                </a:lnTo>
                <a:lnTo>
                  <a:pt x="34607" y="76768"/>
                </a:lnTo>
                <a:lnTo>
                  <a:pt x="0" y="84814"/>
                </a:lnTo>
                <a:lnTo>
                  <a:pt x="10952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4479" y="1342807"/>
            <a:ext cx="13328650" cy="197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$ hdfs dfs -cp </a:t>
            </a:r>
            <a:r>
              <a:rPr sz="3450" spc="-100" dirty="0">
                <a:solidFill>
                  <a:srgbClr val="505050"/>
                </a:solidFill>
                <a:latin typeface="Consolas"/>
                <a:cs typeface="Consolas"/>
              </a:rPr>
              <a:t>hdfs_test_file.txt</a:t>
            </a:r>
            <a:r>
              <a:rPr sz="3450" spc="-3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450" spc="-75" dirty="0">
                <a:solidFill>
                  <a:srgbClr val="505050"/>
                </a:solidFill>
                <a:latin typeface="Consolas"/>
                <a:cs typeface="Consolas"/>
              </a:rPr>
              <a:t>hdfs_test_file_copy.txt</a:t>
            </a:r>
            <a:endParaRPr sz="3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$ hdfs dfs -get hdfs_test*</a:t>
            </a:r>
            <a:r>
              <a:rPr sz="345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.</a:t>
            </a:r>
            <a:endParaRPr sz="3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$ ls -lth</a:t>
            </a:r>
            <a:r>
              <a:rPr sz="345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450" spc="5" dirty="0">
                <a:solidFill>
                  <a:srgbClr val="505050"/>
                </a:solidFill>
                <a:latin typeface="Consolas"/>
                <a:cs typeface="Consolas"/>
              </a:rPr>
              <a:t>hdfs*</a:t>
            </a:r>
            <a:endParaRPr sz="3450">
              <a:latin typeface="Consolas"/>
              <a:cs typeface="Consola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35429" y="3565276"/>
          <a:ext cx="15301773" cy="114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1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3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1710">
                <a:tc>
                  <a:txBody>
                    <a:bodyPr/>
                    <a:lstStyle/>
                    <a:p>
                      <a:pPr marL="31750">
                        <a:lnSpc>
                          <a:spcPts val="3260"/>
                        </a:lnSpc>
                      </a:pPr>
                      <a:r>
                        <a:rPr sz="3450" spc="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-rw-r--r--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60"/>
                        </a:lnSpc>
                      </a:pPr>
                      <a:r>
                        <a:rPr sz="34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3260"/>
                        </a:lnSpc>
                      </a:pPr>
                      <a:r>
                        <a:rPr sz="34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60"/>
                        </a:lnSpc>
                      </a:pPr>
                      <a:r>
                        <a:rPr sz="3450" spc="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60"/>
                        </a:lnSpc>
                      </a:pPr>
                      <a:r>
                        <a:rPr sz="3450" spc="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246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3260"/>
                        </a:lnSpc>
                      </a:pPr>
                      <a:r>
                        <a:rPr sz="3450" spc="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Apr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60"/>
                        </a:lnSpc>
                      </a:pPr>
                      <a:r>
                        <a:rPr sz="34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3260"/>
                        </a:lnSpc>
                      </a:pPr>
                      <a:r>
                        <a:rPr sz="3450" spc="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13:28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3260"/>
                        </a:lnSpc>
                      </a:pPr>
                      <a:r>
                        <a:rPr sz="3450" spc="-7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hdfs_test_file_copy.txt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7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450" spc="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-rw-r--r--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4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4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450" spc="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450" spc="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246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450" spc="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Apr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4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450" spc="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13:28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450" spc="-10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hdfs_test_file.txt</a:t>
                      </a:r>
                      <a:endParaRPr sz="3450">
                        <a:latin typeface="Consolas"/>
                        <a:cs typeface="Consolas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464562" y="1293154"/>
            <a:ext cx="17260570" cy="3611879"/>
          </a:xfrm>
          <a:custGeom>
            <a:avLst/>
            <a:gdLst/>
            <a:ahLst/>
            <a:cxnLst/>
            <a:rect l="l" t="t" r="r" b="b"/>
            <a:pathLst>
              <a:path w="17260570" h="3611879">
                <a:moveTo>
                  <a:pt x="0" y="3611827"/>
                </a:moveTo>
                <a:lnTo>
                  <a:pt x="17260500" y="3611827"/>
                </a:lnTo>
                <a:lnTo>
                  <a:pt x="17260500" y="0"/>
                </a:lnTo>
                <a:lnTo>
                  <a:pt x="0" y="0"/>
                </a:lnTo>
                <a:lnTo>
                  <a:pt x="0" y="3611827"/>
                </a:lnTo>
                <a:close/>
              </a:path>
            </a:pathLst>
          </a:custGeom>
          <a:ln w="73296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6506" y="1256510"/>
            <a:ext cx="209550" cy="3685540"/>
          </a:xfrm>
          <a:custGeom>
            <a:avLst/>
            <a:gdLst/>
            <a:ahLst/>
            <a:cxnLst/>
            <a:rect l="l" t="t" r="r" b="b"/>
            <a:pathLst>
              <a:path w="209550" h="3685540">
                <a:moveTo>
                  <a:pt x="0" y="3685123"/>
                </a:moveTo>
                <a:lnTo>
                  <a:pt x="209417" y="3685123"/>
                </a:lnTo>
                <a:lnTo>
                  <a:pt x="209417" y="0"/>
                </a:lnTo>
                <a:lnTo>
                  <a:pt x="0" y="0"/>
                </a:lnTo>
                <a:lnTo>
                  <a:pt x="0" y="368512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0747" y="6864796"/>
            <a:ext cx="6082665" cy="4091304"/>
          </a:xfrm>
          <a:custGeom>
            <a:avLst/>
            <a:gdLst/>
            <a:ahLst/>
            <a:cxnLst/>
            <a:rect l="l" t="t" r="r" b="b"/>
            <a:pathLst>
              <a:path w="6082665" h="4091304">
                <a:moveTo>
                  <a:pt x="0" y="4090943"/>
                </a:moveTo>
                <a:lnTo>
                  <a:pt x="6082432" y="4090943"/>
                </a:lnTo>
                <a:lnTo>
                  <a:pt x="6082432" y="0"/>
                </a:lnTo>
                <a:lnTo>
                  <a:pt x="0" y="0"/>
                </a:lnTo>
                <a:lnTo>
                  <a:pt x="0" y="4090943"/>
                </a:lnTo>
                <a:close/>
              </a:path>
            </a:pathLst>
          </a:custGeom>
          <a:ln w="26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96020" y="7047272"/>
            <a:ext cx="5734685" cy="3082290"/>
          </a:xfrm>
          <a:custGeom>
            <a:avLst/>
            <a:gdLst/>
            <a:ahLst/>
            <a:cxnLst/>
            <a:rect l="l" t="t" r="r" b="b"/>
            <a:pathLst>
              <a:path w="5734684" h="3082290">
                <a:moveTo>
                  <a:pt x="0" y="3081790"/>
                </a:moveTo>
                <a:lnTo>
                  <a:pt x="5734150" y="3081790"/>
                </a:lnTo>
                <a:lnTo>
                  <a:pt x="5734150" y="0"/>
                </a:lnTo>
                <a:lnTo>
                  <a:pt x="0" y="0"/>
                </a:lnTo>
                <a:lnTo>
                  <a:pt x="0" y="3081790"/>
                </a:lnTo>
                <a:close/>
              </a:path>
            </a:pathLst>
          </a:custGeom>
          <a:ln w="26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45408" y="7653013"/>
            <a:ext cx="1717675" cy="976630"/>
          </a:xfrm>
          <a:prstGeom prst="rect">
            <a:avLst/>
          </a:prstGeom>
          <a:solidFill>
            <a:srgbClr val="9E64A9"/>
          </a:solidFill>
        </p:spPr>
        <p:txBody>
          <a:bodyPr vert="horz" wrap="square" lIns="0" tIns="168910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330"/>
              </a:spcBef>
            </a:pPr>
            <a:r>
              <a:rPr sz="2050" spc="229" dirty="0">
                <a:solidFill>
                  <a:srgbClr val="FFFFFF"/>
                </a:solidFill>
                <a:latin typeface="Calibri"/>
                <a:cs typeface="Calibri"/>
              </a:rPr>
              <a:t>HDFS</a:t>
            </a:r>
            <a:endParaRPr sz="205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10"/>
              </a:spcBef>
            </a:pPr>
            <a:r>
              <a:rPr sz="2050" spc="85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81694" y="7192870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18440" rIns="0" bIns="0" rtlCol="0">
            <a:spAutoFit/>
          </a:bodyPr>
          <a:lstStyle/>
          <a:p>
            <a:pPr marL="398780" marR="368300" indent="-22860">
              <a:lnSpc>
                <a:spcPct val="100499"/>
              </a:lnSpc>
              <a:spcBef>
                <a:spcPts val="1720"/>
              </a:spcBef>
            </a:pPr>
            <a:r>
              <a:rPr sz="2050" spc="110" dirty="0">
                <a:solidFill>
                  <a:srgbClr val="505050"/>
                </a:solidFill>
                <a:latin typeface="Calibri"/>
                <a:cs typeface="Calibri"/>
              </a:rPr>
              <a:t>Distribu</a:t>
            </a:r>
            <a:r>
              <a:rPr sz="2050" spc="80" dirty="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sz="2050" spc="100" dirty="0">
                <a:solidFill>
                  <a:srgbClr val="505050"/>
                </a:solidFill>
                <a:latin typeface="Calibri"/>
                <a:cs typeface="Calibri"/>
              </a:rPr>
              <a:t>ed  </a:t>
            </a:r>
            <a:r>
              <a:rPr sz="2050" spc="130" dirty="0">
                <a:solidFill>
                  <a:srgbClr val="505050"/>
                </a:solidFill>
                <a:latin typeface="Calibri"/>
                <a:cs typeface="Calibri"/>
              </a:rPr>
              <a:t>FileSystem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1694" y="8438455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18440" rIns="0" bIns="0" rtlCol="0">
            <a:spAutoFit/>
          </a:bodyPr>
          <a:lstStyle/>
          <a:p>
            <a:pPr marL="302260" marR="294640" indent="316865">
              <a:lnSpc>
                <a:spcPct val="100499"/>
              </a:lnSpc>
              <a:spcBef>
                <a:spcPts val="1720"/>
              </a:spcBef>
            </a:pPr>
            <a:r>
              <a:rPr sz="2050" spc="165" dirty="0">
                <a:solidFill>
                  <a:srgbClr val="505050"/>
                </a:solidFill>
                <a:latin typeface="Calibri"/>
                <a:cs typeface="Calibri"/>
              </a:rPr>
              <a:t>FSData  </a:t>
            </a:r>
            <a:r>
              <a:rPr sz="2050" spc="125" dirty="0">
                <a:solidFill>
                  <a:srgbClr val="505050"/>
                </a:solidFill>
                <a:latin typeface="Calibri"/>
                <a:cs typeface="Calibri"/>
              </a:rPr>
              <a:t>InputSt</a:t>
            </a:r>
            <a:r>
              <a:rPr sz="2050" spc="7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2050" spc="135" dirty="0">
                <a:solidFill>
                  <a:srgbClr val="505050"/>
                </a:solidFill>
                <a:latin typeface="Calibri"/>
                <a:cs typeface="Calibri"/>
              </a:rPr>
              <a:t>eam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64283" y="7842672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665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6048" y="78426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76065" y="78426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01331" y="7777040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8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618" y="8287930"/>
            <a:ext cx="1379220" cy="405130"/>
          </a:xfrm>
          <a:custGeom>
            <a:avLst/>
            <a:gdLst/>
            <a:ahLst/>
            <a:cxnLst/>
            <a:rect l="l" t="t" r="r" b="b"/>
            <a:pathLst>
              <a:path w="1379220" h="405129">
                <a:moveTo>
                  <a:pt x="0" y="0"/>
                </a:moveTo>
                <a:lnTo>
                  <a:pt x="1378942" y="404626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6048" y="826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80347" y="870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0148" y="8620814"/>
            <a:ext cx="191770" cy="126364"/>
          </a:xfrm>
          <a:custGeom>
            <a:avLst/>
            <a:gdLst/>
            <a:ahLst/>
            <a:cxnLst/>
            <a:rect l="l" t="t" r="r" b="b"/>
            <a:pathLst>
              <a:path w="191770" h="126365">
                <a:moveTo>
                  <a:pt x="36962" y="0"/>
                </a:moveTo>
                <a:lnTo>
                  <a:pt x="0" y="125933"/>
                </a:lnTo>
                <a:lnTo>
                  <a:pt x="191543" y="113745"/>
                </a:lnTo>
                <a:lnTo>
                  <a:pt x="36962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59618" y="8530192"/>
            <a:ext cx="1379220" cy="405130"/>
          </a:xfrm>
          <a:custGeom>
            <a:avLst/>
            <a:gdLst/>
            <a:ahLst/>
            <a:cxnLst/>
            <a:rect l="l" t="t" r="r" b="b"/>
            <a:pathLst>
              <a:path w="1379220" h="405129">
                <a:moveTo>
                  <a:pt x="0" y="0"/>
                </a:moveTo>
                <a:lnTo>
                  <a:pt x="1378942" y="404626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048" y="85056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80347" y="89470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90148" y="8863076"/>
            <a:ext cx="191770" cy="126364"/>
          </a:xfrm>
          <a:custGeom>
            <a:avLst/>
            <a:gdLst/>
            <a:ahLst/>
            <a:cxnLst/>
            <a:rect l="l" t="t" r="r" b="b"/>
            <a:pathLst>
              <a:path w="191770" h="126365">
                <a:moveTo>
                  <a:pt x="36962" y="0"/>
                </a:moveTo>
                <a:lnTo>
                  <a:pt x="0" y="125933"/>
                </a:lnTo>
                <a:lnTo>
                  <a:pt x="191543" y="113745"/>
                </a:lnTo>
                <a:lnTo>
                  <a:pt x="36962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949758" y="7319984"/>
            <a:ext cx="124396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1:</a:t>
            </a:r>
            <a:r>
              <a:rPr sz="2450" spc="-365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80" dirty="0">
                <a:solidFill>
                  <a:srgbClr val="505050"/>
                </a:solidFill>
                <a:latin typeface="Tahoma"/>
                <a:cs typeface="Tahoma"/>
              </a:rPr>
              <a:t>cre</a:t>
            </a:r>
            <a:r>
              <a:rPr sz="2450" spc="80" dirty="0">
                <a:solidFill>
                  <a:srgbClr val="505050"/>
                </a:solidFill>
                <a:latin typeface="Calibri"/>
                <a:cs typeface="Calibri"/>
              </a:rPr>
              <a:t>ate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34572" y="7886668"/>
            <a:ext cx="107569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3:</a:t>
            </a:r>
            <a:r>
              <a:rPr sz="2450" spc="-36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60" dirty="0">
                <a:solidFill>
                  <a:srgbClr val="505050"/>
                </a:solidFill>
                <a:latin typeface="Tahoma"/>
                <a:cs typeface="Tahoma"/>
              </a:rPr>
              <a:t>write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27033" y="8885904"/>
            <a:ext cx="109093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6:</a:t>
            </a:r>
            <a:r>
              <a:rPr sz="2450" spc="-37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80" dirty="0">
                <a:solidFill>
                  <a:srgbClr val="505050"/>
                </a:solidFill>
                <a:latin typeface="Tahoma"/>
                <a:cs typeface="Tahoma"/>
              </a:rPr>
              <a:t>close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69058" y="9510610"/>
            <a:ext cx="1901825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50" dirty="0">
                <a:solidFill>
                  <a:srgbClr val="505050"/>
                </a:solidFill>
                <a:latin typeface="Verdana"/>
                <a:cs typeface="Verdana"/>
              </a:rPr>
              <a:t>client</a:t>
            </a:r>
            <a:r>
              <a:rPr sz="2850" spc="-520" dirty="0">
                <a:solidFill>
                  <a:srgbClr val="505050"/>
                </a:solidFill>
                <a:latin typeface="Verdana"/>
                <a:cs typeface="Verdana"/>
              </a:rPr>
              <a:t> </a:t>
            </a:r>
            <a:r>
              <a:rPr sz="2850" spc="-30" dirty="0">
                <a:solidFill>
                  <a:srgbClr val="505050"/>
                </a:solidFill>
                <a:latin typeface="Verdana"/>
                <a:cs typeface="Verdana"/>
              </a:rPr>
              <a:t>JVM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2850" spc="-50" dirty="0">
                <a:solidFill>
                  <a:srgbClr val="505050"/>
                </a:solidFill>
                <a:latin typeface="Verdana"/>
                <a:cs typeface="Verdana"/>
              </a:rPr>
              <a:t>client</a:t>
            </a:r>
            <a:r>
              <a:rPr sz="2850" spc="-515" dirty="0">
                <a:solidFill>
                  <a:srgbClr val="505050"/>
                </a:solidFill>
                <a:latin typeface="Verdana"/>
                <a:cs typeface="Verdana"/>
              </a:rPr>
              <a:t> </a:t>
            </a:r>
            <a:r>
              <a:rPr sz="2850" spc="-50" dirty="0">
                <a:solidFill>
                  <a:srgbClr val="505050"/>
                </a:solidFill>
                <a:latin typeface="Verdana"/>
                <a:cs typeface="Verdana"/>
              </a:rPr>
              <a:t>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69058" y="12520979"/>
            <a:ext cx="226568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505050"/>
                </a:solidFill>
                <a:latin typeface="Verdana"/>
                <a:cs typeface="Verdana"/>
              </a:rPr>
              <a:t>Pipeline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50" spc="40" dirty="0">
                <a:solidFill>
                  <a:srgbClr val="505050"/>
                </a:solidFill>
                <a:latin typeface="Verdana"/>
                <a:cs typeface="Verdana"/>
              </a:rPr>
              <a:t>of</a:t>
            </a:r>
            <a:r>
              <a:rPr sz="2850" spc="-515" dirty="0">
                <a:solidFill>
                  <a:srgbClr val="505050"/>
                </a:solidFill>
                <a:latin typeface="Verdana"/>
                <a:cs typeface="Verdana"/>
              </a:rPr>
              <a:t> </a:t>
            </a:r>
            <a:r>
              <a:rPr sz="2850" spc="-65" dirty="0">
                <a:solidFill>
                  <a:srgbClr val="505050"/>
                </a:solidFill>
                <a:latin typeface="Verdana"/>
                <a:cs typeface="Verdana"/>
              </a:rPr>
              <a:t>datanodes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933836" y="7639083"/>
            <a:ext cx="3178175" cy="0"/>
          </a:xfrm>
          <a:custGeom>
            <a:avLst/>
            <a:gdLst/>
            <a:ahLst/>
            <a:cxnLst/>
            <a:rect l="l" t="t" r="r" b="b"/>
            <a:pathLst>
              <a:path w="3178175">
                <a:moveTo>
                  <a:pt x="0" y="0"/>
                </a:moveTo>
                <a:lnTo>
                  <a:pt x="3177966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46769" y="76390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55337" y="76390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080599" y="7573452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8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933836" y="8392087"/>
            <a:ext cx="3178175" cy="0"/>
          </a:xfrm>
          <a:custGeom>
            <a:avLst/>
            <a:gdLst/>
            <a:ahLst/>
            <a:cxnLst/>
            <a:rect l="l" t="t" r="r" b="b"/>
            <a:pathLst>
              <a:path w="3178175">
                <a:moveTo>
                  <a:pt x="0" y="0"/>
                </a:moveTo>
                <a:lnTo>
                  <a:pt x="3177966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846769" y="83920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155337" y="83920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80599" y="8326456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8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831402" y="12391494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393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745287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75860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01119" y="12325863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6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872177" y="13136808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301393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259683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829110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723490" y="13071157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4">
                <a:moveTo>
                  <a:pt x="180361" y="0"/>
                </a:moveTo>
                <a:lnTo>
                  <a:pt x="0" y="65652"/>
                </a:lnTo>
                <a:lnTo>
                  <a:pt x="180361" y="131283"/>
                </a:lnTo>
                <a:lnTo>
                  <a:pt x="180361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896361" y="12391494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393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810248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240821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166079" y="12325863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6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937137" y="13136808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301393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324643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894071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788451" y="13071157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4">
                <a:moveTo>
                  <a:pt x="180361" y="0"/>
                </a:moveTo>
                <a:lnTo>
                  <a:pt x="0" y="65652"/>
                </a:lnTo>
                <a:lnTo>
                  <a:pt x="180361" y="131283"/>
                </a:lnTo>
                <a:lnTo>
                  <a:pt x="180361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3924751" y="7068022"/>
            <a:ext cx="124523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2:</a:t>
            </a:r>
            <a:r>
              <a:rPr sz="2450" spc="-38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55" dirty="0">
                <a:solidFill>
                  <a:srgbClr val="505050"/>
                </a:solidFill>
                <a:latin typeface="Tahoma"/>
                <a:cs typeface="Tahoma"/>
              </a:rPr>
              <a:t>create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698579" y="7868730"/>
            <a:ext cx="1697989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7:</a:t>
            </a:r>
            <a:r>
              <a:rPr sz="2450" spc="-385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95" dirty="0">
                <a:solidFill>
                  <a:srgbClr val="505050"/>
                </a:solidFill>
                <a:latin typeface="Tahoma"/>
                <a:cs typeface="Tahoma"/>
              </a:rPr>
              <a:t>complete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233667" y="11938851"/>
            <a:ext cx="2491740" cy="1870075"/>
          </a:xfrm>
          <a:custGeom>
            <a:avLst/>
            <a:gdLst/>
            <a:ahLst/>
            <a:cxnLst/>
            <a:rect l="l" t="t" r="r" b="b"/>
            <a:pathLst>
              <a:path w="2491740" h="1870075">
                <a:moveTo>
                  <a:pt x="0" y="1869628"/>
                </a:moveTo>
                <a:lnTo>
                  <a:pt x="2491662" y="1869628"/>
                </a:lnTo>
                <a:lnTo>
                  <a:pt x="2491662" y="0"/>
                </a:lnTo>
                <a:lnTo>
                  <a:pt x="0" y="0"/>
                </a:lnTo>
                <a:lnTo>
                  <a:pt x="0" y="1869628"/>
                </a:lnTo>
                <a:close/>
              </a:path>
            </a:pathLst>
          </a:custGeom>
          <a:ln w="26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0650229" y="13244875"/>
            <a:ext cx="1658620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60" dirty="0">
                <a:solidFill>
                  <a:srgbClr val="505050"/>
                </a:solidFill>
                <a:latin typeface="Verdana"/>
                <a:cs typeface="Verdana"/>
              </a:rPr>
              <a:t>datanode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428048" y="12127348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sz="2050" spc="145" dirty="0">
                <a:solidFill>
                  <a:srgbClr val="505050"/>
                </a:solidFill>
                <a:latin typeface="Calibri"/>
                <a:cs typeface="Calibri"/>
              </a:rPr>
              <a:t>DataNode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473924" y="12127348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sz="2050" spc="145" dirty="0">
                <a:solidFill>
                  <a:srgbClr val="505050"/>
                </a:solidFill>
                <a:latin typeface="Calibri"/>
                <a:cs typeface="Calibri"/>
              </a:rPr>
              <a:t>DataNode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519800" y="12127348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sz="2050" spc="145" dirty="0">
                <a:solidFill>
                  <a:srgbClr val="505050"/>
                </a:solidFill>
                <a:latin typeface="Calibri"/>
                <a:cs typeface="Calibri"/>
              </a:rPr>
              <a:t>DataNode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468419" y="7053282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369570">
              <a:lnSpc>
                <a:spcPct val="100000"/>
              </a:lnSpc>
            </a:pPr>
            <a:r>
              <a:rPr sz="2050" spc="155" dirty="0">
                <a:solidFill>
                  <a:srgbClr val="505050"/>
                </a:solidFill>
                <a:latin typeface="Calibri"/>
                <a:cs typeface="Calibri"/>
              </a:rPr>
              <a:t>NameNode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279542" y="11930202"/>
            <a:ext cx="2491740" cy="1870075"/>
          </a:xfrm>
          <a:prstGeom prst="rect">
            <a:avLst/>
          </a:prstGeom>
          <a:ln w="26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  <a:spcBef>
                <a:spcPts val="2430"/>
              </a:spcBef>
            </a:pPr>
            <a:r>
              <a:rPr sz="2850" spc="-60" dirty="0">
                <a:solidFill>
                  <a:srgbClr val="505050"/>
                </a:solidFill>
                <a:latin typeface="Verdana"/>
                <a:cs typeface="Verdana"/>
              </a:rPr>
              <a:t>datanode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325419" y="11938851"/>
            <a:ext cx="2491740" cy="1870075"/>
          </a:xfrm>
          <a:prstGeom prst="rect">
            <a:avLst/>
          </a:prstGeom>
          <a:ln w="26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  <a:spcBef>
                <a:spcPts val="2360"/>
              </a:spcBef>
            </a:pPr>
            <a:r>
              <a:rPr sz="2850" spc="-60" dirty="0">
                <a:solidFill>
                  <a:srgbClr val="505050"/>
                </a:solidFill>
                <a:latin typeface="Verdana"/>
                <a:cs typeface="Verdana"/>
              </a:rPr>
              <a:t>datanode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274039" y="6864785"/>
            <a:ext cx="2491740" cy="1870075"/>
          </a:xfrm>
          <a:prstGeom prst="rect">
            <a:avLst/>
          </a:prstGeom>
          <a:ln w="26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2360"/>
              </a:spcBef>
            </a:pPr>
            <a:r>
              <a:rPr sz="2850" spc="-75" dirty="0">
                <a:solidFill>
                  <a:srgbClr val="505050"/>
                </a:solidFill>
                <a:latin typeface="Verdana"/>
                <a:cs typeface="Verdana"/>
              </a:rPr>
              <a:t>Namenode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320795" y="9615830"/>
            <a:ext cx="0" cy="2363470"/>
          </a:xfrm>
          <a:custGeom>
            <a:avLst/>
            <a:gdLst/>
            <a:ahLst/>
            <a:cxnLst/>
            <a:rect l="l" t="t" r="r" b="b"/>
            <a:pathLst>
              <a:path h="2363470">
                <a:moveTo>
                  <a:pt x="0" y="0"/>
                </a:moveTo>
                <a:lnTo>
                  <a:pt x="0" y="2362922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320795" y="95298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320795" y="12021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255164" y="11946990"/>
            <a:ext cx="131445" cy="180975"/>
          </a:xfrm>
          <a:custGeom>
            <a:avLst/>
            <a:gdLst/>
            <a:ahLst/>
            <a:cxnLst/>
            <a:rect l="l" t="t" r="r" b="b"/>
            <a:pathLst>
              <a:path w="131445" h="180975">
                <a:moveTo>
                  <a:pt x="131263" y="0"/>
                </a:moveTo>
                <a:lnTo>
                  <a:pt x="0" y="0"/>
                </a:lnTo>
                <a:lnTo>
                  <a:pt x="65631" y="180361"/>
                </a:lnTo>
                <a:lnTo>
                  <a:pt x="131263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545482" y="9656692"/>
            <a:ext cx="0" cy="2363470"/>
          </a:xfrm>
          <a:custGeom>
            <a:avLst/>
            <a:gdLst/>
            <a:ahLst/>
            <a:cxnLst/>
            <a:rect l="l" t="t" r="r" b="b"/>
            <a:pathLst>
              <a:path h="2363470">
                <a:moveTo>
                  <a:pt x="0" y="2362943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545482" y="12105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545482" y="961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479851" y="9508095"/>
            <a:ext cx="131445" cy="180975"/>
          </a:xfrm>
          <a:custGeom>
            <a:avLst/>
            <a:gdLst/>
            <a:ahLst/>
            <a:cxnLst/>
            <a:rect l="l" t="t" r="r" b="b"/>
            <a:pathLst>
              <a:path w="131445" h="180975">
                <a:moveTo>
                  <a:pt x="65631" y="0"/>
                </a:moveTo>
                <a:lnTo>
                  <a:pt x="0" y="180361"/>
                </a:lnTo>
                <a:lnTo>
                  <a:pt x="131263" y="180361"/>
                </a:lnTo>
                <a:lnTo>
                  <a:pt x="65631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1825903" y="11121979"/>
            <a:ext cx="1856739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5: </a:t>
            </a:r>
            <a:r>
              <a:rPr sz="2450" spc="55" dirty="0">
                <a:solidFill>
                  <a:srgbClr val="505050"/>
                </a:solidFill>
                <a:latin typeface="Tahoma"/>
                <a:cs typeface="Tahoma"/>
              </a:rPr>
              <a:t>ack</a:t>
            </a:r>
            <a:r>
              <a:rPr sz="2450" spc="-575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70" dirty="0">
                <a:solidFill>
                  <a:srgbClr val="505050"/>
                </a:solidFill>
                <a:latin typeface="Tahoma"/>
                <a:cs typeface="Tahoma"/>
              </a:rPr>
              <a:t>packet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902415" y="11755258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4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5948186" y="11755258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4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902415" y="13659808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5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948186" y="13659808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5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943164" y="11122293"/>
            <a:ext cx="209613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4: </a:t>
            </a:r>
            <a:r>
              <a:rPr sz="2450" spc="60" dirty="0">
                <a:solidFill>
                  <a:srgbClr val="505050"/>
                </a:solidFill>
                <a:latin typeface="Tahoma"/>
                <a:cs typeface="Tahoma"/>
              </a:rPr>
              <a:t>write</a:t>
            </a:r>
            <a:r>
              <a:rPr sz="2450" spc="-56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70" dirty="0">
                <a:solidFill>
                  <a:srgbClr val="505050"/>
                </a:solidFill>
                <a:latin typeface="Tahoma"/>
                <a:cs typeface="Tahoma"/>
              </a:rPr>
              <a:t>packet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3317" y="7022550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5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6981" y="7080956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0278" y="7184713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5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1547" y="6930121"/>
            <a:ext cx="389572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cat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hdfs_meged.txt</a:t>
            </a:r>
            <a:endParaRPr sz="275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52497" y="7545813"/>
          <a:ext cx="3159530" cy="4175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7509">
                <a:tc>
                  <a:txBody>
                    <a:bodyPr/>
                    <a:lstStyle/>
                    <a:p>
                      <a:pPr marL="31750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75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750">
                        <a:latin typeface="Consolas"/>
                        <a:cs typeface="Consolas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</a:t>
                      </a:r>
                      <a:endParaRPr sz="2750">
                        <a:latin typeface="Consolas"/>
                        <a:cs typeface="Consolas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#2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7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7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#15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7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7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7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#14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2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content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#15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703317" y="1427647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6981" y="1486054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69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0278" y="1589810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4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3317" y="1955381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6981" y="2013787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69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0278" y="2117544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4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3317" y="2483113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6981" y="2541520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69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80278" y="2645276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4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71547" y="1335219"/>
            <a:ext cx="10668000" cy="150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dfs -cp </a:t>
            </a:r>
            <a:r>
              <a:rPr sz="2750" spc="-75" dirty="0">
                <a:solidFill>
                  <a:srgbClr val="505050"/>
                </a:solidFill>
                <a:latin typeface="Consolas"/>
                <a:cs typeface="Consolas"/>
              </a:rPr>
              <a:t>hdfs_test_file.txt</a:t>
            </a:r>
            <a:r>
              <a:rPr sz="2750" spc="-3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-55" dirty="0">
                <a:solidFill>
                  <a:srgbClr val="505050"/>
                </a:solidFill>
                <a:latin typeface="Consolas"/>
                <a:cs typeface="Consolas"/>
              </a:rPr>
              <a:t>hdfs_test_file_copy.txt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dfs -get hdfs_test*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.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ls -lth</a:t>
            </a:r>
            <a:r>
              <a:rPr sz="275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hdfs*</a:t>
            </a:r>
            <a:endParaRPr sz="2750">
              <a:latin typeface="Consolas"/>
              <a:cs typeface="Consola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652497" y="3006378"/>
          <a:ext cx="12254117" cy="879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5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9777">
                <a:tc>
                  <a:txBody>
                    <a:bodyPr/>
                    <a:lstStyle/>
                    <a:p>
                      <a:pPr marL="31750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-rw-r--r--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605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246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Apr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13:28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605"/>
                        </a:lnSpc>
                      </a:pPr>
                      <a:r>
                        <a:rPr sz="2750" spc="-5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hdfs_test_file_copy.txt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7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-rw-r--r--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246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Apr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13:28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750" spc="-7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hdfs_test_file.txt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1703317" y="4066313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6981" y="4124719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0278" y="4228475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5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3317" y="4594045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36981" y="4652452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80278" y="4756208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5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71547" y="3973883"/>
            <a:ext cx="8926830" cy="9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dfs -getmerge hdfs_test*</a:t>
            </a:r>
            <a:r>
              <a:rPr sz="275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hdfs_meged.txt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ls -lth</a:t>
            </a:r>
            <a:r>
              <a:rPr sz="275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hdfs*</a:t>
            </a:r>
            <a:endParaRPr sz="2750">
              <a:latin typeface="Consolas"/>
              <a:cs typeface="Consolas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652497" y="5117310"/>
          <a:ext cx="12254119" cy="140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1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5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9777">
                <a:tc>
                  <a:txBody>
                    <a:bodyPr/>
                    <a:lstStyle/>
                    <a:p>
                      <a:pPr marL="31750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-rw-r--r--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605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492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Apr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13:32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hdfs_meged.txt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7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-rw-r--r--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246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Apr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13:28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750" spc="-5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hdfs_test_file_copy.txt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7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-rw-r--r--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246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Apr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13:28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750" spc="-7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hdfs_test_file.txt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481630" y="1293154"/>
            <a:ext cx="17260570" cy="5318125"/>
          </a:xfrm>
          <a:custGeom>
            <a:avLst/>
            <a:gdLst/>
            <a:ahLst/>
            <a:cxnLst/>
            <a:rect l="l" t="t" r="r" b="b"/>
            <a:pathLst>
              <a:path w="17260570" h="5318125">
                <a:moveTo>
                  <a:pt x="0" y="5318089"/>
                </a:moveTo>
                <a:lnTo>
                  <a:pt x="17260500" y="5318089"/>
                </a:lnTo>
                <a:lnTo>
                  <a:pt x="17260500" y="0"/>
                </a:lnTo>
                <a:lnTo>
                  <a:pt x="0" y="0"/>
                </a:lnTo>
                <a:lnTo>
                  <a:pt x="0" y="5318089"/>
                </a:lnTo>
                <a:close/>
              </a:path>
            </a:pathLst>
          </a:custGeom>
          <a:ln w="73296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1630" y="6888366"/>
            <a:ext cx="4806315" cy="4832985"/>
          </a:xfrm>
          <a:custGeom>
            <a:avLst/>
            <a:gdLst/>
            <a:ahLst/>
            <a:cxnLst/>
            <a:rect l="l" t="t" r="r" b="b"/>
            <a:pathLst>
              <a:path w="4806315" h="4832984">
                <a:moveTo>
                  <a:pt x="0" y="4832889"/>
                </a:moveTo>
                <a:lnTo>
                  <a:pt x="4806136" y="4832889"/>
                </a:lnTo>
                <a:lnTo>
                  <a:pt x="4806136" y="0"/>
                </a:lnTo>
                <a:lnTo>
                  <a:pt x="0" y="0"/>
                </a:lnTo>
                <a:lnTo>
                  <a:pt x="0" y="4832889"/>
                </a:lnTo>
                <a:close/>
              </a:path>
            </a:pathLst>
          </a:custGeom>
          <a:ln w="73296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6506" y="1256502"/>
            <a:ext cx="209550" cy="5391785"/>
          </a:xfrm>
          <a:custGeom>
            <a:avLst/>
            <a:gdLst/>
            <a:ahLst/>
            <a:cxnLst/>
            <a:rect l="l" t="t" r="r" b="b"/>
            <a:pathLst>
              <a:path w="209550" h="5391784">
                <a:moveTo>
                  <a:pt x="0" y="5391385"/>
                </a:moveTo>
                <a:lnTo>
                  <a:pt x="209417" y="5391385"/>
                </a:lnTo>
                <a:lnTo>
                  <a:pt x="209417" y="0"/>
                </a:lnTo>
                <a:lnTo>
                  <a:pt x="0" y="0"/>
                </a:lnTo>
                <a:lnTo>
                  <a:pt x="0" y="5391385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56506" y="6851718"/>
            <a:ext cx="209550" cy="4906645"/>
          </a:xfrm>
          <a:custGeom>
            <a:avLst/>
            <a:gdLst/>
            <a:ahLst/>
            <a:cxnLst/>
            <a:rect l="l" t="t" r="r" b="b"/>
            <a:pathLst>
              <a:path w="209550" h="4906645">
                <a:moveTo>
                  <a:pt x="0" y="4906185"/>
                </a:moveTo>
                <a:lnTo>
                  <a:pt x="209417" y="4906185"/>
                </a:lnTo>
                <a:lnTo>
                  <a:pt x="209417" y="0"/>
                </a:lnTo>
                <a:lnTo>
                  <a:pt x="0" y="0"/>
                </a:lnTo>
                <a:lnTo>
                  <a:pt x="0" y="4906185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20747" y="6864796"/>
            <a:ext cx="6082665" cy="4091304"/>
          </a:xfrm>
          <a:custGeom>
            <a:avLst/>
            <a:gdLst/>
            <a:ahLst/>
            <a:cxnLst/>
            <a:rect l="l" t="t" r="r" b="b"/>
            <a:pathLst>
              <a:path w="6082665" h="4091304">
                <a:moveTo>
                  <a:pt x="0" y="4090943"/>
                </a:moveTo>
                <a:lnTo>
                  <a:pt x="6082432" y="4090943"/>
                </a:lnTo>
                <a:lnTo>
                  <a:pt x="6082432" y="0"/>
                </a:lnTo>
                <a:lnTo>
                  <a:pt x="0" y="0"/>
                </a:lnTo>
                <a:lnTo>
                  <a:pt x="0" y="4090943"/>
                </a:lnTo>
                <a:close/>
              </a:path>
            </a:pathLst>
          </a:custGeom>
          <a:ln w="26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96020" y="7047272"/>
            <a:ext cx="5734685" cy="3082290"/>
          </a:xfrm>
          <a:custGeom>
            <a:avLst/>
            <a:gdLst/>
            <a:ahLst/>
            <a:cxnLst/>
            <a:rect l="l" t="t" r="r" b="b"/>
            <a:pathLst>
              <a:path w="5734684" h="3082290">
                <a:moveTo>
                  <a:pt x="0" y="3081790"/>
                </a:moveTo>
                <a:lnTo>
                  <a:pt x="5734150" y="3081790"/>
                </a:lnTo>
                <a:lnTo>
                  <a:pt x="5734150" y="0"/>
                </a:lnTo>
                <a:lnTo>
                  <a:pt x="0" y="0"/>
                </a:lnTo>
                <a:lnTo>
                  <a:pt x="0" y="3081790"/>
                </a:lnTo>
                <a:close/>
              </a:path>
            </a:pathLst>
          </a:custGeom>
          <a:ln w="26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45408" y="7653013"/>
            <a:ext cx="1717675" cy="976630"/>
          </a:xfrm>
          <a:prstGeom prst="rect">
            <a:avLst/>
          </a:prstGeom>
          <a:solidFill>
            <a:srgbClr val="9E64A9"/>
          </a:solidFill>
        </p:spPr>
        <p:txBody>
          <a:bodyPr vert="horz" wrap="square" lIns="0" tIns="168910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330"/>
              </a:spcBef>
            </a:pPr>
            <a:r>
              <a:rPr sz="2050" spc="229" dirty="0">
                <a:solidFill>
                  <a:srgbClr val="FFFFFF"/>
                </a:solidFill>
                <a:latin typeface="Calibri"/>
                <a:cs typeface="Calibri"/>
              </a:rPr>
              <a:t>HDFS</a:t>
            </a:r>
            <a:endParaRPr sz="205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10"/>
              </a:spcBef>
            </a:pPr>
            <a:r>
              <a:rPr sz="2050" spc="85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381694" y="7192870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18440" rIns="0" bIns="0" rtlCol="0">
            <a:spAutoFit/>
          </a:bodyPr>
          <a:lstStyle/>
          <a:p>
            <a:pPr marL="398780" marR="368300" indent="-22860">
              <a:lnSpc>
                <a:spcPct val="100499"/>
              </a:lnSpc>
              <a:spcBef>
                <a:spcPts val="1720"/>
              </a:spcBef>
            </a:pPr>
            <a:r>
              <a:rPr sz="2050" spc="110" dirty="0">
                <a:solidFill>
                  <a:srgbClr val="505050"/>
                </a:solidFill>
                <a:latin typeface="Calibri"/>
                <a:cs typeface="Calibri"/>
              </a:rPr>
              <a:t>Distribu</a:t>
            </a:r>
            <a:r>
              <a:rPr sz="2050" spc="80" dirty="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sz="2050" spc="100" dirty="0">
                <a:solidFill>
                  <a:srgbClr val="505050"/>
                </a:solidFill>
                <a:latin typeface="Calibri"/>
                <a:cs typeface="Calibri"/>
              </a:rPr>
              <a:t>ed  </a:t>
            </a:r>
            <a:r>
              <a:rPr sz="2050" spc="130" dirty="0">
                <a:solidFill>
                  <a:srgbClr val="505050"/>
                </a:solidFill>
                <a:latin typeface="Calibri"/>
                <a:cs typeface="Calibri"/>
              </a:rPr>
              <a:t>FileSystem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81694" y="8438455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18440" rIns="0" bIns="0" rtlCol="0">
            <a:spAutoFit/>
          </a:bodyPr>
          <a:lstStyle/>
          <a:p>
            <a:pPr marL="302260" marR="294640" indent="316865">
              <a:lnSpc>
                <a:spcPct val="100499"/>
              </a:lnSpc>
              <a:spcBef>
                <a:spcPts val="1720"/>
              </a:spcBef>
            </a:pPr>
            <a:r>
              <a:rPr sz="2050" spc="165" dirty="0">
                <a:solidFill>
                  <a:srgbClr val="505050"/>
                </a:solidFill>
                <a:latin typeface="Calibri"/>
                <a:cs typeface="Calibri"/>
              </a:rPr>
              <a:t>FSData  </a:t>
            </a:r>
            <a:r>
              <a:rPr sz="2050" spc="125" dirty="0">
                <a:solidFill>
                  <a:srgbClr val="505050"/>
                </a:solidFill>
                <a:latin typeface="Calibri"/>
                <a:cs typeface="Calibri"/>
              </a:rPr>
              <a:t>InputSt</a:t>
            </a:r>
            <a:r>
              <a:rPr sz="2050" spc="7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2050" spc="135" dirty="0">
                <a:solidFill>
                  <a:srgbClr val="505050"/>
                </a:solidFill>
                <a:latin typeface="Calibri"/>
                <a:cs typeface="Calibri"/>
              </a:rPr>
              <a:t>eam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864283" y="7842672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665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6048" y="78426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276065" y="78426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201331" y="7777040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8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59618" y="8287930"/>
            <a:ext cx="1379220" cy="405130"/>
          </a:xfrm>
          <a:custGeom>
            <a:avLst/>
            <a:gdLst/>
            <a:ahLst/>
            <a:cxnLst/>
            <a:rect l="l" t="t" r="r" b="b"/>
            <a:pathLst>
              <a:path w="1379220" h="405129">
                <a:moveTo>
                  <a:pt x="0" y="0"/>
                </a:moveTo>
                <a:lnTo>
                  <a:pt x="1378942" y="404626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6048" y="826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80347" y="870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90148" y="8620814"/>
            <a:ext cx="191770" cy="126364"/>
          </a:xfrm>
          <a:custGeom>
            <a:avLst/>
            <a:gdLst/>
            <a:ahLst/>
            <a:cxnLst/>
            <a:rect l="l" t="t" r="r" b="b"/>
            <a:pathLst>
              <a:path w="191770" h="126365">
                <a:moveTo>
                  <a:pt x="36962" y="0"/>
                </a:moveTo>
                <a:lnTo>
                  <a:pt x="0" y="125933"/>
                </a:lnTo>
                <a:lnTo>
                  <a:pt x="191543" y="113745"/>
                </a:lnTo>
                <a:lnTo>
                  <a:pt x="36962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59618" y="8530192"/>
            <a:ext cx="1379220" cy="405130"/>
          </a:xfrm>
          <a:custGeom>
            <a:avLst/>
            <a:gdLst/>
            <a:ahLst/>
            <a:cxnLst/>
            <a:rect l="l" t="t" r="r" b="b"/>
            <a:pathLst>
              <a:path w="1379220" h="405129">
                <a:moveTo>
                  <a:pt x="0" y="0"/>
                </a:moveTo>
                <a:lnTo>
                  <a:pt x="1378942" y="404626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76048" y="85056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80347" y="89470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90148" y="8863076"/>
            <a:ext cx="191770" cy="126364"/>
          </a:xfrm>
          <a:custGeom>
            <a:avLst/>
            <a:gdLst/>
            <a:ahLst/>
            <a:cxnLst/>
            <a:rect l="l" t="t" r="r" b="b"/>
            <a:pathLst>
              <a:path w="191770" h="126365">
                <a:moveTo>
                  <a:pt x="36962" y="0"/>
                </a:moveTo>
                <a:lnTo>
                  <a:pt x="0" y="125933"/>
                </a:lnTo>
                <a:lnTo>
                  <a:pt x="191543" y="113745"/>
                </a:lnTo>
                <a:lnTo>
                  <a:pt x="36962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949758" y="7319984"/>
            <a:ext cx="124396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1:</a:t>
            </a:r>
            <a:r>
              <a:rPr sz="2450" spc="-365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80" dirty="0">
                <a:solidFill>
                  <a:srgbClr val="505050"/>
                </a:solidFill>
                <a:latin typeface="Tahoma"/>
                <a:cs typeface="Tahoma"/>
              </a:rPr>
              <a:t>cre</a:t>
            </a:r>
            <a:r>
              <a:rPr sz="2450" spc="80" dirty="0">
                <a:solidFill>
                  <a:srgbClr val="505050"/>
                </a:solidFill>
                <a:latin typeface="Calibri"/>
                <a:cs typeface="Calibri"/>
              </a:rPr>
              <a:t>ate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34572" y="7886668"/>
            <a:ext cx="107569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3:</a:t>
            </a:r>
            <a:r>
              <a:rPr sz="2450" spc="-36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60" dirty="0">
                <a:solidFill>
                  <a:srgbClr val="505050"/>
                </a:solidFill>
                <a:latin typeface="Tahoma"/>
                <a:cs typeface="Tahoma"/>
              </a:rPr>
              <a:t>write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27033" y="8885904"/>
            <a:ext cx="109093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6:</a:t>
            </a:r>
            <a:r>
              <a:rPr sz="2450" spc="-37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80" dirty="0">
                <a:solidFill>
                  <a:srgbClr val="505050"/>
                </a:solidFill>
                <a:latin typeface="Tahoma"/>
                <a:cs typeface="Tahoma"/>
              </a:rPr>
              <a:t>close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69058" y="9510610"/>
            <a:ext cx="1901825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50" dirty="0">
                <a:solidFill>
                  <a:srgbClr val="505050"/>
                </a:solidFill>
                <a:latin typeface="Verdana"/>
                <a:cs typeface="Verdana"/>
              </a:rPr>
              <a:t>client</a:t>
            </a:r>
            <a:r>
              <a:rPr sz="2850" spc="-520" dirty="0">
                <a:solidFill>
                  <a:srgbClr val="505050"/>
                </a:solidFill>
                <a:latin typeface="Verdana"/>
                <a:cs typeface="Verdana"/>
              </a:rPr>
              <a:t> </a:t>
            </a:r>
            <a:r>
              <a:rPr sz="2850" spc="-30" dirty="0">
                <a:solidFill>
                  <a:srgbClr val="505050"/>
                </a:solidFill>
                <a:latin typeface="Verdana"/>
                <a:cs typeface="Verdana"/>
              </a:rPr>
              <a:t>JVM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2850" spc="-50" dirty="0">
                <a:solidFill>
                  <a:srgbClr val="505050"/>
                </a:solidFill>
                <a:latin typeface="Verdana"/>
                <a:cs typeface="Verdana"/>
              </a:rPr>
              <a:t>client</a:t>
            </a:r>
            <a:r>
              <a:rPr sz="2850" spc="-515" dirty="0">
                <a:solidFill>
                  <a:srgbClr val="505050"/>
                </a:solidFill>
                <a:latin typeface="Verdana"/>
                <a:cs typeface="Verdana"/>
              </a:rPr>
              <a:t> </a:t>
            </a:r>
            <a:r>
              <a:rPr sz="2850" spc="-50" dirty="0">
                <a:solidFill>
                  <a:srgbClr val="505050"/>
                </a:solidFill>
                <a:latin typeface="Verdana"/>
                <a:cs typeface="Verdana"/>
              </a:rPr>
              <a:t>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69058" y="12520979"/>
            <a:ext cx="226568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505050"/>
                </a:solidFill>
                <a:latin typeface="Verdana"/>
                <a:cs typeface="Verdana"/>
              </a:rPr>
              <a:t>Pipeline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50" spc="40" dirty="0">
                <a:solidFill>
                  <a:srgbClr val="505050"/>
                </a:solidFill>
                <a:latin typeface="Verdana"/>
                <a:cs typeface="Verdana"/>
              </a:rPr>
              <a:t>of</a:t>
            </a:r>
            <a:r>
              <a:rPr sz="2850" spc="-515" dirty="0">
                <a:solidFill>
                  <a:srgbClr val="505050"/>
                </a:solidFill>
                <a:latin typeface="Verdana"/>
                <a:cs typeface="Verdana"/>
              </a:rPr>
              <a:t> </a:t>
            </a:r>
            <a:r>
              <a:rPr sz="2850" spc="-65" dirty="0">
                <a:solidFill>
                  <a:srgbClr val="505050"/>
                </a:solidFill>
                <a:latin typeface="Verdana"/>
                <a:cs typeface="Verdana"/>
              </a:rPr>
              <a:t>datanodes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933836" y="7639083"/>
            <a:ext cx="3178175" cy="0"/>
          </a:xfrm>
          <a:custGeom>
            <a:avLst/>
            <a:gdLst/>
            <a:ahLst/>
            <a:cxnLst/>
            <a:rect l="l" t="t" r="r" b="b"/>
            <a:pathLst>
              <a:path w="3178175">
                <a:moveTo>
                  <a:pt x="0" y="0"/>
                </a:moveTo>
                <a:lnTo>
                  <a:pt x="3177966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846769" y="76390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55337" y="76390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080599" y="7573452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8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33836" y="8392087"/>
            <a:ext cx="3178175" cy="0"/>
          </a:xfrm>
          <a:custGeom>
            <a:avLst/>
            <a:gdLst/>
            <a:ahLst/>
            <a:cxnLst/>
            <a:rect l="l" t="t" r="r" b="b"/>
            <a:pathLst>
              <a:path w="3178175">
                <a:moveTo>
                  <a:pt x="0" y="0"/>
                </a:moveTo>
                <a:lnTo>
                  <a:pt x="3177966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846769" y="83920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155337" y="83920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80599" y="8326456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8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831402" y="12391494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393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745287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75860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101119" y="12325863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6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872177" y="13136808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301393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259683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829110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723490" y="13071157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4">
                <a:moveTo>
                  <a:pt x="180361" y="0"/>
                </a:moveTo>
                <a:lnTo>
                  <a:pt x="0" y="65652"/>
                </a:lnTo>
                <a:lnTo>
                  <a:pt x="180361" y="131283"/>
                </a:lnTo>
                <a:lnTo>
                  <a:pt x="180361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896361" y="12391494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393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810248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240821" y="123914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166079" y="12325863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5">
                <a:moveTo>
                  <a:pt x="0" y="0"/>
                </a:moveTo>
                <a:lnTo>
                  <a:pt x="0" y="131263"/>
                </a:lnTo>
                <a:lnTo>
                  <a:pt x="180361" y="65631"/>
                </a:lnTo>
                <a:lnTo>
                  <a:pt x="0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937137" y="13136808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301393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324643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894071" y="1313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788451" y="13071157"/>
            <a:ext cx="180975" cy="131445"/>
          </a:xfrm>
          <a:custGeom>
            <a:avLst/>
            <a:gdLst/>
            <a:ahLst/>
            <a:cxnLst/>
            <a:rect l="l" t="t" r="r" b="b"/>
            <a:pathLst>
              <a:path w="180975" h="131444">
                <a:moveTo>
                  <a:pt x="180361" y="0"/>
                </a:moveTo>
                <a:lnTo>
                  <a:pt x="0" y="65652"/>
                </a:lnTo>
                <a:lnTo>
                  <a:pt x="180361" y="131283"/>
                </a:lnTo>
                <a:lnTo>
                  <a:pt x="180361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3924751" y="7068022"/>
            <a:ext cx="124523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2:</a:t>
            </a:r>
            <a:r>
              <a:rPr sz="2450" spc="-38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55" dirty="0">
                <a:solidFill>
                  <a:srgbClr val="505050"/>
                </a:solidFill>
                <a:latin typeface="Tahoma"/>
                <a:cs typeface="Tahoma"/>
              </a:rPr>
              <a:t>create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698579" y="7868730"/>
            <a:ext cx="1697989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7:</a:t>
            </a:r>
            <a:r>
              <a:rPr sz="2450" spc="-385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95" dirty="0">
                <a:solidFill>
                  <a:srgbClr val="505050"/>
                </a:solidFill>
                <a:latin typeface="Tahoma"/>
                <a:cs typeface="Tahoma"/>
              </a:rPr>
              <a:t>complete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0233667" y="11938851"/>
            <a:ext cx="2491740" cy="1870075"/>
          </a:xfrm>
          <a:custGeom>
            <a:avLst/>
            <a:gdLst/>
            <a:ahLst/>
            <a:cxnLst/>
            <a:rect l="l" t="t" r="r" b="b"/>
            <a:pathLst>
              <a:path w="2491740" h="1870075">
                <a:moveTo>
                  <a:pt x="0" y="1869628"/>
                </a:moveTo>
                <a:lnTo>
                  <a:pt x="2491662" y="1869628"/>
                </a:lnTo>
                <a:lnTo>
                  <a:pt x="2491662" y="0"/>
                </a:lnTo>
                <a:lnTo>
                  <a:pt x="0" y="0"/>
                </a:lnTo>
                <a:lnTo>
                  <a:pt x="0" y="1869628"/>
                </a:lnTo>
                <a:close/>
              </a:path>
            </a:pathLst>
          </a:custGeom>
          <a:ln w="26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0650229" y="13244875"/>
            <a:ext cx="1658620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60" dirty="0">
                <a:solidFill>
                  <a:srgbClr val="505050"/>
                </a:solidFill>
                <a:latin typeface="Verdana"/>
                <a:cs typeface="Verdana"/>
              </a:rPr>
              <a:t>datanode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428048" y="12127348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sz="2050" spc="145" dirty="0">
                <a:solidFill>
                  <a:srgbClr val="505050"/>
                </a:solidFill>
                <a:latin typeface="Calibri"/>
                <a:cs typeface="Calibri"/>
              </a:rPr>
              <a:t>DataNode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473924" y="12127348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sz="2050" spc="145" dirty="0">
                <a:solidFill>
                  <a:srgbClr val="505050"/>
                </a:solidFill>
                <a:latin typeface="Calibri"/>
                <a:cs typeface="Calibri"/>
              </a:rPr>
              <a:t>DataNode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6519800" y="12127348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sz="2050" spc="145" dirty="0">
                <a:solidFill>
                  <a:srgbClr val="505050"/>
                </a:solidFill>
                <a:latin typeface="Calibri"/>
                <a:cs typeface="Calibri"/>
              </a:rPr>
              <a:t>DataNode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6468419" y="7053282"/>
            <a:ext cx="2103120" cy="107886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369570">
              <a:lnSpc>
                <a:spcPct val="100000"/>
              </a:lnSpc>
            </a:pPr>
            <a:r>
              <a:rPr sz="2050" spc="155" dirty="0">
                <a:solidFill>
                  <a:srgbClr val="505050"/>
                </a:solidFill>
                <a:latin typeface="Calibri"/>
                <a:cs typeface="Calibri"/>
              </a:rPr>
              <a:t>NameNode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279542" y="11930202"/>
            <a:ext cx="2491740" cy="1870075"/>
          </a:xfrm>
          <a:prstGeom prst="rect">
            <a:avLst/>
          </a:prstGeom>
          <a:ln w="26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  <a:spcBef>
                <a:spcPts val="2430"/>
              </a:spcBef>
            </a:pPr>
            <a:r>
              <a:rPr sz="2850" spc="-60" dirty="0">
                <a:solidFill>
                  <a:srgbClr val="505050"/>
                </a:solidFill>
                <a:latin typeface="Verdana"/>
                <a:cs typeface="Verdana"/>
              </a:rPr>
              <a:t>datanode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6325419" y="11938851"/>
            <a:ext cx="2491740" cy="1870075"/>
          </a:xfrm>
          <a:prstGeom prst="rect">
            <a:avLst/>
          </a:prstGeom>
          <a:ln w="26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  <a:spcBef>
                <a:spcPts val="2360"/>
              </a:spcBef>
            </a:pPr>
            <a:r>
              <a:rPr sz="2850" spc="-60" dirty="0">
                <a:solidFill>
                  <a:srgbClr val="505050"/>
                </a:solidFill>
                <a:latin typeface="Verdana"/>
                <a:cs typeface="Verdana"/>
              </a:rPr>
              <a:t>datanode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6274039" y="6864785"/>
            <a:ext cx="2491740" cy="1870075"/>
          </a:xfrm>
          <a:prstGeom prst="rect">
            <a:avLst/>
          </a:prstGeom>
          <a:ln w="26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2360"/>
              </a:spcBef>
            </a:pPr>
            <a:r>
              <a:rPr sz="2850" spc="-75" dirty="0">
                <a:solidFill>
                  <a:srgbClr val="505050"/>
                </a:solidFill>
                <a:latin typeface="Verdana"/>
                <a:cs typeface="Verdana"/>
              </a:rPr>
              <a:t>Namenode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1320795" y="9615830"/>
            <a:ext cx="0" cy="2363470"/>
          </a:xfrm>
          <a:custGeom>
            <a:avLst/>
            <a:gdLst/>
            <a:ahLst/>
            <a:cxnLst/>
            <a:rect l="l" t="t" r="r" b="b"/>
            <a:pathLst>
              <a:path h="2363470">
                <a:moveTo>
                  <a:pt x="0" y="0"/>
                </a:moveTo>
                <a:lnTo>
                  <a:pt x="0" y="2362922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320795" y="95298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320795" y="12021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255164" y="11946990"/>
            <a:ext cx="131445" cy="180975"/>
          </a:xfrm>
          <a:custGeom>
            <a:avLst/>
            <a:gdLst/>
            <a:ahLst/>
            <a:cxnLst/>
            <a:rect l="l" t="t" r="r" b="b"/>
            <a:pathLst>
              <a:path w="131445" h="180975">
                <a:moveTo>
                  <a:pt x="131263" y="0"/>
                </a:moveTo>
                <a:lnTo>
                  <a:pt x="0" y="0"/>
                </a:lnTo>
                <a:lnTo>
                  <a:pt x="65631" y="180361"/>
                </a:lnTo>
                <a:lnTo>
                  <a:pt x="131263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545482" y="9656692"/>
            <a:ext cx="0" cy="2363470"/>
          </a:xfrm>
          <a:custGeom>
            <a:avLst/>
            <a:gdLst/>
            <a:ahLst/>
            <a:cxnLst/>
            <a:rect l="l" t="t" r="r" b="b"/>
            <a:pathLst>
              <a:path h="2363470">
                <a:moveTo>
                  <a:pt x="0" y="2362943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545482" y="12105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545482" y="961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90">
            <a:solidFill>
              <a:srgbClr val="9E6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479851" y="9508095"/>
            <a:ext cx="131445" cy="180975"/>
          </a:xfrm>
          <a:custGeom>
            <a:avLst/>
            <a:gdLst/>
            <a:ahLst/>
            <a:cxnLst/>
            <a:rect l="l" t="t" r="r" b="b"/>
            <a:pathLst>
              <a:path w="131445" h="180975">
                <a:moveTo>
                  <a:pt x="65631" y="0"/>
                </a:moveTo>
                <a:lnTo>
                  <a:pt x="0" y="180361"/>
                </a:lnTo>
                <a:lnTo>
                  <a:pt x="131263" y="180361"/>
                </a:lnTo>
                <a:lnTo>
                  <a:pt x="65631" y="0"/>
                </a:lnTo>
                <a:close/>
              </a:path>
            </a:pathLst>
          </a:custGeom>
          <a:solidFill>
            <a:srgbClr val="9E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1825903" y="11121979"/>
            <a:ext cx="1856739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5: </a:t>
            </a:r>
            <a:r>
              <a:rPr sz="2450" spc="55" dirty="0">
                <a:solidFill>
                  <a:srgbClr val="505050"/>
                </a:solidFill>
                <a:latin typeface="Tahoma"/>
                <a:cs typeface="Tahoma"/>
              </a:rPr>
              <a:t>ack</a:t>
            </a:r>
            <a:r>
              <a:rPr sz="2450" spc="-575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70" dirty="0">
                <a:solidFill>
                  <a:srgbClr val="505050"/>
                </a:solidFill>
                <a:latin typeface="Tahoma"/>
                <a:cs typeface="Tahoma"/>
              </a:rPr>
              <a:t>packet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902415" y="11755258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4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5948186" y="11755258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4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2902415" y="13659808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5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5948186" y="13659808"/>
            <a:ext cx="2006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30" dirty="0">
                <a:solidFill>
                  <a:srgbClr val="505050"/>
                </a:solidFill>
                <a:latin typeface="Calibri"/>
                <a:cs typeface="Calibri"/>
              </a:rPr>
              <a:t>5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943164" y="11122293"/>
            <a:ext cx="209613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solidFill>
                  <a:srgbClr val="505050"/>
                </a:solidFill>
                <a:latin typeface="Tahoma"/>
                <a:cs typeface="Tahoma"/>
              </a:rPr>
              <a:t>4: </a:t>
            </a:r>
            <a:r>
              <a:rPr sz="2450" spc="60" dirty="0">
                <a:solidFill>
                  <a:srgbClr val="505050"/>
                </a:solidFill>
                <a:latin typeface="Tahoma"/>
                <a:cs typeface="Tahoma"/>
              </a:rPr>
              <a:t>write</a:t>
            </a:r>
            <a:r>
              <a:rPr sz="2450" spc="-56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2450" spc="70" dirty="0">
                <a:solidFill>
                  <a:srgbClr val="505050"/>
                </a:solidFill>
                <a:latin typeface="Tahoma"/>
                <a:cs typeface="Tahoma"/>
              </a:rPr>
              <a:t>packet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93948" y="6530757"/>
            <a:ext cx="2743835" cy="1584325"/>
          </a:xfrm>
          <a:custGeom>
            <a:avLst/>
            <a:gdLst/>
            <a:ahLst/>
            <a:cxnLst/>
            <a:rect l="l" t="t" r="r" b="b"/>
            <a:pathLst>
              <a:path w="2743834" h="1584325">
                <a:moveTo>
                  <a:pt x="2743591" y="1584014"/>
                </a:moveTo>
                <a:lnTo>
                  <a:pt x="0" y="0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3938" y="6504208"/>
            <a:ext cx="116205" cy="140335"/>
          </a:xfrm>
          <a:custGeom>
            <a:avLst/>
            <a:gdLst/>
            <a:ahLst/>
            <a:cxnLst/>
            <a:rect l="l" t="t" r="r" b="b"/>
            <a:pathLst>
              <a:path w="116204" h="140334">
                <a:moveTo>
                  <a:pt x="34899" y="140079"/>
                </a:moveTo>
                <a:lnTo>
                  <a:pt x="0" y="26543"/>
                </a:lnTo>
                <a:lnTo>
                  <a:pt x="115776" y="0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1970" y="6675200"/>
            <a:ext cx="3154045" cy="1821180"/>
          </a:xfrm>
          <a:custGeom>
            <a:avLst/>
            <a:gdLst/>
            <a:ahLst/>
            <a:cxnLst/>
            <a:rect l="l" t="t" r="r" b="b"/>
            <a:pathLst>
              <a:path w="3154045" h="1821179">
                <a:moveTo>
                  <a:pt x="0" y="0"/>
                </a:moveTo>
                <a:lnTo>
                  <a:pt x="3153966" y="1820939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60165" y="8382608"/>
            <a:ext cx="116205" cy="140335"/>
          </a:xfrm>
          <a:custGeom>
            <a:avLst/>
            <a:gdLst/>
            <a:ahLst/>
            <a:cxnLst/>
            <a:rect l="l" t="t" r="r" b="b"/>
            <a:pathLst>
              <a:path w="116204" h="140334">
                <a:moveTo>
                  <a:pt x="80877" y="0"/>
                </a:moveTo>
                <a:lnTo>
                  <a:pt x="115776" y="113535"/>
                </a:lnTo>
                <a:lnTo>
                  <a:pt x="0" y="140079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 rot="1800000">
            <a:off x="8087668" y="6833180"/>
            <a:ext cx="8576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70"/>
              </a:lnSpc>
            </a:pPr>
            <a:r>
              <a:rPr sz="2950" spc="3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2950" spc="185" dirty="0">
                <a:solidFill>
                  <a:srgbClr val="505050"/>
                </a:solidFill>
                <a:latin typeface="Calibri"/>
                <a:cs typeface="Calibri"/>
              </a:rPr>
              <a:t>ead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1800000">
            <a:off x="7441077" y="7765236"/>
            <a:ext cx="947036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70"/>
              </a:lnSpc>
            </a:pPr>
            <a:r>
              <a:rPr sz="2950" spc="114" dirty="0">
                <a:solidFill>
                  <a:srgbClr val="505050"/>
                </a:solidFill>
                <a:latin typeface="Calibri"/>
                <a:cs typeface="Calibri"/>
              </a:rPr>
              <a:t>wri</a:t>
            </a:r>
            <a:r>
              <a:rPr sz="2950" spc="70" dirty="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sz="2950" spc="140" dirty="0">
                <a:solidFill>
                  <a:srgbClr val="505050"/>
                </a:solidFill>
                <a:latin typeface="Calibri"/>
                <a:cs typeface="Calibri"/>
              </a:rPr>
              <a:t>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41518" y="10277144"/>
            <a:ext cx="5171287" cy="2183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8400" y="4876589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>
                <a:moveTo>
                  <a:pt x="0" y="0"/>
                </a:moveTo>
                <a:lnTo>
                  <a:pt x="1789369" y="0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30786" y="4795716"/>
            <a:ext cx="86995" cy="161925"/>
          </a:xfrm>
          <a:custGeom>
            <a:avLst/>
            <a:gdLst/>
            <a:ahLst/>
            <a:cxnLst/>
            <a:rect l="l" t="t" r="r" b="b"/>
            <a:pathLst>
              <a:path w="86995" h="161925">
                <a:moveTo>
                  <a:pt x="0" y="0"/>
                </a:moveTo>
                <a:lnTo>
                  <a:pt x="86981" y="80877"/>
                </a:lnTo>
                <a:lnTo>
                  <a:pt x="0" y="161743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0670" y="4511243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>
                <a:moveTo>
                  <a:pt x="1789369" y="0"/>
                </a:moveTo>
                <a:lnTo>
                  <a:pt x="0" y="0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0672" y="4430372"/>
            <a:ext cx="86995" cy="161925"/>
          </a:xfrm>
          <a:custGeom>
            <a:avLst/>
            <a:gdLst/>
            <a:ahLst/>
            <a:cxnLst/>
            <a:rect l="l" t="t" r="r" b="b"/>
            <a:pathLst>
              <a:path w="86995" h="161925">
                <a:moveTo>
                  <a:pt x="86981" y="161743"/>
                </a:moveTo>
                <a:lnTo>
                  <a:pt x="0" y="80866"/>
                </a:lnTo>
                <a:lnTo>
                  <a:pt x="86981" y="0"/>
                </a:lnTo>
              </a:path>
            </a:pathLst>
          </a:custGeom>
          <a:ln w="5235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31466" y="3856988"/>
            <a:ext cx="795655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3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2950" spc="185" dirty="0">
                <a:solidFill>
                  <a:srgbClr val="505050"/>
                </a:solidFill>
                <a:latin typeface="Calibri"/>
                <a:cs typeface="Calibri"/>
              </a:rPr>
              <a:t>ead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82463" y="5095275"/>
            <a:ext cx="894080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14" dirty="0">
                <a:solidFill>
                  <a:srgbClr val="505050"/>
                </a:solidFill>
                <a:latin typeface="Calibri"/>
                <a:cs typeface="Calibri"/>
              </a:rPr>
              <a:t>wri</a:t>
            </a:r>
            <a:r>
              <a:rPr sz="2950" spc="70" dirty="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sz="2950" spc="140" dirty="0">
                <a:solidFill>
                  <a:srgbClr val="505050"/>
                </a:solidFill>
                <a:latin typeface="Calibri"/>
                <a:cs typeface="Calibri"/>
              </a:rPr>
              <a:t>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73367" y="3245974"/>
            <a:ext cx="5499100" cy="604520"/>
          </a:xfrm>
          <a:custGeom>
            <a:avLst/>
            <a:gdLst/>
            <a:ahLst/>
            <a:cxnLst/>
            <a:rect l="l" t="t" r="r" b="b"/>
            <a:pathLst>
              <a:path w="5499100" h="604520">
                <a:moveTo>
                  <a:pt x="0" y="604400"/>
                </a:moveTo>
                <a:lnTo>
                  <a:pt x="5498900" y="604400"/>
                </a:lnTo>
                <a:lnTo>
                  <a:pt x="5498900" y="0"/>
                </a:lnTo>
                <a:lnTo>
                  <a:pt x="0" y="0"/>
                </a:lnTo>
                <a:lnTo>
                  <a:pt x="0" y="6044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90780" y="3404858"/>
            <a:ext cx="186436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spc="55" dirty="0">
                <a:latin typeface="Cambria"/>
                <a:cs typeface="Cambria"/>
              </a:rPr>
              <a:t>HDFS</a:t>
            </a:r>
            <a:r>
              <a:rPr sz="1850" b="1" spc="-135" dirty="0">
                <a:latin typeface="Cambria"/>
                <a:cs typeface="Cambria"/>
              </a:rPr>
              <a:t> </a:t>
            </a:r>
            <a:r>
              <a:rPr sz="1850" b="1" spc="35" dirty="0">
                <a:latin typeface="Cambria"/>
                <a:cs typeface="Cambria"/>
              </a:rPr>
              <a:t>namenode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73367" y="3850375"/>
            <a:ext cx="5499100" cy="2291715"/>
          </a:xfrm>
          <a:custGeom>
            <a:avLst/>
            <a:gdLst/>
            <a:ahLst/>
            <a:cxnLst/>
            <a:rect l="l" t="t" r="r" b="b"/>
            <a:pathLst>
              <a:path w="5499100" h="2291715">
                <a:moveTo>
                  <a:pt x="0" y="2291490"/>
                </a:moveTo>
                <a:lnTo>
                  <a:pt x="5498900" y="2291490"/>
                </a:lnTo>
                <a:lnTo>
                  <a:pt x="5498900" y="0"/>
                </a:lnTo>
                <a:lnTo>
                  <a:pt x="0" y="0"/>
                </a:lnTo>
                <a:lnTo>
                  <a:pt x="0" y="229149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064883" y="4211405"/>
            <a:ext cx="247459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5" dirty="0">
                <a:latin typeface="Calibri"/>
                <a:cs typeface="Calibri"/>
              </a:rPr>
              <a:t>File</a:t>
            </a:r>
            <a:r>
              <a:rPr sz="2750" spc="-165" dirty="0">
                <a:latin typeface="Calibri"/>
                <a:cs typeface="Calibri"/>
              </a:rPr>
              <a:t> </a:t>
            </a:r>
            <a:r>
              <a:rPr sz="2750" spc="190" dirty="0">
                <a:latin typeface="Calibri"/>
                <a:cs typeface="Calibri"/>
              </a:rPr>
              <a:t>namespace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859206" y="4880197"/>
            <a:ext cx="617855" cy="698500"/>
          </a:xfrm>
          <a:custGeom>
            <a:avLst/>
            <a:gdLst/>
            <a:ahLst/>
            <a:cxnLst/>
            <a:rect l="l" t="t" r="r" b="b"/>
            <a:pathLst>
              <a:path w="617854" h="698500">
                <a:moveTo>
                  <a:pt x="0" y="698282"/>
                </a:moveTo>
                <a:lnTo>
                  <a:pt x="617457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57169" y="4864053"/>
            <a:ext cx="527050" cy="364490"/>
          </a:xfrm>
          <a:custGeom>
            <a:avLst/>
            <a:gdLst/>
            <a:ahLst/>
            <a:cxnLst/>
            <a:rect l="l" t="t" r="r" b="b"/>
            <a:pathLst>
              <a:path w="527050" h="364489">
                <a:moveTo>
                  <a:pt x="0" y="0"/>
                </a:moveTo>
                <a:lnTo>
                  <a:pt x="526643" y="36446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75341" y="4880197"/>
            <a:ext cx="0" cy="367030"/>
          </a:xfrm>
          <a:custGeom>
            <a:avLst/>
            <a:gdLst/>
            <a:ahLst/>
            <a:cxnLst/>
            <a:rect l="l" t="t" r="r" b="b"/>
            <a:pathLst>
              <a:path h="367029">
                <a:moveTo>
                  <a:pt x="0" y="0"/>
                </a:moveTo>
                <a:lnTo>
                  <a:pt x="0" y="366575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49427" y="5254767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926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136124" y="5284467"/>
            <a:ext cx="741045" cy="584200"/>
          </a:xfrm>
          <a:custGeom>
            <a:avLst/>
            <a:gdLst/>
            <a:ahLst/>
            <a:cxnLst/>
            <a:rect l="l" t="t" r="r" b="b"/>
            <a:pathLst>
              <a:path w="741045" h="584200">
                <a:moveTo>
                  <a:pt x="0" y="0"/>
                </a:moveTo>
                <a:lnTo>
                  <a:pt x="740668" y="583793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75180" y="5569028"/>
            <a:ext cx="0" cy="328295"/>
          </a:xfrm>
          <a:custGeom>
            <a:avLst/>
            <a:gdLst/>
            <a:ahLst/>
            <a:cxnLst/>
            <a:rect l="l" t="t" r="r" b="b"/>
            <a:pathLst>
              <a:path h="328295">
                <a:moveTo>
                  <a:pt x="0" y="0"/>
                </a:moveTo>
                <a:lnTo>
                  <a:pt x="0" y="327948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38919" y="5550012"/>
            <a:ext cx="337820" cy="321310"/>
          </a:xfrm>
          <a:custGeom>
            <a:avLst/>
            <a:gdLst/>
            <a:ahLst/>
            <a:cxnLst/>
            <a:rect l="l" t="t" r="r" b="b"/>
            <a:pathLst>
              <a:path w="337820" h="321310">
                <a:moveTo>
                  <a:pt x="0" y="320691"/>
                </a:moveTo>
                <a:lnTo>
                  <a:pt x="337748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763499" y="4159616"/>
            <a:ext cx="9194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5" dirty="0">
                <a:latin typeface="Calibri"/>
                <a:cs typeface="Calibri"/>
              </a:rPr>
              <a:t>/</a:t>
            </a:r>
            <a:r>
              <a:rPr sz="1850" spc="95" dirty="0">
                <a:latin typeface="Calibri"/>
                <a:cs typeface="Calibri"/>
              </a:rPr>
              <a:t>fo</a:t>
            </a:r>
            <a:r>
              <a:rPr sz="1850" spc="55" dirty="0">
                <a:latin typeface="Calibri"/>
                <a:cs typeface="Calibri"/>
              </a:rPr>
              <a:t>o</a:t>
            </a:r>
            <a:r>
              <a:rPr sz="1850" spc="80" dirty="0">
                <a:latin typeface="Calibri"/>
                <a:cs typeface="Calibri"/>
              </a:rPr>
              <a:t>/</a:t>
            </a:r>
            <a:r>
              <a:rPr sz="1850" spc="100" dirty="0">
                <a:latin typeface="Calibri"/>
                <a:cs typeface="Calibri"/>
              </a:rPr>
              <a:t>b</a:t>
            </a:r>
            <a:r>
              <a:rPr sz="1850" spc="60" dirty="0">
                <a:latin typeface="Calibri"/>
                <a:cs typeface="Calibri"/>
              </a:rPr>
              <a:t>ar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250853" y="4559431"/>
            <a:ext cx="1858010" cy="4483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0645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635"/>
              </a:spcBef>
            </a:pPr>
            <a:r>
              <a:rPr sz="1850" spc="100" dirty="0">
                <a:latin typeface="Calibri"/>
                <a:cs typeface="Calibri"/>
              </a:rPr>
              <a:t>block</a:t>
            </a:r>
            <a:r>
              <a:rPr sz="1850" spc="-140" dirty="0">
                <a:latin typeface="Calibri"/>
                <a:cs typeface="Calibri"/>
              </a:rPr>
              <a:t> </a:t>
            </a:r>
            <a:r>
              <a:rPr sz="1850" spc="114" dirty="0">
                <a:latin typeface="Calibri"/>
                <a:cs typeface="Calibri"/>
              </a:rPr>
              <a:t>3df2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250853" y="5062673"/>
            <a:ext cx="1858010" cy="448309"/>
          </a:xfrm>
          <a:custGeom>
            <a:avLst/>
            <a:gdLst/>
            <a:ahLst/>
            <a:cxnLst/>
            <a:rect l="l" t="t" r="r" b="b"/>
            <a:pathLst>
              <a:path w="1858009" h="448310">
                <a:moveTo>
                  <a:pt x="0" y="447808"/>
                </a:moveTo>
                <a:lnTo>
                  <a:pt x="1857849" y="447808"/>
                </a:lnTo>
                <a:lnTo>
                  <a:pt x="1857849" y="0"/>
                </a:lnTo>
                <a:lnTo>
                  <a:pt x="0" y="0"/>
                </a:lnTo>
                <a:lnTo>
                  <a:pt x="0" y="447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0853" y="5573181"/>
            <a:ext cx="1858010" cy="448309"/>
          </a:xfrm>
          <a:custGeom>
            <a:avLst/>
            <a:gdLst/>
            <a:ahLst/>
            <a:cxnLst/>
            <a:rect l="l" t="t" r="r" b="b"/>
            <a:pathLst>
              <a:path w="1858009" h="448310">
                <a:moveTo>
                  <a:pt x="0" y="447818"/>
                </a:moveTo>
                <a:lnTo>
                  <a:pt x="1857849" y="447818"/>
                </a:lnTo>
                <a:lnTo>
                  <a:pt x="1857849" y="0"/>
                </a:lnTo>
                <a:lnTo>
                  <a:pt x="0" y="0"/>
                </a:lnTo>
                <a:lnTo>
                  <a:pt x="0" y="4478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18713" y="3245974"/>
            <a:ext cx="2707640" cy="289623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2700"/>
              </a:spcBef>
            </a:pPr>
            <a:r>
              <a:rPr sz="2600" spc="305" dirty="0">
                <a:latin typeface="Calibri"/>
                <a:cs typeface="Calibri"/>
              </a:rPr>
              <a:t>HDFS</a:t>
            </a:r>
            <a:r>
              <a:rPr sz="2600" spc="-150" dirty="0">
                <a:latin typeface="Calibri"/>
                <a:cs typeface="Calibri"/>
              </a:rPr>
              <a:t> </a:t>
            </a:r>
            <a:r>
              <a:rPr sz="2600" spc="114" dirty="0">
                <a:latin typeface="Calibri"/>
                <a:cs typeface="Calibri"/>
              </a:rPr>
              <a:t>client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289792" y="9149156"/>
            <a:ext cx="354965" cy="525780"/>
          </a:xfrm>
          <a:custGeom>
            <a:avLst/>
            <a:gdLst/>
            <a:ahLst/>
            <a:cxnLst/>
            <a:rect l="l" t="t" r="r" b="b"/>
            <a:pathLst>
              <a:path w="354965" h="525779">
                <a:moveTo>
                  <a:pt x="0" y="0"/>
                </a:moveTo>
                <a:lnTo>
                  <a:pt x="0" y="525743"/>
                </a:lnTo>
                <a:lnTo>
                  <a:pt x="354858" y="525743"/>
                </a:lnTo>
              </a:path>
            </a:pathLst>
          </a:custGeom>
          <a:ln w="29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74550" y="9461810"/>
            <a:ext cx="927735" cy="504190"/>
          </a:xfrm>
          <a:custGeom>
            <a:avLst/>
            <a:gdLst/>
            <a:ahLst/>
            <a:cxnLst/>
            <a:rect l="l" t="t" r="r" b="b"/>
            <a:pathLst>
              <a:path w="927734" h="504190">
                <a:moveTo>
                  <a:pt x="927720" y="0"/>
                </a:moveTo>
                <a:lnTo>
                  <a:pt x="0" y="0"/>
                </a:lnTo>
                <a:lnTo>
                  <a:pt x="0" y="420510"/>
                </a:lnTo>
                <a:lnTo>
                  <a:pt x="39993" y="458321"/>
                </a:lnTo>
                <a:lnTo>
                  <a:pt x="92677" y="469125"/>
                </a:lnTo>
                <a:lnTo>
                  <a:pt x="191030" y="482247"/>
                </a:lnTo>
                <a:lnTo>
                  <a:pt x="256654" y="490249"/>
                </a:lnTo>
                <a:lnTo>
                  <a:pt x="310465" y="495982"/>
                </a:lnTo>
                <a:lnTo>
                  <a:pt x="355872" y="499826"/>
                </a:lnTo>
                <a:lnTo>
                  <a:pt x="396284" y="502157"/>
                </a:lnTo>
                <a:lnTo>
                  <a:pt x="435110" y="503354"/>
                </a:lnTo>
                <a:lnTo>
                  <a:pt x="521638" y="503859"/>
                </a:lnTo>
                <a:lnTo>
                  <a:pt x="616533" y="498567"/>
                </a:lnTo>
                <a:lnTo>
                  <a:pt x="712398" y="486927"/>
                </a:lnTo>
                <a:lnTo>
                  <a:pt x="786551" y="475287"/>
                </a:lnTo>
                <a:lnTo>
                  <a:pt x="859024" y="457723"/>
                </a:lnTo>
                <a:lnTo>
                  <a:pt x="898161" y="444133"/>
                </a:lnTo>
                <a:lnTo>
                  <a:pt x="927720" y="420510"/>
                </a:lnTo>
                <a:lnTo>
                  <a:pt x="92772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74550" y="9461810"/>
            <a:ext cx="927735" cy="504190"/>
          </a:xfrm>
          <a:custGeom>
            <a:avLst/>
            <a:gdLst/>
            <a:ahLst/>
            <a:cxnLst/>
            <a:rect l="l" t="t" r="r" b="b"/>
            <a:pathLst>
              <a:path w="927734" h="504190">
                <a:moveTo>
                  <a:pt x="0" y="0"/>
                </a:moveTo>
                <a:lnTo>
                  <a:pt x="0" y="420510"/>
                </a:lnTo>
                <a:lnTo>
                  <a:pt x="15070" y="444045"/>
                </a:lnTo>
                <a:lnTo>
                  <a:pt x="92677" y="469125"/>
                </a:lnTo>
                <a:lnTo>
                  <a:pt x="191030" y="482247"/>
                </a:lnTo>
                <a:lnTo>
                  <a:pt x="256654" y="490249"/>
                </a:lnTo>
                <a:lnTo>
                  <a:pt x="310465" y="495982"/>
                </a:lnTo>
                <a:lnTo>
                  <a:pt x="355872" y="499826"/>
                </a:lnTo>
                <a:lnTo>
                  <a:pt x="396284" y="502157"/>
                </a:lnTo>
                <a:lnTo>
                  <a:pt x="435110" y="503354"/>
                </a:lnTo>
                <a:lnTo>
                  <a:pt x="475758" y="503795"/>
                </a:lnTo>
                <a:lnTo>
                  <a:pt x="521638" y="503859"/>
                </a:lnTo>
                <a:lnTo>
                  <a:pt x="616533" y="498567"/>
                </a:lnTo>
                <a:lnTo>
                  <a:pt x="712398" y="486927"/>
                </a:lnTo>
                <a:lnTo>
                  <a:pt x="786551" y="475287"/>
                </a:lnTo>
                <a:lnTo>
                  <a:pt x="859024" y="457723"/>
                </a:lnTo>
                <a:lnTo>
                  <a:pt x="898161" y="444133"/>
                </a:lnTo>
                <a:lnTo>
                  <a:pt x="927720" y="420510"/>
                </a:lnTo>
                <a:lnTo>
                  <a:pt x="927720" y="0"/>
                </a:lnTo>
                <a:lnTo>
                  <a:pt x="0" y="0"/>
                </a:lnTo>
              </a:path>
            </a:pathLst>
          </a:custGeom>
          <a:ln w="29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74550" y="9379725"/>
            <a:ext cx="927735" cy="157480"/>
          </a:xfrm>
          <a:custGeom>
            <a:avLst/>
            <a:gdLst/>
            <a:ahLst/>
            <a:cxnLst/>
            <a:rect l="l" t="t" r="r" b="b"/>
            <a:pathLst>
              <a:path w="927734" h="157479">
                <a:moveTo>
                  <a:pt x="463860" y="0"/>
                </a:moveTo>
                <a:lnTo>
                  <a:pt x="388620" y="1029"/>
                </a:lnTo>
                <a:lnTo>
                  <a:pt x="317245" y="4009"/>
                </a:lnTo>
                <a:lnTo>
                  <a:pt x="250690" y="8778"/>
                </a:lnTo>
                <a:lnTo>
                  <a:pt x="189911" y="15174"/>
                </a:lnTo>
                <a:lnTo>
                  <a:pt x="135862" y="23034"/>
                </a:lnTo>
                <a:lnTo>
                  <a:pt x="89498" y="32197"/>
                </a:lnTo>
                <a:lnTo>
                  <a:pt x="51775" y="42501"/>
                </a:lnTo>
                <a:lnTo>
                  <a:pt x="6071" y="65882"/>
                </a:lnTo>
                <a:lnTo>
                  <a:pt x="0" y="78636"/>
                </a:lnTo>
                <a:lnTo>
                  <a:pt x="6071" y="91392"/>
                </a:lnTo>
                <a:lnTo>
                  <a:pt x="51775" y="114775"/>
                </a:lnTo>
                <a:lnTo>
                  <a:pt x="89498" y="125079"/>
                </a:lnTo>
                <a:lnTo>
                  <a:pt x="135862" y="134241"/>
                </a:lnTo>
                <a:lnTo>
                  <a:pt x="189911" y="142101"/>
                </a:lnTo>
                <a:lnTo>
                  <a:pt x="250690" y="148496"/>
                </a:lnTo>
                <a:lnTo>
                  <a:pt x="317245" y="153264"/>
                </a:lnTo>
                <a:lnTo>
                  <a:pt x="388620" y="156243"/>
                </a:lnTo>
                <a:lnTo>
                  <a:pt x="463860" y="157272"/>
                </a:lnTo>
                <a:lnTo>
                  <a:pt x="539100" y="156243"/>
                </a:lnTo>
                <a:lnTo>
                  <a:pt x="610475" y="153264"/>
                </a:lnTo>
                <a:lnTo>
                  <a:pt x="677029" y="148496"/>
                </a:lnTo>
                <a:lnTo>
                  <a:pt x="737809" y="142101"/>
                </a:lnTo>
                <a:lnTo>
                  <a:pt x="791858" y="134241"/>
                </a:lnTo>
                <a:lnTo>
                  <a:pt x="838221" y="125079"/>
                </a:lnTo>
                <a:lnTo>
                  <a:pt x="875944" y="114775"/>
                </a:lnTo>
                <a:lnTo>
                  <a:pt x="921649" y="91392"/>
                </a:lnTo>
                <a:lnTo>
                  <a:pt x="927720" y="78636"/>
                </a:lnTo>
                <a:lnTo>
                  <a:pt x="921649" y="65882"/>
                </a:lnTo>
                <a:lnTo>
                  <a:pt x="875944" y="42501"/>
                </a:lnTo>
                <a:lnTo>
                  <a:pt x="838221" y="32197"/>
                </a:lnTo>
                <a:lnTo>
                  <a:pt x="791858" y="23034"/>
                </a:lnTo>
                <a:lnTo>
                  <a:pt x="737809" y="15174"/>
                </a:lnTo>
                <a:lnTo>
                  <a:pt x="677029" y="8778"/>
                </a:lnTo>
                <a:lnTo>
                  <a:pt x="610475" y="4009"/>
                </a:lnTo>
                <a:lnTo>
                  <a:pt x="539100" y="1029"/>
                </a:lnTo>
                <a:lnTo>
                  <a:pt x="46386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74550" y="9379725"/>
            <a:ext cx="927735" cy="157480"/>
          </a:xfrm>
          <a:custGeom>
            <a:avLst/>
            <a:gdLst/>
            <a:ahLst/>
            <a:cxnLst/>
            <a:rect l="l" t="t" r="r" b="b"/>
            <a:pathLst>
              <a:path w="927734" h="157479">
                <a:moveTo>
                  <a:pt x="463860" y="157272"/>
                </a:moveTo>
                <a:lnTo>
                  <a:pt x="539100" y="156243"/>
                </a:lnTo>
                <a:lnTo>
                  <a:pt x="610475" y="153264"/>
                </a:lnTo>
                <a:lnTo>
                  <a:pt x="677029" y="148496"/>
                </a:lnTo>
                <a:lnTo>
                  <a:pt x="737809" y="142101"/>
                </a:lnTo>
                <a:lnTo>
                  <a:pt x="791858" y="134241"/>
                </a:lnTo>
                <a:lnTo>
                  <a:pt x="838221" y="125079"/>
                </a:lnTo>
                <a:lnTo>
                  <a:pt x="875944" y="114775"/>
                </a:lnTo>
                <a:lnTo>
                  <a:pt x="921649" y="91392"/>
                </a:lnTo>
                <a:lnTo>
                  <a:pt x="927720" y="78636"/>
                </a:lnTo>
                <a:lnTo>
                  <a:pt x="921649" y="65882"/>
                </a:lnTo>
                <a:lnTo>
                  <a:pt x="875944" y="42501"/>
                </a:lnTo>
                <a:lnTo>
                  <a:pt x="838221" y="32197"/>
                </a:lnTo>
                <a:lnTo>
                  <a:pt x="791858" y="23034"/>
                </a:lnTo>
                <a:lnTo>
                  <a:pt x="737809" y="15174"/>
                </a:lnTo>
                <a:lnTo>
                  <a:pt x="677029" y="8778"/>
                </a:lnTo>
                <a:lnTo>
                  <a:pt x="610475" y="4009"/>
                </a:lnTo>
                <a:lnTo>
                  <a:pt x="539100" y="1029"/>
                </a:lnTo>
                <a:lnTo>
                  <a:pt x="463860" y="0"/>
                </a:lnTo>
                <a:lnTo>
                  <a:pt x="388620" y="1029"/>
                </a:lnTo>
                <a:lnTo>
                  <a:pt x="317245" y="4009"/>
                </a:lnTo>
                <a:lnTo>
                  <a:pt x="250690" y="8778"/>
                </a:lnTo>
                <a:lnTo>
                  <a:pt x="189911" y="15174"/>
                </a:lnTo>
                <a:lnTo>
                  <a:pt x="135862" y="23034"/>
                </a:lnTo>
                <a:lnTo>
                  <a:pt x="89498" y="32197"/>
                </a:lnTo>
                <a:lnTo>
                  <a:pt x="51775" y="42501"/>
                </a:lnTo>
                <a:lnTo>
                  <a:pt x="6071" y="65882"/>
                </a:lnTo>
                <a:lnTo>
                  <a:pt x="0" y="78636"/>
                </a:lnTo>
                <a:lnTo>
                  <a:pt x="6071" y="91392"/>
                </a:lnTo>
                <a:lnTo>
                  <a:pt x="51775" y="114775"/>
                </a:lnTo>
                <a:lnTo>
                  <a:pt x="89498" y="125079"/>
                </a:lnTo>
                <a:lnTo>
                  <a:pt x="135862" y="134241"/>
                </a:lnTo>
                <a:lnTo>
                  <a:pt x="189911" y="142101"/>
                </a:lnTo>
                <a:lnTo>
                  <a:pt x="250690" y="148496"/>
                </a:lnTo>
                <a:lnTo>
                  <a:pt x="317245" y="153264"/>
                </a:lnTo>
                <a:lnTo>
                  <a:pt x="388620" y="156243"/>
                </a:lnTo>
                <a:lnTo>
                  <a:pt x="463860" y="157272"/>
                </a:lnTo>
                <a:close/>
              </a:path>
            </a:pathLst>
          </a:custGeom>
          <a:ln w="29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24016" y="9149156"/>
            <a:ext cx="354965" cy="525780"/>
          </a:xfrm>
          <a:custGeom>
            <a:avLst/>
            <a:gdLst/>
            <a:ahLst/>
            <a:cxnLst/>
            <a:rect l="l" t="t" r="r" b="b"/>
            <a:pathLst>
              <a:path w="354965" h="525779">
                <a:moveTo>
                  <a:pt x="0" y="0"/>
                </a:moveTo>
                <a:lnTo>
                  <a:pt x="0" y="525743"/>
                </a:lnTo>
                <a:lnTo>
                  <a:pt x="354858" y="525743"/>
                </a:lnTo>
              </a:path>
            </a:pathLst>
          </a:custGeom>
          <a:ln w="29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808773" y="9461815"/>
            <a:ext cx="927735" cy="504190"/>
          </a:xfrm>
          <a:custGeom>
            <a:avLst/>
            <a:gdLst/>
            <a:ahLst/>
            <a:cxnLst/>
            <a:rect l="l" t="t" r="r" b="b"/>
            <a:pathLst>
              <a:path w="927734" h="504190">
                <a:moveTo>
                  <a:pt x="927720" y="0"/>
                </a:moveTo>
                <a:lnTo>
                  <a:pt x="0" y="0"/>
                </a:lnTo>
                <a:lnTo>
                  <a:pt x="0" y="420510"/>
                </a:lnTo>
                <a:lnTo>
                  <a:pt x="39993" y="458321"/>
                </a:lnTo>
                <a:lnTo>
                  <a:pt x="92677" y="469125"/>
                </a:lnTo>
                <a:lnTo>
                  <a:pt x="191030" y="482247"/>
                </a:lnTo>
                <a:lnTo>
                  <a:pt x="256654" y="490249"/>
                </a:lnTo>
                <a:lnTo>
                  <a:pt x="310465" y="495982"/>
                </a:lnTo>
                <a:lnTo>
                  <a:pt x="355872" y="499826"/>
                </a:lnTo>
                <a:lnTo>
                  <a:pt x="396284" y="502157"/>
                </a:lnTo>
                <a:lnTo>
                  <a:pt x="435110" y="503354"/>
                </a:lnTo>
                <a:lnTo>
                  <a:pt x="521638" y="503859"/>
                </a:lnTo>
                <a:lnTo>
                  <a:pt x="616533" y="498567"/>
                </a:lnTo>
                <a:lnTo>
                  <a:pt x="712398" y="486927"/>
                </a:lnTo>
                <a:lnTo>
                  <a:pt x="786551" y="475287"/>
                </a:lnTo>
                <a:lnTo>
                  <a:pt x="859024" y="457723"/>
                </a:lnTo>
                <a:lnTo>
                  <a:pt x="898161" y="444133"/>
                </a:lnTo>
                <a:lnTo>
                  <a:pt x="927720" y="420510"/>
                </a:lnTo>
                <a:lnTo>
                  <a:pt x="92772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808773" y="9461815"/>
            <a:ext cx="927735" cy="504190"/>
          </a:xfrm>
          <a:custGeom>
            <a:avLst/>
            <a:gdLst/>
            <a:ahLst/>
            <a:cxnLst/>
            <a:rect l="l" t="t" r="r" b="b"/>
            <a:pathLst>
              <a:path w="927734" h="504190">
                <a:moveTo>
                  <a:pt x="0" y="0"/>
                </a:moveTo>
                <a:lnTo>
                  <a:pt x="0" y="420510"/>
                </a:lnTo>
                <a:lnTo>
                  <a:pt x="15070" y="444045"/>
                </a:lnTo>
                <a:lnTo>
                  <a:pt x="92677" y="469125"/>
                </a:lnTo>
                <a:lnTo>
                  <a:pt x="191030" y="482247"/>
                </a:lnTo>
                <a:lnTo>
                  <a:pt x="256654" y="490249"/>
                </a:lnTo>
                <a:lnTo>
                  <a:pt x="310465" y="495982"/>
                </a:lnTo>
                <a:lnTo>
                  <a:pt x="355872" y="499826"/>
                </a:lnTo>
                <a:lnTo>
                  <a:pt x="396284" y="502157"/>
                </a:lnTo>
                <a:lnTo>
                  <a:pt x="435110" y="503354"/>
                </a:lnTo>
                <a:lnTo>
                  <a:pt x="475758" y="503795"/>
                </a:lnTo>
                <a:lnTo>
                  <a:pt x="521638" y="503859"/>
                </a:lnTo>
                <a:lnTo>
                  <a:pt x="616533" y="498567"/>
                </a:lnTo>
                <a:lnTo>
                  <a:pt x="712398" y="486927"/>
                </a:lnTo>
                <a:lnTo>
                  <a:pt x="786551" y="475287"/>
                </a:lnTo>
                <a:lnTo>
                  <a:pt x="859024" y="457723"/>
                </a:lnTo>
                <a:lnTo>
                  <a:pt x="898161" y="444133"/>
                </a:lnTo>
                <a:lnTo>
                  <a:pt x="927720" y="420510"/>
                </a:lnTo>
                <a:lnTo>
                  <a:pt x="927720" y="0"/>
                </a:lnTo>
                <a:lnTo>
                  <a:pt x="0" y="0"/>
                </a:lnTo>
              </a:path>
            </a:pathLst>
          </a:custGeom>
          <a:ln w="29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808774" y="9379725"/>
            <a:ext cx="927735" cy="157480"/>
          </a:xfrm>
          <a:custGeom>
            <a:avLst/>
            <a:gdLst/>
            <a:ahLst/>
            <a:cxnLst/>
            <a:rect l="l" t="t" r="r" b="b"/>
            <a:pathLst>
              <a:path w="927734" h="157479">
                <a:moveTo>
                  <a:pt x="463860" y="0"/>
                </a:moveTo>
                <a:lnTo>
                  <a:pt x="388620" y="1029"/>
                </a:lnTo>
                <a:lnTo>
                  <a:pt x="317245" y="4009"/>
                </a:lnTo>
                <a:lnTo>
                  <a:pt x="250690" y="8778"/>
                </a:lnTo>
                <a:lnTo>
                  <a:pt x="189911" y="15174"/>
                </a:lnTo>
                <a:lnTo>
                  <a:pt x="135862" y="23034"/>
                </a:lnTo>
                <a:lnTo>
                  <a:pt x="89498" y="32197"/>
                </a:lnTo>
                <a:lnTo>
                  <a:pt x="51775" y="42501"/>
                </a:lnTo>
                <a:lnTo>
                  <a:pt x="6071" y="65882"/>
                </a:lnTo>
                <a:lnTo>
                  <a:pt x="0" y="78636"/>
                </a:lnTo>
                <a:lnTo>
                  <a:pt x="6071" y="91392"/>
                </a:lnTo>
                <a:lnTo>
                  <a:pt x="51775" y="114775"/>
                </a:lnTo>
                <a:lnTo>
                  <a:pt x="89498" y="125079"/>
                </a:lnTo>
                <a:lnTo>
                  <a:pt x="135862" y="134241"/>
                </a:lnTo>
                <a:lnTo>
                  <a:pt x="189911" y="142101"/>
                </a:lnTo>
                <a:lnTo>
                  <a:pt x="250690" y="148496"/>
                </a:lnTo>
                <a:lnTo>
                  <a:pt x="317245" y="153264"/>
                </a:lnTo>
                <a:lnTo>
                  <a:pt x="388620" y="156243"/>
                </a:lnTo>
                <a:lnTo>
                  <a:pt x="463860" y="157272"/>
                </a:lnTo>
                <a:lnTo>
                  <a:pt x="539100" y="156243"/>
                </a:lnTo>
                <a:lnTo>
                  <a:pt x="610475" y="153264"/>
                </a:lnTo>
                <a:lnTo>
                  <a:pt x="677029" y="148496"/>
                </a:lnTo>
                <a:lnTo>
                  <a:pt x="737809" y="142101"/>
                </a:lnTo>
                <a:lnTo>
                  <a:pt x="791858" y="134241"/>
                </a:lnTo>
                <a:lnTo>
                  <a:pt x="838221" y="125079"/>
                </a:lnTo>
                <a:lnTo>
                  <a:pt x="875944" y="114775"/>
                </a:lnTo>
                <a:lnTo>
                  <a:pt x="921649" y="91392"/>
                </a:lnTo>
                <a:lnTo>
                  <a:pt x="927720" y="78636"/>
                </a:lnTo>
                <a:lnTo>
                  <a:pt x="921649" y="65882"/>
                </a:lnTo>
                <a:lnTo>
                  <a:pt x="875944" y="42501"/>
                </a:lnTo>
                <a:lnTo>
                  <a:pt x="838221" y="32197"/>
                </a:lnTo>
                <a:lnTo>
                  <a:pt x="791858" y="23034"/>
                </a:lnTo>
                <a:lnTo>
                  <a:pt x="737809" y="15174"/>
                </a:lnTo>
                <a:lnTo>
                  <a:pt x="677029" y="8778"/>
                </a:lnTo>
                <a:lnTo>
                  <a:pt x="610475" y="4009"/>
                </a:lnTo>
                <a:lnTo>
                  <a:pt x="539100" y="1029"/>
                </a:lnTo>
                <a:lnTo>
                  <a:pt x="46386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808774" y="9379725"/>
            <a:ext cx="927735" cy="157480"/>
          </a:xfrm>
          <a:custGeom>
            <a:avLst/>
            <a:gdLst/>
            <a:ahLst/>
            <a:cxnLst/>
            <a:rect l="l" t="t" r="r" b="b"/>
            <a:pathLst>
              <a:path w="927734" h="157479">
                <a:moveTo>
                  <a:pt x="463860" y="157272"/>
                </a:moveTo>
                <a:lnTo>
                  <a:pt x="539100" y="156243"/>
                </a:lnTo>
                <a:lnTo>
                  <a:pt x="610475" y="153264"/>
                </a:lnTo>
                <a:lnTo>
                  <a:pt x="677029" y="148496"/>
                </a:lnTo>
                <a:lnTo>
                  <a:pt x="737809" y="142101"/>
                </a:lnTo>
                <a:lnTo>
                  <a:pt x="791858" y="134241"/>
                </a:lnTo>
                <a:lnTo>
                  <a:pt x="838221" y="125079"/>
                </a:lnTo>
                <a:lnTo>
                  <a:pt x="875944" y="114775"/>
                </a:lnTo>
                <a:lnTo>
                  <a:pt x="921649" y="91392"/>
                </a:lnTo>
                <a:lnTo>
                  <a:pt x="927720" y="78636"/>
                </a:lnTo>
                <a:lnTo>
                  <a:pt x="921649" y="65882"/>
                </a:lnTo>
                <a:lnTo>
                  <a:pt x="875944" y="42501"/>
                </a:lnTo>
                <a:lnTo>
                  <a:pt x="838221" y="32197"/>
                </a:lnTo>
                <a:lnTo>
                  <a:pt x="791858" y="23034"/>
                </a:lnTo>
                <a:lnTo>
                  <a:pt x="737809" y="15174"/>
                </a:lnTo>
                <a:lnTo>
                  <a:pt x="677029" y="8778"/>
                </a:lnTo>
                <a:lnTo>
                  <a:pt x="610475" y="4009"/>
                </a:lnTo>
                <a:lnTo>
                  <a:pt x="539100" y="1029"/>
                </a:lnTo>
                <a:lnTo>
                  <a:pt x="463860" y="0"/>
                </a:lnTo>
                <a:lnTo>
                  <a:pt x="388620" y="1029"/>
                </a:lnTo>
                <a:lnTo>
                  <a:pt x="317245" y="4009"/>
                </a:lnTo>
                <a:lnTo>
                  <a:pt x="250690" y="8778"/>
                </a:lnTo>
                <a:lnTo>
                  <a:pt x="189911" y="15174"/>
                </a:lnTo>
                <a:lnTo>
                  <a:pt x="135862" y="23034"/>
                </a:lnTo>
                <a:lnTo>
                  <a:pt x="89498" y="32197"/>
                </a:lnTo>
                <a:lnTo>
                  <a:pt x="51775" y="42501"/>
                </a:lnTo>
                <a:lnTo>
                  <a:pt x="6071" y="65882"/>
                </a:lnTo>
                <a:lnTo>
                  <a:pt x="0" y="78636"/>
                </a:lnTo>
                <a:lnTo>
                  <a:pt x="6071" y="91392"/>
                </a:lnTo>
                <a:lnTo>
                  <a:pt x="51775" y="114775"/>
                </a:lnTo>
                <a:lnTo>
                  <a:pt x="89498" y="125079"/>
                </a:lnTo>
                <a:lnTo>
                  <a:pt x="135862" y="134241"/>
                </a:lnTo>
                <a:lnTo>
                  <a:pt x="189911" y="142101"/>
                </a:lnTo>
                <a:lnTo>
                  <a:pt x="250690" y="148496"/>
                </a:lnTo>
                <a:lnTo>
                  <a:pt x="317245" y="153264"/>
                </a:lnTo>
                <a:lnTo>
                  <a:pt x="388620" y="156243"/>
                </a:lnTo>
                <a:lnTo>
                  <a:pt x="463860" y="157272"/>
                </a:lnTo>
                <a:close/>
              </a:path>
            </a:pathLst>
          </a:custGeom>
          <a:ln w="29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3216630" y="9405171"/>
            <a:ext cx="381000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" dirty="0">
                <a:solidFill>
                  <a:srgbClr val="505050"/>
                </a:solidFill>
                <a:latin typeface="Calibri"/>
                <a:cs typeface="Calibri"/>
              </a:rPr>
              <a:t>...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084027" y="7935339"/>
            <a:ext cx="3728720" cy="705485"/>
          </a:xfrm>
          <a:custGeom>
            <a:avLst/>
            <a:gdLst/>
            <a:ahLst/>
            <a:cxnLst/>
            <a:rect l="l" t="t" r="r" b="b"/>
            <a:pathLst>
              <a:path w="3728719" h="705484">
                <a:moveTo>
                  <a:pt x="0" y="705402"/>
                </a:moveTo>
                <a:lnTo>
                  <a:pt x="3728336" y="705402"/>
                </a:lnTo>
                <a:lnTo>
                  <a:pt x="3728336" y="0"/>
                </a:lnTo>
                <a:lnTo>
                  <a:pt x="0" y="0"/>
                </a:lnTo>
                <a:lnTo>
                  <a:pt x="0" y="70540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84027" y="8640752"/>
            <a:ext cx="3728720" cy="498475"/>
          </a:xfrm>
          <a:custGeom>
            <a:avLst/>
            <a:gdLst/>
            <a:ahLst/>
            <a:cxnLst/>
            <a:rect l="l" t="t" r="r" b="b"/>
            <a:pathLst>
              <a:path w="3728719" h="498475">
                <a:moveTo>
                  <a:pt x="0" y="498110"/>
                </a:moveTo>
                <a:lnTo>
                  <a:pt x="3728336" y="498110"/>
                </a:lnTo>
                <a:lnTo>
                  <a:pt x="3728336" y="0"/>
                </a:lnTo>
                <a:lnTo>
                  <a:pt x="0" y="0"/>
                </a:lnTo>
                <a:lnTo>
                  <a:pt x="0" y="49811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983947" y="8128344"/>
            <a:ext cx="192849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5400">
              <a:lnSpc>
                <a:spcPct val="100000"/>
              </a:lnSpc>
            </a:pPr>
            <a:r>
              <a:rPr sz="1950" b="1" spc="85" dirty="0">
                <a:solidFill>
                  <a:srgbClr val="505050"/>
                </a:solidFill>
                <a:latin typeface="Cambria"/>
                <a:cs typeface="Cambria"/>
              </a:rPr>
              <a:t>HDFS</a:t>
            </a:r>
            <a:r>
              <a:rPr sz="1950" b="1" spc="-120" dirty="0">
                <a:solidFill>
                  <a:srgbClr val="505050"/>
                </a:solidFill>
                <a:latin typeface="Cambria"/>
                <a:cs typeface="Cambria"/>
              </a:rPr>
              <a:t> </a:t>
            </a:r>
            <a:r>
              <a:rPr sz="1950" b="1" spc="65" dirty="0">
                <a:solidFill>
                  <a:srgbClr val="505050"/>
                </a:solidFill>
                <a:latin typeface="Cambria"/>
                <a:cs typeface="Cambria"/>
              </a:rPr>
              <a:t>datanode</a:t>
            </a: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65" dirty="0">
                <a:solidFill>
                  <a:srgbClr val="505050"/>
                </a:solidFill>
                <a:latin typeface="Tahoma"/>
                <a:cs typeface="Tahoma"/>
              </a:rPr>
              <a:t>Linux</a:t>
            </a:r>
            <a:r>
              <a:rPr sz="1950" spc="-25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1950" spc="50" dirty="0">
                <a:solidFill>
                  <a:srgbClr val="505050"/>
                </a:solidFill>
                <a:latin typeface="Tahoma"/>
                <a:cs typeface="Tahoma"/>
              </a:rPr>
              <a:t>file</a:t>
            </a:r>
            <a:r>
              <a:rPr sz="1950" spc="-250" dirty="0">
                <a:solidFill>
                  <a:srgbClr val="505050"/>
                </a:solidFill>
                <a:latin typeface="Tahoma"/>
                <a:cs typeface="Tahoma"/>
              </a:rPr>
              <a:t> </a:t>
            </a:r>
            <a:r>
              <a:rPr sz="1950" spc="85" dirty="0">
                <a:solidFill>
                  <a:srgbClr val="505050"/>
                </a:solidFill>
                <a:latin typeface="Tahoma"/>
                <a:cs typeface="Tahoma"/>
              </a:rPr>
              <a:t>system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2158" y="7296909"/>
            <a:ext cx="141541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25" dirty="0">
                <a:solidFill>
                  <a:srgbClr val="505050"/>
                </a:solidFill>
                <a:latin typeface="Calibri"/>
                <a:cs typeface="Calibri"/>
              </a:rPr>
              <a:t>ch</a:t>
            </a:r>
            <a:r>
              <a:rPr sz="3600" spc="235" dirty="0">
                <a:solidFill>
                  <a:srgbClr val="505050"/>
                </a:solidFill>
                <a:latin typeface="Calibri"/>
                <a:cs typeface="Calibri"/>
              </a:rPr>
              <a:t>o</a:t>
            </a:r>
            <a:r>
              <a:rPr sz="3600" spc="229" dirty="0">
                <a:solidFill>
                  <a:srgbClr val="505050"/>
                </a:solidFill>
                <a:latin typeface="Calibri"/>
                <a:cs typeface="Calibri"/>
              </a:rPr>
              <a:t>wn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5420" y="7296909"/>
            <a:ext cx="2553970" cy="197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275">
              <a:lnSpc>
                <a:spcPct val="100000"/>
              </a:lnSpc>
            </a:pPr>
            <a:r>
              <a:rPr sz="3600" spc="229" dirty="0">
                <a:solidFill>
                  <a:srgbClr val="505050"/>
                </a:solidFill>
                <a:latin typeface="Calibri"/>
                <a:cs typeface="Calibri"/>
              </a:rPr>
              <a:t>chown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300" dirty="0">
                <a:solidFill>
                  <a:srgbClr val="505050"/>
                </a:solidFill>
                <a:latin typeface="Calibri"/>
                <a:cs typeface="Calibri"/>
              </a:rPr>
              <a:t>hdfs</a:t>
            </a:r>
            <a:r>
              <a:rPr sz="3600" spc="-19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3600" spc="275" dirty="0">
                <a:solidFill>
                  <a:srgbClr val="505050"/>
                </a:solidFill>
                <a:latin typeface="Calibri"/>
                <a:cs typeface="Calibri"/>
              </a:rPr>
              <a:t>groups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8975" y="11627077"/>
            <a:ext cx="9338310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35" dirty="0">
                <a:solidFill>
                  <a:srgbClr val="009FE3"/>
                </a:solidFill>
                <a:latin typeface="Calibri"/>
                <a:cs typeface="Calibri"/>
                <a:hlinkClick r:id="rId2"/>
              </a:rPr>
              <a:t>https://en.wikipedia.org/wiki/Command-line_interface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7909" y="5071359"/>
            <a:ext cx="7988300" cy="4935855"/>
          </a:xfrm>
          <a:custGeom>
            <a:avLst/>
            <a:gdLst/>
            <a:ahLst/>
            <a:cxnLst/>
            <a:rect l="l" t="t" r="r" b="b"/>
            <a:pathLst>
              <a:path w="7988300" h="4935855">
                <a:moveTo>
                  <a:pt x="7464736" y="0"/>
                </a:moveTo>
                <a:lnTo>
                  <a:pt x="523544" y="0"/>
                </a:lnTo>
                <a:lnTo>
                  <a:pt x="220870" y="8180"/>
                </a:lnTo>
                <a:lnTo>
                  <a:pt x="65443" y="65443"/>
                </a:lnTo>
                <a:lnTo>
                  <a:pt x="8180" y="220870"/>
                </a:lnTo>
                <a:lnTo>
                  <a:pt x="0" y="523544"/>
                </a:lnTo>
                <a:lnTo>
                  <a:pt x="0" y="4411813"/>
                </a:lnTo>
                <a:lnTo>
                  <a:pt x="8180" y="4714487"/>
                </a:lnTo>
                <a:lnTo>
                  <a:pt x="65443" y="4869914"/>
                </a:lnTo>
                <a:lnTo>
                  <a:pt x="220870" y="4927177"/>
                </a:lnTo>
                <a:lnTo>
                  <a:pt x="523544" y="4935357"/>
                </a:lnTo>
                <a:lnTo>
                  <a:pt x="7464736" y="4935357"/>
                </a:lnTo>
                <a:lnTo>
                  <a:pt x="7767410" y="4927177"/>
                </a:lnTo>
                <a:lnTo>
                  <a:pt x="7922837" y="4869914"/>
                </a:lnTo>
                <a:lnTo>
                  <a:pt x="7980099" y="4714487"/>
                </a:lnTo>
                <a:lnTo>
                  <a:pt x="7988280" y="4411813"/>
                </a:lnTo>
                <a:lnTo>
                  <a:pt x="7988280" y="523544"/>
                </a:lnTo>
                <a:lnTo>
                  <a:pt x="7980099" y="220870"/>
                </a:lnTo>
                <a:lnTo>
                  <a:pt x="7922837" y="65443"/>
                </a:lnTo>
                <a:lnTo>
                  <a:pt x="7767410" y="8180"/>
                </a:lnTo>
                <a:lnTo>
                  <a:pt x="7464736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7909" y="5071359"/>
            <a:ext cx="7988300" cy="4935855"/>
          </a:xfrm>
          <a:custGeom>
            <a:avLst/>
            <a:gdLst/>
            <a:ahLst/>
            <a:cxnLst/>
            <a:rect l="l" t="t" r="r" b="b"/>
            <a:pathLst>
              <a:path w="7988300" h="4935855">
                <a:moveTo>
                  <a:pt x="523544" y="0"/>
                </a:moveTo>
                <a:lnTo>
                  <a:pt x="220870" y="8180"/>
                </a:lnTo>
                <a:lnTo>
                  <a:pt x="65443" y="65443"/>
                </a:lnTo>
                <a:lnTo>
                  <a:pt x="8180" y="220870"/>
                </a:lnTo>
                <a:lnTo>
                  <a:pt x="0" y="523544"/>
                </a:lnTo>
                <a:lnTo>
                  <a:pt x="0" y="4411813"/>
                </a:lnTo>
                <a:lnTo>
                  <a:pt x="8180" y="4714487"/>
                </a:lnTo>
                <a:lnTo>
                  <a:pt x="65443" y="4869914"/>
                </a:lnTo>
                <a:lnTo>
                  <a:pt x="220870" y="4927177"/>
                </a:lnTo>
                <a:lnTo>
                  <a:pt x="523544" y="4935357"/>
                </a:lnTo>
                <a:lnTo>
                  <a:pt x="7464736" y="4935357"/>
                </a:lnTo>
                <a:lnTo>
                  <a:pt x="7767410" y="4927177"/>
                </a:lnTo>
                <a:lnTo>
                  <a:pt x="7922837" y="4869914"/>
                </a:lnTo>
                <a:lnTo>
                  <a:pt x="7980099" y="4714487"/>
                </a:lnTo>
                <a:lnTo>
                  <a:pt x="7988280" y="4411813"/>
                </a:lnTo>
                <a:lnTo>
                  <a:pt x="7988280" y="523544"/>
                </a:lnTo>
                <a:lnTo>
                  <a:pt x="7980099" y="220870"/>
                </a:lnTo>
                <a:lnTo>
                  <a:pt x="7922837" y="65443"/>
                </a:lnTo>
                <a:lnTo>
                  <a:pt x="7767410" y="8180"/>
                </a:lnTo>
                <a:lnTo>
                  <a:pt x="7464736" y="0"/>
                </a:lnTo>
                <a:lnTo>
                  <a:pt x="523544" y="0"/>
                </a:lnTo>
                <a:close/>
              </a:path>
            </a:pathLst>
          </a:custGeom>
          <a:ln w="209417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9608" y="5507104"/>
            <a:ext cx="2189480" cy="236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800" spc="72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1480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00" spc="-1455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endParaRPr sz="1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9760" y="1431430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3424" y="1489837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69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6721" y="1593593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4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4562" y="1287918"/>
            <a:ext cx="17419955" cy="4285615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55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time hdfs dfs -setrep -w 1</a:t>
            </a:r>
            <a:r>
              <a:rPr sz="2750" spc="-2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-75" dirty="0">
                <a:solidFill>
                  <a:srgbClr val="505050"/>
                </a:solidFill>
                <a:latin typeface="Consolas"/>
                <a:cs typeface="Consolas"/>
              </a:rPr>
              <a:t>hdfs_test_file.txt</a:t>
            </a:r>
            <a:endParaRPr sz="2750">
              <a:latin typeface="Consolas"/>
              <a:cs typeface="Consolas"/>
            </a:endParaRPr>
          </a:p>
          <a:p>
            <a:pPr marL="154305" marR="10227945">
              <a:lnSpc>
                <a:spcPct val="125899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Replication 1 set: </a:t>
            </a:r>
            <a:r>
              <a:rPr sz="2750" spc="-75" dirty="0">
                <a:solidFill>
                  <a:srgbClr val="505050"/>
                </a:solidFill>
                <a:latin typeface="Consolas"/>
                <a:cs typeface="Consolas"/>
              </a:rPr>
              <a:t>hdfs_test_file.txt 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Waiting for </a:t>
            </a:r>
            <a:r>
              <a:rPr sz="2750" spc="-75" dirty="0">
                <a:solidFill>
                  <a:srgbClr val="505050"/>
                </a:solidFill>
                <a:latin typeface="Consolas"/>
                <a:cs typeface="Consolas"/>
              </a:rPr>
              <a:t>hdfs_test_file.txt</a:t>
            </a:r>
            <a:r>
              <a:rPr sz="2750" spc="-3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...</a:t>
            </a:r>
            <a:endParaRPr sz="2750">
              <a:latin typeface="Consolas"/>
              <a:cs typeface="Consolas"/>
            </a:endParaRPr>
          </a:p>
          <a:p>
            <a:pPr marL="154305" marR="4422775">
              <a:lnSpc>
                <a:spcPct val="125899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WARNING: the waiting time may be long for DECREASING the number of  replications...done</a:t>
            </a:r>
            <a:endParaRPr sz="2750">
              <a:latin typeface="Consolas"/>
              <a:cs typeface="Consolas"/>
            </a:endParaRPr>
          </a:p>
          <a:p>
            <a:pPr marL="154305" marR="14484985">
              <a:lnSpc>
                <a:spcPct val="125899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real 0m13.148s  user 0m4.232s  sys</a:t>
            </a:r>
            <a:r>
              <a:rPr sz="275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0m0.156s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9759" y="5930535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3423" y="5988942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720" y="6092698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5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37988" y="5729560"/>
            <a:ext cx="2734945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899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dfs</a:t>
            </a:r>
            <a:r>
              <a:rPr sz="275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-ls  Found 3</a:t>
            </a:r>
            <a:r>
              <a:rPr sz="275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items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7988" y="6893572"/>
            <a:ext cx="196088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drwx------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6652" y="6893572"/>
            <a:ext cx="291782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 adral adral</a:t>
            </a:r>
            <a:r>
              <a:rPr sz="2750" spc="-16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8917" y="6893572"/>
            <a:ext cx="447611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2017-04-05 13:00</a:t>
            </a:r>
            <a:r>
              <a:rPr sz="275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.Trash</a:t>
            </a:r>
            <a:endParaRPr sz="2750">
              <a:latin typeface="Consolas"/>
              <a:cs typeface="Consola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18587" y="7509265"/>
          <a:ext cx="14018154" cy="879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1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55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9777">
                <a:tc>
                  <a:txBody>
                    <a:bodyPr/>
                    <a:lstStyle/>
                    <a:p>
                      <a:pPr marL="31750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-rw-r--r--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ts val="2605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605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246</a:t>
                      </a:r>
                      <a:r>
                        <a:rPr sz="2750" spc="-70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2017-04-05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605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13:03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605"/>
                        </a:lnSpc>
                      </a:pPr>
                      <a:r>
                        <a:rPr sz="2750" spc="-7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hdfs_test_file.txt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7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-rw-r--r--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adral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246</a:t>
                      </a:r>
                      <a:r>
                        <a:rPr sz="2750" spc="-70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50" spc="1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2017-04-05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</a:pPr>
                      <a:r>
                        <a:rPr sz="2750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13:28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750" spc="-55" dirty="0">
                          <a:solidFill>
                            <a:srgbClr val="505050"/>
                          </a:solidFill>
                          <a:latin typeface="Consolas"/>
                          <a:cs typeface="Consolas"/>
                        </a:rPr>
                        <a:t>hdfs_test_file_copy.txt</a:t>
                      </a:r>
                      <a:endParaRPr sz="27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64562" y="5797865"/>
            <a:ext cx="17419955" cy="2754630"/>
          </a:xfrm>
          <a:custGeom>
            <a:avLst/>
            <a:gdLst/>
            <a:ahLst/>
            <a:cxnLst/>
            <a:rect l="l" t="t" r="r" b="b"/>
            <a:pathLst>
              <a:path w="17419955" h="2754629">
                <a:moveTo>
                  <a:pt x="0" y="2754450"/>
                </a:moveTo>
                <a:lnTo>
                  <a:pt x="17419679" y="2754450"/>
                </a:lnTo>
                <a:lnTo>
                  <a:pt x="17419679" y="0"/>
                </a:lnTo>
                <a:lnTo>
                  <a:pt x="0" y="0"/>
                </a:lnTo>
                <a:lnTo>
                  <a:pt x="0" y="2754450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9759" y="8927241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5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03423" y="8985647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6720" y="9089404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5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64562" y="8777261"/>
            <a:ext cx="17419955" cy="328549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204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time hdfs dfs -setrep -w 2</a:t>
            </a:r>
            <a:r>
              <a:rPr sz="2750" spc="-2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-75" dirty="0">
                <a:solidFill>
                  <a:srgbClr val="505050"/>
                </a:solidFill>
                <a:latin typeface="Consolas"/>
                <a:cs typeface="Consolas"/>
              </a:rPr>
              <a:t>hdfs_test_file.txt</a:t>
            </a:r>
            <a:endParaRPr sz="2750" dirty="0">
              <a:latin typeface="Consolas"/>
              <a:cs typeface="Consolas"/>
            </a:endParaRPr>
          </a:p>
          <a:p>
            <a:pPr marL="154305" marR="9647555">
              <a:lnSpc>
                <a:spcPct val="125899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Replication 2 set: </a:t>
            </a:r>
            <a:r>
              <a:rPr sz="2750" spc="-75" dirty="0">
                <a:solidFill>
                  <a:srgbClr val="505050"/>
                </a:solidFill>
                <a:latin typeface="Consolas"/>
                <a:cs typeface="Consolas"/>
              </a:rPr>
              <a:t>hdfs_test_file.txt 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Waiting for </a:t>
            </a:r>
            <a:r>
              <a:rPr sz="2750" spc="-75" dirty="0">
                <a:solidFill>
                  <a:srgbClr val="505050"/>
                </a:solidFill>
                <a:latin typeface="Consolas"/>
                <a:cs typeface="Consolas"/>
              </a:rPr>
              <a:t>hdfs_test_file.txt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.... done  real</a:t>
            </a:r>
            <a:r>
              <a:rPr sz="275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0m13.168s</a:t>
            </a:r>
            <a:endParaRPr sz="2750" dirty="0">
              <a:latin typeface="Consolas"/>
              <a:cs typeface="Consolas"/>
            </a:endParaRPr>
          </a:p>
          <a:p>
            <a:pPr marL="154305" marR="14678660">
              <a:lnSpc>
                <a:spcPct val="125899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user 0m4.092s  sys</a:t>
            </a:r>
            <a:r>
              <a:rPr sz="2750" spc="-8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0m0.148s</a:t>
            </a:r>
            <a:endParaRPr sz="2750" dirty="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56506" y="1256510"/>
            <a:ext cx="209550" cy="4347845"/>
          </a:xfrm>
          <a:custGeom>
            <a:avLst/>
            <a:gdLst/>
            <a:ahLst/>
            <a:cxnLst/>
            <a:rect l="l" t="t" r="r" b="b"/>
            <a:pathLst>
              <a:path w="209550" h="4347845">
                <a:moveTo>
                  <a:pt x="0" y="4347836"/>
                </a:moveTo>
                <a:lnTo>
                  <a:pt x="209417" y="4347836"/>
                </a:lnTo>
                <a:lnTo>
                  <a:pt x="209417" y="0"/>
                </a:lnTo>
                <a:lnTo>
                  <a:pt x="0" y="0"/>
                </a:lnTo>
                <a:lnTo>
                  <a:pt x="0" y="4347836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6506" y="5766458"/>
            <a:ext cx="209550" cy="2817495"/>
          </a:xfrm>
          <a:custGeom>
            <a:avLst/>
            <a:gdLst/>
            <a:ahLst/>
            <a:cxnLst/>
            <a:rect l="l" t="t" r="r" b="b"/>
            <a:pathLst>
              <a:path w="209550" h="2817495">
                <a:moveTo>
                  <a:pt x="0" y="2817275"/>
                </a:moveTo>
                <a:lnTo>
                  <a:pt x="209417" y="2817275"/>
                </a:lnTo>
                <a:lnTo>
                  <a:pt x="209417" y="0"/>
                </a:lnTo>
                <a:lnTo>
                  <a:pt x="0" y="0"/>
                </a:lnTo>
                <a:lnTo>
                  <a:pt x="0" y="2817275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6506" y="8745849"/>
            <a:ext cx="209550" cy="3348354"/>
          </a:xfrm>
          <a:custGeom>
            <a:avLst/>
            <a:gdLst/>
            <a:ahLst/>
            <a:cxnLst/>
            <a:rect l="l" t="t" r="r" b="b"/>
            <a:pathLst>
              <a:path w="209550" h="3348354">
                <a:moveTo>
                  <a:pt x="0" y="3348023"/>
                </a:moveTo>
                <a:lnTo>
                  <a:pt x="209417" y="3348023"/>
                </a:lnTo>
                <a:lnTo>
                  <a:pt x="209417" y="0"/>
                </a:lnTo>
                <a:lnTo>
                  <a:pt x="0" y="0"/>
                </a:lnTo>
                <a:lnTo>
                  <a:pt x="0" y="334802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5542" y="1396024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9206" y="1454431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69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2503" y="1558187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4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4562" y="1293154"/>
            <a:ext cx="17419955" cy="274701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3135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fsck /data/wiki/en_articles</a:t>
            </a:r>
            <a:r>
              <a:rPr sz="2750" spc="-2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-245" dirty="0">
                <a:solidFill>
                  <a:srgbClr val="505050"/>
                </a:solidFill>
                <a:latin typeface="Consolas"/>
                <a:cs typeface="Consolas"/>
              </a:rPr>
              <a:t>-files</a:t>
            </a:r>
            <a:endParaRPr sz="2750">
              <a:latin typeface="Consolas"/>
              <a:cs typeface="Consolas"/>
            </a:endParaRPr>
          </a:p>
          <a:p>
            <a:pPr marL="189865">
              <a:lnSpc>
                <a:spcPct val="100000"/>
              </a:lnSpc>
              <a:spcBef>
                <a:spcPts val="16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Connecting to namenode via</a:t>
            </a:r>
            <a:r>
              <a:rPr sz="2750" spc="9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-30" dirty="0">
                <a:solidFill>
                  <a:srgbClr val="505050"/>
                </a:solidFill>
                <a:latin typeface="Consolas"/>
                <a:cs typeface="Consolas"/>
              </a:rPr>
              <a:t>http://virtual-master.atp-fivt.org:50070</a:t>
            </a:r>
            <a:endParaRPr sz="2750">
              <a:latin typeface="Consolas"/>
              <a:cs typeface="Consolas"/>
            </a:endParaRPr>
          </a:p>
          <a:p>
            <a:pPr marL="189865" marR="130175">
              <a:lnSpc>
                <a:spcPct val="1049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FSCK started by adral (auth:SIMPLE) from /138.201.91.190 for path /data/wiki/en_articles  at Wed Apr 05 14:01:15 CEST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</a:t>
            </a:r>
            <a:endParaRPr sz="2750">
              <a:latin typeface="Consolas"/>
              <a:cs typeface="Consolas"/>
            </a:endParaRPr>
          </a:p>
          <a:p>
            <a:pPr marL="189865">
              <a:lnSpc>
                <a:spcPct val="100000"/>
              </a:lnSpc>
              <a:spcBef>
                <a:spcPts val="165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&lt;dir&gt;</a:t>
            </a:r>
            <a:endParaRPr sz="2750">
              <a:latin typeface="Consolas"/>
              <a:cs typeface="Consolas"/>
            </a:endParaRPr>
          </a:p>
          <a:p>
            <a:pPr marL="189865">
              <a:lnSpc>
                <a:spcPct val="100000"/>
              </a:lnSpc>
              <a:spcBef>
                <a:spcPts val="16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/data/wiki/en_articles/articles 12328051927 bytes, 92 block(s): OKsys</a:t>
            </a:r>
            <a:r>
              <a:rPr sz="2750" spc="-4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0m0.148s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6506" y="1261737"/>
            <a:ext cx="209550" cy="2809875"/>
          </a:xfrm>
          <a:custGeom>
            <a:avLst/>
            <a:gdLst/>
            <a:ahLst/>
            <a:cxnLst/>
            <a:rect l="l" t="t" r="r" b="b"/>
            <a:pathLst>
              <a:path w="209550" h="2809875">
                <a:moveTo>
                  <a:pt x="0" y="2809411"/>
                </a:moveTo>
                <a:lnTo>
                  <a:pt x="209417" y="2809411"/>
                </a:lnTo>
                <a:lnTo>
                  <a:pt x="209417" y="0"/>
                </a:lnTo>
                <a:lnTo>
                  <a:pt x="0" y="0"/>
                </a:lnTo>
                <a:lnTo>
                  <a:pt x="0" y="2809411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5542" y="4542402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9206" y="4600808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2503" y="4704564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5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3771" y="4449973"/>
            <a:ext cx="17054195" cy="557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fsck /data/wiki/en_articles </a:t>
            </a:r>
            <a:r>
              <a:rPr sz="2750" spc="-245" dirty="0">
                <a:solidFill>
                  <a:srgbClr val="505050"/>
                </a:solidFill>
                <a:latin typeface="Consolas"/>
                <a:cs typeface="Consolas"/>
              </a:rPr>
              <a:t>-files</a:t>
            </a:r>
            <a:r>
              <a:rPr sz="2750" spc="-1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-blocks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Connecting to namenode via</a:t>
            </a:r>
            <a:r>
              <a:rPr sz="2750" spc="9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-30" dirty="0">
                <a:solidFill>
                  <a:srgbClr val="505050"/>
                </a:solidFill>
                <a:latin typeface="Consolas"/>
                <a:cs typeface="Consolas"/>
              </a:rPr>
              <a:t>http://virtual-master.atp-fivt.org:50070</a:t>
            </a:r>
            <a:endParaRPr sz="2750">
              <a:latin typeface="Consolas"/>
              <a:cs typeface="Consolas"/>
            </a:endParaRPr>
          </a:p>
          <a:p>
            <a:pPr marL="12700" marR="5080">
              <a:lnSpc>
                <a:spcPct val="1049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FSCK started by adral (auth:SIMPLE) from /138.201.91.190 for path /data/wiki/en_articles  at Wed Apr 05 14:01:48 CEST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&lt;dir&gt;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/data/wiki/en_articles/articles 12328051927 bytes, 92 block(s):</a:t>
            </a:r>
            <a:r>
              <a:rPr sz="275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OK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0. BP-858288134-138.201.91.191-1481279621434:blk_1073808471_67650</a:t>
            </a:r>
            <a:r>
              <a:rPr sz="2750" spc="-4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len=134217728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Live_repl=3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1. BP-858288134-138.201.91.191-1481279621434:blk_1073808472_67651</a:t>
            </a:r>
            <a:r>
              <a:rPr sz="2750" spc="-4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len=134217728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Live_repl=3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2. BP-858288134-138.201.91.191-1481279621434:blk_1073808473_67652</a:t>
            </a:r>
            <a:r>
              <a:rPr sz="2750" spc="-4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len=134217728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ts val="3285"/>
              </a:lnSpc>
              <a:spcBef>
                <a:spcPts val="16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Live_repl=3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ts val="2325"/>
              </a:lnSpc>
            </a:pPr>
            <a:r>
              <a:rPr sz="1950" spc="15" dirty="0">
                <a:solidFill>
                  <a:srgbClr val="505050"/>
                </a:solidFill>
                <a:latin typeface="Consolas"/>
                <a:cs typeface="Consolas"/>
              </a:rPr>
              <a:t>...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4562" y="4397991"/>
            <a:ext cx="17419955" cy="5853430"/>
          </a:xfrm>
          <a:custGeom>
            <a:avLst/>
            <a:gdLst/>
            <a:ahLst/>
            <a:cxnLst/>
            <a:rect l="l" t="t" r="r" b="b"/>
            <a:pathLst>
              <a:path w="17419955" h="5853430">
                <a:moveTo>
                  <a:pt x="0" y="5853005"/>
                </a:moveTo>
                <a:lnTo>
                  <a:pt x="17419679" y="5853005"/>
                </a:lnTo>
                <a:lnTo>
                  <a:pt x="17419679" y="0"/>
                </a:lnTo>
                <a:lnTo>
                  <a:pt x="0" y="0"/>
                </a:lnTo>
                <a:lnTo>
                  <a:pt x="0" y="5853005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6506" y="4366568"/>
            <a:ext cx="209550" cy="5916295"/>
          </a:xfrm>
          <a:custGeom>
            <a:avLst/>
            <a:gdLst/>
            <a:ahLst/>
            <a:cxnLst/>
            <a:rect l="l" t="t" r="r" b="b"/>
            <a:pathLst>
              <a:path w="209550" h="5916295">
                <a:moveTo>
                  <a:pt x="0" y="5915840"/>
                </a:moveTo>
                <a:lnTo>
                  <a:pt x="209417" y="5915840"/>
                </a:lnTo>
                <a:lnTo>
                  <a:pt x="209417" y="0"/>
                </a:lnTo>
                <a:lnTo>
                  <a:pt x="0" y="0"/>
                </a:lnTo>
                <a:lnTo>
                  <a:pt x="0" y="591584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5542" y="10766353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5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17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9206" y="10824760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82503" y="10928516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5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64562" y="10609236"/>
            <a:ext cx="17419955" cy="232664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89865" marR="4387215">
              <a:lnSpc>
                <a:spcPct val="104900"/>
              </a:lnSpc>
              <a:spcBef>
                <a:spcPts val="10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fsck /data/wiki/en_articles </a:t>
            </a:r>
            <a:r>
              <a:rPr sz="2750" spc="-245" dirty="0">
                <a:solidFill>
                  <a:srgbClr val="505050"/>
                </a:solidFill>
                <a:latin typeface="Consolas"/>
                <a:cs typeface="Consolas"/>
              </a:rPr>
              <a:t>-files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-blocks -locations  Connecting to namenode via</a:t>
            </a:r>
            <a:r>
              <a:rPr sz="2750" spc="9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-30" dirty="0">
                <a:solidFill>
                  <a:srgbClr val="505050"/>
                </a:solidFill>
                <a:latin typeface="Consolas"/>
                <a:cs typeface="Consolas"/>
              </a:rPr>
              <a:t>http://virtual-master.atp-fivt.org:50070</a:t>
            </a:r>
            <a:endParaRPr sz="2750">
              <a:latin typeface="Consolas"/>
              <a:cs typeface="Consolas"/>
            </a:endParaRPr>
          </a:p>
          <a:p>
            <a:pPr marL="189865" marR="130175">
              <a:lnSpc>
                <a:spcPct val="1049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FSCK started by adral (auth:SIMPLE) from /138.201.91.190 for path /data/wiki/en_articles  at Wed Apr 05 14:01:56 CEST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</a:t>
            </a:r>
            <a:endParaRPr sz="2750">
              <a:latin typeface="Consolas"/>
              <a:cs typeface="Consolas"/>
            </a:endParaRPr>
          </a:p>
          <a:p>
            <a:pPr marL="189865">
              <a:lnSpc>
                <a:spcPct val="100000"/>
              </a:lnSpc>
              <a:spcBef>
                <a:spcPts val="160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&lt;dir&gt;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56506" y="10577820"/>
            <a:ext cx="209550" cy="2389505"/>
          </a:xfrm>
          <a:custGeom>
            <a:avLst/>
            <a:gdLst/>
            <a:ahLst/>
            <a:cxnLst/>
            <a:rect l="l" t="t" r="r" b="b"/>
            <a:pathLst>
              <a:path w="209550" h="2389504">
                <a:moveTo>
                  <a:pt x="0" y="2389257"/>
                </a:moveTo>
                <a:lnTo>
                  <a:pt x="209417" y="2389257"/>
                </a:lnTo>
                <a:lnTo>
                  <a:pt x="209417" y="0"/>
                </a:lnTo>
                <a:lnTo>
                  <a:pt x="0" y="0"/>
                </a:lnTo>
                <a:lnTo>
                  <a:pt x="0" y="238925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2046" y="1437578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710" y="1495984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69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9007" y="1599740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4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0275" y="1345150"/>
            <a:ext cx="17247235" cy="256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fsck -blockId</a:t>
            </a:r>
            <a:r>
              <a:rPr sz="2750" spc="-6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blk_1073808569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Connecting to namenode via</a:t>
            </a:r>
            <a:r>
              <a:rPr sz="2750" spc="9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-30" dirty="0">
                <a:solidFill>
                  <a:srgbClr val="505050"/>
                </a:solidFill>
                <a:latin typeface="Consolas"/>
                <a:cs typeface="Consolas"/>
              </a:rPr>
              <a:t>http://virtual-master.atp-fivt.org:50070</a:t>
            </a:r>
            <a:endParaRPr sz="2750">
              <a:latin typeface="Consolas"/>
              <a:cs typeface="Consolas"/>
            </a:endParaRPr>
          </a:p>
          <a:p>
            <a:pPr marL="12700" marR="5080">
              <a:lnSpc>
                <a:spcPct val="125899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FSCK started by adral (auth:SIMPLE) from /138.201.91.190 at Wed Apr 05 14:17:54 CEST 2017  Block Id: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blk_1073808569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Block belongs to:</a:t>
            </a:r>
            <a:r>
              <a:rPr sz="2750" spc="-4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/data/wiki/en_articles/articles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0275" y="3875265"/>
            <a:ext cx="6025515" cy="372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3455">
              <a:lnSpc>
                <a:spcPct val="125899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No. of Expected Replica:</a:t>
            </a:r>
            <a:r>
              <a:rPr sz="275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3  No. of live Replica: 3  No. of excess Replica: 0  No. of stale Replica:</a:t>
            </a:r>
            <a:r>
              <a:rPr sz="2750" spc="-7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</a:t>
            </a:r>
            <a:endParaRPr sz="2750">
              <a:latin typeface="Consolas"/>
              <a:cs typeface="Consolas"/>
            </a:endParaRPr>
          </a:p>
          <a:p>
            <a:pPr marL="12700" marR="5080">
              <a:lnSpc>
                <a:spcPct val="125899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No. of decommission Replica: 0  No. of corrupted Replica: 0  Block replica on</a:t>
            </a:r>
            <a:r>
              <a:rPr sz="2750" spc="-6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datanode/rack: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0275" y="7677941"/>
            <a:ext cx="8539480" cy="256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35" dirty="0">
                <a:solidFill>
                  <a:srgbClr val="505050"/>
                </a:solidFill>
                <a:latin typeface="Consolas"/>
                <a:cs typeface="Consolas"/>
              </a:rPr>
              <a:t>virtual-node2.atp-fivt.org/default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is</a:t>
            </a:r>
            <a:r>
              <a:rPr sz="2750" spc="3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HEALTHY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Block replica on</a:t>
            </a:r>
            <a:r>
              <a:rPr sz="2750" spc="-6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datanode/rack: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spc="-35" dirty="0">
                <a:solidFill>
                  <a:srgbClr val="505050"/>
                </a:solidFill>
                <a:latin typeface="Consolas"/>
                <a:cs typeface="Consolas"/>
              </a:rPr>
              <a:t>virtual-node3.atp-fivt.org/default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is</a:t>
            </a:r>
            <a:r>
              <a:rPr sz="2750" spc="3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HEALTHY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Block replica on</a:t>
            </a:r>
            <a:r>
              <a:rPr sz="2750" spc="-6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datanode/rack:</a:t>
            </a:r>
            <a:endParaRPr sz="2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spc="-35" dirty="0">
                <a:solidFill>
                  <a:srgbClr val="505050"/>
                </a:solidFill>
                <a:latin typeface="Consolas"/>
                <a:cs typeface="Consolas"/>
              </a:rPr>
              <a:t>virtual-node1.atp-fivt.org/default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is</a:t>
            </a:r>
            <a:r>
              <a:rPr sz="2750" spc="3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HEALTHY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60560" y="3698817"/>
            <a:ext cx="1134110" cy="1134110"/>
          </a:xfrm>
          <a:custGeom>
            <a:avLst/>
            <a:gdLst/>
            <a:ahLst/>
            <a:cxnLst/>
            <a:rect l="l" t="t" r="r" b="b"/>
            <a:pathLst>
              <a:path w="1134109" h="1134110">
                <a:moveTo>
                  <a:pt x="567008" y="1134028"/>
                </a:moveTo>
                <a:lnTo>
                  <a:pt x="615932" y="1131947"/>
                </a:lnTo>
                <a:lnTo>
                  <a:pt x="663701" y="1125816"/>
                </a:lnTo>
                <a:lnTo>
                  <a:pt x="710143" y="1115807"/>
                </a:lnTo>
                <a:lnTo>
                  <a:pt x="755089" y="1102090"/>
                </a:lnTo>
                <a:lnTo>
                  <a:pt x="798369" y="1084833"/>
                </a:lnTo>
                <a:lnTo>
                  <a:pt x="839813" y="1064209"/>
                </a:lnTo>
                <a:lnTo>
                  <a:pt x="879250" y="1040387"/>
                </a:lnTo>
                <a:lnTo>
                  <a:pt x="916509" y="1013537"/>
                </a:lnTo>
                <a:lnTo>
                  <a:pt x="951422" y="983829"/>
                </a:lnTo>
                <a:lnTo>
                  <a:pt x="983818" y="951434"/>
                </a:lnTo>
                <a:lnTo>
                  <a:pt x="1013526" y="916522"/>
                </a:lnTo>
                <a:lnTo>
                  <a:pt x="1040376" y="879263"/>
                </a:lnTo>
                <a:lnTo>
                  <a:pt x="1064198" y="839827"/>
                </a:lnTo>
                <a:lnTo>
                  <a:pt x="1084823" y="798384"/>
                </a:lnTo>
                <a:lnTo>
                  <a:pt x="1102079" y="755105"/>
                </a:lnTo>
                <a:lnTo>
                  <a:pt x="1115797" y="710160"/>
                </a:lnTo>
                <a:lnTo>
                  <a:pt x="1125806" y="663719"/>
                </a:lnTo>
                <a:lnTo>
                  <a:pt x="1131936" y="615952"/>
                </a:lnTo>
                <a:lnTo>
                  <a:pt x="1134017" y="567029"/>
                </a:lnTo>
                <a:lnTo>
                  <a:pt x="1131936" y="518102"/>
                </a:lnTo>
                <a:lnTo>
                  <a:pt x="1125806" y="470331"/>
                </a:lnTo>
                <a:lnTo>
                  <a:pt x="1115797" y="423886"/>
                </a:lnTo>
                <a:lnTo>
                  <a:pt x="1102079" y="378938"/>
                </a:lnTo>
                <a:lnTo>
                  <a:pt x="1084823" y="335656"/>
                </a:lnTo>
                <a:lnTo>
                  <a:pt x="1064198" y="294211"/>
                </a:lnTo>
                <a:lnTo>
                  <a:pt x="1040376" y="254773"/>
                </a:lnTo>
                <a:lnTo>
                  <a:pt x="1013526" y="217512"/>
                </a:lnTo>
                <a:lnTo>
                  <a:pt x="983818" y="182598"/>
                </a:lnTo>
                <a:lnTo>
                  <a:pt x="951422" y="150201"/>
                </a:lnTo>
                <a:lnTo>
                  <a:pt x="916509" y="120493"/>
                </a:lnTo>
                <a:lnTo>
                  <a:pt x="879250" y="93642"/>
                </a:lnTo>
                <a:lnTo>
                  <a:pt x="839813" y="69819"/>
                </a:lnTo>
                <a:lnTo>
                  <a:pt x="798369" y="49194"/>
                </a:lnTo>
                <a:lnTo>
                  <a:pt x="755089" y="31938"/>
                </a:lnTo>
                <a:lnTo>
                  <a:pt x="710143" y="18220"/>
                </a:lnTo>
                <a:lnTo>
                  <a:pt x="663701" y="8211"/>
                </a:lnTo>
                <a:lnTo>
                  <a:pt x="615932" y="2081"/>
                </a:lnTo>
                <a:lnTo>
                  <a:pt x="567008" y="0"/>
                </a:lnTo>
                <a:lnTo>
                  <a:pt x="518084" y="2081"/>
                </a:lnTo>
                <a:lnTo>
                  <a:pt x="470316" y="8211"/>
                </a:lnTo>
                <a:lnTo>
                  <a:pt x="423874" y="18220"/>
                </a:lnTo>
                <a:lnTo>
                  <a:pt x="378927" y="31938"/>
                </a:lnTo>
                <a:lnTo>
                  <a:pt x="335647" y="49194"/>
                </a:lnTo>
                <a:lnTo>
                  <a:pt x="294204" y="69819"/>
                </a:lnTo>
                <a:lnTo>
                  <a:pt x="254767" y="93642"/>
                </a:lnTo>
                <a:lnTo>
                  <a:pt x="217507" y="120493"/>
                </a:lnTo>
                <a:lnTo>
                  <a:pt x="182595" y="150201"/>
                </a:lnTo>
                <a:lnTo>
                  <a:pt x="150199" y="182598"/>
                </a:lnTo>
                <a:lnTo>
                  <a:pt x="120491" y="217512"/>
                </a:lnTo>
                <a:lnTo>
                  <a:pt x="93641" y="254773"/>
                </a:lnTo>
                <a:lnTo>
                  <a:pt x="69818" y="294211"/>
                </a:lnTo>
                <a:lnTo>
                  <a:pt x="49194" y="335656"/>
                </a:lnTo>
                <a:lnTo>
                  <a:pt x="31938" y="378938"/>
                </a:lnTo>
                <a:lnTo>
                  <a:pt x="18220" y="423886"/>
                </a:lnTo>
                <a:lnTo>
                  <a:pt x="8211" y="470331"/>
                </a:lnTo>
                <a:lnTo>
                  <a:pt x="2081" y="518102"/>
                </a:lnTo>
                <a:lnTo>
                  <a:pt x="0" y="567029"/>
                </a:lnTo>
                <a:lnTo>
                  <a:pt x="2081" y="615952"/>
                </a:lnTo>
                <a:lnTo>
                  <a:pt x="8211" y="663719"/>
                </a:lnTo>
                <a:lnTo>
                  <a:pt x="18220" y="710160"/>
                </a:lnTo>
                <a:lnTo>
                  <a:pt x="31938" y="755105"/>
                </a:lnTo>
                <a:lnTo>
                  <a:pt x="49194" y="798384"/>
                </a:lnTo>
                <a:lnTo>
                  <a:pt x="69818" y="839827"/>
                </a:lnTo>
                <a:lnTo>
                  <a:pt x="93641" y="879263"/>
                </a:lnTo>
                <a:lnTo>
                  <a:pt x="120491" y="916522"/>
                </a:lnTo>
                <a:lnTo>
                  <a:pt x="150199" y="951434"/>
                </a:lnTo>
                <a:lnTo>
                  <a:pt x="182595" y="983829"/>
                </a:lnTo>
                <a:lnTo>
                  <a:pt x="217507" y="1013537"/>
                </a:lnTo>
                <a:lnTo>
                  <a:pt x="254767" y="1040387"/>
                </a:lnTo>
                <a:lnTo>
                  <a:pt x="294204" y="1064209"/>
                </a:lnTo>
                <a:lnTo>
                  <a:pt x="335647" y="1084833"/>
                </a:lnTo>
                <a:lnTo>
                  <a:pt x="378927" y="1102090"/>
                </a:lnTo>
                <a:lnTo>
                  <a:pt x="423874" y="1115807"/>
                </a:lnTo>
                <a:lnTo>
                  <a:pt x="470316" y="1125816"/>
                </a:lnTo>
                <a:lnTo>
                  <a:pt x="518084" y="1131947"/>
                </a:lnTo>
                <a:lnTo>
                  <a:pt x="567008" y="1134028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69024" y="6989127"/>
            <a:ext cx="4353560" cy="1560830"/>
          </a:xfrm>
          <a:custGeom>
            <a:avLst/>
            <a:gdLst/>
            <a:ahLst/>
            <a:cxnLst/>
            <a:rect l="l" t="t" r="r" b="b"/>
            <a:pathLst>
              <a:path w="4353559" h="1560829">
                <a:moveTo>
                  <a:pt x="0" y="1560350"/>
                </a:moveTo>
                <a:lnTo>
                  <a:pt x="435327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41395" y="6954467"/>
            <a:ext cx="81280" cy="113030"/>
          </a:xfrm>
          <a:custGeom>
            <a:avLst/>
            <a:gdLst/>
            <a:ahLst/>
            <a:cxnLst/>
            <a:rect l="l" t="t" r="r" b="b"/>
            <a:pathLst>
              <a:path w="81280" h="113029">
                <a:moveTo>
                  <a:pt x="0" y="0"/>
                </a:moveTo>
                <a:lnTo>
                  <a:pt x="80898" y="34669"/>
                </a:lnTo>
                <a:lnTo>
                  <a:pt x="40438" y="112823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55710" y="4051429"/>
            <a:ext cx="96901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" marR="5080" indent="-132080">
              <a:lnSpc>
                <a:spcPct val="101800"/>
              </a:lnSpc>
            </a:pPr>
            <a:r>
              <a:rPr sz="1600" spc="65" dirty="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sz="1600" spc="120" dirty="0">
                <a:solidFill>
                  <a:srgbClr val="505050"/>
                </a:solidFill>
                <a:latin typeface="Calibri"/>
                <a:cs typeface="Calibri"/>
              </a:rPr>
              <a:t>empo</a:t>
            </a:r>
            <a:r>
              <a:rPr sz="1600" spc="50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ay  </a:t>
            </a: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Replica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54174" y="6936961"/>
            <a:ext cx="0" cy="945515"/>
          </a:xfrm>
          <a:custGeom>
            <a:avLst/>
            <a:gdLst/>
            <a:ahLst/>
            <a:cxnLst/>
            <a:rect l="l" t="t" r="r" b="b"/>
            <a:pathLst>
              <a:path h="945515">
                <a:moveTo>
                  <a:pt x="0" y="0"/>
                </a:moveTo>
                <a:lnTo>
                  <a:pt x="0" y="94551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94245" y="7818008"/>
            <a:ext cx="120014" cy="64769"/>
          </a:xfrm>
          <a:custGeom>
            <a:avLst/>
            <a:gdLst/>
            <a:ahLst/>
            <a:cxnLst/>
            <a:rect l="l" t="t" r="r" b="b"/>
            <a:pathLst>
              <a:path w="120015" h="64770">
                <a:moveTo>
                  <a:pt x="119860" y="0"/>
                </a:moveTo>
                <a:lnTo>
                  <a:pt x="59924" y="64458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34976" y="6944322"/>
            <a:ext cx="0" cy="956310"/>
          </a:xfrm>
          <a:custGeom>
            <a:avLst/>
            <a:gdLst/>
            <a:ahLst/>
            <a:cxnLst/>
            <a:rect l="l" t="t" r="r" b="b"/>
            <a:pathLst>
              <a:path h="956309">
                <a:moveTo>
                  <a:pt x="0" y="955960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75044" y="6944326"/>
            <a:ext cx="120014" cy="64769"/>
          </a:xfrm>
          <a:custGeom>
            <a:avLst/>
            <a:gdLst/>
            <a:ahLst/>
            <a:cxnLst/>
            <a:rect l="l" t="t" r="r" b="b"/>
            <a:pathLst>
              <a:path w="120015" h="64770">
                <a:moveTo>
                  <a:pt x="0" y="64458"/>
                </a:moveTo>
                <a:lnTo>
                  <a:pt x="59935" y="0"/>
                </a:lnTo>
                <a:lnTo>
                  <a:pt x="119860" y="64458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52392" y="4916080"/>
            <a:ext cx="0" cy="715645"/>
          </a:xfrm>
          <a:custGeom>
            <a:avLst/>
            <a:gdLst/>
            <a:ahLst/>
            <a:cxnLst/>
            <a:rect l="l" t="t" r="r" b="b"/>
            <a:pathLst>
              <a:path h="715645">
                <a:moveTo>
                  <a:pt x="0" y="0"/>
                </a:moveTo>
                <a:lnTo>
                  <a:pt x="0" y="71515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92463" y="5566768"/>
            <a:ext cx="120014" cy="64769"/>
          </a:xfrm>
          <a:custGeom>
            <a:avLst/>
            <a:gdLst/>
            <a:ahLst/>
            <a:cxnLst/>
            <a:rect l="l" t="t" r="r" b="b"/>
            <a:pathLst>
              <a:path w="120015" h="64770">
                <a:moveTo>
                  <a:pt x="119860" y="0"/>
                </a:moveTo>
                <a:lnTo>
                  <a:pt x="59924" y="64458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36823" y="8760674"/>
            <a:ext cx="4155440" cy="0"/>
          </a:xfrm>
          <a:custGeom>
            <a:avLst/>
            <a:gdLst/>
            <a:ahLst/>
            <a:cxnLst/>
            <a:rect l="l" t="t" r="r" b="b"/>
            <a:pathLst>
              <a:path w="4155440">
                <a:moveTo>
                  <a:pt x="4155308" y="0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336829" y="8700755"/>
            <a:ext cx="64769" cy="120014"/>
          </a:xfrm>
          <a:custGeom>
            <a:avLst/>
            <a:gdLst/>
            <a:ahLst/>
            <a:cxnLst/>
            <a:rect l="l" t="t" r="r" b="b"/>
            <a:pathLst>
              <a:path w="64770" h="120015">
                <a:moveTo>
                  <a:pt x="64458" y="119860"/>
                </a:moveTo>
                <a:lnTo>
                  <a:pt x="0" y="59914"/>
                </a:lnTo>
                <a:lnTo>
                  <a:pt x="64458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161054" y="7219675"/>
            <a:ext cx="0" cy="725805"/>
          </a:xfrm>
          <a:custGeom>
            <a:avLst/>
            <a:gdLst/>
            <a:ahLst/>
            <a:cxnLst/>
            <a:rect l="l" t="t" r="r" b="b"/>
            <a:pathLst>
              <a:path h="725804">
                <a:moveTo>
                  <a:pt x="0" y="0"/>
                </a:moveTo>
                <a:lnTo>
                  <a:pt x="0" y="72560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101125" y="7880813"/>
            <a:ext cx="120014" cy="64769"/>
          </a:xfrm>
          <a:custGeom>
            <a:avLst/>
            <a:gdLst/>
            <a:ahLst/>
            <a:cxnLst/>
            <a:rect l="l" t="t" r="r" b="b"/>
            <a:pathLst>
              <a:path w="120015" h="64770">
                <a:moveTo>
                  <a:pt x="119860" y="0"/>
                </a:moveTo>
                <a:lnTo>
                  <a:pt x="59924" y="64458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338878" y="7237507"/>
            <a:ext cx="0" cy="736600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736071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78946" y="7237511"/>
            <a:ext cx="120014" cy="64769"/>
          </a:xfrm>
          <a:custGeom>
            <a:avLst/>
            <a:gdLst/>
            <a:ahLst/>
            <a:cxnLst/>
            <a:rect l="l" t="t" r="r" b="b"/>
            <a:pathLst>
              <a:path w="120015" h="64770">
                <a:moveTo>
                  <a:pt x="0" y="64458"/>
                </a:moveTo>
                <a:lnTo>
                  <a:pt x="59935" y="0"/>
                </a:lnTo>
                <a:lnTo>
                  <a:pt x="119860" y="64458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246561" y="5041731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554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86633" y="5854819"/>
            <a:ext cx="120014" cy="64769"/>
          </a:xfrm>
          <a:custGeom>
            <a:avLst/>
            <a:gdLst/>
            <a:ahLst/>
            <a:cxnLst/>
            <a:rect l="l" t="t" r="r" b="b"/>
            <a:pathLst>
              <a:path w="120015" h="64770">
                <a:moveTo>
                  <a:pt x="119860" y="0"/>
                </a:moveTo>
                <a:lnTo>
                  <a:pt x="59924" y="64458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658029" y="5627726"/>
            <a:ext cx="517525" cy="450215"/>
          </a:xfrm>
          <a:custGeom>
            <a:avLst/>
            <a:gdLst/>
            <a:ahLst/>
            <a:cxnLst/>
            <a:rect l="l" t="t" r="r" b="b"/>
            <a:pathLst>
              <a:path w="517525" h="450214">
                <a:moveTo>
                  <a:pt x="517418" y="341107"/>
                </a:moveTo>
                <a:lnTo>
                  <a:pt x="331660" y="76754"/>
                </a:lnTo>
                <a:lnTo>
                  <a:pt x="215842" y="0"/>
                </a:lnTo>
                <a:lnTo>
                  <a:pt x="121458" y="121070"/>
                </a:lnTo>
                <a:lnTo>
                  <a:pt x="0" y="450193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622489" y="5997404"/>
            <a:ext cx="113664" cy="80645"/>
          </a:xfrm>
          <a:custGeom>
            <a:avLst/>
            <a:gdLst/>
            <a:ahLst/>
            <a:cxnLst/>
            <a:rect l="l" t="t" r="r" b="b"/>
            <a:pathLst>
              <a:path w="113665" h="80645">
                <a:moveTo>
                  <a:pt x="113263" y="39223"/>
                </a:moveTo>
                <a:lnTo>
                  <a:pt x="35538" y="8051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313603" y="5664121"/>
            <a:ext cx="500380" cy="473709"/>
          </a:xfrm>
          <a:custGeom>
            <a:avLst/>
            <a:gdLst/>
            <a:ahLst/>
            <a:cxnLst/>
            <a:rect l="l" t="t" r="r" b="b"/>
            <a:pathLst>
              <a:path w="500380" h="473710">
                <a:moveTo>
                  <a:pt x="0" y="301787"/>
                </a:moveTo>
                <a:lnTo>
                  <a:pt x="216589" y="62061"/>
                </a:lnTo>
                <a:lnTo>
                  <a:pt x="340897" y="0"/>
                </a:lnTo>
                <a:lnTo>
                  <a:pt x="419827" y="131666"/>
                </a:lnTo>
                <a:lnTo>
                  <a:pt x="500277" y="473123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741765" y="6061643"/>
            <a:ext cx="117475" cy="76200"/>
          </a:xfrm>
          <a:custGeom>
            <a:avLst/>
            <a:gdLst/>
            <a:ahLst/>
            <a:cxnLst/>
            <a:rect l="l" t="t" r="r" b="b"/>
            <a:pathLst>
              <a:path w="117475" h="76200">
                <a:moveTo>
                  <a:pt x="0" y="25151"/>
                </a:moveTo>
                <a:lnTo>
                  <a:pt x="72112" y="75599"/>
                </a:lnTo>
                <a:lnTo>
                  <a:pt x="11720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00464" y="6102216"/>
            <a:ext cx="490855" cy="562610"/>
          </a:xfrm>
          <a:custGeom>
            <a:avLst/>
            <a:gdLst/>
            <a:ahLst/>
            <a:cxnLst/>
            <a:rect l="l" t="t" r="r" b="b"/>
            <a:pathLst>
              <a:path w="490854" h="562609">
                <a:moveTo>
                  <a:pt x="490494" y="0"/>
                </a:moveTo>
                <a:lnTo>
                  <a:pt x="122668" y="137318"/>
                </a:lnTo>
                <a:lnTo>
                  <a:pt x="0" y="241649"/>
                </a:lnTo>
                <a:lnTo>
                  <a:pt x="122434" y="365696"/>
                </a:lnTo>
                <a:lnTo>
                  <a:pt x="489918" y="56216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05739" y="6581688"/>
            <a:ext cx="85090" cy="107314"/>
          </a:xfrm>
          <a:custGeom>
            <a:avLst/>
            <a:gdLst/>
            <a:ahLst/>
            <a:cxnLst/>
            <a:rect l="l" t="t" r="r" b="b"/>
            <a:pathLst>
              <a:path w="85090" h="107315">
                <a:moveTo>
                  <a:pt x="54521" y="0"/>
                </a:moveTo>
                <a:lnTo>
                  <a:pt x="84646" y="82688"/>
                </a:lnTo>
                <a:lnTo>
                  <a:pt x="0" y="10675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467517" y="9195748"/>
            <a:ext cx="528955" cy="404495"/>
          </a:xfrm>
          <a:custGeom>
            <a:avLst/>
            <a:gdLst/>
            <a:ahLst/>
            <a:cxnLst/>
            <a:rect l="l" t="t" r="r" b="b"/>
            <a:pathLst>
              <a:path w="528954" h="404495">
                <a:moveTo>
                  <a:pt x="0" y="0"/>
                </a:moveTo>
                <a:lnTo>
                  <a:pt x="116288" y="301433"/>
                </a:lnTo>
                <a:lnTo>
                  <a:pt x="210098" y="403924"/>
                </a:lnTo>
                <a:lnTo>
                  <a:pt x="330969" y="309286"/>
                </a:lnTo>
                <a:lnTo>
                  <a:pt x="528444" y="19329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10550" y="9215077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0" y="21266"/>
                </a:moveTo>
                <a:lnTo>
                  <a:pt x="85411" y="0"/>
                </a:lnTo>
                <a:lnTo>
                  <a:pt x="100415" y="8673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013782" y="9444147"/>
            <a:ext cx="1477645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800"/>
              </a:lnSpc>
            </a:pP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Replica  </a:t>
            </a:r>
            <a:r>
              <a:rPr sz="1600" spc="100" dirty="0">
                <a:solidFill>
                  <a:srgbClr val="505050"/>
                </a:solidFill>
                <a:latin typeface="Calibri"/>
                <a:cs typeface="Calibri"/>
              </a:rPr>
              <a:t>Recovery</a:t>
            </a:r>
            <a:r>
              <a:rPr sz="1600" spc="-14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05050"/>
                </a:solidFill>
                <a:latin typeface="Calibri"/>
                <a:cs typeface="Calibri"/>
              </a:rPr>
              <a:t>starts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305"/>
              </a:lnSpc>
            </a:pPr>
            <a:r>
              <a:rPr sz="1150" spc="75" dirty="0">
                <a:solidFill>
                  <a:srgbClr val="505050"/>
                </a:solidFill>
                <a:latin typeface="Calibri"/>
                <a:cs typeface="Calibri"/>
              </a:rPr>
              <a:t>(Recovery#</a:t>
            </a:r>
            <a:r>
              <a:rPr sz="1150" spc="-114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150" spc="40" dirty="0">
                <a:solidFill>
                  <a:srgbClr val="505050"/>
                </a:solidFill>
                <a:latin typeface="Calibri"/>
                <a:cs typeface="Calibri"/>
              </a:rPr>
              <a:t>++)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71796" y="8833418"/>
            <a:ext cx="208724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75" dirty="0">
                <a:solidFill>
                  <a:srgbClr val="505050"/>
                </a:solidFill>
                <a:latin typeface="Calibri"/>
                <a:cs typeface="Calibri"/>
              </a:rPr>
              <a:t>replica </a:t>
            </a: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recovery</a:t>
            </a:r>
            <a:r>
              <a:rPr sz="1600" spc="-21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05050"/>
                </a:solidFill>
                <a:latin typeface="Calibri"/>
                <a:cs typeface="Calibri"/>
              </a:rPr>
              <a:t>starts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291576" y="7323673"/>
            <a:ext cx="75565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7515">
              <a:lnSpc>
                <a:spcPct val="100000"/>
              </a:lnSpc>
            </a:pPr>
            <a:r>
              <a:rPr sz="1600" spc="190" dirty="0">
                <a:solidFill>
                  <a:srgbClr val="505050"/>
                </a:solidFill>
                <a:latin typeface="Calibri"/>
                <a:cs typeface="Calibri"/>
              </a:rPr>
              <a:t>DN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1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esta</a:t>
            </a: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125" dirty="0">
                <a:solidFill>
                  <a:srgbClr val="505050"/>
                </a:solidFill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433298" y="7483171"/>
            <a:ext cx="76200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90" dirty="0">
                <a:solidFill>
                  <a:srgbClr val="505050"/>
                </a:solidFill>
                <a:latin typeface="Calibri"/>
                <a:cs typeface="Calibri"/>
              </a:rPr>
              <a:t>DN</a:t>
            </a:r>
            <a:r>
              <a:rPr sz="1600" spc="-14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05050"/>
                </a:solidFill>
                <a:latin typeface="Calibri"/>
                <a:cs typeface="Calibri"/>
              </a:rPr>
              <a:t>dies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370615" y="5010646"/>
            <a:ext cx="116649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create</a:t>
            </a:r>
            <a:endParaRPr sz="1600">
              <a:latin typeface="Calibri"/>
              <a:cs typeface="Calibri"/>
            </a:endParaRPr>
          </a:p>
          <a:p>
            <a:pPr marL="345440" marR="5080" algn="ctr">
              <a:lnSpc>
                <a:spcPct val="101800"/>
              </a:lnSpc>
              <a:spcBef>
                <a:spcPts val="1125"/>
              </a:spcBef>
            </a:pPr>
            <a:r>
              <a:rPr sz="1600" spc="85" dirty="0">
                <a:solidFill>
                  <a:srgbClr val="505050"/>
                </a:solidFill>
                <a:latin typeface="Calibri"/>
                <a:cs typeface="Calibri"/>
              </a:rPr>
              <a:t>pipeline  </a:t>
            </a:r>
            <a:r>
              <a:rPr sz="1600" spc="30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75" dirty="0">
                <a:solidFill>
                  <a:srgbClr val="505050"/>
                </a:solidFill>
                <a:latin typeface="Calibri"/>
                <a:cs typeface="Calibri"/>
              </a:rPr>
              <a:t>e</a:t>
            </a:r>
            <a:r>
              <a:rPr sz="1600" spc="125" dirty="0">
                <a:solidFill>
                  <a:srgbClr val="505050"/>
                </a:solidFill>
                <a:latin typeface="Calibri"/>
                <a:cs typeface="Calibri"/>
              </a:rPr>
              <a:t>c</a:t>
            </a:r>
            <a:r>
              <a:rPr sz="1600" spc="75" dirty="0">
                <a:solidFill>
                  <a:srgbClr val="505050"/>
                </a:solidFill>
                <a:latin typeface="Calibri"/>
                <a:cs typeface="Calibri"/>
              </a:rPr>
              <a:t>ov</a:t>
            </a: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e</a:t>
            </a:r>
            <a:r>
              <a:rPr sz="1600" spc="50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120" dirty="0">
                <a:solidFill>
                  <a:srgbClr val="50505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332740" algn="ctr">
              <a:lnSpc>
                <a:spcPts val="1305"/>
              </a:lnSpc>
            </a:pPr>
            <a:r>
              <a:rPr sz="1150" spc="70" dirty="0">
                <a:solidFill>
                  <a:srgbClr val="505050"/>
                </a:solidFill>
                <a:latin typeface="Calibri"/>
                <a:cs typeface="Calibri"/>
              </a:rPr>
              <a:t>(GS++)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432373" y="5505618"/>
            <a:ext cx="502284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70" dirty="0">
                <a:solidFill>
                  <a:srgbClr val="505050"/>
                </a:solidFill>
                <a:latin typeface="Calibri"/>
                <a:cs typeface="Calibri"/>
              </a:rPr>
              <a:t>wri</a:t>
            </a:r>
            <a:r>
              <a:rPr sz="1600" spc="45" dirty="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sz="1600" spc="85" dirty="0">
                <a:solidFill>
                  <a:srgbClr val="50505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410123" y="4452334"/>
            <a:ext cx="4286250" cy="0"/>
          </a:xfrm>
          <a:custGeom>
            <a:avLst/>
            <a:gdLst/>
            <a:ahLst/>
            <a:cxnLst/>
            <a:rect l="l" t="t" r="r" b="b"/>
            <a:pathLst>
              <a:path w="4286250">
                <a:moveTo>
                  <a:pt x="4285701" y="0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410126" y="4392416"/>
            <a:ext cx="64769" cy="120014"/>
          </a:xfrm>
          <a:custGeom>
            <a:avLst/>
            <a:gdLst/>
            <a:ahLst/>
            <a:cxnLst/>
            <a:rect l="l" t="t" r="r" b="b"/>
            <a:pathLst>
              <a:path w="64770" h="120014">
                <a:moveTo>
                  <a:pt x="64458" y="119860"/>
                </a:moveTo>
                <a:lnTo>
                  <a:pt x="0" y="59914"/>
                </a:lnTo>
                <a:lnTo>
                  <a:pt x="64458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350409" y="4494709"/>
            <a:ext cx="1922145" cy="956944"/>
          </a:xfrm>
          <a:custGeom>
            <a:avLst/>
            <a:gdLst/>
            <a:ahLst/>
            <a:cxnLst/>
            <a:rect l="l" t="t" r="r" b="b"/>
            <a:pathLst>
              <a:path w="1922144" h="956945">
                <a:moveTo>
                  <a:pt x="0" y="0"/>
                </a:moveTo>
                <a:lnTo>
                  <a:pt x="1922046" y="95641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188044" y="5368762"/>
            <a:ext cx="84455" cy="107314"/>
          </a:xfrm>
          <a:custGeom>
            <a:avLst/>
            <a:gdLst/>
            <a:ahLst/>
            <a:cxnLst/>
            <a:rect l="l" t="t" r="r" b="b"/>
            <a:pathLst>
              <a:path w="84455" h="107314">
                <a:moveTo>
                  <a:pt x="53401" y="0"/>
                </a:moveTo>
                <a:lnTo>
                  <a:pt x="84416" y="82353"/>
                </a:lnTo>
                <a:lnTo>
                  <a:pt x="0" y="107305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301047" y="4088393"/>
            <a:ext cx="263525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replicate/copy for</a:t>
            </a:r>
            <a:r>
              <a:rPr sz="1600" spc="-2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05050"/>
                </a:solidFill>
                <a:latin typeface="Calibri"/>
                <a:cs typeface="Calibri"/>
              </a:rPr>
              <a:t>balancing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 rot="1620000">
            <a:off x="12426571" y="5047801"/>
            <a:ext cx="153736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00" spc="20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eplication</a:t>
            </a:r>
            <a:r>
              <a:rPr sz="1600" spc="-15" dirty="0">
                <a:solidFill>
                  <a:srgbClr val="505050"/>
                </a:solidFill>
                <a:latin typeface="Calibri"/>
                <a:cs typeface="Calibri"/>
              </a:rPr>
              <a:t>/</a:t>
            </a:r>
            <a:r>
              <a:rPr sz="1600" spc="120" dirty="0">
                <a:solidFill>
                  <a:srgbClr val="505050"/>
                </a:solidFill>
                <a:latin typeface="Calibri"/>
                <a:cs typeface="Calibri"/>
              </a:rPr>
              <a:t>co</a:t>
            </a:r>
            <a:r>
              <a:rPr sz="1600" spc="125" dirty="0">
                <a:solidFill>
                  <a:srgbClr val="505050"/>
                </a:solidFill>
                <a:latin typeface="Calibri"/>
                <a:cs typeface="Calibri"/>
              </a:rPr>
              <a:t>p</a:t>
            </a:r>
            <a:r>
              <a:rPr sz="1600" spc="120" dirty="0">
                <a:solidFill>
                  <a:srgbClr val="50505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 rot="1620000">
            <a:off x="12204065" y="5269035"/>
            <a:ext cx="1757216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00" spc="85" dirty="0">
                <a:solidFill>
                  <a:srgbClr val="505050"/>
                </a:solidFill>
                <a:latin typeface="Calibri"/>
                <a:cs typeface="Calibri"/>
              </a:rPr>
              <a:t>fails</a:t>
            </a:r>
            <a:r>
              <a:rPr sz="1600" spc="-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05050"/>
                </a:solidFill>
                <a:latin typeface="Calibri"/>
                <a:cs typeface="Calibri"/>
              </a:rPr>
              <a:t>or</a:t>
            </a:r>
            <a:r>
              <a:rPr sz="1600" spc="-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505050"/>
                </a:solidFill>
                <a:latin typeface="Calibri"/>
                <a:cs typeface="Calibri"/>
              </a:rPr>
              <a:t>DN</a:t>
            </a:r>
            <a:r>
              <a:rPr sz="1600" spc="-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restarts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106088" y="5133854"/>
            <a:ext cx="154876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replication/copy</a:t>
            </a:r>
            <a:endParaRPr sz="1600">
              <a:latin typeface="Calibri"/>
              <a:cs typeface="Calibri"/>
            </a:endParaRPr>
          </a:p>
          <a:p>
            <a:pPr marL="657860">
              <a:lnSpc>
                <a:spcPct val="100000"/>
              </a:lnSpc>
              <a:spcBef>
                <a:spcPts val="35"/>
              </a:spcBef>
            </a:pPr>
            <a:r>
              <a:rPr sz="1600" spc="125" dirty="0">
                <a:solidFill>
                  <a:srgbClr val="505050"/>
                </a:solidFill>
                <a:latin typeface="Calibri"/>
                <a:cs typeface="Calibri"/>
              </a:rPr>
              <a:t>succeeds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205593" y="5986991"/>
            <a:ext cx="54546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20" dirty="0">
                <a:solidFill>
                  <a:srgbClr val="505050"/>
                </a:solidFill>
                <a:latin typeface="Calibri"/>
                <a:cs typeface="Calibri"/>
              </a:rPr>
              <a:t>Close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61980" y="6235236"/>
            <a:ext cx="88900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4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100" dirty="0">
                <a:solidFill>
                  <a:srgbClr val="505050"/>
                </a:solidFill>
                <a:latin typeface="Calibri"/>
                <a:cs typeface="Calibri"/>
              </a:rPr>
              <a:t>ec</a:t>
            </a: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o</a:t>
            </a: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v</a:t>
            </a:r>
            <a:r>
              <a:rPr sz="1600" spc="75" dirty="0">
                <a:solidFill>
                  <a:srgbClr val="505050"/>
                </a:solidFill>
                <a:latin typeface="Calibri"/>
                <a:cs typeface="Calibri"/>
              </a:rPr>
              <a:t>e</a:t>
            </a:r>
            <a:r>
              <a:rPr sz="1600" spc="6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120" dirty="0">
                <a:solidFill>
                  <a:srgbClr val="50505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098020" y="6483481"/>
            <a:ext cx="65278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505050"/>
                </a:solidFill>
                <a:latin typeface="Calibri"/>
                <a:cs typeface="Calibri"/>
              </a:rPr>
              <a:t>(GS++)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950551" y="6952207"/>
            <a:ext cx="889000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Replica  </a:t>
            </a:r>
            <a:r>
              <a:rPr sz="1600" spc="14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100" dirty="0">
                <a:solidFill>
                  <a:srgbClr val="505050"/>
                </a:solidFill>
                <a:latin typeface="Calibri"/>
                <a:cs typeface="Calibri"/>
              </a:rPr>
              <a:t>ec</a:t>
            </a: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o</a:t>
            </a: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v</a:t>
            </a:r>
            <a:r>
              <a:rPr sz="1600" spc="75" dirty="0">
                <a:solidFill>
                  <a:srgbClr val="505050"/>
                </a:solidFill>
                <a:latin typeface="Calibri"/>
                <a:cs typeface="Calibri"/>
              </a:rPr>
              <a:t>e</a:t>
            </a:r>
            <a:r>
              <a:rPr sz="1600" spc="6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y  </a:t>
            </a:r>
            <a:r>
              <a:rPr sz="1600" spc="55" dirty="0">
                <a:solidFill>
                  <a:srgbClr val="505050"/>
                </a:solidFill>
                <a:latin typeface="Tahoma"/>
                <a:cs typeface="Tahoma"/>
              </a:rPr>
              <a:t>finishes  </a:t>
            </a:r>
            <a:r>
              <a:rPr sz="1600" spc="105" dirty="0">
                <a:solidFill>
                  <a:srgbClr val="505050"/>
                </a:solidFill>
                <a:latin typeface="Calibri"/>
                <a:cs typeface="Calibri"/>
              </a:rPr>
              <a:t>(GS++)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668157" y="7024405"/>
            <a:ext cx="8890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3515">
              <a:lnSpc>
                <a:spcPct val="101800"/>
              </a:lnSpc>
            </a:pPr>
            <a:r>
              <a:rPr sz="1600" spc="14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75" dirty="0">
                <a:solidFill>
                  <a:srgbClr val="505050"/>
                </a:solidFill>
                <a:latin typeface="Calibri"/>
                <a:cs typeface="Calibri"/>
              </a:rPr>
              <a:t>eplica  </a:t>
            </a:r>
            <a:r>
              <a:rPr sz="1600" spc="14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100" dirty="0">
                <a:solidFill>
                  <a:srgbClr val="505050"/>
                </a:solidFill>
                <a:latin typeface="Calibri"/>
                <a:cs typeface="Calibri"/>
              </a:rPr>
              <a:t>ec</a:t>
            </a: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o</a:t>
            </a: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v</a:t>
            </a:r>
            <a:r>
              <a:rPr sz="1600" spc="75" dirty="0">
                <a:solidFill>
                  <a:srgbClr val="505050"/>
                </a:solidFill>
                <a:latin typeface="Calibri"/>
                <a:cs typeface="Calibri"/>
              </a:rPr>
              <a:t>e</a:t>
            </a:r>
            <a:r>
              <a:rPr sz="1600" spc="6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120" dirty="0">
                <a:solidFill>
                  <a:srgbClr val="50505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600" spc="100" dirty="0">
                <a:solidFill>
                  <a:srgbClr val="505050"/>
                </a:solidFill>
                <a:latin typeface="Calibri"/>
                <a:cs typeface="Calibri"/>
              </a:rPr>
              <a:t>sta</a:t>
            </a:r>
            <a:r>
              <a:rPr sz="1600" spc="90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130" dirty="0">
                <a:solidFill>
                  <a:srgbClr val="505050"/>
                </a:solidFill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6550707" y="6379305"/>
            <a:ext cx="64769" cy="120014"/>
          </a:xfrm>
          <a:custGeom>
            <a:avLst/>
            <a:gdLst/>
            <a:ahLst/>
            <a:cxnLst/>
            <a:rect l="l" t="t" r="r" b="b"/>
            <a:pathLst>
              <a:path w="64769" h="120014">
                <a:moveTo>
                  <a:pt x="0" y="0"/>
                </a:moveTo>
                <a:lnTo>
                  <a:pt x="64458" y="59924"/>
                </a:lnTo>
                <a:lnTo>
                  <a:pt x="0" y="11986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345958" y="6613775"/>
            <a:ext cx="4266565" cy="0"/>
          </a:xfrm>
          <a:custGeom>
            <a:avLst/>
            <a:gdLst/>
            <a:ahLst/>
            <a:cxnLst/>
            <a:rect l="l" t="t" r="r" b="b"/>
            <a:pathLst>
              <a:path w="4266565">
                <a:moveTo>
                  <a:pt x="4266100" y="0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345962" y="6553857"/>
            <a:ext cx="64769" cy="120014"/>
          </a:xfrm>
          <a:custGeom>
            <a:avLst/>
            <a:gdLst/>
            <a:ahLst/>
            <a:cxnLst/>
            <a:rect l="l" t="t" r="r" b="b"/>
            <a:pathLst>
              <a:path w="64770" h="120015">
                <a:moveTo>
                  <a:pt x="64458" y="119860"/>
                </a:moveTo>
                <a:lnTo>
                  <a:pt x="0" y="59914"/>
                </a:lnTo>
                <a:lnTo>
                  <a:pt x="64458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358650" y="6183116"/>
            <a:ext cx="426974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1985" algn="l"/>
                <a:tab pos="4256405" algn="l"/>
              </a:tabLst>
            </a:pPr>
            <a:r>
              <a:rPr sz="1600" u="heavy" spc="-45" dirty="0">
                <a:solidFill>
                  <a:srgbClr val="505050"/>
                </a:solidFill>
                <a:latin typeface="Calibri"/>
                <a:cs typeface="Calibri"/>
              </a:rPr>
              <a:t> 	</a:t>
            </a:r>
            <a:r>
              <a:rPr sz="1600" u="heavy" spc="114" dirty="0">
                <a:solidFill>
                  <a:srgbClr val="505050"/>
                </a:solidFill>
                <a:latin typeface="Calibri"/>
                <a:cs typeface="Calibri"/>
              </a:rPr>
              <a:t>Append/append </a:t>
            </a:r>
            <a:r>
              <a:rPr sz="1600" u="heavy" spc="80" dirty="0">
                <a:solidFill>
                  <a:srgbClr val="505050"/>
                </a:solidFill>
                <a:latin typeface="Calibri"/>
                <a:cs typeface="Calibri"/>
              </a:rPr>
              <a:t>recovery</a:t>
            </a:r>
            <a:r>
              <a:rPr sz="1600" u="heavy" spc="-2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600" u="heavy" spc="105" dirty="0">
                <a:solidFill>
                  <a:srgbClr val="505050"/>
                </a:solidFill>
                <a:latin typeface="Calibri"/>
                <a:cs typeface="Calibri"/>
              </a:rPr>
              <a:t>(GS++)	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276883" y="6684365"/>
            <a:ext cx="511809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0" dirty="0">
                <a:solidFill>
                  <a:srgbClr val="505050"/>
                </a:solidFill>
                <a:latin typeface="Calibri"/>
                <a:cs typeface="Calibri"/>
              </a:rPr>
              <a:t>close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387832" y="6826955"/>
            <a:ext cx="4255770" cy="1524635"/>
          </a:xfrm>
          <a:custGeom>
            <a:avLst/>
            <a:gdLst/>
            <a:ahLst/>
            <a:cxnLst/>
            <a:rect l="l" t="t" r="r" b="b"/>
            <a:pathLst>
              <a:path w="4255769" h="1524634">
                <a:moveTo>
                  <a:pt x="4255640" y="0"/>
                </a:moveTo>
                <a:lnTo>
                  <a:pt x="0" y="1524634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387829" y="8273456"/>
            <a:ext cx="81280" cy="113030"/>
          </a:xfrm>
          <a:custGeom>
            <a:avLst/>
            <a:gdLst/>
            <a:ahLst/>
            <a:cxnLst/>
            <a:rect l="l" t="t" r="r" b="b"/>
            <a:pathLst>
              <a:path w="81279" h="113029">
                <a:moveTo>
                  <a:pt x="80898" y="112823"/>
                </a:moveTo>
                <a:lnTo>
                  <a:pt x="0" y="78133"/>
                </a:lnTo>
                <a:lnTo>
                  <a:pt x="40469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 rot="20460000">
            <a:off x="13275347" y="7420073"/>
            <a:ext cx="2076633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00" spc="70" dirty="0">
                <a:solidFill>
                  <a:srgbClr val="505050"/>
                </a:solidFill>
                <a:latin typeface="Calibri"/>
                <a:cs typeface="Calibri"/>
              </a:rPr>
              <a:t>replica </a:t>
            </a:r>
            <a:r>
              <a:rPr sz="2400" spc="97" baseline="3472" dirty="0">
                <a:solidFill>
                  <a:srgbClr val="505050"/>
                </a:solidFill>
                <a:latin typeface="Calibri"/>
                <a:cs typeface="Calibri"/>
              </a:rPr>
              <a:t>reco</a:t>
            </a:r>
            <a:r>
              <a:rPr sz="2400" spc="97" baseline="5208" dirty="0">
                <a:solidFill>
                  <a:srgbClr val="505050"/>
                </a:solidFill>
                <a:latin typeface="Calibri"/>
                <a:cs typeface="Calibri"/>
              </a:rPr>
              <a:t>ver</a:t>
            </a:r>
            <a:r>
              <a:rPr sz="2400" spc="97" baseline="6944" dirty="0">
                <a:solidFill>
                  <a:srgbClr val="505050"/>
                </a:solidFill>
                <a:latin typeface="Calibri"/>
                <a:cs typeface="Calibri"/>
              </a:rPr>
              <a:t>y</a:t>
            </a:r>
            <a:r>
              <a:rPr sz="2400" spc="-405" baseline="6944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150" baseline="6944" dirty="0">
                <a:solidFill>
                  <a:srgbClr val="505050"/>
                </a:solidFill>
                <a:latin typeface="Calibri"/>
                <a:cs typeface="Calibri"/>
              </a:rPr>
              <a:t>star</a:t>
            </a:r>
            <a:r>
              <a:rPr sz="2400" spc="150" baseline="8680" dirty="0">
                <a:solidFill>
                  <a:srgbClr val="505050"/>
                </a:solidFill>
                <a:latin typeface="Calibri"/>
                <a:cs typeface="Calibri"/>
              </a:rPr>
              <a:t>ts</a:t>
            </a:r>
            <a:endParaRPr sz="2400" baseline="868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 rot="20460000">
            <a:off x="14223791" y="7848847"/>
            <a:ext cx="768804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00" spc="190" dirty="0">
                <a:solidFill>
                  <a:srgbClr val="505050"/>
                </a:solidFill>
                <a:latin typeface="Calibri"/>
                <a:cs typeface="Calibri"/>
              </a:rPr>
              <a:t>DN</a:t>
            </a:r>
            <a:r>
              <a:rPr sz="1600" spc="-17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165" baseline="1736" dirty="0">
                <a:solidFill>
                  <a:srgbClr val="505050"/>
                </a:solidFill>
                <a:latin typeface="Calibri"/>
                <a:cs typeface="Calibri"/>
              </a:rPr>
              <a:t>dies</a:t>
            </a:r>
            <a:endParaRPr sz="2400" baseline="1736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173168" y="5721681"/>
            <a:ext cx="1134110" cy="1134110"/>
          </a:xfrm>
          <a:custGeom>
            <a:avLst/>
            <a:gdLst/>
            <a:ahLst/>
            <a:cxnLst/>
            <a:rect l="l" t="t" r="r" b="b"/>
            <a:pathLst>
              <a:path w="1134109" h="1134109">
                <a:moveTo>
                  <a:pt x="567008" y="1134028"/>
                </a:moveTo>
                <a:lnTo>
                  <a:pt x="615932" y="1131947"/>
                </a:lnTo>
                <a:lnTo>
                  <a:pt x="663701" y="1125816"/>
                </a:lnTo>
                <a:lnTo>
                  <a:pt x="710143" y="1115807"/>
                </a:lnTo>
                <a:lnTo>
                  <a:pt x="755089" y="1102090"/>
                </a:lnTo>
                <a:lnTo>
                  <a:pt x="798369" y="1084833"/>
                </a:lnTo>
                <a:lnTo>
                  <a:pt x="839813" y="1064209"/>
                </a:lnTo>
                <a:lnTo>
                  <a:pt x="879250" y="1040387"/>
                </a:lnTo>
                <a:lnTo>
                  <a:pt x="916509" y="1013537"/>
                </a:lnTo>
                <a:lnTo>
                  <a:pt x="951422" y="983829"/>
                </a:lnTo>
                <a:lnTo>
                  <a:pt x="983818" y="951434"/>
                </a:lnTo>
                <a:lnTo>
                  <a:pt x="1013526" y="916522"/>
                </a:lnTo>
                <a:lnTo>
                  <a:pt x="1040376" y="879263"/>
                </a:lnTo>
                <a:lnTo>
                  <a:pt x="1064198" y="839827"/>
                </a:lnTo>
                <a:lnTo>
                  <a:pt x="1084823" y="798384"/>
                </a:lnTo>
                <a:lnTo>
                  <a:pt x="1102079" y="755105"/>
                </a:lnTo>
                <a:lnTo>
                  <a:pt x="1115797" y="710160"/>
                </a:lnTo>
                <a:lnTo>
                  <a:pt x="1125806" y="663719"/>
                </a:lnTo>
                <a:lnTo>
                  <a:pt x="1131936" y="615952"/>
                </a:lnTo>
                <a:lnTo>
                  <a:pt x="1134017" y="567029"/>
                </a:lnTo>
                <a:lnTo>
                  <a:pt x="1131936" y="518102"/>
                </a:lnTo>
                <a:lnTo>
                  <a:pt x="1125806" y="470331"/>
                </a:lnTo>
                <a:lnTo>
                  <a:pt x="1115797" y="423886"/>
                </a:lnTo>
                <a:lnTo>
                  <a:pt x="1102079" y="378938"/>
                </a:lnTo>
                <a:lnTo>
                  <a:pt x="1084823" y="335656"/>
                </a:lnTo>
                <a:lnTo>
                  <a:pt x="1064198" y="294211"/>
                </a:lnTo>
                <a:lnTo>
                  <a:pt x="1040376" y="254773"/>
                </a:lnTo>
                <a:lnTo>
                  <a:pt x="1013526" y="217512"/>
                </a:lnTo>
                <a:lnTo>
                  <a:pt x="983818" y="182598"/>
                </a:lnTo>
                <a:lnTo>
                  <a:pt x="951422" y="150201"/>
                </a:lnTo>
                <a:lnTo>
                  <a:pt x="916509" y="120493"/>
                </a:lnTo>
                <a:lnTo>
                  <a:pt x="879250" y="93642"/>
                </a:lnTo>
                <a:lnTo>
                  <a:pt x="839813" y="69819"/>
                </a:lnTo>
                <a:lnTo>
                  <a:pt x="798369" y="49194"/>
                </a:lnTo>
                <a:lnTo>
                  <a:pt x="755089" y="31938"/>
                </a:lnTo>
                <a:lnTo>
                  <a:pt x="710143" y="18220"/>
                </a:lnTo>
                <a:lnTo>
                  <a:pt x="663701" y="8211"/>
                </a:lnTo>
                <a:lnTo>
                  <a:pt x="615932" y="2081"/>
                </a:lnTo>
                <a:lnTo>
                  <a:pt x="567008" y="0"/>
                </a:lnTo>
                <a:lnTo>
                  <a:pt x="518084" y="2081"/>
                </a:lnTo>
                <a:lnTo>
                  <a:pt x="470316" y="8211"/>
                </a:lnTo>
                <a:lnTo>
                  <a:pt x="423874" y="18220"/>
                </a:lnTo>
                <a:lnTo>
                  <a:pt x="378927" y="31938"/>
                </a:lnTo>
                <a:lnTo>
                  <a:pt x="335647" y="49194"/>
                </a:lnTo>
                <a:lnTo>
                  <a:pt x="294204" y="69819"/>
                </a:lnTo>
                <a:lnTo>
                  <a:pt x="254767" y="93642"/>
                </a:lnTo>
                <a:lnTo>
                  <a:pt x="217507" y="120493"/>
                </a:lnTo>
                <a:lnTo>
                  <a:pt x="182595" y="150201"/>
                </a:lnTo>
                <a:lnTo>
                  <a:pt x="150199" y="182598"/>
                </a:lnTo>
                <a:lnTo>
                  <a:pt x="120491" y="217512"/>
                </a:lnTo>
                <a:lnTo>
                  <a:pt x="93641" y="254773"/>
                </a:lnTo>
                <a:lnTo>
                  <a:pt x="69818" y="294211"/>
                </a:lnTo>
                <a:lnTo>
                  <a:pt x="49194" y="335656"/>
                </a:lnTo>
                <a:lnTo>
                  <a:pt x="31938" y="378938"/>
                </a:lnTo>
                <a:lnTo>
                  <a:pt x="18220" y="423886"/>
                </a:lnTo>
                <a:lnTo>
                  <a:pt x="8211" y="470331"/>
                </a:lnTo>
                <a:lnTo>
                  <a:pt x="2081" y="518102"/>
                </a:lnTo>
                <a:lnTo>
                  <a:pt x="0" y="567029"/>
                </a:lnTo>
                <a:lnTo>
                  <a:pt x="2081" y="615952"/>
                </a:lnTo>
                <a:lnTo>
                  <a:pt x="8211" y="663719"/>
                </a:lnTo>
                <a:lnTo>
                  <a:pt x="18220" y="710160"/>
                </a:lnTo>
                <a:lnTo>
                  <a:pt x="31938" y="755105"/>
                </a:lnTo>
                <a:lnTo>
                  <a:pt x="49194" y="798384"/>
                </a:lnTo>
                <a:lnTo>
                  <a:pt x="69818" y="839827"/>
                </a:lnTo>
                <a:lnTo>
                  <a:pt x="93641" y="879263"/>
                </a:lnTo>
                <a:lnTo>
                  <a:pt x="120491" y="916522"/>
                </a:lnTo>
                <a:lnTo>
                  <a:pt x="150199" y="951434"/>
                </a:lnTo>
                <a:lnTo>
                  <a:pt x="182595" y="983829"/>
                </a:lnTo>
                <a:lnTo>
                  <a:pt x="217507" y="1013537"/>
                </a:lnTo>
                <a:lnTo>
                  <a:pt x="254767" y="1040387"/>
                </a:lnTo>
                <a:lnTo>
                  <a:pt x="294204" y="1064209"/>
                </a:lnTo>
                <a:lnTo>
                  <a:pt x="335647" y="1084833"/>
                </a:lnTo>
                <a:lnTo>
                  <a:pt x="378927" y="1102090"/>
                </a:lnTo>
                <a:lnTo>
                  <a:pt x="423874" y="1115807"/>
                </a:lnTo>
                <a:lnTo>
                  <a:pt x="470316" y="1125816"/>
                </a:lnTo>
                <a:lnTo>
                  <a:pt x="518084" y="1131947"/>
                </a:lnTo>
                <a:lnTo>
                  <a:pt x="567008" y="1134028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1328514" y="6074289"/>
            <a:ext cx="848994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 marR="5080" indent="-72390">
              <a:lnSpc>
                <a:spcPct val="101800"/>
              </a:lnSpc>
            </a:pPr>
            <a:r>
              <a:rPr sz="1600" spc="145" dirty="0">
                <a:solidFill>
                  <a:srgbClr val="505050"/>
                </a:solidFill>
                <a:latin typeface="Calibri"/>
                <a:cs typeface="Calibri"/>
              </a:rPr>
              <a:t>F</a:t>
            </a:r>
            <a:r>
              <a:rPr sz="1600" spc="65" dirty="0">
                <a:solidFill>
                  <a:srgbClr val="505050"/>
                </a:solidFill>
                <a:latin typeface="Calibri"/>
                <a:cs typeface="Calibri"/>
              </a:rPr>
              <a:t>inali</a:t>
            </a:r>
            <a:r>
              <a:rPr sz="1600" spc="50" dirty="0">
                <a:solidFill>
                  <a:srgbClr val="505050"/>
                </a:solidFill>
                <a:latin typeface="Calibri"/>
                <a:cs typeface="Calibri"/>
              </a:rPr>
              <a:t>z</a:t>
            </a:r>
            <a:r>
              <a:rPr sz="1600" spc="85" dirty="0">
                <a:solidFill>
                  <a:srgbClr val="505050"/>
                </a:solidFill>
                <a:latin typeface="Calibri"/>
                <a:cs typeface="Calibri"/>
              </a:rPr>
              <a:t>ed  </a:t>
            </a: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Replica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148261" y="7968565"/>
            <a:ext cx="1134110" cy="1134110"/>
          </a:xfrm>
          <a:custGeom>
            <a:avLst/>
            <a:gdLst/>
            <a:ahLst/>
            <a:cxnLst/>
            <a:rect l="l" t="t" r="r" b="b"/>
            <a:pathLst>
              <a:path w="1134109" h="1134109">
                <a:moveTo>
                  <a:pt x="567008" y="1134028"/>
                </a:moveTo>
                <a:lnTo>
                  <a:pt x="615932" y="1131947"/>
                </a:lnTo>
                <a:lnTo>
                  <a:pt x="663701" y="1125816"/>
                </a:lnTo>
                <a:lnTo>
                  <a:pt x="710143" y="1115807"/>
                </a:lnTo>
                <a:lnTo>
                  <a:pt x="755089" y="1102090"/>
                </a:lnTo>
                <a:lnTo>
                  <a:pt x="798369" y="1084833"/>
                </a:lnTo>
                <a:lnTo>
                  <a:pt x="839813" y="1064209"/>
                </a:lnTo>
                <a:lnTo>
                  <a:pt x="879250" y="1040387"/>
                </a:lnTo>
                <a:lnTo>
                  <a:pt x="916509" y="1013537"/>
                </a:lnTo>
                <a:lnTo>
                  <a:pt x="951422" y="983829"/>
                </a:lnTo>
                <a:lnTo>
                  <a:pt x="983818" y="951434"/>
                </a:lnTo>
                <a:lnTo>
                  <a:pt x="1013526" y="916522"/>
                </a:lnTo>
                <a:lnTo>
                  <a:pt x="1040376" y="879263"/>
                </a:lnTo>
                <a:lnTo>
                  <a:pt x="1064198" y="839827"/>
                </a:lnTo>
                <a:lnTo>
                  <a:pt x="1084823" y="798384"/>
                </a:lnTo>
                <a:lnTo>
                  <a:pt x="1102079" y="755105"/>
                </a:lnTo>
                <a:lnTo>
                  <a:pt x="1115797" y="710160"/>
                </a:lnTo>
                <a:lnTo>
                  <a:pt x="1125806" y="663719"/>
                </a:lnTo>
                <a:lnTo>
                  <a:pt x="1131936" y="615952"/>
                </a:lnTo>
                <a:lnTo>
                  <a:pt x="1134017" y="567029"/>
                </a:lnTo>
                <a:lnTo>
                  <a:pt x="1131936" y="518102"/>
                </a:lnTo>
                <a:lnTo>
                  <a:pt x="1125806" y="470331"/>
                </a:lnTo>
                <a:lnTo>
                  <a:pt x="1115797" y="423886"/>
                </a:lnTo>
                <a:lnTo>
                  <a:pt x="1102079" y="378938"/>
                </a:lnTo>
                <a:lnTo>
                  <a:pt x="1084823" y="335656"/>
                </a:lnTo>
                <a:lnTo>
                  <a:pt x="1064198" y="294211"/>
                </a:lnTo>
                <a:lnTo>
                  <a:pt x="1040376" y="254773"/>
                </a:lnTo>
                <a:lnTo>
                  <a:pt x="1013526" y="217512"/>
                </a:lnTo>
                <a:lnTo>
                  <a:pt x="983818" y="182598"/>
                </a:lnTo>
                <a:lnTo>
                  <a:pt x="951422" y="150201"/>
                </a:lnTo>
                <a:lnTo>
                  <a:pt x="916509" y="120493"/>
                </a:lnTo>
                <a:lnTo>
                  <a:pt x="879250" y="93642"/>
                </a:lnTo>
                <a:lnTo>
                  <a:pt x="839813" y="69819"/>
                </a:lnTo>
                <a:lnTo>
                  <a:pt x="798369" y="49194"/>
                </a:lnTo>
                <a:lnTo>
                  <a:pt x="755089" y="31938"/>
                </a:lnTo>
                <a:lnTo>
                  <a:pt x="710143" y="18220"/>
                </a:lnTo>
                <a:lnTo>
                  <a:pt x="663701" y="8211"/>
                </a:lnTo>
                <a:lnTo>
                  <a:pt x="615932" y="2081"/>
                </a:lnTo>
                <a:lnTo>
                  <a:pt x="567008" y="0"/>
                </a:lnTo>
                <a:lnTo>
                  <a:pt x="518084" y="2081"/>
                </a:lnTo>
                <a:lnTo>
                  <a:pt x="470316" y="8211"/>
                </a:lnTo>
                <a:lnTo>
                  <a:pt x="423874" y="18220"/>
                </a:lnTo>
                <a:lnTo>
                  <a:pt x="378927" y="31938"/>
                </a:lnTo>
                <a:lnTo>
                  <a:pt x="335647" y="49194"/>
                </a:lnTo>
                <a:lnTo>
                  <a:pt x="294204" y="69819"/>
                </a:lnTo>
                <a:lnTo>
                  <a:pt x="254767" y="93642"/>
                </a:lnTo>
                <a:lnTo>
                  <a:pt x="217507" y="120493"/>
                </a:lnTo>
                <a:lnTo>
                  <a:pt x="182595" y="150201"/>
                </a:lnTo>
                <a:lnTo>
                  <a:pt x="150199" y="182598"/>
                </a:lnTo>
                <a:lnTo>
                  <a:pt x="120491" y="217512"/>
                </a:lnTo>
                <a:lnTo>
                  <a:pt x="93641" y="254773"/>
                </a:lnTo>
                <a:lnTo>
                  <a:pt x="69818" y="294211"/>
                </a:lnTo>
                <a:lnTo>
                  <a:pt x="49194" y="335656"/>
                </a:lnTo>
                <a:lnTo>
                  <a:pt x="31938" y="378938"/>
                </a:lnTo>
                <a:lnTo>
                  <a:pt x="18220" y="423886"/>
                </a:lnTo>
                <a:lnTo>
                  <a:pt x="8211" y="470331"/>
                </a:lnTo>
                <a:lnTo>
                  <a:pt x="2081" y="518102"/>
                </a:lnTo>
                <a:lnTo>
                  <a:pt x="0" y="567029"/>
                </a:lnTo>
                <a:lnTo>
                  <a:pt x="2081" y="615952"/>
                </a:lnTo>
                <a:lnTo>
                  <a:pt x="8211" y="663719"/>
                </a:lnTo>
                <a:lnTo>
                  <a:pt x="18220" y="710160"/>
                </a:lnTo>
                <a:lnTo>
                  <a:pt x="31938" y="755105"/>
                </a:lnTo>
                <a:lnTo>
                  <a:pt x="49194" y="798384"/>
                </a:lnTo>
                <a:lnTo>
                  <a:pt x="69818" y="839827"/>
                </a:lnTo>
                <a:lnTo>
                  <a:pt x="93641" y="879263"/>
                </a:lnTo>
                <a:lnTo>
                  <a:pt x="120491" y="916522"/>
                </a:lnTo>
                <a:lnTo>
                  <a:pt x="150199" y="951434"/>
                </a:lnTo>
                <a:lnTo>
                  <a:pt x="182595" y="983829"/>
                </a:lnTo>
                <a:lnTo>
                  <a:pt x="217507" y="1013537"/>
                </a:lnTo>
                <a:lnTo>
                  <a:pt x="254767" y="1040387"/>
                </a:lnTo>
                <a:lnTo>
                  <a:pt x="294204" y="1064209"/>
                </a:lnTo>
                <a:lnTo>
                  <a:pt x="335647" y="1084833"/>
                </a:lnTo>
                <a:lnTo>
                  <a:pt x="378927" y="1102090"/>
                </a:lnTo>
                <a:lnTo>
                  <a:pt x="423874" y="1115807"/>
                </a:lnTo>
                <a:lnTo>
                  <a:pt x="470316" y="1125816"/>
                </a:lnTo>
                <a:lnTo>
                  <a:pt x="518084" y="1131947"/>
                </a:lnTo>
                <a:lnTo>
                  <a:pt x="567008" y="1134028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1243412" y="8321169"/>
            <a:ext cx="96901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" marR="5080" indent="-132080">
              <a:lnSpc>
                <a:spcPct val="101800"/>
              </a:lnSpc>
            </a:pPr>
            <a:r>
              <a:rPr sz="1600" spc="65" dirty="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sz="1600" spc="120" dirty="0">
                <a:solidFill>
                  <a:srgbClr val="505050"/>
                </a:solidFill>
                <a:latin typeface="Calibri"/>
                <a:cs typeface="Calibri"/>
              </a:rPr>
              <a:t>empo</a:t>
            </a:r>
            <a:r>
              <a:rPr sz="1600" spc="50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ay  </a:t>
            </a: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Replica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500755" y="8036525"/>
            <a:ext cx="1344295" cy="1344295"/>
          </a:xfrm>
          <a:custGeom>
            <a:avLst/>
            <a:gdLst/>
            <a:ahLst/>
            <a:cxnLst/>
            <a:rect l="l" t="t" r="r" b="b"/>
            <a:pathLst>
              <a:path w="1344294" h="1344295">
                <a:moveTo>
                  <a:pt x="672126" y="1344262"/>
                </a:moveTo>
                <a:lnTo>
                  <a:pt x="720126" y="1342575"/>
                </a:lnTo>
                <a:lnTo>
                  <a:pt x="767215" y="1337588"/>
                </a:lnTo>
                <a:lnTo>
                  <a:pt x="813280" y="1329415"/>
                </a:lnTo>
                <a:lnTo>
                  <a:pt x="858207" y="1318171"/>
                </a:lnTo>
                <a:lnTo>
                  <a:pt x="901881" y="1303969"/>
                </a:lnTo>
                <a:lnTo>
                  <a:pt x="944190" y="1286922"/>
                </a:lnTo>
                <a:lnTo>
                  <a:pt x="985019" y="1267145"/>
                </a:lnTo>
                <a:lnTo>
                  <a:pt x="1024254" y="1244750"/>
                </a:lnTo>
                <a:lnTo>
                  <a:pt x="1061783" y="1219853"/>
                </a:lnTo>
                <a:lnTo>
                  <a:pt x="1097491" y="1192565"/>
                </a:lnTo>
                <a:lnTo>
                  <a:pt x="1131264" y="1163002"/>
                </a:lnTo>
                <a:lnTo>
                  <a:pt x="1162989" y="1131277"/>
                </a:lnTo>
                <a:lnTo>
                  <a:pt x="1192552" y="1097504"/>
                </a:lnTo>
                <a:lnTo>
                  <a:pt x="1219840" y="1061796"/>
                </a:lnTo>
                <a:lnTo>
                  <a:pt x="1244738" y="1024267"/>
                </a:lnTo>
                <a:lnTo>
                  <a:pt x="1267133" y="985030"/>
                </a:lnTo>
                <a:lnTo>
                  <a:pt x="1286910" y="944200"/>
                </a:lnTo>
                <a:lnTo>
                  <a:pt x="1303957" y="901891"/>
                </a:lnTo>
                <a:lnTo>
                  <a:pt x="1318160" y="858215"/>
                </a:lnTo>
                <a:lnTo>
                  <a:pt x="1329405" y="813287"/>
                </a:lnTo>
                <a:lnTo>
                  <a:pt x="1337577" y="767220"/>
                </a:lnTo>
                <a:lnTo>
                  <a:pt x="1342564" y="720128"/>
                </a:lnTo>
                <a:lnTo>
                  <a:pt x="1344252" y="672126"/>
                </a:lnTo>
                <a:lnTo>
                  <a:pt x="1342564" y="624124"/>
                </a:lnTo>
                <a:lnTo>
                  <a:pt x="1337577" y="577034"/>
                </a:lnTo>
                <a:lnTo>
                  <a:pt x="1329405" y="530968"/>
                </a:lnTo>
                <a:lnTo>
                  <a:pt x="1318160" y="486041"/>
                </a:lnTo>
                <a:lnTo>
                  <a:pt x="1303957" y="442366"/>
                </a:lnTo>
                <a:lnTo>
                  <a:pt x="1286910" y="400057"/>
                </a:lnTo>
                <a:lnTo>
                  <a:pt x="1267133" y="359228"/>
                </a:lnTo>
                <a:lnTo>
                  <a:pt x="1244738" y="319992"/>
                </a:lnTo>
                <a:lnTo>
                  <a:pt x="1219840" y="282464"/>
                </a:lnTo>
                <a:lnTo>
                  <a:pt x="1192552" y="246756"/>
                </a:lnTo>
                <a:lnTo>
                  <a:pt x="1162989" y="212983"/>
                </a:lnTo>
                <a:lnTo>
                  <a:pt x="1131264" y="181258"/>
                </a:lnTo>
                <a:lnTo>
                  <a:pt x="1097491" y="151695"/>
                </a:lnTo>
                <a:lnTo>
                  <a:pt x="1061783" y="124408"/>
                </a:lnTo>
                <a:lnTo>
                  <a:pt x="1024254" y="99511"/>
                </a:lnTo>
                <a:lnTo>
                  <a:pt x="985019" y="77117"/>
                </a:lnTo>
                <a:lnTo>
                  <a:pt x="944190" y="57339"/>
                </a:lnTo>
                <a:lnTo>
                  <a:pt x="901881" y="40293"/>
                </a:lnTo>
                <a:lnTo>
                  <a:pt x="858207" y="26090"/>
                </a:lnTo>
                <a:lnTo>
                  <a:pt x="813280" y="14846"/>
                </a:lnTo>
                <a:lnTo>
                  <a:pt x="767215" y="6674"/>
                </a:lnTo>
                <a:lnTo>
                  <a:pt x="720126" y="1687"/>
                </a:lnTo>
                <a:lnTo>
                  <a:pt x="672126" y="0"/>
                </a:lnTo>
                <a:lnTo>
                  <a:pt x="624125" y="1687"/>
                </a:lnTo>
                <a:lnTo>
                  <a:pt x="577036" y="6674"/>
                </a:lnTo>
                <a:lnTo>
                  <a:pt x="530971" y="14846"/>
                </a:lnTo>
                <a:lnTo>
                  <a:pt x="486045" y="26090"/>
                </a:lnTo>
                <a:lnTo>
                  <a:pt x="442370" y="40293"/>
                </a:lnTo>
                <a:lnTo>
                  <a:pt x="400062" y="57339"/>
                </a:lnTo>
                <a:lnTo>
                  <a:pt x="359233" y="77117"/>
                </a:lnTo>
                <a:lnTo>
                  <a:pt x="319997" y="99511"/>
                </a:lnTo>
                <a:lnTo>
                  <a:pt x="282468" y="124408"/>
                </a:lnTo>
                <a:lnTo>
                  <a:pt x="246760" y="151695"/>
                </a:lnTo>
                <a:lnTo>
                  <a:pt x="212987" y="181258"/>
                </a:lnTo>
                <a:lnTo>
                  <a:pt x="181262" y="212983"/>
                </a:lnTo>
                <a:lnTo>
                  <a:pt x="151699" y="246756"/>
                </a:lnTo>
                <a:lnTo>
                  <a:pt x="124411" y="282464"/>
                </a:lnTo>
                <a:lnTo>
                  <a:pt x="99513" y="319992"/>
                </a:lnTo>
                <a:lnTo>
                  <a:pt x="77119" y="359228"/>
                </a:lnTo>
                <a:lnTo>
                  <a:pt x="57341" y="400057"/>
                </a:lnTo>
                <a:lnTo>
                  <a:pt x="40294" y="442366"/>
                </a:lnTo>
                <a:lnTo>
                  <a:pt x="26091" y="486041"/>
                </a:lnTo>
                <a:lnTo>
                  <a:pt x="14847" y="530968"/>
                </a:lnTo>
                <a:lnTo>
                  <a:pt x="6674" y="577034"/>
                </a:lnTo>
                <a:lnTo>
                  <a:pt x="1687" y="624124"/>
                </a:lnTo>
                <a:lnTo>
                  <a:pt x="0" y="672126"/>
                </a:lnTo>
                <a:lnTo>
                  <a:pt x="1687" y="720128"/>
                </a:lnTo>
                <a:lnTo>
                  <a:pt x="6674" y="767220"/>
                </a:lnTo>
                <a:lnTo>
                  <a:pt x="14847" y="813287"/>
                </a:lnTo>
                <a:lnTo>
                  <a:pt x="26091" y="858215"/>
                </a:lnTo>
                <a:lnTo>
                  <a:pt x="40294" y="901891"/>
                </a:lnTo>
                <a:lnTo>
                  <a:pt x="57341" y="944200"/>
                </a:lnTo>
                <a:lnTo>
                  <a:pt x="77119" y="985030"/>
                </a:lnTo>
                <a:lnTo>
                  <a:pt x="99513" y="1024267"/>
                </a:lnTo>
                <a:lnTo>
                  <a:pt x="124411" y="1061796"/>
                </a:lnTo>
                <a:lnTo>
                  <a:pt x="151699" y="1097504"/>
                </a:lnTo>
                <a:lnTo>
                  <a:pt x="181262" y="1131277"/>
                </a:lnTo>
                <a:lnTo>
                  <a:pt x="212987" y="1163002"/>
                </a:lnTo>
                <a:lnTo>
                  <a:pt x="246760" y="1192565"/>
                </a:lnTo>
                <a:lnTo>
                  <a:pt x="282468" y="1219853"/>
                </a:lnTo>
                <a:lnTo>
                  <a:pt x="319997" y="1244750"/>
                </a:lnTo>
                <a:lnTo>
                  <a:pt x="359233" y="1267145"/>
                </a:lnTo>
                <a:lnTo>
                  <a:pt x="400062" y="1286922"/>
                </a:lnTo>
                <a:lnTo>
                  <a:pt x="442370" y="1303969"/>
                </a:lnTo>
                <a:lnTo>
                  <a:pt x="486045" y="1318171"/>
                </a:lnTo>
                <a:lnTo>
                  <a:pt x="530971" y="1329415"/>
                </a:lnTo>
                <a:lnTo>
                  <a:pt x="577036" y="1337588"/>
                </a:lnTo>
                <a:lnTo>
                  <a:pt x="624125" y="1342575"/>
                </a:lnTo>
                <a:lnTo>
                  <a:pt x="672126" y="1344262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6674427" y="8208790"/>
            <a:ext cx="101917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6845">
              <a:lnSpc>
                <a:spcPct val="101800"/>
              </a:lnSpc>
            </a:pP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Replica  </a:t>
            </a:r>
            <a:r>
              <a:rPr sz="1600" spc="90" dirty="0">
                <a:solidFill>
                  <a:srgbClr val="505050"/>
                </a:solidFill>
                <a:latin typeface="Calibri"/>
                <a:cs typeface="Calibri"/>
              </a:rPr>
              <a:t>Waiting</a:t>
            </a:r>
            <a:r>
              <a:rPr sz="1600" spc="-12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05050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676082" y="8705281"/>
            <a:ext cx="101600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4015">
              <a:lnSpc>
                <a:spcPct val="101800"/>
              </a:lnSpc>
            </a:pPr>
            <a:r>
              <a:rPr sz="1600" spc="114" dirty="0">
                <a:solidFill>
                  <a:srgbClr val="505050"/>
                </a:solidFill>
                <a:latin typeface="Calibri"/>
                <a:cs typeface="Calibri"/>
              </a:rPr>
              <a:t>Be  </a:t>
            </a:r>
            <a:r>
              <a:rPr sz="1600" spc="145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100" dirty="0">
                <a:solidFill>
                  <a:srgbClr val="505050"/>
                </a:solidFill>
                <a:latin typeface="Calibri"/>
                <a:cs typeface="Calibri"/>
              </a:rPr>
              <a:t>ec</a:t>
            </a: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o</a:t>
            </a:r>
            <a:r>
              <a:rPr sz="1600" spc="80" dirty="0">
                <a:solidFill>
                  <a:srgbClr val="505050"/>
                </a:solidFill>
                <a:latin typeface="Calibri"/>
                <a:cs typeface="Calibri"/>
              </a:rPr>
              <a:t>v</a:t>
            </a:r>
            <a:r>
              <a:rPr sz="1600" spc="75" dirty="0">
                <a:solidFill>
                  <a:srgbClr val="505050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505050"/>
                </a:solidFill>
                <a:latin typeface="Calibri"/>
                <a:cs typeface="Calibri"/>
              </a:rPr>
              <a:t>r</a:t>
            </a:r>
            <a:r>
              <a:rPr sz="1600" spc="120" dirty="0">
                <a:solidFill>
                  <a:srgbClr val="505050"/>
                </a:solidFill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691906" y="6020899"/>
            <a:ext cx="1134110" cy="1134110"/>
          </a:xfrm>
          <a:custGeom>
            <a:avLst/>
            <a:gdLst/>
            <a:ahLst/>
            <a:cxnLst/>
            <a:rect l="l" t="t" r="r" b="b"/>
            <a:pathLst>
              <a:path w="1134109" h="1134109">
                <a:moveTo>
                  <a:pt x="567008" y="1134028"/>
                </a:moveTo>
                <a:lnTo>
                  <a:pt x="615932" y="1131947"/>
                </a:lnTo>
                <a:lnTo>
                  <a:pt x="663701" y="1125816"/>
                </a:lnTo>
                <a:lnTo>
                  <a:pt x="710143" y="1115807"/>
                </a:lnTo>
                <a:lnTo>
                  <a:pt x="755089" y="1102090"/>
                </a:lnTo>
                <a:lnTo>
                  <a:pt x="798369" y="1084833"/>
                </a:lnTo>
                <a:lnTo>
                  <a:pt x="839813" y="1064209"/>
                </a:lnTo>
                <a:lnTo>
                  <a:pt x="879250" y="1040387"/>
                </a:lnTo>
                <a:lnTo>
                  <a:pt x="916509" y="1013537"/>
                </a:lnTo>
                <a:lnTo>
                  <a:pt x="951422" y="983829"/>
                </a:lnTo>
                <a:lnTo>
                  <a:pt x="983818" y="951434"/>
                </a:lnTo>
                <a:lnTo>
                  <a:pt x="1013526" y="916522"/>
                </a:lnTo>
                <a:lnTo>
                  <a:pt x="1040376" y="879263"/>
                </a:lnTo>
                <a:lnTo>
                  <a:pt x="1064198" y="839827"/>
                </a:lnTo>
                <a:lnTo>
                  <a:pt x="1084823" y="798384"/>
                </a:lnTo>
                <a:lnTo>
                  <a:pt x="1102079" y="755105"/>
                </a:lnTo>
                <a:lnTo>
                  <a:pt x="1115797" y="710160"/>
                </a:lnTo>
                <a:lnTo>
                  <a:pt x="1125806" y="663719"/>
                </a:lnTo>
                <a:lnTo>
                  <a:pt x="1131936" y="615952"/>
                </a:lnTo>
                <a:lnTo>
                  <a:pt x="1134017" y="567029"/>
                </a:lnTo>
                <a:lnTo>
                  <a:pt x="1131936" y="518102"/>
                </a:lnTo>
                <a:lnTo>
                  <a:pt x="1125806" y="470331"/>
                </a:lnTo>
                <a:lnTo>
                  <a:pt x="1115797" y="423886"/>
                </a:lnTo>
                <a:lnTo>
                  <a:pt x="1102079" y="378938"/>
                </a:lnTo>
                <a:lnTo>
                  <a:pt x="1084823" y="335656"/>
                </a:lnTo>
                <a:lnTo>
                  <a:pt x="1064198" y="294211"/>
                </a:lnTo>
                <a:lnTo>
                  <a:pt x="1040376" y="254773"/>
                </a:lnTo>
                <a:lnTo>
                  <a:pt x="1013526" y="217512"/>
                </a:lnTo>
                <a:lnTo>
                  <a:pt x="983818" y="182598"/>
                </a:lnTo>
                <a:lnTo>
                  <a:pt x="951422" y="150201"/>
                </a:lnTo>
                <a:lnTo>
                  <a:pt x="916509" y="120493"/>
                </a:lnTo>
                <a:lnTo>
                  <a:pt x="879250" y="93642"/>
                </a:lnTo>
                <a:lnTo>
                  <a:pt x="839813" y="69819"/>
                </a:lnTo>
                <a:lnTo>
                  <a:pt x="798369" y="49194"/>
                </a:lnTo>
                <a:lnTo>
                  <a:pt x="755089" y="31938"/>
                </a:lnTo>
                <a:lnTo>
                  <a:pt x="710143" y="18220"/>
                </a:lnTo>
                <a:lnTo>
                  <a:pt x="663701" y="8211"/>
                </a:lnTo>
                <a:lnTo>
                  <a:pt x="615932" y="2081"/>
                </a:lnTo>
                <a:lnTo>
                  <a:pt x="567008" y="0"/>
                </a:lnTo>
                <a:lnTo>
                  <a:pt x="518084" y="2081"/>
                </a:lnTo>
                <a:lnTo>
                  <a:pt x="470316" y="8211"/>
                </a:lnTo>
                <a:lnTo>
                  <a:pt x="423874" y="18220"/>
                </a:lnTo>
                <a:lnTo>
                  <a:pt x="378927" y="31938"/>
                </a:lnTo>
                <a:lnTo>
                  <a:pt x="335647" y="49194"/>
                </a:lnTo>
                <a:lnTo>
                  <a:pt x="294204" y="69819"/>
                </a:lnTo>
                <a:lnTo>
                  <a:pt x="254767" y="93642"/>
                </a:lnTo>
                <a:lnTo>
                  <a:pt x="217507" y="120493"/>
                </a:lnTo>
                <a:lnTo>
                  <a:pt x="182595" y="150201"/>
                </a:lnTo>
                <a:lnTo>
                  <a:pt x="150199" y="182598"/>
                </a:lnTo>
                <a:lnTo>
                  <a:pt x="120491" y="217512"/>
                </a:lnTo>
                <a:lnTo>
                  <a:pt x="93641" y="254773"/>
                </a:lnTo>
                <a:lnTo>
                  <a:pt x="69818" y="294211"/>
                </a:lnTo>
                <a:lnTo>
                  <a:pt x="49194" y="335656"/>
                </a:lnTo>
                <a:lnTo>
                  <a:pt x="31938" y="378938"/>
                </a:lnTo>
                <a:lnTo>
                  <a:pt x="18220" y="423886"/>
                </a:lnTo>
                <a:lnTo>
                  <a:pt x="8211" y="470331"/>
                </a:lnTo>
                <a:lnTo>
                  <a:pt x="2081" y="518102"/>
                </a:lnTo>
                <a:lnTo>
                  <a:pt x="0" y="567029"/>
                </a:lnTo>
                <a:lnTo>
                  <a:pt x="2081" y="615952"/>
                </a:lnTo>
                <a:lnTo>
                  <a:pt x="8211" y="663719"/>
                </a:lnTo>
                <a:lnTo>
                  <a:pt x="18220" y="710160"/>
                </a:lnTo>
                <a:lnTo>
                  <a:pt x="31938" y="755105"/>
                </a:lnTo>
                <a:lnTo>
                  <a:pt x="49194" y="798384"/>
                </a:lnTo>
                <a:lnTo>
                  <a:pt x="69818" y="839827"/>
                </a:lnTo>
                <a:lnTo>
                  <a:pt x="93641" y="879263"/>
                </a:lnTo>
                <a:lnTo>
                  <a:pt x="120491" y="916522"/>
                </a:lnTo>
                <a:lnTo>
                  <a:pt x="150199" y="951434"/>
                </a:lnTo>
                <a:lnTo>
                  <a:pt x="182595" y="983829"/>
                </a:lnTo>
                <a:lnTo>
                  <a:pt x="217507" y="1013537"/>
                </a:lnTo>
                <a:lnTo>
                  <a:pt x="254767" y="1040387"/>
                </a:lnTo>
                <a:lnTo>
                  <a:pt x="294204" y="1064209"/>
                </a:lnTo>
                <a:lnTo>
                  <a:pt x="335647" y="1084833"/>
                </a:lnTo>
                <a:lnTo>
                  <a:pt x="378927" y="1102090"/>
                </a:lnTo>
                <a:lnTo>
                  <a:pt x="423874" y="1115807"/>
                </a:lnTo>
                <a:lnTo>
                  <a:pt x="470316" y="1125816"/>
                </a:lnTo>
                <a:lnTo>
                  <a:pt x="518084" y="1131947"/>
                </a:lnTo>
                <a:lnTo>
                  <a:pt x="567008" y="1134028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6793286" y="6271384"/>
            <a:ext cx="941069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99000"/>
              </a:lnSpc>
            </a:pPr>
            <a:r>
              <a:rPr sz="1600" spc="95" dirty="0">
                <a:solidFill>
                  <a:srgbClr val="505050"/>
                </a:solidFill>
                <a:latin typeface="Calibri"/>
                <a:cs typeface="Calibri"/>
              </a:rPr>
              <a:t>Replica  </a:t>
            </a:r>
            <a:r>
              <a:rPr sz="1600" spc="120" dirty="0">
                <a:solidFill>
                  <a:srgbClr val="505050"/>
                </a:solidFill>
                <a:latin typeface="Calibri"/>
                <a:cs typeface="Calibri"/>
              </a:rPr>
              <a:t>Being</a:t>
            </a:r>
            <a:r>
              <a:rPr sz="1600" spc="-114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150" spc="40" dirty="0">
                <a:solidFill>
                  <a:srgbClr val="505050"/>
                </a:solidFill>
                <a:latin typeface="Calibri"/>
                <a:cs typeface="Calibri"/>
              </a:rPr>
              <a:t>Writ-  </a:t>
            </a:r>
            <a:r>
              <a:rPr sz="1150" spc="60" dirty="0">
                <a:solidFill>
                  <a:srgbClr val="505050"/>
                </a:solidFill>
                <a:latin typeface="Calibri"/>
                <a:cs typeface="Calibri"/>
              </a:rPr>
              <a:t>ten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6770557" y="4022537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006" y="951991"/>
                </a:moveTo>
                <a:lnTo>
                  <a:pt x="524606" y="949529"/>
                </a:lnTo>
                <a:lnTo>
                  <a:pt x="571818" y="942304"/>
                </a:lnTo>
                <a:lnTo>
                  <a:pt x="617401" y="930555"/>
                </a:lnTo>
                <a:lnTo>
                  <a:pt x="661113" y="914526"/>
                </a:lnTo>
                <a:lnTo>
                  <a:pt x="702714" y="894456"/>
                </a:lnTo>
                <a:lnTo>
                  <a:pt x="741962" y="870588"/>
                </a:lnTo>
                <a:lnTo>
                  <a:pt x="778617" y="843161"/>
                </a:lnTo>
                <a:lnTo>
                  <a:pt x="812437" y="812417"/>
                </a:lnTo>
                <a:lnTo>
                  <a:pt x="843181" y="778598"/>
                </a:lnTo>
                <a:lnTo>
                  <a:pt x="870608" y="741944"/>
                </a:lnTo>
                <a:lnTo>
                  <a:pt x="894477" y="702696"/>
                </a:lnTo>
                <a:lnTo>
                  <a:pt x="914547" y="661097"/>
                </a:lnTo>
                <a:lnTo>
                  <a:pt x="930576" y="617385"/>
                </a:lnTo>
                <a:lnTo>
                  <a:pt x="942325" y="571804"/>
                </a:lnTo>
                <a:lnTo>
                  <a:pt x="949550" y="524594"/>
                </a:lnTo>
                <a:lnTo>
                  <a:pt x="952012" y="475995"/>
                </a:lnTo>
                <a:lnTo>
                  <a:pt x="949550" y="427397"/>
                </a:lnTo>
                <a:lnTo>
                  <a:pt x="942325" y="380187"/>
                </a:lnTo>
                <a:lnTo>
                  <a:pt x="930576" y="334606"/>
                </a:lnTo>
                <a:lnTo>
                  <a:pt x="914547" y="290894"/>
                </a:lnTo>
                <a:lnTo>
                  <a:pt x="894477" y="249295"/>
                </a:lnTo>
                <a:lnTo>
                  <a:pt x="870608" y="210047"/>
                </a:lnTo>
                <a:lnTo>
                  <a:pt x="843181" y="173393"/>
                </a:lnTo>
                <a:lnTo>
                  <a:pt x="812437" y="139574"/>
                </a:lnTo>
                <a:lnTo>
                  <a:pt x="778617" y="108830"/>
                </a:lnTo>
                <a:lnTo>
                  <a:pt x="741962" y="81403"/>
                </a:lnTo>
                <a:lnTo>
                  <a:pt x="702714" y="57535"/>
                </a:lnTo>
                <a:lnTo>
                  <a:pt x="661113" y="37465"/>
                </a:lnTo>
                <a:lnTo>
                  <a:pt x="617401" y="21436"/>
                </a:lnTo>
                <a:lnTo>
                  <a:pt x="571818" y="9687"/>
                </a:lnTo>
                <a:lnTo>
                  <a:pt x="524606" y="2462"/>
                </a:lnTo>
                <a:lnTo>
                  <a:pt x="476006" y="0"/>
                </a:lnTo>
                <a:lnTo>
                  <a:pt x="427406" y="2462"/>
                </a:lnTo>
                <a:lnTo>
                  <a:pt x="380194" y="9687"/>
                </a:lnTo>
                <a:lnTo>
                  <a:pt x="334611" y="21436"/>
                </a:lnTo>
                <a:lnTo>
                  <a:pt x="290899" y="37465"/>
                </a:lnTo>
                <a:lnTo>
                  <a:pt x="249298" y="57535"/>
                </a:lnTo>
                <a:lnTo>
                  <a:pt x="210050" y="81403"/>
                </a:lnTo>
                <a:lnTo>
                  <a:pt x="173395" y="108830"/>
                </a:lnTo>
                <a:lnTo>
                  <a:pt x="139575" y="139574"/>
                </a:lnTo>
                <a:lnTo>
                  <a:pt x="108831" y="173393"/>
                </a:lnTo>
                <a:lnTo>
                  <a:pt x="81404" y="210047"/>
                </a:lnTo>
                <a:lnTo>
                  <a:pt x="57535" y="249295"/>
                </a:lnTo>
                <a:lnTo>
                  <a:pt x="37465" y="290894"/>
                </a:lnTo>
                <a:lnTo>
                  <a:pt x="21436" y="334606"/>
                </a:lnTo>
                <a:lnTo>
                  <a:pt x="9687" y="380187"/>
                </a:lnTo>
                <a:lnTo>
                  <a:pt x="2462" y="427397"/>
                </a:lnTo>
                <a:lnTo>
                  <a:pt x="0" y="475995"/>
                </a:lnTo>
                <a:lnTo>
                  <a:pt x="2462" y="524594"/>
                </a:lnTo>
                <a:lnTo>
                  <a:pt x="9687" y="571804"/>
                </a:lnTo>
                <a:lnTo>
                  <a:pt x="21436" y="617385"/>
                </a:lnTo>
                <a:lnTo>
                  <a:pt x="37465" y="661097"/>
                </a:lnTo>
                <a:lnTo>
                  <a:pt x="57535" y="702696"/>
                </a:lnTo>
                <a:lnTo>
                  <a:pt x="81404" y="741944"/>
                </a:lnTo>
                <a:lnTo>
                  <a:pt x="108831" y="778598"/>
                </a:lnTo>
                <a:lnTo>
                  <a:pt x="139575" y="812417"/>
                </a:lnTo>
                <a:lnTo>
                  <a:pt x="173395" y="843161"/>
                </a:lnTo>
                <a:lnTo>
                  <a:pt x="210050" y="870588"/>
                </a:lnTo>
                <a:lnTo>
                  <a:pt x="249298" y="894456"/>
                </a:lnTo>
                <a:lnTo>
                  <a:pt x="290899" y="914526"/>
                </a:lnTo>
                <a:lnTo>
                  <a:pt x="334611" y="930555"/>
                </a:lnTo>
                <a:lnTo>
                  <a:pt x="380194" y="942304"/>
                </a:lnTo>
                <a:lnTo>
                  <a:pt x="427406" y="949529"/>
                </a:lnTo>
                <a:lnTo>
                  <a:pt x="476006" y="951991"/>
                </a:lnTo>
                <a:close/>
              </a:path>
            </a:pathLst>
          </a:custGeom>
          <a:ln w="17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805059" y="4057019"/>
            <a:ext cx="883285" cy="883285"/>
          </a:xfrm>
          <a:custGeom>
            <a:avLst/>
            <a:gdLst/>
            <a:ahLst/>
            <a:cxnLst/>
            <a:rect l="l" t="t" r="r" b="b"/>
            <a:pathLst>
              <a:path w="883284" h="883285">
                <a:moveTo>
                  <a:pt x="441504" y="883030"/>
                </a:moveTo>
                <a:lnTo>
                  <a:pt x="489544" y="880435"/>
                </a:lnTo>
                <a:lnTo>
                  <a:pt x="536101" y="872829"/>
                </a:lnTo>
                <a:lnTo>
                  <a:pt x="580905" y="860484"/>
                </a:lnTo>
                <a:lnTo>
                  <a:pt x="623684" y="843671"/>
                </a:lnTo>
                <a:lnTo>
                  <a:pt x="664168" y="822663"/>
                </a:lnTo>
                <a:lnTo>
                  <a:pt x="702084" y="797730"/>
                </a:lnTo>
                <a:lnTo>
                  <a:pt x="737161" y="769144"/>
                </a:lnTo>
                <a:lnTo>
                  <a:pt x="769127" y="737176"/>
                </a:lnTo>
                <a:lnTo>
                  <a:pt x="797713" y="702098"/>
                </a:lnTo>
                <a:lnTo>
                  <a:pt x="822645" y="664181"/>
                </a:lnTo>
                <a:lnTo>
                  <a:pt x="843652" y="623697"/>
                </a:lnTo>
                <a:lnTo>
                  <a:pt x="860464" y="580917"/>
                </a:lnTo>
                <a:lnTo>
                  <a:pt x="872808" y="536112"/>
                </a:lnTo>
                <a:lnTo>
                  <a:pt x="880414" y="489554"/>
                </a:lnTo>
                <a:lnTo>
                  <a:pt x="883009" y="441515"/>
                </a:lnTo>
                <a:lnTo>
                  <a:pt x="880414" y="393476"/>
                </a:lnTo>
                <a:lnTo>
                  <a:pt x="872808" y="346918"/>
                </a:lnTo>
                <a:lnTo>
                  <a:pt x="860464" y="302113"/>
                </a:lnTo>
                <a:lnTo>
                  <a:pt x="843652" y="259333"/>
                </a:lnTo>
                <a:lnTo>
                  <a:pt x="822645" y="218849"/>
                </a:lnTo>
                <a:lnTo>
                  <a:pt x="797713" y="180932"/>
                </a:lnTo>
                <a:lnTo>
                  <a:pt x="769127" y="145854"/>
                </a:lnTo>
                <a:lnTo>
                  <a:pt x="737161" y="113886"/>
                </a:lnTo>
                <a:lnTo>
                  <a:pt x="702084" y="85300"/>
                </a:lnTo>
                <a:lnTo>
                  <a:pt x="664168" y="60367"/>
                </a:lnTo>
                <a:lnTo>
                  <a:pt x="623684" y="39358"/>
                </a:lnTo>
                <a:lnTo>
                  <a:pt x="580905" y="22546"/>
                </a:lnTo>
                <a:lnTo>
                  <a:pt x="536101" y="10201"/>
                </a:lnTo>
                <a:lnTo>
                  <a:pt x="489544" y="2595"/>
                </a:lnTo>
                <a:lnTo>
                  <a:pt x="441504" y="0"/>
                </a:lnTo>
                <a:lnTo>
                  <a:pt x="393465" y="2595"/>
                </a:lnTo>
                <a:lnTo>
                  <a:pt x="346908" y="10201"/>
                </a:lnTo>
                <a:lnTo>
                  <a:pt x="302104" y="22546"/>
                </a:lnTo>
                <a:lnTo>
                  <a:pt x="259324" y="39358"/>
                </a:lnTo>
                <a:lnTo>
                  <a:pt x="218841" y="60367"/>
                </a:lnTo>
                <a:lnTo>
                  <a:pt x="180925" y="85300"/>
                </a:lnTo>
                <a:lnTo>
                  <a:pt x="145848" y="113886"/>
                </a:lnTo>
                <a:lnTo>
                  <a:pt x="113881" y="145854"/>
                </a:lnTo>
                <a:lnTo>
                  <a:pt x="85296" y="180932"/>
                </a:lnTo>
                <a:lnTo>
                  <a:pt x="60364" y="218849"/>
                </a:lnTo>
                <a:lnTo>
                  <a:pt x="39357" y="259333"/>
                </a:lnTo>
                <a:lnTo>
                  <a:pt x="22545" y="302113"/>
                </a:lnTo>
                <a:lnTo>
                  <a:pt x="10201" y="346918"/>
                </a:lnTo>
                <a:lnTo>
                  <a:pt x="2595" y="393476"/>
                </a:lnTo>
                <a:lnTo>
                  <a:pt x="0" y="441515"/>
                </a:lnTo>
                <a:lnTo>
                  <a:pt x="2595" y="489554"/>
                </a:lnTo>
                <a:lnTo>
                  <a:pt x="10201" y="536112"/>
                </a:lnTo>
                <a:lnTo>
                  <a:pt x="22545" y="580917"/>
                </a:lnTo>
                <a:lnTo>
                  <a:pt x="39357" y="623697"/>
                </a:lnTo>
                <a:lnTo>
                  <a:pt x="60364" y="664181"/>
                </a:lnTo>
                <a:lnTo>
                  <a:pt x="85296" y="702098"/>
                </a:lnTo>
                <a:lnTo>
                  <a:pt x="113881" y="737176"/>
                </a:lnTo>
                <a:lnTo>
                  <a:pt x="145848" y="769144"/>
                </a:lnTo>
                <a:lnTo>
                  <a:pt x="180925" y="797730"/>
                </a:lnTo>
                <a:lnTo>
                  <a:pt x="218841" y="822663"/>
                </a:lnTo>
                <a:lnTo>
                  <a:pt x="259324" y="843671"/>
                </a:lnTo>
                <a:lnTo>
                  <a:pt x="302104" y="860484"/>
                </a:lnTo>
                <a:lnTo>
                  <a:pt x="346908" y="872829"/>
                </a:lnTo>
                <a:lnTo>
                  <a:pt x="393465" y="880435"/>
                </a:lnTo>
                <a:lnTo>
                  <a:pt x="441504" y="883030"/>
                </a:lnTo>
                <a:close/>
              </a:path>
            </a:pathLst>
          </a:custGeom>
          <a:ln w="17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7082692" y="4367527"/>
            <a:ext cx="33210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5" dirty="0">
                <a:solidFill>
                  <a:srgbClr val="505050"/>
                </a:solidFill>
                <a:latin typeface="Calibri"/>
                <a:cs typeface="Calibri"/>
              </a:rPr>
              <a:t>Init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287884" y="5092122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006" y="951991"/>
                </a:moveTo>
                <a:lnTo>
                  <a:pt x="524606" y="949529"/>
                </a:lnTo>
                <a:lnTo>
                  <a:pt x="571818" y="942304"/>
                </a:lnTo>
                <a:lnTo>
                  <a:pt x="617401" y="930555"/>
                </a:lnTo>
                <a:lnTo>
                  <a:pt x="661113" y="914526"/>
                </a:lnTo>
                <a:lnTo>
                  <a:pt x="702714" y="894456"/>
                </a:lnTo>
                <a:lnTo>
                  <a:pt x="741962" y="870588"/>
                </a:lnTo>
                <a:lnTo>
                  <a:pt x="778617" y="843161"/>
                </a:lnTo>
                <a:lnTo>
                  <a:pt x="812437" y="812417"/>
                </a:lnTo>
                <a:lnTo>
                  <a:pt x="843181" y="778598"/>
                </a:lnTo>
                <a:lnTo>
                  <a:pt x="870608" y="741944"/>
                </a:lnTo>
                <a:lnTo>
                  <a:pt x="894477" y="702696"/>
                </a:lnTo>
                <a:lnTo>
                  <a:pt x="914547" y="661097"/>
                </a:lnTo>
                <a:lnTo>
                  <a:pt x="930576" y="617385"/>
                </a:lnTo>
                <a:lnTo>
                  <a:pt x="942325" y="571804"/>
                </a:lnTo>
                <a:lnTo>
                  <a:pt x="949550" y="524594"/>
                </a:lnTo>
                <a:lnTo>
                  <a:pt x="952012" y="475995"/>
                </a:lnTo>
                <a:lnTo>
                  <a:pt x="949550" y="427397"/>
                </a:lnTo>
                <a:lnTo>
                  <a:pt x="942325" y="380187"/>
                </a:lnTo>
                <a:lnTo>
                  <a:pt x="930576" y="334606"/>
                </a:lnTo>
                <a:lnTo>
                  <a:pt x="914547" y="290894"/>
                </a:lnTo>
                <a:lnTo>
                  <a:pt x="894477" y="249295"/>
                </a:lnTo>
                <a:lnTo>
                  <a:pt x="870608" y="210047"/>
                </a:lnTo>
                <a:lnTo>
                  <a:pt x="843181" y="173393"/>
                </a:lnTo>
                <a:lnTo>
                  <a:pt x="812437" y="139574"/>
                </a:lnTo>
                <a:lnTo>
                  <a:pt x="778617" y="108830"/>
                </a:lnTo>
                <a:lnTo>
                  <a:pt x="741962" y="81403"/>
                </a:lnTo>
                <a:lnTo>
                  <a:pt x="702714" y="57535"/>
                </a:lnTo>
                <a:lnTo>
                  <a:pt x="661113" y="37465"/>
                </a:lnTo>
                <a:lnTo>
                  <a:pt x="617401" y="21436"/>
                </a:lnTo>
                <a:lnTo>
                  <a:pt x="571818" y="9687"/>
                </a:lnTo>
                <a:lnTo>
                  <a:pt x="524606" y="2462"/>
                </a:lnTo>
                <a:lnTo>
                  <a:pt x="476006" y="0"/>
                </a:lnTo>
                <a:lnTo>
                  <a:pt x="427406" y="2462"/>
                </a:lnTo>
                <a:lnTo>
                  <a:pt x="380194" y="9687"/>
                </a:lnTo>
                <a:lnTo>
                  <a:pt x="334611" y="21436"/>
                </a:lnTo>
                <a:lnTo>
                  <a:pt x="290899" y="37465"/>
                </a:lnTo>
                <a:lnTo>
                  <a:pt x="249298" y="57535"/>
                </a:lnTo>
                <a:lnTo>
                  <a:pt x="210050" y="81403"/>
                </a:lnTo>
                <a:lnTo>
                  <a:pt x="173395" y="108830"/>
                </a:lnTo>
                <a:lnTo>
                  <a:pt x="139575" y="139574"/>
                </a:lnTo>
                <a:lnTo>
                  <a:pt x="108831" y="173393"/>
                </a:lnTo>
                <a:lnTo>
                  <a:pt x="81404" y="210047"/>
                </a:lnTo>
                <a:lnTo>
                  <a:pt x="57535" y="249295"/>
                </a:lnTo>
                <a:lnTo>
                  <a:pt x="37465" y="290894"/>
                </a:lnTo>
                <a:lnTo>
                  <a:pt x="21436" y="334606"/>
                </a:lnTo>
                <a:lnTo>
                  <a:pt x="9687" y="380187"/>
                </a:lnTo>
                <a:lnTo>
                  <a:pt x="2462" y="427397"/>
                </a:lnTo>
                <a:lnTo>
                  <a:pt x="0" y="475995"/>
                </a:lnTo>
                <a:lnTo>
                  <a:pt x="2462" y="524594"/>
                </a:lnTo>
                <a:lnTo>
                  <a:pt x="9687" y="571804"/>
                </a:lnTo>
                <a:lnTo>
                  <a:pt x="21436" y="617385"/>
                </a:lnTo>
                <a:lnTo>
                  <a:pt x="37465" y="661097"/>
                </a:lnTo>
                <a:lnTo>
                  <a:pt x="57535" y="702696"/>
                </a:lnTo>
                <a:lnTo>
                  <a:pt x="81404" y="741944"/>
                </a:lnTo>
                <a:lnTo>
                  <a:pt x="108831" y="778598"/>
                </a:lnTo>
                <a:lnTo>
                  <a:pt x="139575" y="812417"/>
                </a:lnTo>
                <a:lnTo>
                  <a:pt x="173395" y="843161"/>
                </a:lnTo>
                <a:lnTo>
                  <a:pt x="210050" y="870588"/>
                </a:lnTo>
                <a:lnTo>
                  <a:pt x="249298" y="894456"/>
                </a:lnTo>
                <a:lnTo>
                  <a:pt x="290899" y="914526"/>
                </a:lnTo>
                <a:lnTo>
                  <a:pt x="334611" y="930555"/>
                </a:lnTo>
                <a:lnTo>
                  <a:pt x="380194" y="942304"/>
                </a:lnTo>
                <a:lnTo>
                  <a:pt x="427406" y="949529"/>
                </a:lnTo>
                <a:lnTo>
                  <a:pt x="476006" y="951991"/>
                </a:lnTo>
                <a:close/>
              </a:path>
            </a:pathLst>
          </a:custGeom>
          <a:ln w="17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322386" y="5126602"/>
            <a:ext cx="883285" cy="883285"/>
          </a:xfrm>
          <a:custGeom>
            <a:avLst/>
            <a:gdLst/>
            <a:ahLst/>
            <a:cxnLst/>
            <a:rect l="l" t="t" r="r" b="b"/>
            <a:pathLst>
              <a:path w="883284" h="883285">
                <a:moveTo>
                  <a:pt x="441504" y="883030"/>
                </a:moveTo>
                <a:lnTo>
                  <a:pt x="489544" y="880435"/>
                </a:lnTo>
                <a:lnTo>
                  <a:pt x="536101" y="872829"/>
                </a:lnTo>
                <a:lnTo>
                  <a:pt x="580905" y="860484"/>
                </a:lnTo>
                <a:lnTo>
                  <a:pt x="623684" y="843671"/>
                </a:lnTo>
                <a:lnTo>
                  <a:pt x="664168" y="822663"/>
                </a:lnTo>
                <a:lnTo>
                  <a:pt x="702084" y="797730"/>
                </a:lnTo>
                <a:lnTo>
                  <a:pt x="737161" y="769144"/>
                </a:lnTo>
                <a:lnTo>
                  <a:pt x="769127" y="737176"/>
                </a:lnTo>
                <a:lnTo>
                  <a:pt x="797713" y="702098"/>
                </a:lnTo>
                <a:lnTo>
                  <a:pt x="822645" y="664181"/>
                </a:lnTo>
                <a:lnTo>
                  <a:pt x="843652" y="623697"/>
                </a:lnTo>
                <a:lnTo>
                  <a:pt x="860464" y="580917"/>
                </a:lnTo>
                <a:lnTo>
                  <a:pt x="872808" y="536112"/>
                </a:lnTo>
                <a:lnTo>
                  <a:pt x="880414" y="489554"/>
                </a:lnTo>
                <a:lnTo>
                  <a:pt x="883009" y="441515"/>
                </a:lnTo>
                <a:lnTo>
                  <a:pt x="880414" y="393476"/>
                </a:lnTo>
                <a:lnTo>
                  <a:pt x="872808" y="346918"/>
                </a:lnTo>
                <a:lnTo>
                  <a:pt x="860464" y="302113"/>
                </a:lnTo>
                <a:lnTo>
                  <a:pt x="843652" y="259333"/>
                </a:lnTo>
                <a:lnTo>
                  <a:pt x="822645" y="218849"/>
                </a:lnTo>
                <a:lnTo>
                  <a:pt x="797713" y="180932"/>
                </a:lnTo>
                <a:lnTo>
                  <a:pt x="769127" y="145854"/>
                </a:lnTo>
                <a:lnTo>
                  <a:pt x="737161" y="113886"/>
                </a:lnTo>
                <a:lnTo>
                  <a:pt x="702084" y="85300"/>
                </a:lnTo>
                <a:lnTo>
                  <a:pt x="664168" y="60367"/>
                </a:lnTo>
                <a:lnTo>
                  <a:pt x="623684" y="39358"/>
                </a:lnTo>
                <a:lnTo>
                  <a:pt x="580905" y="22546"/>
                </a:lnTo>
                <a:lnTo>
                  <a:pt x="536101" y="10201"/>
                </a:lnTo>
                <a:lnTo>
                  <a:pt x="489544" y="2595"/>
                </a:lnTo>
                <a:lnTo>
                  <a:pt x="441504" y="0"/>
                </a:lnTo>
                <a:lnTo>
                  <a:pt x="393465" y="2595"/>
                </a:lnTo>
                <a:lnTo>
                  <a:pt x="346908" y="10201"/>
                </a:lnTo>
                <a:lnTo>
                  <a:pt x="302104" y="22546"/>
                </a:lnTo>
                <a:lnTo>
                  <a:pt x="259324" y="39358"/>
                </a:lnTo>
                <a:lnTo>
                  <a:pt x="218841" y="60367"/>
                </a:lnTo>
                <a:lnTo>
                  <a:pt x="180925" y="85300"/>
                </a:lnTo>
                <a:lnTo>
                  <a:pt x="145848" y="113886"/>
                </a:lnTo>
                <a:lnTo>
                  <a:pt x="113881" y="145854"/>
                </a:lnTo>
                <a:lnTo>
                  <a:pt x="85296" y="180932"/>
                </a:lnTo>
                <a:lnTo>
                  <a:pt x="60364" y="218849"/>
                </a:lnTo>
                <a:lnTo>
                  <a:pt x="39357" y="259333"/>
                </a:lnTo>
                <a:lnTo>
                  <a:pt x="22545" y="302113"/>
                </a:lnTo>
                <a:lnTo>
                  <a:pt x="10201" y="346918"/>
                </a:lnTo>
                <a:lnTo>
                  <a:pt x="2595" y="393476"/>
                </a:lnTo>
                <a:lnTo>
                  <a:pt x="0" y="441515"/>
                </a:lnTo>
                <a:lnTo>
                  <a:pt x="2595" y="489554"/>
                </a:lnTo>
                <a:lnTo>
                  <a:pt x="10201" y="536112"/>
                </a:lnTo>
                <a:lnTo>
                  <a:pt x="22545" y="580917"/>
                </a:lnTo>
                <a:lnTo>
                  <a:pt x="39357" y="623697"/>
                </a:lnTo>
                <a:lnTo>
                  <a:pt x="60364" y="664181"/>
                </a:lnTo>
                <a:lnTo>
                  <a:pt x="85296" y="702098"/>
                </a:lnTo>
                <a:lnTo>
                  <a:pt x="113881" y="737176"/>
                </a:lnTo>
                <a:lnTo>
                  <a:pt x="145848" y="769144"/>
                </a:lnTo>
                <a:lnTo>
                  <a:pt x="180925" y="797730"/>
                </a:lnTo>
                <a:lnTo>
                  <a:pt x="218841" y="822663"/>
                </a:lnTo>
                <a:lnTo>
                  <a:pt x="259324" y="843671"/>
                </a:lnTo>
                <a:lnTo>
                  <a:pt x="302104" y="860484"/>
                </a:lnTo>
                <a:lnTo>
                  <a:pt x="346908" y="872829"/>
                </a:lnTo>
                <a:lnTo>
                  <a:pt x="393465" y="880435"/>
                </a:lnTo>
                <a:lnTo>
                  <a:pt x="441504" y="883030"/>
                </a:lnTo>
                <a:close/>
              </a:path>
            </a:pathLst>
          </a:custGeom>
          <a:ln w="17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4394180" y="5437106"/>
            <a:ext cx="74358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90" dirty="0">
                <a:solidFill>
                  <a:srgbClr val="505050"/>
                </a:solidFill>
                <a:latin typeface="Calibri"/>
                <a:cs typeface="Calibri"/>
              </a:rPr>
              <a:t>dele</a:t>
            </a:r>
            <a:r>
              <a:rPr sz="1600" spc="60" dirty="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sz="1600" spc="120" dirty="0">
                <a:solidFill>
                  <a:srgbClr val="505050"/>
                </a:solidFill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464562" y="1293154"/>
            <a:ext cx="17419955" cy="9074785"/>
          </a:xfrm>
          <a:custGeom>
            <a:avLst/>
            <a:gdLst/>
            <a:ahLst/>
            <a:cxnLst/>
            <a:rect l="l" t="t" r="r" b="b"/>
            <a:pathLst>
              <a:path w="17419955" h="9074785">
                <a:moveTo>
                  <a:pt x="0" y="9074299"/>
                </a:moveTo>
                <a:lnTo>
                  <a:pt x="17419679" y="9074299"/>
                </a:lnTo>
                <a:lnTo>
                  <a:pt x="17419679" y="0"/>
                </a:lnTo>
                <a:lnTo>
                  <a:pt x="0" y="0"/>
                </a:lnTo>
                <a:lnTo>
                  <a:pt x="0" y="9074299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56506" y="1261741"/>
            <a:ext cx="209550" cy="9136380"/>
          </a:xfrm>
          <a:custGeom>
            <a:avLst/>
            <a:gdLst/>
            <a:ahLst/>
            <a:cxnLst/>
            <a:rect l="l" t="t" r="r" b="b"/>
            <a:pathLst>
              <a:path w="209550" h="9136380">
                <a:moveTo>
                  <a:pt x="0" y="9135847"/>
                </a:moveTo>
                <a:lnTo>
                  <a:pt x="209417" y="9135847"/>
                </a:lnTo>
                <a:lnTo>
                  <a:pt x="209417" y="0"/>
                </a:lnTo>
                <a:lnTo>
                  <a:pt x="0" y="0"/>
                </a:lnTo>
                <a:lnTo>
                  <a:pt x="0" y="913584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1188" y="1465737"/>
            <a:ext cx="230504" cy="446405"/>
          </a:xfrm>
          <a:custGeom>
            <a:avLst/>
            <a:gdLst/>
            <a:ahLst/>
            <a:cxnLst/>
            <a:rect l="l" t="t" r="r" b="b"/>
            <a:pathLst>
              <a:path w="230505" h="446405">
                <a:moveTo>
                  <a:pt x="117504" y="48961"/>
                </a:moveTo>
                <a:lnTo>
                  <a:pt x="77304" y="54976"/>
                </a:lnTo>
                <a:lnTo>
                  <a:pt x="37702" y="73267"/>
                </a:lnTo>
                <a:lnTo>
                  <a:pt x="9277" y="107326"/>
                </a:lnTo>
                <a:lnTo>
                  <a:pt x="2575" y="138896"/>
                </a:lnTo>
                <a:lnTo>
                  <a:pt x="3074" y="148349"/>
                </a:lnTo>
                <a:lnTo>
                  <a:pt x="19742" y="185888"/>
                </a:lnTo>
                <a:lnTo>
                  <a:pt x="52399" y="211243"/>
                </a:lnTo>
                <a:lnTo>
                  <a:pt x="93285" y="229082"/>
                </a:lnTo>
                <a:lnTo>
                  <a:pt x="78081" y="345036"/>
                </a:lnTo>
                <a:lnTo>
                  <a:pt x="35433" y="340146"/>
                </a:lnTo>
                <a:lnTo>
                  <a:pt x="0" y="330869"/>
                </a:lnTo>
                <a:lnTo>
                  <a:pt x="0" y="373643"/>
                </a:lnTo>
                <a:lnTo>
                  <a:pt x="42448" y="381604"/>
                </a:lnTo>
                <a:lnTo>
                  <a:pt x="72667" y="384721"/>
                </a:lnTo>
                <a:lnTo>
                  <a:pt x="64165" y="446049"/>
                </a:lnTo>
                <a:lnTo>
                  <a:pt x="101787" y="446049"/>
                </a:lnTo>
                <a:lnTo>
                  <a:pt x="110289" y="384721"/>
                </a:lnTo>
                <a:lnTo>
                  <a:pt x="123286" y="383747"/>
                </a:lnTo>
                <a:lnTo>
                  <a:pt x="169668" y="373260"/>
                </a:lnTo>
                <a:lnTo>
                  <a:pt x="204294" y="352572"/>
                </a:lnTo>
                <a:lnTo>
                  <a:pt x="227918" y="312377"/>
                </a:lnTo>
                <a:lnTo>
                  <a:pt x="230108" y="291959"/>
                </a:lnTo>
                <a:lnTo>
                  <a:pt x="229584" y="282135"/>
                </a:lnTo>
                <a:lnTo>
                  <a:pt x="212072" y="243225"/>
                </a:lnTo>
                <a:lnTo>
                  <a:pt x="177580" y="217087"/>
                </a:lnTo>
                <a:lnTo>
                  <a:pt x="135022" y="198412"/>
                </a:lnTo>
                <a:lnTo>
                  <a:pt x="149712" y="88133"/>
                </a:lnTo>
                <a:lnTo>
                  <a:pt x="192423" y="94830"/>
                </a:lnTo>
                <a:lnTo>
                  <a:pt x="206663" y="98175"/>
                </a:lnTo>
                <a:lnTo>
                  <a:pt x="206663" y="58500"/>
                </a:lnTo>
                <a:lnTo>
                  <a:pt x="168042" y="51732"/>
                </a:lnTo>
                <a:lnTo>
                  <a:pt x="154613" y="50249"/>
                </a:lnTo>
                <a:lnTo>
                  <a:pt x="161314" y="0"/>
                </a:lnTo>
                <a:lnTo>
                  <a:pt x="123943" y="0"/>
                </a:lnTo>
                <a:lnTo>
                  <a:pt x="117504" y="48961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1700" y="1553347"/>
            <a:ext cx="62230" cy="97155"/>
          </a:xfrm>
          <a:custGeom>
            <a:avLst/>
            <a:gdLst/>
            <a:ahLst/>
            <a:cxnLst/>
            <a:rect l="l" t="t" r="r" b="b"/>
            <a:pathLst>
              <a:path w="62230" h="97155">
                <a:moveTo>
                  <a:pt x="48700" y="96635"/>
                </a:moveTo>
                <a:lnTo>
                  <a:pt x="12240" y="75631"/>
                </a:lnTo>
                <a:lnTo>
                  <a:pt x="0" y="46386"/>
                </a:lnTo>
                <a:lnTo>
                  <a:pt x="925" y="37279"/>
                </a:lnTo>
                <a:lnTo>
                  <a:pt x="33978" y="5190"/>
                </a:lnTo>
                <a:lnTo>
                  <a:pt x="61841" y="0"/>
                </a:lnTo>
                <a:lnTo>
                  <a:pt x="48700" y="96635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6630" y="1708986"/>
            <a:ext cx="66675" cy="102235"/>
          </a:xfrm>
          <a:custGeom>
            <a:avLst/>
            <a:gdLst/>
            <a:ahLst/>
            <a:cxnLst/>
            <a:rect l="l" t="t" r="r" b="b"/>
            <a:pathLst>
              <a:path w="66675" h="102235">
                <a:moveTo>
                  <a:pt x="13140" y="0"/>
                </a:moveTo>
                <a:lnTo>
                  <a:pt x="48616" y="17444"/>
                </a:lnTo>
                <a:lnTo>
                  <a:pt x="66479" y="45098"/>
                </a:lnTo>
                <a:lnTo>
                  <a:pt x="66479" y="51286"/>
                </a:lnTo>
                <a:lnTo>
                  <a:pt x="50637" y="86332"/>
                </a:lnTo>
                <a:lnTo>
                  <a:pt x="0" y="101787"/>
                </a:lnTo>
                <a:lnTo>
                  <a:pt x="13140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4562" y="1287918"/>
            <a:ext cx="17677765" cy="272288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5"/>
              </a:spcBef>
            </a:pP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$ hdfs dfs </a:t>
            </a:r>
            <a:r>
              <a:rPr sz="4150" spc="-455" dirty="0">
                <a:solidFill>
                  <a:srgbClr val="505050"/>
                </a:solidFill>
                <a:latin typeface="Consolas"/>
                <a:cs typeface="Consolas"/>
              </a:rPr>
              <a:t>-find </a:t>
            </a: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/data/wiki -name</a:t>
            </a:r>
            <a:r>
              <a:rPr sz="4150" spc="484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''*part*''</a:t>
            </a:r>
            <a:endParaRPr sz="415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  <a:spcBef>
                <a:spcPts val="1945"/>
              </a:spcBef>
            </a:pP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/data/wiki/en_articles_part</a:t>
            </a:r>
            <a:endParaRPr sz="415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  <a:spcBef>
                <a:spcPts val="1945"/>
              </a:spcBef>
            </a:pP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/data/wiki/en_articles_part/articles-part</a:t>
            </a:r>
            <a:endParaRPr sz="41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1188" y="4626460"/>
            <a:ext cx="230504" cy="446405"/>
          </a:xfrm>
          <a:custGeom>
            <a:avLst/>
            <a:gdLst/>
            <a:ahLst/>
            <a:cxnLst/>
            <a:rect l="l" t="t" r="r" b="b"/>
            <a:pathLst>
              <a:path w="230505" h="446404">
                <a:moveTo>
                  <a:pt x="117504" y="48961"/>
                </a:moveTo>
                <a:lnTo>
                  <a:pt x="77304" y="54976"/>
                </a:lnTo>
                <a:lnTo>
                  <a:pt x="37702" y="73267"/>
                </a:lnTo>
                <a:lnTo>
                  <a:pt x="9277" y="107326"/>
                </a:lnTo>
                <a:lnTo>
                  <a:pt x="2575" y="138896"/>
                </a:lnTo>
                <a:lnTo>
                  <a:pt x="3074" y="148349"/>
                </a:lnTo>
                <a:lnTo>
                  <a:pt x="19742" y="185888"/>
                </a:lnTo>
                <a:lnTo>
                  <a:pt x="52399" y="211243"/>
                </a:lnTo>
                <a:lnTo>
                  <a:pt x="93285" y="229082"/>
                </a:lnTo>
                <a:lnTo>
                  <a:pt x="78081" y="345036"/>
                </a:lnTo>
                <a:lnTo>
                  <a:pt x="35433" y="340146"/>
                </a:lnTo>
                <a:lnTo>
                  <a:pt x="0" y="330869"/>
                </a:lnTo>
                <a:lnTo>
                  <a:pt x="0" y="373643"/>
                </a:lnTo>
                <a:lnTo>
                  <a:pt x="42448" y="381604"/>
                </a:lnTo>
                <a:lnTo>
                  <a:pt x="72667" y="384721"/>
                </a:lnTo>
                <a:lnTo>
                  <a:pt x="64165" y="446049"/>
                </a:lnTo>
                <a:lnTo>
                  <a:pt x="101787" y="446049"/>
                </a:lnTo>
                <a:lnTo>
                  <a:pt x="110289" y="384721"/>
                </a:lnTo>
                <a:lnTo>
                  <a:pt x="123286" y="383747"/>
                </a:lnTo>
                <a:lnTo>
                  <a:pt x="169668" y="373260"/>
                </a:lnTo>
                <a:lnTo>
                  <a:pt x="204294" y="352572"/>
                </a:lnTo>
                <a:lnTo>
                  <a:pt x="227918" y="312377"/>
                </a:lnTo>
                <a:lnTo>
                  <a:pt x="230108" y="291959"/>
                </a:lnTo>
                <a:lnTo>
                  <a:pt x="229584" y="282135"/>
                </a:lnTo>
                <a:lnTo>
                  <a:pt x="212072" y="243225"/>
                </a:lnTo>
                <a:lnTo>
                  <a:pt x="177580" y="217082"/>
                </a:lnTo>
                <a:lnTo>
                  <a:pt x="135022" y="198412"/>
                </a:lnTo>
                <a:lnTo>
                  <a:pt x="149712" y="88133"/>
                </a:lnTo>
                <a:lnTo>
                  <a:pt x="192423" y="94830"/>
                </a:lnTo>
                <a:lnTo>
                  <a:pt x="206663" y="98175"/>
                </a:lnTo>
                <a:lnTo>
                  <a:pt x="206663" y="58500"/>
                </a:lnTo>
                <a:lnTo>
                  <a:pt x="168042" y="51732"/>
                </a:lnTo>
                <a:lnTo>
                  <a:pt x="154613" y="50249"/>
                </a:lnTo>
                <a:lnTo>
                  <a:pt x="161314" y="0"/>
                </a:lnTo>
                <a:lnTo>
                  <a:pt x="123943" y="0"/>
                </a:lnTo>
                <a:lnTo>
                  <a:pt x="117504" y="48961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1700" y="4714070"/>
            <a:ext cx="62230" cy="97155"/>
          </a:xfrm>
          <a:custGeom>
            <a:avLst/>
            <a:gdLst/>
            <a:ahLst/>
            <a:cxnLst/>
            <a:rect l="l" t="t" r="r" b="b"/>
            <a:pathLst>
              <a:path w="62230" h="97154">
                <a:moveTo>
                  <a:pt x="48700" y="96635"/>
                </a:moveTo>
                <a:lnTo>
                  <a:pt x="12240" y="75631"/>
                </a:lnTo>
                <a:lnTo>
                  <a:pt x="0" y="46386"/>
                </a:lnTo>
                <a:lnTo>
                  <a:pt x="925" y="37278"/>
                </a:lnTo>
                <a:lnTo>
                  <a:pt x="33978" y="5190"/>
                </a:lnTo>
                <a:lnTo>
                  <a:pt x="61841" y="0"/>
                </a:lnTo>
                <a:lnTo>
                  <a:pt x="48700" y="96635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6630" y="4869709"/>
            <a:ext cx="66675" cy="102235"/>
          </a:xfrm>
          <a:custGeom>
            <a:avLst/>
            <a:gdLst/>
            <a:ahLst/>
            <a:cxnLst/>
            <a:rect l="l" t="t" r="r" b="b"/>
            <a:pathLst>
              <a:path w="66675" h="102235">
                <a:moveTo>
                  <a:pt x="13140" y="0"/>
                </a:moveTo>
                <a:lnTo>
                  <a:pt x="48616" y="17444"/>
                </a:lnTo>
                <a:lnTo>
                  <a:pt x="66479" y="45098"/>
                </a:lnTo>
                <a:lnTo>
                  <a:pt x="66479" y="51286"/>
                </a:lnTo>
                <a:lnTo>
                  <a:pt x="50637" y="86332"/>
                </a:lnTo>
                <a:lnTo>
                  <a:pt x="0" y="101787"/>
                </a:lnTo>
                <a:lnTo>
                  <a:pt x="13140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4562" y="4389447"/>
            <a:ext cx="17677765" cy="2722880"/>
          </a:xfrm>
          <a:prstGeom prst="rect">
            <a:avLst/>
          </a:prstGeom>
          <a:ln w="62825">
            <a:solidFill>
              <a:srgbClr val="B3B3B3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$ hdfs dfs </a:t>
            </a:r>
            <a:r>
              <a:rPr sz="4150" spc="-455" dirty="0">
                <a:solidFill>
                  <a:srgbClr val="505050"/>
                </a:solidFill>
                <a:latin typeface="Consolas"/>
                <a:cs typeface="Consolas"/>
              </a:rPr>
              <a:t>-find </a:t>
            </a: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/data -name ''*part*'' - iname</a:t>
            </a:r>
            <a:r>
              <a:rPr sz="4150" spc="53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''*Article*''</a:t>
            </a:r>
            <a:endParaRPr sz="415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  <a:spcBef>
                <a:spcPts val="1945"/>
              </a:spcBef>
            </a:pP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/data/wiki/en_articles_part</a:t>
            </a:r>
            <a:endParaRPr sz="415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  <a:spcBef>
                <a:spcPts val="1945"/>
              </a:spcBef>
            </a:pPr>
            <a:r>
              <a:rPr sz="4150" dirty="0">
                <a:solidFill>
                  <a:srgbClr val="505050"/>
                </a:solidFill>
                <a:latin typeface="Consolas"/>
                <a:cs typeface="Consolas"/>
              </a:rPr>
              <a:t>/data/wiki/en_articles_part/articles-part</a:t>
            </a:r>
            <a:endParaRPr sz="415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6506" y="1256508"/>
            <a:ext cx="209550" cy="2785745"/>
          </a:xfrm>
          <a:custGeom>
            <a:avLst/>
            <a:gdLst/>
            <a:ahLst/>
            <a:cxnLst/>
            <a:rect l="l" t="t" r="r" b="b"/>
            <a:pathLst>
              <a:path w="209550" h="2785745">
                <a:moveTo>
                  <a:pt x="0" y="2785171"/>
                </a:moveTo>
                <a:lnTo>
                  <a:pt x="209417" y="2785171"/>
                </a:lnTo>
                <a:lnTo>
                  <a:pt x="209417" y="0"/>
                </a:lnTo>
                <a:lnTo>
                  <a:pt x="0" y="0"/>
                </a:lnTo>
                <a:lnTo>
                  <a:pt x="0" y="2785171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6506" y="4358037"/>
            <a:ext cx="209550" cy="2785745"/>
          </a:xfrm>
          <a:custGeom>
            <a:avLst/>
            <a:gdLst/>
            <a:ahLst/>
            <a:cxnLst/>
            <a:rect l="l" t="t" r="r" b="b"/>
            <a:pathLst>
              <a:path w="209550" h="2785745">
                <a:moveTo>
                  <a:pt x="0" y="2785171"/>
                </a:moveTo>
                <a:lnTo>
                  <a:pt x="209417" y="2785171"/>
                </a:lnTo>
                <a:lnTo>
                  <a:pt x="209417" y="0"/>
                </a:lnTo>
                <a:lnTo>
                  <a:pt x="0" y="0"/>
                </a:lnTo>
                <a:lnTo>
                  <a:pt x="0" y="2785171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805" y="1214091"/>
            <a:ext cx="3698875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84" dirty="0"/>
              <a:t>Summary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3805" y="1214091"/>
            <a:ext cx="3698875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484" dirty="0">
                <a:latin typeface="Calibri"/>
                <a:cs typeface="Calibri"/>
              </a:rPr>
              <a:t>Summary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6083" y="3313622"/>
            <a:ext cx="13767435" cy="208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940" marR="5080" indent="-523875">
              <a:lnSpc>
                <a:spcPct val="108900"/>
              </a:lnSpc>
            </a:pPr>
            <a:r>
              <a:rPr sz="4100" spc="10" dirty="0">
                <a:latin typeface="Consolas"/>
                <a:cs typeface="Consolas"/>
              </a:rPr>
              <a:t>Ű</a:t>
            </a:r>
            <a:r>
              <a:rPr sz="4100" spc="-400" dirty="0">
                <a:latin typeface="Consolas"/>
                <a:cs typeface="Consolas"/>
              </a:rPr>
              <a:t> </a:t>
            </a:r>
            <a:r>
              <a:rPr sz="4100" spc="229" dirty="0">
                <a:latin typeface="Calibri"/>
                <a:cs typeface="Calibri"/>
              </a:rPr>
              <a:t>you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54" dirty="0">
                <a:latin typeface="Calibri"/>
                <a:cs typeface="Calibri"/>
              </a:rPr>
              <a:t>can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-110" dirty="0">
                <a:solidFill>
                  <a:srgbClr val="A02558"/>
                </a:solidFill>
                <a:latin typeface="Verdana"/>
                <a:cs typeface="Verdana"/>
              </a:rPr>
              <a:t>request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-135" dirty="0">
                <a:solidFill>
                  <a:srgbClr val="A02558"/>
                </a:solidFill>
                <a:latin typeface="Verdana"/>
                <a:cs typeface="Verdana"/>
              </a:rPr>
              <a:t>meta-information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250" dirty="0">
                <a:latin typeface="Calibri"/>
                <a:cs typeface="Calibri"/>
              </a:rPr>
              <a:t>from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90" dirty="0">
                <a:latin typeface="Calibri"/>
                <a:cs typeface="Calibri"/>
              </a:rPr>
              <a:t>Namenode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80" dirty="0">
                <a:latin typeface="Calibri"/>
                <a:cs typeface="Calibri"/>
              </a:rPr>
              <a:t>and  </a:t>
            </a:r>
            <a:r>
              <a:rPr sz="4100" spc="295" dirty="0">
                <a:latin typeface="Calibri"/>
                <a:cs typeface="Calibri"/>
              </a:rPr>
              <a:t>change </a:t>
            </a:r>
            <a:r>
              <a:rPr sz="4100" spc="220" dirty="0">
                <a:latin typeface="Calibri"/>
                <a:cs typeface="Calibri"/>
              </a:rPr>
              <a:t>its </a:t>
            </a:r>
            <a:r>
              <a:rPr sz="4100" spc="210" dirty="0">
                <a:latin typeface="Calibri"/>
                <a:cs typeface="Calibri"/>
              </a:rPr>
              <a:t>structure </a:t>
            </a:r>
            <a:r>
              <a:rPr sz="4100" spc="110" dirty="0">
                <a:latin typeface="Calibri"/>
                <a:cs typeface="Calibri"/>
              </a:rPr>
              <a:t>(ls, </a:t>
            </a:r>
            <a:r>
              <a:rPr sz="4100" spc="190" dirty="0">
                <a:latin typeface="Calibri"/>
                <a:cs typeface="Calibri"/>
              </a:rPr>
              <a:t>mkdir, </a:t>
            </a:r>
            <a:r>
              <a:rPr sz="4100" spc="175" dirty="0">
                <a:latin typeface="Calibri"/>
                <a:cs typeface="Calibri"/>
              </a:rPr>
              <a:t>rm, </a:t>
            </a:r>
            <a:r>
              <a:rPr sz="4100" spc="245" dirty="0">
                <a:latin typeface="Calibri"/>
                <a:cs typeface="Calibri"/>
              </a:rPr>
              <a:t>rm </a:t>
            </a:r>
            <a:r>
              <a:rPr sz="4100" spc="180" dirty="0">
                <a:latin typeface="Calibri"/>
                <a:cs typeface="Calibri"/>
              </a:rPr>
              <a:t>-r </a:t>
            </a:r>
            <a:r>
              <a:rPr sz="4100" spc="185" dirty="0">
                <a:latin typeface="Calibri"/>
                <a:cs typeface="Calibri"/>
              </a:rPr>
              <a:t>(-skipTrash),  </a:t>
            </a:r>
            <a:r>
              <a:rPr sz="4100" spc="200" dirty="0">
                <a:latin typeface="Calibri"/>
                <a:cs typeface="Calibri"/>
              </a:rPr>
              <a:t>touch,</a:t>
            </a:r>
            <a:r>
              <a:rPr sz="4100" spc="-190" dirty="0">
                <a:latin typeface="Calibri"/>
                <a:cs typeface="Calibri"/>
              </a:rPr>
              <a:t> </a:t>
            </a:r>
            <a:r>
              <a:rPr sz="4100" spc="185" dirty="0">
                <a:latin typeface="Calibri"/>
                <a:cs typeface="Calibri"/>
              </a:rPr>
              <a:t>mv)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805" y="1214091"/>
            <a:ext cx="3698875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8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6083" y="3313622"/>
            <a:ext cx="13767435" cy="354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940" marR="5080" indent="-523875">
              <a:lnSpc>
                <a:spcPct val="108900"/>
              </a:lnSpc>
            </a:pPr>
            <a:r>
              <a:rPr sz="4100" spc="10" dirty="0">
                <a:latin typeface="Consolas"/>
                <a:cs typeface="Consolas"/>
              </a:rPr>
              <a:t>Ű</a:t>
            </a:r>
            <a:r>
              <a:rPr sz="4100" spc="-400" dirty="0">
                <a:latin typeface="Consolas"/>
                <a:cs typeface="Consolas"/>
              </a:rPr>
              <a:t> </a:t>
            </a:r>
            <a:r>
              <a:rPr sz="4100" spc="229" dirty="0">
                <a:latin typeface="Calibri"/>
                <a:cs typeface="Calibri"/>
              </a:rPr>
              <a:t>you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54" dirty="0">
                <a:latin typeface="Calibri"/>
                <a:cs typeface="Calibri"/>
              </a:rPr>
              <a:t>can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-110" dirty="0">
                <a:solidFill>
                  <a:srgbClr val="A02558"/>
                </a:solidFill>
                <a:latin typeface="Verdana"/>
                <a:cs typeface="Verdana"/>
              </a:rPr>
              <a:t>request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-135" dirty="0">
                <a:solidFill>
                  <a:srgbClr val="A02558"/>
                </a:solidFill>
                <a:latin typeface="Verdana"/>
                <a:cs typeface="Verdana"/>
              </a:rPr>
              <a:t>meta-information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250" dirty="0">
                <a:latin typeface="Calibri"/>
                <a:cs typeface="Calibri"/>
              </a:rPr>
              <a:t>from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90" dirty="0">
                <a:latin typeface="Calibri"/>
                <a:cs typeface="Calibri"/>
              </a:rPr>
              <a:t>Namenode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80" dirty="0">
                <a:latin typeface="Calibri"/>
                <a:cs typeface="Calibri"/>
              </a:rPr>
              <a:t>and  </a:t>
            </a:r>
            <a:r>
              <a:rPr sz="4100" spc="295" dirty="0">
                <a:latin typeface="Calibri"/>
                <a:cs typeface="Calibri"/>
              </a:rPr>
              <a:t>change </a:t>
            </a:r>
            <a:r>
              <a:rPr sz="4100" spc="220" dirty="0">
                <a:latin typeface="Calibri"/>
                <a:cs typeface="Calibri"/>
              </a:rPr>
              <a:t>its </a:t>
            </a:r>
            <a:r>
              <a:rPr sz="4100" spc="210" dirty="0">
                <a:latin typeface="Calibri"/>
                <a:cs typeface="Calibri"/>
              </a:rPr>
              <a:t>structure </a:t>
            </a:r>
            <a:r>
              <a:rPr sz="4100" spc="110" dirty="0">
                <a:latin typeface="Calibri"/>
                <a:cs typeface="Calibri"/>
              </a:rPr>
              <a:t>(ls, </a:t>
            </a:r>
            <a:r>
              <a:rPr sz="4100" spc="190" dirty="0">
                <a:latin typeface="Calibri"/>
                <a:cs typeface="Calibri"/>
              </a:rPr>
              <a:t>mkdir, </a:t>
            </a:r>
            <a:r>
              <a:rPr sz="4100" spc="175" dirty="0">
                <a:latin typeface="Calibri"/>
                <a:cs typeface="Calibri"/>
              </a:rPr>
              <a:t>rm, </a:t>
            </a:r>
            <a:r>
              <a:rPr sz="4100" spc="245" dirty="0">
                <a:latin typeface="Calibri"/>
                <a:cs typeface="Calibri"/>
              </a:rPr>
              <a:t>rm </a:t>
            </a:r>
            <a:r>
              <a:rPr sz="4100" spc="180" dirty="0">
                <a:latin typeface="Calibri"/>
                <a:cs typeface="Calibri"/>
              </a:rPr>
              <a:t>-r </a:t>
            </a:r>
            <a:r>
              <a:rPr sz="4100" spc="185" dirty="0">
                <a:latin typeface="Calibri"/>
                <a:cs typeface="Calibri"/>
              </a:rPr>
              <a:t>(-skipTrash),  </a:t>
            </a:r>
            <a:r>
              <a:rPr sz="4100" spc="200" dirty="0">
                <a:latin typeface="Calibri"/>
                <a:cs typeface="Calibri"/>
              </a:rPr>
              <a:t>touch,</a:t>
            </a:r>
            <a:r>
              <a:rPr sz="4100" spc="-190" dirty="0">
                <a:latin typeface="Calibri"/>
                <a:cs typeface="Calibri"/>
              </a:rPr>
              <a:t> </a:t>
            </a:r>
            <a:r>
              <a:rPr sz="4100" spc="185" dirty="0">
                <a:latin typeface="Calibri"/>
                <a:cs typeface="Calibri"/>
              </a:rPr>
              <a:t>mv)</a:t>
            </a:r>
            <a:endParaRPr sz="4100">
              <a:latin typeface="Calibri"/>
              <a:cs typeface="Calibri"/>
            </a:endParaRPr>
          </a:p>
          <a:p>
            <a:pPr marL="535940" marR="529590" indent="-523875">
              <a:lnSpc>
                <a:spcPct val="108900"/>
              </a:lnSpc>
              <a:spcBef>
                <a:spcPts val="825"/>
              </a:spcBef>
            </a:pPr>
            <a:r>
              <a:rPr sz="4100" spc="10" dirty="0">
                <a:latin typeface="Consolas"/>
                <a:cs typeface="Consolas"/>
              </a:rPr>
              <a:t>Ű</a:t>
            </a:r>
            <a:r>
              <a:rPr sz="4100" spc="-395" dirty="0">
                <a:latin typeface="Consolas"/>
                <a:cs typeface="Consolas"/>
              </a:rPr>
              <a:t> </a:t>
            </a:r>
            <a:r>
              <a:rPr sz="4100" spc="229" dirty="0">
                <a:latin typeface="Calibri"/>
                <a:cs typeface="Calibri"/>
              </a:rPr>
              <a:t>you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54" dirty="0">
                <a:latin typeface="Calibri"/>
                <a:cs typeface="Calibri"/>
              </a:rPr>
              <a:t>can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-135" dirty="0">
                <a:solidFill>
                  <a:srgbClr val="A02558"/>
                </a:solidFill>
                <a:latin typeface="Verdana"/>
                <a:cs typeface="Verdana"/>
              </a:rPr>
              <a:t>read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-130" dirty="0">
                <a:solidFill>
                  <a:srgbClr val="A02558"/>
                </a:solidFill>
                <a:latin typeface="Verdana"/>
                <a:cs typeface="Verdana"/>
              </a:rPr>
              <a:t>and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-85" dirty="0">
                <a:solidFill>
                  <a:srgbClr val="A02558"/>
                </a:solidFill>
                <a:latin typeface="Verdana"/>
                <a:cs typeface="Verdana"/>
              </a:rPr>
              <a:t>write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250" dirty="0">
                <a:latin typeface="Calibri"/>
                <a:cs typeface="Calibri"/>
              </a:rPr>
              <a:t>data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50" dirty="0">
                <a:latin typeface="Calibri"/>
                <a:cs typeface="Calibri"/>
              </a:rPr>
              <a:t>from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80" dirty="0">
                <a:latin typeface="Calibri"/>
                <a:cs typeface="Calibri"/>
              </a:rPr>
              <a:t>and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00" dirty="0">
                <a:latin typeface="Calibri"/>
                <a:cs typeface="Calibri"/>
              </a:rPr>
              <a:t>to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80" dirty="0">
                <a:latin typeface="Calibri"/>
                <a:cs typeface="Calibri"/>
              </a:rPr>
              <a:t>Datanodes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155" dirty="0">
                <a:latin typeface="Calibri"/>
                <a:cs typeface="Calibri"/>
              </a:rPr>
              <a:t>in  </a:t>
            </a:r>
            <a:r>
              <a:rPr sz="4100" spc="459" dirty="0">
                <a:latin typeface="Calibri"/>
                <a:cs typeface="Calibri"/>
              </a:rPr>
              <a:t>HDFS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150" dirty="0">
                <a:latin typeface="Calibri"/>
                <a:cs typeface="Calibri"/>
              </a:rPr>
              <a:t>(put,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185" dirty="0">
                <a:latin typeface="Calibri"/>
                <a:cs typeface="Calibri"/>
              </a:rPr>
              <a:t>cat,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215" dirty="0">
                <a:latin typeface="Calibri"/>
                <a:cs typeface="Calibri"/>
              </a:rPr>
              <a:t>head,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110" dirty="0">
                <a:latin typeface="Calibri"/>
                <a:cs typeface="Calibri"/>
              </a:rPr>
              <a:t>tail,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245" dirty="0">
                <a:latin typeface="Calibri"/>
                <a:cs typeface="Calibri"/>
              </a:rPr>
              <a:t>get,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254" dirty="0">
                <a:latin typeface="Calibri"/>
                <a:cs typeface="Calibri"/>
              </a:rPr>
              <a:t>getmerge)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805" y="1214091"/>
            <a:ext cx="3698875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8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6083" y="3313622"/>
            <a:ext cx="13767435" cy="569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940" marR="5080" indent="-523875">
              <a:lnSpc>
                <a:spcPct val="108900"/>
              </a:lnSpc>
            </a:pPr>
            <a:r>
              <a:rPr sz="4100" spc="10" dirty="0">
                <a:latin typeface="Consolas"/>
                <a:cs typeface="Consolas"/>
              </a:rPr>
              <a:t>Ű</a:t>
            </a:r>
            <a:r>
              <a:rPr sz="4100" spc="-400" dirty="0">
                <a:latin typeface="Consolas"/>
                <a:cs typeface="Consolas"/>
              </a:rPr>
              <a:t> </a:t>
            </a:r>
            <a:r>
              <a:rPr sz="4100" spc="229" dirty="0">
                <a:latin typeface="Calibri"/>
                <a:cs typeface="Calibri"/>
              </a:rPr>
              <a:t>you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54" dirty="0">
                <a:latin typeface="Calibri"/>
                <a:cs typeface="Calibri"/>
              </a:rPr>
              <a:t>can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-110" dirty="0">
                <a:solidFill>
                  <a:srgbClr val="A02558"/>
                </a:solidFill>
                <a:latin typeface="Verdana"/>
                <a:cs typeface="Verdana"/>
              </a:rPr>
              <a:t>request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-135" dirty="0">
                <a:solidFill>
                  <a:srgbClr val="A02558"/>
                </a:solidFill>
                <a:latin typeface="Verdana"/>
                <a:cs typeface="Verdana"/>
              </a:rPr>
              <a:t>meta-information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250" dirty="0">
                <a:latin typeface="Calibri"/>
                <a:cs typeface="Calibri"/>
              </a:rPr>
              <a:t>from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90" dirty="0">
                <a:latin typeface="Calibri"/>
                <a:cs typeface="Calibri"/>
              </a:rPr>
              <a:t>Namenode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80" dirty="0">
                <a:latin typeface="Calibri"/>
                <a:cs typeface="Calibri"/>
              </a:rPr>
              <a:t>and  </a:t>
            </a:r>
            <a:r>
              <a:rPr sz="4100" spc="295" dirty="0">
                <a:latin typeface="Calibri"/>
                <a:cs typeface="Calibri"/>
              </a:rPr>
              <a:t>change </a:t>
            </a:r>
            <a:r>
              <a:rPr sz="4100" spc="220" dirty="0">
                <a:latin typeface="Calibri"/>
                <a:cs typeface="Calibri"/>
              </a:rPr>
              <a:t>its </a:t>
            </a:r>
            <a:r>
              <a:rPr sz="4100" spc="210" dirty="0">
                <a:latin typeface="Calibri"/>
                <a:cs typeface="Calibri"/>
              </a:rPr>
              <a:t>structure </a:t>
            </a:r>
            <a:r>
              <a:rPr sz="4100" spc="110" dirty="0">
                <a:latin typeface="Calibri"/>
                <a:cs typeface="Calibri"/>
              </a:rPr>
              <a:t>(ls, </a:t>
            </a:r>
            <a:r>
              <a:rPr sz="4100" spc="190" dirty="0">
                <a:latin typeface="Calibri"/>
                <a:cs typeface="Calibri"/>
              </a:rPr>
              <a:t>mkdir, </a:t>
            </a:r>
            <a:r>
              <a:rPr sz="4100" spc="175" dirty="0">
                <a:latin typeface="Calibri"/>
                <a:cs typeface="Calibri"/>
              </a:rPr>
              <a:t>rm, </a:t>
            </a:r>
            <a:r>
              <a:rPr sz="4100" spc="245" dirty="0">
                <a:latin typeface="Calibri"/>
                <a:cs typeface="Calibri"/>
              </a:rPr>
              <a:t>rm </a:t>
            </a:r>
            <a:r>
              <a:rPr sz="4100" spc="180" dirty="0">
                <a:latin typeface="Calibri"/>
                <a:cs typeface="Calibri"/>
              </a:rPr>
              <a:t>-r </a:t>
            </a:r>
            <a:r>
              <a:rPr sz="4100" spc="185" dirty="0">
                <a:latin typeface="Calibri"/>
                <a:cs typeface="Calibri"/>
              </a:rPr>
              <a:t>(-skipTrash),  </a:t>
            </a:r>
            <a:r>
              <a:rPr sz="4100" spc="200" dirty="0">
                <a:latin typeface="Calibri"/>
                <a:cs typeface="Calibri"/>
              </a:rPr>
              <a:t>touch,</a:t>
            </a:r>
            <a:r>
              <a:rPr sz="4100" spc="-190" dirty="0">
                <a:latin typeface="Calibri"/>
                <a:cs typeface="Calibri"/>
              </a:rPr>
              <a:t> </a:t>
            </a:r>
            <a:r>
              <a:rPr sz="4100" spc="185" dirty="0">
                <a:latin typeface="Calibri"/>
                <a:cs typeface="Calibri"/>
              </a:rPr>
              <a:t>mv)</a:t>
            </a:r>
            <a:endParaRPr sz="4100">
              <a:latin typeface="Calibri"/>
              <a:cs typeface="Calibri"/>
            </a:endParaRPr>
          </a:p>
          <a:p>
            <a:pPr marL="535940" marR="529590" indent="-523875">
              <a:lnSpc>
                <a:spcPct val="108900"/>
              </a:lnSpc>
              <a:spcBef>
                <a:spcPts val="825"/>
              </a:spcBef>
            </a:pPr>
            <a:r>
              <a:rPr sz="4100" spc="10" dirty="0">
                <a:latin typeface="Consolas"/>
                <a:cs typeface="Consolas"/>
              </a:rPr>
              <a:t>Ű</a:t>
            </a:r>
            <a:r>
              <a:rPr sz="4100" spc="-395" dirty="0">
                <a:latin typeface="Consolas"/>
                <a:cs typeface="Consolas"/>
              </a:rPr>
              <a:t> </a:t>
            </a:r>
            <a:r>
              <a:rPr sz="4100" spc="229" dirty="0">
                <a:latin typeface="Calibri"/>
                <a:cs typeface="Calibri"/>
              </a:rPr>
              <a:t>you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54" dirty="0">
                <a:latin typeface="Calibri"/>
                <a:cs typeface="Calibri"/>
              </a:rPr>
              <a:t>can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-135" dirty="0">
                <a:solidFill>
                  <a:srgbClr val="A02558"/>
                </a:solidFill>
                <a:latin typeface="Verdana"/>
                <a:cs typeface="Verdana"/>
              </a:rPr>
              <a:t>read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-130" dirty="0">
                <a:solidFill>
                  <a:srgbClr val="A02558"/>
                </a:solidFill>
                <a:latin typeface="Verdana"/>
                <a:cs typeface="Verdana"/>
              </a:rPr>
              <a:t>and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-85" dirty="0">
                <a:solidFill>
                  <a:srgbClr val="A02558"/>
                </a:solidFill>
                <a:latin typeface="Verdana"/>
                <a:cs typeface="Verdana"/>
              </a:rPr>
              <a:t>write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250" dirty="0">
                <a:latin typeface="Calibri"/>
                <a:cs typeface="Calibri"/>
              </a:rPr>
              <a:t>data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50" dirty="0">
                <a:latin typeface="Calibri"/>
                <a:cs typeface="Calibri"/>
              </a:rPr>
              <a:t>from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80" dirty="0">
                <a:latin typeface="Calibri"/>
                <a:cs typeface="Calibri"/>
              </a:rPr>
              <a:t>and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00" dirty="0">
                <a:latin typeface="Calibri"/>
                <a:cs typeface="Calibri"/>
              </a:rPr>
              <a:t>to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80" dirty="0">
                <a:latin typeface="Calibri"/>
                <a:cs typeface="Calibri"/>
              </a:rPr>
              <a:t>Datanodes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155" dirty="0">
                <a:latin typeface="Calibri"/>
                <a:cs typeface="Calibri"/>
              </a:rPr>
              <a:t>in  </a:t>
            </a:r>
            <a:r>
              <a:rPr sz="4100" spc="459" dirty="0">
                <a:latin typeface="Calibri"/>
                <a:cs typeface="Calibri"/>
              </a:rPr>
              <a:t>HDFS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150" dirty="0">
                <a:latin typeface="Calibri"/>
                <a:cs typeface="Calibri"/>
              </a:rPr>
              <a:t>(put,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185" dirty="0">
                <a:latin typeface="Calibri"/>
                <a:cs typeface="Calibri"/>
              </a:rPr>
              <a:t>cat,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215" dirty="0">
                <a:latin typeface="Calibri"/>
                <a:cs typeface="Calibri"/>
              </a:rPr>
              <a:t>head,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110" dirty="0">
                <a:latin typeface="Calibri"/>
                <a:cs typeface="Calibri"/>
              </a:rPr>
              <a:t>tail,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245" dirty="0">
                <a:latin typeface="Calibri"/>
                <a:cs typeface="Calibri"/>
              </a:rPr>
              <a:t>get,</a:t>
            </a:r>
            <a:r>
              <a:rPr sz="4100" spc="-125" dirty="0">
                <a:latin typeface="Calibri"/>
                <a:cs typeface="Calibri"/>
              </a:rPr>
              <a:t> </a:t>
            </a:r>
            <a:r>
              <a:rPr sz="4100" spc="254" dirty="0">
                <a:latin typeface="Calibri"/>
                <a:cs typeface="Calibri"/>
              </a:rPr>
              <a:t>getmerge)</a:t>
            </a:r>
            <a:endParaRPr sz="4100">
              <a:latin typeface="Calibri"/>
              <a:cs typeface="Calibri"/>
            </a:endParaRPr>
          </a:p>
          <a:p>
            <a:pPr marL="535940" marR="428625" indent="-523875">
              <a:lnSpc>
                <a:spcPct val="108900"/>
              </a:lnSpc>
              <a:spcBef>
                <a:spcPts val="825"/>
              </a:spcBef>
            </a:pPr>
            <a:r>
              <a:rPr sz="4100" spc="10" dirty="0">
                <a:latin typeface="Consolas"/>
                <a:cs typeface="Consolas"/>
              </a:rPr>
              <a:t>Ű </a:t>
            </a:r>
            <a:r>
              <a:rPr sz="4100" spc="229" dirty="0">
                <a:latin typeface="Calibri"/>
                <a:cs typeface="Calibri"/>
              </a:rPr>
              <a:t>you </a:t>
            </a:r>
            <a:r>
              <a:rPr sz="4100" spc="254" dirty="0">
                <a:latin typeface="Calibri"/>
                <a:cs typeface="Calibri"/>
              </a:rPr>
              <a:t>can </a:t>
            </a:r>
            <a:r>
              <a:rPr sz="4100" spc="-130" dirty="0">
                <a:solidFill>
                  <a:srgbClr val="A02558"/>
                </a:solidFill>
                <a:latin typeface="Verdana"/>
                <a:cs typeface="Verdana"/>
              </a:rPr>
              <a:t>change </a:t>
            </a:r>
            <a:r>
              <a:rPr sz="4100" spc="-95" dirty="0">
                <a:solidFill>
                  <a:srgbClr val="A02558"/>
                </a:solidFill>
                <a:latin typeface="Verdana"/>
                <a:cs typeface="Verdana"/>
              </a:rPr>
              <a:t>replication </a:t>
            </a:r>
            <a:r>
              <a:rPr sz="4100" spc="-60" dirty="0">
                <a:solidFill>
                  <a:srgbClr val="A02558"/>
                </a:solidFill>
                <a:latin typeface="Verdana"/>
                <a:cs typeface="Verdana"/>
              </a:rPr>
              <a:t>factor </a:t>
            </a:r>
            <a:r>
              <a:rPr sz="4100" spc="195" dirty="0">
                <a:latin typeface="Tahoma"/>
                <a:cs typeface="Tahoma"/>
              </a:rPr>
              <a:t>of </a:t>
            </a:r>
            <a:r>
              <a:rPr sz="4100" spc="114" dirty="0">
                <a:latin typeface="Tahoma"/>
                <a:cs typeface="Tahoma"/>
              </a:rPr>
              <a:t>files </a:t>
            </a:r>
            <a:r>
              <a:rPr sz="4100" spc="135" dirty="0">
                <a:latin typeface="Tahoma"/>
                <a:cs typeface="Tahoma"/>
              </a:rPr>
              <a:t>and </a:t>
            </a:r>
            <a:r>
              <a:rPr sz="4100" spc="-50" dirty="0">
                <a:solidFill>
                  <a:srgbClr val="A02558"/>
                </a:solidFill>
                <a:latin typeface="Verdana"/>
                <a:cs typeface="Verdana"/>
              </a:rPr>
              <a:t>get  </a:t>
            </a:r>
            <a:r>
              <a:rPr sz="4100" spc="-80" dirty="0">
                <a:solidFill>
                  <a:srgbClr val="A02558"/>
                </a:solidFill>
                <a:latin typeface="Verdana"/>
                <a:cs typeface="Verdana"/>
              </a:rPr>
              <a:t>detailed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-105" dirty="0">
                <a:solidFill>
                  <a:srgbClr val="A02558"/>
                </a:solidFill>
                <a:latin typeface="Verdana"/>
                <a:cs typeface="Verdana"/>
              </a:rPr>
              <a:t>information</a:t>
            </a:r>
            <a:r>
              <a:rPr sz="4100" spc="-635" dirty="0">
                <a:solidFill>
                  <a:srgbClr val="A02558"/>
                </a:solidFill>
                <a:latin typeface="Verdana"/>
                <a:cs typeface="Verdana"/>
              </a:rPr>
              <a:t> </a:t>
            </a:r>
            <a:r>
              <a:rPr sz="4100" spc="245" dirty="0">
                <a:latin typeface="Calibri"/>
                <a:cs typeface="Calibri"/>
              </a:rPr>
              <a:t>about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250" dirty="0">
                <a:latin typeface="Calibri"/>
                <a:cs typeface="Calibri"/>
              </a:rPr>
              <a:t>data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155" dirty="0">
                <a:latin typeface="Calibri"/>
                <a:cs typeface="Calibri"/>
              </a:rPr>
              <a:t>in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459" dirty="0">
                <a:latin typeface="Calibri"/>
                <a:cs typeface="Calibri"/>
              </a:rPr>
              <a:t>HDFS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180" dirty="0">
                <a:latin typeface="Calibri"/>
                <a:cs typeface="Calibri"/>
              </a:rPr>
              <a:t>(chown,</a:t>
            </a:r>
            <a:r>
              <a:rPr sz="4100" spc="-120" dirty="0">
                <a:latin typeface="Calibri"/>
                <a:cs typeface="Calibri"/>
              </a:rPr>
              <a:t> </a:t>
            </a:r>
            <a:r>
              <a:rPr sz="4100" spc="335" dirty="0">
                <a:latin typeface="Calibri"/>
                <a:cs typeface="Calibri"/>
              </a:rPr>
              <a:t>hdfs  </a:t>
            </a:r>
            <a:r>
              <a:rPr sz="4100" spc="95" dirty="0">
                <a:latin typeface="Tahoma"/>
                <a:cs typeface="Tahoma"/>
              </a:rPr>
              <a:t>groups;</a:t>
            </a:r>
            <a:r>
              <a:rPr sz="4100" spc="-480" dirty="0">
                <a:latin typeface="Tahoma"/>
                <a:cs typeface="Tahoma"/>
              </a:rPr>
              <a:t> </a:t>
            </a:r>
            <a:r>
              <a:rPr sz="4100" spc="75" dirty="0">
                <a:latin typeface="Tahoma"/>
                <a:cs typeface="Tahoma"/>
              </a:rPr>
              <a:t>setrep;</a:t>
            </a:r>
            <a:r>
              <a:rPr sz="4100" spc="-480" dirty="0">
                <a:latin typeface="Tahoma"/>
                <a:cs typeface="Tahoma"/>
              </a:rPr>
              <a:t> </a:t>
            </a:r>
            <a:r>
              <a:rPr sz="4100" spc="204" dirty="0">
                <a:latin typeface="Tahoma"/>
                <a:cs typeface="Tahoma"/>
              </a:rPr>
              <a:t>hdfs</a:t>
            </a:r>
            <a:r>
              <a:rPr sz="4100" spc="-480" dirty="0">
                <a:latin typeface="Tahoma"/>
                <a:cs typeface="Tahoma"/>
              </a:rPr>
              <a:t> </a:t>
            </a:r>
            <a:r>
              <a:rPr sz="4100" spc="80" dirty="0">
                <a:latin typeface="Tahoma"/>
                <a:cs typeface="Tahoma"/>
              </a:rPr>
              <a:t>fsck;</a:t>
            </a:r>
            <a:r>
              <a:rPr sz="4100" spc="-480" dirty="0">
                <a:latin typeface="Tahoma"/>
                <a:cs typeface="Tahoma"/>
              </a:rPr>
              <a:t> </a:t>
            </a:r>
            <a:r>
              <a:rPr sz="4100" spc="45" dirty="0">
                <a:latin typeface="Tahoma"/>
                <a:cs typeface="Tahoma"/>
              </a:rPr>
              <a:t>find)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616" y="7756690"/>
            <a:ext cx="1039494" cy="129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00"/>
              </a:lnSpc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man  info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54979" y="4094115"/>
            <a:ext cx="3994150" cy="2468245"/>
          </a:xfrm>
          <a:custGeom>
            <a:avLst/>
            <a:gdLst/>
            <a:ahLst/>
            <a:cxnLst/>
            <a:rect l="l" t="t" r="r" b="b"/>
            <a:pathLst>
              <a:path w="3994150" h="2468245">
                <a:moveTo>
                  <a:pt x="3732368" y="0"/>
                </a:moveTo>
                <a:lnTo>
                  <a:pt x="261772" y="0"/>
                </a:lnTo>
                <a:lnTo>
                  <a:pt x="110435" y="4090"/>
                </a:lnTo>
                <a:lnTo>
                  <a:pt x="32721" y="32721"/>
                </a:lnTo>
                <a:lnTo>
                  <a:pt x="4090" y="110435"/>
                </a:lnTo>
                <a:lnTo>
                  <a:pt x="0" y="261772"/>
                </a:lnTo>
                <a:lnTo>
                  <a:pt x="0" y="2205901"/>
                </a:lnTo>
                <a:lnTo>
                  <a:pt x="4090" y="2357238"/>
                </a:lnTo>
                <a:lnTo>
                  <a:pt x="32721" y="2434952"/>
                </a:lnTo>
                <a:lnTo>
                  <a:pt x="110435" y="2463583"/>
                </a:lnTo>
                <a:lnTo>
                  <a:pt x="261772" y="2467673"/>
                </a:lnTo>
                <a:lnTo>
                  <a:pt x="3732368" y="2467673"/>
                </a:lnTo>
                <a:lnTo>
                  <a:pt x="3883705" y="2463583"/>
                </a:lnTo>
                <a:lnTo>
                  <a:pt x="3961418" y="2434952"/>
                </a:lnTo>
                <a:lnTo>
                  <a:pt x="3990049" y="2357238"/>
                </a:lnTo>
                <a:lnTo>
                  <a:pt x="3994140" y="2205901"/>
                </a:lnTo>
                <a:lnTo>
                  <a:pt x="3994140" y="261772"/>
                </a:lnTo>
                <a:lnTo>
                  <a:pt x="3990049" y="110435"/>
                </a:lnTo>
                <a:lnTo>
                  <a:pt x="3961418" y="32721"/>
                </a:lnTo>
                <a:lnTo>
                  <a:pt x="3883705" y="4090"/>
                </a:lnTo>
                <a:lnTo>
                  <a:pt x="373236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54979" y="4094115"/>
            <a:ext cx="3994150" cy="2468245"/>
          </a:xfrm>
          <a:custGeom>
            <a:avLst/>
            <a:gdLst/>
            <a:ahLst/>
            <a:cxnLst/>
            <a:rect l="l" t="t" r="r" b="b"/>
            <a:pathLst>
              <a:path w="3994150" h="2468245">
                <a:moveTo>
                  <a:pt x="261772" y="0"/>
                </a:moveTo>
                <a:lnTo>
                  <a:pt x="110435" y="4090"/>
                </a:lnTo>
                <a:lnTo>
                  <a:pt x="32721" y="32721"/>
                </a:lnTo>
                <a:lnTo>
                  <a:pt x="4090" y="110435"/>
                </a:lnTo>
                <a:lnTo>
                  <a:pt x="0" y="261772"/>
                </a:lnTo>
                <a:lnTo>
                  <a:pt x="0" y="2205901"/>
                </a:lnTo>
                <a:lnTo>
                  <a:pt x="4090" y="2357238"/>
                </a:lnTo>
                <a:lnTo>
                  <a:pt x="32721" y="2434952"/>
                </a:lnTo>
                <a:lnTo>
                  <a:pt x="110435" y="2463583"/>
                </a:lnTo>
                <a:lnTo>
                  <a:pt x="261772" y="2467673"/>
                </a:lnTo>
                <a:lnTo>
                  <a:pt x="3732368" y="2467673"/>
                </a:lnTo>
                <a:lnTo>
                  <a:pt x="3883705" y="2463583"/>
                </a:lnTo>
                <a:lnTo>
                  <a:pt x="3961418" y="2434952"/>
                </a:lnTo>
                <a:lnTo>
                  <a:pt x="3990049" y="2357238"/>
                </a:lnTo>
                <a:lnTo>
                  <a:pt x="3994140" y="2205901"/>
                </a:lnTo>
                <a:lnTo>
                  <a:pt x="3994140" y="261772"/>
                </a:lnTo>
                <a:lnTo>
                  <a:pt x="3990049" y="110435"/>
                </a:lnTo>
                <a:lnTo>
                  <a:pt x="3961418" y="32721"/>
                </a:lnTo>
                <a:lnTo>
                  <a:pt x="3883705" y="4090"/>
                </a:lnTo>
                <a:lnTo>
                  <a:pt x="3732368" y="0"/>
                </a:lnTo>
                <a:lnTo>
                  <a:pt x="261772" y="0"/>
                </a:lnTo>
                <a:close/>
              </a:path>
            </a:pathLst>
          </a:custGeom>
          <a:ln w="10470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4479" y="4311987"/>
            <a:ext cx="110744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400" spc="36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74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400" spc="-73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endParaRPr sz="7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616" y="7756690"/>
            <a:ext cx="1039494" cy="129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00"/>
              </a:lnSpc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man  info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421" y="7836242"/>
            <a:ext cx="7627620" cy="121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hdfs dfs</a:t>
            </a:r>
            <a:r>
              <a:rPr sz="3600" spc="-9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-help</a:t>
            </a:r>
            <a:endParaRPr sz="3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hdfs dfs -usage</a:t>
            </a:r>
            <a:r>
              <a:rPr sz="3600" spc="-9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&lt;utility_name&gt;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4979" y="4094115"/>
            <a:ext cx="3994150" cy="2468245"/>
          </a:xfrm>
          <a:custGeom>
            <a:avLst/>
            <a:gdLst/>
            <a:ahLst/>
            <a:cxnLst/>
            <a:rect l="l" t="t" r="r" b="b"/>
            <a:pathLst>
              <a:path w="3994150" h="2468245">
                <a:moveTo>
                  <a:pt x="3732368" y="0"/>
                </a:moveTo>
                <a:lnTo>
                  <a:pt x="261772" y="0"/>
                </a:lnTo>
                <a:lnTo>
                  <a:pt x="110435" y="4090"/>
                </a:lnTo>
                <a:lnTo>
                  <a:pt x="32721" y="32721"/>
                </a:lnTo>
                <a:lnTo>
                  <a:pt x="4090" y="110435"/>
                </a:lnTo>
                <a:lnTo>
                  <a:pt x="0" y="261772"/>
                </a:lnTo>
                <a:lnTo>
                  <a:pt x="0" y="2205901"/>
                </a:lnTo>
                <a:lnTo>
                  <a:pt x="4090" y="2357238"/>
                </a:lnTo>
                <a:lnTo>
                  <a:pt x="32721" y="2434952"/>
                </a:lnTo>
                <a:lnTo>
                  <a:pt x="110435" y="2463583"/>
                </a:lnTo>
                <a:lnTo>
                  <a:pt x="261772" y="2467673"/>
                </a:lnTo>
                <a:lnTo>
                  <a:pt x="3732368" y="2467673"/>
                </a:lnTo>
                <a:lnTo>
                  <a:pt x="3883705" y="2463583"/>
                </a:lnTo>
                <a:lnTo>
                  <a:pt x="3961418" y="2434952"/>
                </a:lnTo>
                <a:lnTo>
                  <a:pt x="3990049" y="2357238"/>
                </a:lnTo>
                <a:lnTo>
                  <a:pt x="3994140" y="2205901"/>
                </a:lnTo>
                <a:lnTo>
                  <a:pt x="3994140" y="261772"/>
                </a:lnTo>
                <a:lnTo>
                  <a:pt x="3990049" y="110435"/>
                </a:lnTo>
                <a:lnTo>
                  <a:pt x="3961418" y="32721"/>
                </a:lnTo>
                <a:lnTo>
                  <a:pt x="3883705" y="4090"/>
                </a:lnTo>
                <a:lnTo>
                  <a:pt x="373236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4979" y="4094115"/>
            <a:ext cx="3994150" cy="2468245"/>
          </a:xfrm>
          <a:custGeom>
            <a:avLst/>
            <a:gdLst/>
            <a:ahLst/>
            <a:cxnLst/>
            <a:rect l="l" t="t" r="r" b="b"/>
            <a:pathLst>
              <a:path w="3994150" h="2468245">
                <a:moveTo>
                  <a:pt x="261772" y="0"/>
                </a:moveTo>
                <a:lnTo>
                  <a:pt x="110435" y="4090"/>
                </a:lnTo>
                <a:lnTo>
                  <a:pt x="32721" y="32721"/>
                </a:lnTo>
                <a:lnTo>
                  <a:pt x="4090" y="110435"/>
                </a:lnTo>
                <a:lnTo>
                  <a:pt x="0" y="261772"/>
                </a:lnTo>
                <a:lnTo>
                  <a:pt x="0" y="2205901"/>
                </a:lnTo>
                <a:lnTo>
                  <a:pt x="4090" y="2357238"/>
                </a:lnTo>
                <a:lnTo>
                  <a:pt x="32721" y="2434952"/>
                </a:lnTo>
                <a:lnTo>
                  <a:pt x="110435" y="2463583"/>
                </a:lnTo>
                <a:lnTo>
                  <a:pt x="261772" y="2467673"/>
                </a:lnTo>
                <a:lnTo>
                  <a:pt x="3732368" y="2467673"/>
                </a:lnTo>
                <a:lnTo>
                  <a:pt x="3883705" y="2463583"/>
                </a:lnTo>
                <a:lnTo>
                  <a:pt x="3961418" y="2434952"/>
                </a:lnTo>
                <a:lnTo>
                  <a:pt x="3990049" y="2357238"/>
                </a:lnTo>
                <a:lnTo>
                  <a:pt x="3994140" y="2205901"/>
                </a:lnTo>
                <a:lnTo>
                  <a:pt x="3994140" y="261772"/>
                </a:lnTo>
                <a:lnTo>
                  <a:pt x="3990049" y="110435"/>
                </a:lnTo>
                <a:lnTo>
                  <a:pt x="3961418" y="32721"/>
                </a:lnTo>
                <a:lnTo>
                  <a:pt x="3883705" y="4090"/>
                </a:lnTo>
                <a:lnTo>
                  <a:pt x="3732368" y="0"/>
                </a:lnTo>
                <a:lnTo>
                  <a:pt x="261772" y="0"/>
                </a:lnTo>
                <a:close/>
              </a:path>
            </a:pathLst>
          </a:custGeom>
          <a:ln w="10470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4479" y="4311987"/>
            <a:ext cx="110744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400" spc="36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74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400" spc="-73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endParaRPr sz="7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616" y="7756690"/>
            <a:ext cx="1039494" cy="129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00"/>
              </a:lnSpc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man  info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421" y="7836242"/>
            <a:ext cx="7626984" cy="121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5" dirty="0">
                <a:solidFill>
                  <a:srgbClr val="A02558"/>
                </a:solidFill>
                <a:latin typeface="Consolas"/>
                <a:cs typeface="Consolas"/>
              </a:rPr>
              <a:t>hdfs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dfs</a:t>
            </a:r>
            <a:r>
              <a:rPr sz="3600" spc="-9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-help</a:t>
            </a:r>
            <a:endParaRPr sz="3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600" b="1" spc="15" dirty="0">
                <a:solidFill>
                  <a:srgbClr val="A02558"/>
                </a:solidFill>
                <a:latin typeface="Consolas"/>
                <a:cs typeface="Consolas"/>
              </a:rPr>
              <a:t>hdfs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dfs -usage</a:t>
            </a:r>
            <a:r>
              <a:rPr sz="3600" spc="-9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&lt;utility_name&gt;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4979" y="4094115"/>
            <a:ext cx="3994150" cy="2468245"/>
          </a:xfrm>
          <a:custGeom>
            <a:avLst/>
            <a:gdLst/>
            <a:ahLst/>
            <a:cxnLst/>
            <a:rect l="l" t="t" r="r" b="b"/>
            <a:pathLst>
              <a:path w="3994150" h="2468245">
                <a:moveTo>
                  <a:pt x="3732368" y="0"/>
                </a:moveTo>
                <a:lnTo>
                  <a:pt x="261772" y="0"/>
                </a:lnTo>
                <a:lnTo>
                  <a:pt x="110435" y="4090"/>
                </a:lnTo>
                <a:lnTo>
                  <a:pt x="32721" y="32721"/>
                </a:lnTo>
                <a:lnTo>
                  <a:pt x="4090" y="110435"/>
                </a:lnTo>
                <a:lnTo>
                  <a:pt x="0" y="261772"/>
                </a:lnTo>
                <a:lnTo>
                  <a:pt x="0" y="2205901"/>
                </a:lnTo>
                <a:lnTo>
                  <a:pt x="4090" y="2357238"/>
                </a:lnTo>
                <a:lnTo>
                  <a:pt x="32721" y="2434952"/>
                </a:lnTo>
                <a:lnTo>
                  <a:pt x="110435" y="2463583"/>
                </a:lnTo>
                <a:lnTo>
                  <a:pt x="261772" y="2467673"/>
                </a:lnTo>
                <a:lnTo>
                  <a:pt x="3732368" y="2467673"/>
                </a:lnTo>
                <a:lnTo>
                  <a:pt x="3883705" y="2463583"/>
                </a:lnTo>
                <a:lnTo>
                  <a:pt x="3961418" y="2434952"/>
                </a:lnTo>
                <a:lnTo>
                  <a:pt x="3990049" y="2357238"/>
                </a:lnTo>
                <a:lnTo>
                  <a:pt x="3994140" y="2205901"/>
                </a:lnTo>
                <a:lnTo>
                  <a:pt x="3994140" y="261772"/>
                </a:lnTo>
                <a:lnTo>
                  <a:pt x="3990049" y="110435"/>
                </a:lnTo>
                <a:lnTo>
                  <a:pt x="3961418" y="32721"/>
                </a:lnTo>
                <a:lnTo>
                  <a:pt x="3883705" y="4090"/>
                </a:lnTo>
                <a:lnTo>
                  <a:pt x="373236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4979" y="4094115"/>
            <a:ext cx="3994150" cy="2468245"/>
          </a:xfrm>
          <a:custGeom>
            <a:avLst/>
            <a:gdLst/>
            <a:ahLst/>
            <a:cxnLst/>
            <a:rect l="l" t="t" r="r" b="b"/>
            <a:pathLst>
              <a:path w="3994150" h="2468245">
                <a:moveTo>
                  <a:pt x="261772" y="0"/>
                </a:moveTo>
                <a:lnTo>
                  <a:pt x="110435" y="4090"/>
                </a:lnTo>
                <a:lnTo>
                  <a:pt x="32721" y="32721"/>
                </a:lnTo>
                <a:lnTo>
                  <a:pt x="4090" y="110435"/>
                </a:lnTo>
                <a:lnTo>
                  <a:pt x="0" y="261772"/>
                </a:lnTo>
                <a:lnTo>
                  <a:pt x="0" y="2205901"/>
                </a:lnTo>
                <a:lnTo>
                  <a:pt x="4090" y="2357238"/>
                </a:lnTo>
                <a:lnTo>
                  <a:pt x="32721" y="2434952"/>
                </a:lnTo>
                <a:lnTo>
                  <a:pt x="110435" y="2463583"/>
                </a:lnTo>
                <a:lnTo>
                  <a:pt x="261772" y="2467673"/>
                </a:lnTo>
                <a:lnTo>
                  <a:pt x="3732368" y="2467673"/>
                </a:lnTo>
                <a:lnTo>
                  <a:pt x="3883705" y="2463583"/>
                </a:lnTo>
                <a:lnTo>
                  <a:pt x="3961418" y="2434952"/>
                </a:lnTo>
                <a:lnTo>
                  <a:pt x="3990049" y="2357238"/>
                </a:lnTo>
                <a:lnTo>
                  <a:pt x="3994140" y="2205901"/>
                </a:lnTo>
                <a:lnTo>
                  <a:pt x="3994140" y="261772"/>
                </a:lnTo>
                <a:lnTo>
                  <a:pt x="3990049" y="110435"/>
                </a:lnTo>
                <a:lnTo>
                  <a:pt x="3961418" y="32721"/>
                </a:lnTo>
                <a:lnTo>
                  <a:pt x="3883705" y="4090"/>
                </a:lnTo>
                <a:lnTo>
                  <a:pt x="3732368" y="0"/>
                </a:lnTo>
                <a:lnTo>
                  <a:pt x="261772" y="0"/>
                </a:lnTo>
                <a:close/>
              </a:path>
            </a:pathLst>
          </a:custGeom>
          <a:ln w="10470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4479" y="4311987"/>
            <a:ext cx="110744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400" spc="36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74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400" spc="-73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endParaRPr sz="7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616" y="7756690"/>
            <a:ext cx="1039494" cy="129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00"/>
              </a:lnSpc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man  info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421" y="7836242"/>
            <a:ext cx="7626350" cy="121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hdfs </a:t>
            </a:r>
            <a:r>
              <a:rPr sz="3600" b="1" spc="15" dirty="0">
                <a:solidFill>
                  <a:srgbClr val="A02558"/>
                </a:solidFill>
                <a:latin typeface="Consolas"/>
                <a:cs typeface="Consolas"/>
              </a:rPr>
              <a:t>dfs</a:t>
            </a:r>
            <a:r>
              <a:rPr sz="3600" b="1" spc="-95" dirty="0">
                <a:solidFill>
                  <a:srgbClr val="A02558"/>
                </a:solidFill>
                <a:latin typeface="Consolas"/>
                <a:cs typeface="Consolas"/>
              </a:rPr>
              <a:t>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-help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hdfs </a:t>
            </a:r>
            <a:r>
              <a:rPr sz="3600" b="1" spc="15" dirty="0">
                <a:solidFill>
                  <a:srgbClr val="A02558"/>
                </a:solidFill>
                <a:latin typeface="Consolas"/>
                <a:cs typeface="Consolas"/>
              </a:rPr>
              <a:t>dfs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-usage</a:t>
            </a:r>
            <a:r>
              <a:rPr sz="3600" spc="-9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&lt;utility_name&gt;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4979" y="4094115"/>
            <a:ext cx="3994150" cy="2468245"/>
          </a:xfrm>
          <a:custGeom>
            <a:avLst/>
            <a:gdLst/>
            <a:ahLst/>
            <a:cxnLst/>
            <a:rect l="l" t="t" r="r" b="b"/>
            <a:pathLst>
              <a:path w="3994150" h="2468245">
                <a:moveTo>
                  <a:pt x="3732368" y="0"/>
                </a:moveTo>
                <a:lnTo>
                  <a:pt x="261772" y="0"/>
                </a:lnTo>
                <a:lnTo>
                  <a:pt x="110435" y="4090"/>
                </a:lnTo>
                <a:lnTo>
                  <a:pt x="32721" y="32721"/>
                </a:lnTo>
                <a:lnTo>
                  <a:pt x="4090" y="110435"/>
                </a:lnTo>
                <a:lnTo>
                  <a:pt x="0" y="261772"/>
                </a:lnTo>
                <a:lnTo>
                  <a:pt x="0" y="2205901"/>
                </a:lnTo>
                <a:lnTo>
                  <a:pt x="4090" y="2357238"/>
                </a:lnTo>
                <a:lnTo>
                  <a:pt x="32721" y="2434952"/>
                </a:lnTo>
                <a:lnTo>
                  <a:pt x="110435" y="2463583"/>
                </a:lnTo>
                <a:lnTo>
                  <a:pt x="261772" y="2467673"/>
                </a:lnTo>
                <a:lnTo>
                  <a:pt x="3732368" y="2467673"/>
                </a:lnTo>
                <a:lnTo>
                  <a:pt x="3883705" y="2463583"/>
                </a:lnTo>
                <a:lnTo>
                  <a:pt x="3961418" y="2434952"/>
                </a:lnTo>
                <a:lnTo>
                  <a:pt x="3990049" y="2357238"/>
                </a:lnTo>
                <a:lnTo>
                  <a:pt x="3994140" y="2205901"/>
                </a:lnTo>
                <a:lnTo>
                  <a:pt x="3994140" y="261772"/>
                </a:lnTo>
                <a:lnTo>
                  <a:pt x="3990049" y="110435"/>
                </a:lnTo>
                <a:lnTo>
                  <a:pt x="3961418" y="32721"/>
                </a:lnTo>
                <a:lnTo>
                  <a:pt x="3883705" y="4090"/>
                </a:lnTo>
                <a:lnTo>
                  <a:pt x="373236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4979" y="4094115"/>
            <a:ext cx="3994150" cy="2468245"/>
          </a:xfrm>
          <a:custGeom>
            <a:avLst/>
            <a:gdLst/>
            <a:ahLst/>
            <a:cxnLst/>
            <a:rect l="l" t="t" r="r" b="b"/>
            <a:pathLst>
              <a:path w="3994150" h="2468245">
                <a:moveTo>
                  <a:pt x="261772" y="0"/>
                </a:moveTo>
                <a:lnTo>
                  <a:pt x="110435" y="4090"/>
                </a:lnTo>
                <a:lnTo>
                  <a:pt x="32721" y="32721"/>
                </a:lnTo>
                <a:lnTo>
                  <a:pt x="4090" y="110435"/>
                </a:lnTo>
                <a:lnTo>
                  <a:pt x="0" y="261772"/>
                </a:lnTo>
                <a:lnTo>
                  <a:pt x="0" y="2205901"/>
                </a:lnTo>
                <a:lnTo>
                  <a:pt x="4090" y="2357238"/>
                </a:lnTo>
                <a:lnTo>
                  <a:pt x="32721" y="2434952"/>
                </a:lnTo>
                <a:lnTo>
                  <a:pt x="110435" y="2463583"/>
                </a:lnTo>
                <a:lnTo>
                  <a:pt x="261772" y="2467673"/>
                </a:lnTo>
                <a:lnTo>
                  <a:pt x="3732368" y="2467673"/>
                </a:lnTo>
                <a:lnTo>
                  <a:pt x="3883705" y="2463583"/>
                </a:lnTo>
                <a:lnTo>
                  <a:pt x="3961418" y="2434952"/>
                </a:lnTo>
                <a:lnTo>
                  <a:pt x="3990049" y="2357238"/>
                </a:lnTo>
                <a:lnTo>
                  <a:pt x="3994140" y="2205901"/>
                </a:lnTo>
                <a:lnTo>
                  <a:pt x="3994140" y="261772"/>
                </a:lnTo>
                <a:lnTo>
                  <a:pt x="3990049" y="110435"/>
                </a:lnTo>
                <a:lnTo>
                  <a:pt x="3961418" y="32721"/>
                </a:lnTo>
                <a:lnTo>
                  <a:pt x="3883705" y="4090"/>
                </a:lnTo>
                <a:lnTo>
                  <a:pt x="3732368" y="0"/>
                </a:lnTo>
                <a:lnTo>
                  <a:pt x="261772" y="0"/>
                </a:lnTo>
                <a:close/>
              </a:path>
            </a:pathLst>
          </a:custGeom>
          <a:ln w="10470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4479" y="4311987"/>
            <a:ext cx="110744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400" spc="36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74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400" spc="-73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endParaRPr sz="7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616" y="7756690"/>
            <a:ext cx="1039494" cy="129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00"/>
              </a:lnSpc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man  info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421" y="7836242"/>
            <a:ext cx="7626350" cy="310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hdfs dfs</a:t>
            </a:r>
            <a:r>
              <a:rPr sz="3600" spc="-9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-help</a:t>
            </a:r>
            <a:endParaRPr sz="3600">
              <a:latin typeface="Consolas"/>
              <a:cs typeface="Consolas"/>
            </a:endParaRPr>
          </a:p>
          <a:p>
            <a:pPr marL="12700" marR="5080">
              <a:lnSpc>
                <a:spcPct val="114500"/>
              </a:lnSpc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hdfs dfs -usage</a:t>
            </a:r>
            <a:r>
              <a:rPr sz="3600" spc="-9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&lt;utility_name&gt;  hdfs</a:t>
            </a:r>
            <a:r>
              <a:rPr sz="3600" spc="-9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namenode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hdfs</a:t>
            </a:r>
            <a:r>
              <a:rPr sz="3600" spc="-9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datanode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600" spc="15" dirty="0">
                <a:solidFill>
                  <a:srgbClr val="505050"/>
                </a:solidFill>
                <a:latin typeface="Consolas"/>
                <a:cs typeface="Consolas"/>
              </a:rPr>
              <a:t>...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4979" y="4094115"/>
            <a:ext cx="3994150" cy="2468245"/>
          </a:xfrm>
          <a:custGeom>
            <a:avLst/>
            <a:gdLst/>
            <a:ahLst/>
            <a:cxnLst/>
            <a:rect l="l" t="t" r="r" b="b"/>
            <a:pathLst>
              <a:path w="3994150" h="2468245">
                <a:moveTo>
                  <a:pt x="3732368" y="0"/>
                </a:moveTo>
                <a:lnTo>
                  <a:pt x="261772" y="0"/>
                </a:lnTo>
                <a:lnTo>
                  <a:pt x="110435" y="4090"/>
                </a:lnTo>
                <a:lnTo>
                  <a:pt x="32721" y="32721"/>
                </a:lnTo>
                <a:lnTo>
                  <a:pt x="4090" y="110435"/>
                </a:lnTo>
                <a:lnTo>
                  <a:pt x="0" y="261772"/>
                </a:lnTo>
                <a:lnTo>
                  <a:pt x="0" y="2205901"/>
                </a:lnTo>
                <a:lnTo>
                  <a:pt x="4090" y="2357238"/>
                </a:lnTo>
                <a:lnTo>
                  <a:pt x="32721" y="2434952"/>
                </a:lnTo>
                <a:lnTo>
                  <a:pt x="110435" y="2463583"/>
                </a:lnTo>
                <a:lnTo>
                  <a:pt x="261772" y="2467673"/>
                </a:lnTo>
                <a:lnTo>
                  <a:pt x="3732368" y="2467673"/>
                </a:lnTo>
                <a:lnTo>
                  <a:pt x="3883705" y="2463583"/>
                </a:lnTo>
                <a:lnTo>
                  <a:pt x="3961418" y="2434952"/>
                </a:lnTo>
                <a:lnTo>
                  <a:pt x="3990049" y="2357238"/>
                </a:lnTo>
                <a:lnTo>
                  <a:pt x="3994140" y="2205901"/>
                </a:lnTo>
                <a:lnTo>
                  <a:pt x="3994140" y="261772"/>
                </a:lnTo>
                <a:lnTo>
                  <a:pt x="3990049" y="110435"/>
                </a:lnTo>
                <a:lnTo>
                  <a:pt x="3961418" y="32721"/>
                </a:lnTo>
                <a:lnTo>
                  <a:pt x="3883705" y="4090"/>
                </a:lnTo>
                <a:lnTo>
                  <a:pt x="373236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4979" y="4094115"/>
            <a:ext cx="3994150" cy="2468245"/>
          </a:xfrm>
          <a:custGeom>
            <a:avLst/>
            <a:gdLst/>
            <a:ahLst/>
            <a:cxnLst/>
            <a:rect l="l" t="t" r="r" b="b"/>
            <a:pathLst>
              <a:path w="3994150" h="2468245">
                <a:moveTo>
                  <a:pt x="261772" y="0"/>
                </a:moveTo>
                <a:lnTo>
                  <a:pt x="110435" y="4090"/>
                </a:lnTo>
                <a:lnTo>
                  <a:pt x="32721" y="32721"/>
                </a:lnTo>
                <a:lnTo>
                  <a:pt x="4090" y="110435"/>
                </a:lnTo>
                <a:lnTo>
                  <a:pt x="0" y="261772"/>
                </a:lnTo>
                <a:lnTo>
                  <a:pt x="0" y="2205901"/>
                </a:lnTo>
                <a:lnTo>
                  <a:pt x="4090" y="2357238"/>
                </a:lnTo>
                <a:lnTo>
                  <a:pt x="32721" y="2434952"/>
                </a:lnTo>
                <a:lnTo>
                  <a:pt x="110435" y="2463583"/>
                </a:lnTo>
                <a:lnTo>
                  <a:pt x="261772" y="2467673"/>
                </a:lnTo>
                <a:lnTo>
                  <a:pt x="3732368" y="2467673"/>
                </a:lnTo>
                <a:lnTo>
                  <a:pt x="3883705" y="2463583"/>
                </a:lnTo>
                <a:lnTo>
                  <a:pt x="3961418" y="2434952"/>
                </a:lnTo>
                <a:lnTo>
                  <a:pt x="3990049" y="2357238"/>
                </a:lnTo>
                <a:lnTo>
                  <a:pt x="3994140" y="2205901"/>
                </a:lnTo>
                <a:lnTo>
                  <a:pt x="3994140" y="261772"/>
                </a:lnTo>
                <a:lnTo>
                  <a:pt x="3990049" y="110435"/>
                </a:lnTo>
                <a:lnTo>
                  <a:pt x="3961418" y="32721"/>
                </a:lnTo>
                <a:lnTo>
                  <a:pt x="3883705" y="4090"/>
                </a:lnTo>
                <a:lnTo>
                  <a:pt x="3732368" y="0"/>
                </a:lnTo>
                <a:lnTo>
                  <a:pt x="261772" y="0"/>
                </a:lnTo>
                <a:close/>
              </a:path>
            </a:pathLst>
          </a:custGeom>
          <a:ln w="10470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4479" y="4311987"/>
            <a:ext cx="110744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400" spc="36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74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400" spc="-73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endParaRPr sz="7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3212" y="3419500"/>
            <a:ext cx="153670" cy="297815"/>
          </a:xfrm>
          <a:custGeom>
            <a:avLst/>
            <a:gdLst/>
            <a:ahLst/>
            <a:cxnLst/>
            <a:rect l="l" t="t" r="r" b="b"/>
            <a:pathLst>
              <a:path w="153669" h="297814">
                <a:moveTo>
                  <a:pt x="78332" y="32637"/>
                </a:moveTo>
                <a:lnTo>
                  <a:pt x="37072" y="41967"/>
                </a:lnTo>
                <a:lnTo>
                  <a:pt x="6177" y="71547"/>
                </a:lnTo>
                <a:lnTo>
                  <a:pt x="1717" y="85494"/>
                </a:lnTo>
                <a:lnTo>
                  <a:pt x="1717" y="92594"/>
                </a:lnTo>
                <a:lnTo>
                  <a:pt x="1717" y="101295"/>
                </a:lnTo>
                <a:lnTo>
                  <a:pt x="3486" y="108802"/>
                </a:lnTo>
                <a:lnTo>
                  <a:pt x="7036" y="115095"/>
                </a:lnTo>
                <a:lnTo>
                  <a:pt x="10586" y="121399"/>
                </a:lnTo>
                <a:lnTo>
                  <a:pt x="47412" y="146759"/>
                </a:lnTo>
                <a:lnTo>
                  <a:pt x="62186" y="152717"/>
                </a:lnTo>
                <a:lnTo>
                  <a:pt x="52050" y="230024"/>
                </a:lnTo>
                <a:lnTo>
                  <a:pt x="7214" y="223092"/>
                </a:lnTo>
                <a:lnTo>
                  <a:pt x="0" y="220569"/>
                </a:lnTo>
                <a:lnTo>
                  <a:pt x="0" y="249091"/>
                </a:lnTo>
                <a:lnTo>
                  <a:pt x="41561" y="255902"/>
                </a:lnTo>
                <a:lnTo>
                  <a:pt x="48438" y="256473"/>
                </a:lnTo>
                <a:lnTo>
                  <a:pt x="42773" y="297362"/>
                </a:lnTo>
                <a:lnTo>
                  <a:pt x="67851" y="297362"/>
                </a:lnTo>
                <a:lnTo>
                  <a:pt x="73526" y="256473"/>
                </a:lnTo>
                <a:lnTo>
                  <a:pt x="82188" y="255828"/>
                </a:lnTo>
                <a:lnTo>
                  <a:pt x="119690" y="246021"/>
                </a:lnTo>
                <a:lnTo>
                  <a:pt x="150117" y="214446"/>
                </a:lnTo>
                <a:lnTo>
                  <a:pt x="153408" y="194632"/>
                </a:lnTo>
                <a:lnTo>
                  <a:pt x="153408" y="185585"/>
                </a:lnTo>
                <a:lnTo>
                  <a:pt x="151545" y="177795"/>
                </a:lnTo>
                <a:lnTo>
                  <a:pt x="147817" y="171272"/>
                </a:lnTo>
                <a:lnTo>
                  <a:pt x="144100" y="164738"/>
                </a:lnTo>
                <a:lnTo>
                  <a:pt x="139231" y="159105"/>
                </a:lnTo>
                <a:lnTo>
                  <a:pt x="133221" y="154351"/>
                </a:lnTo>
                <a:lnTo>
                  <a:pt x="127210" y="149597"/>
                </a:lnTo>
                <a:lnTo>
                  <a:pt x="120425" y="145472"/>
                </a:lnTo>
                <a:lnTo>
                  <a:pt x="112865" y="141985"/>
                </a:lnTo>
                <a:lnTo>
                  <a:pt x="105305" y="138487"/>
                </a:lnTo>
                <a:lnTo>
                  <a:pt x="97682" y="135252"/>
                </a:lnTo>
                <a:lnTo>
                  <a:pt x="90018" y="132278"/>
                </a:lnTo>
                <a:lnTo>
                  <a:pt x="99808" y="58752"/>
                </a:lnTo>
                <a:lnTo>
                  <a:pt x="105986" y="59328"/>
                </a:lnTo>
                <a:lnTo>
                  <a:pt x="112289" y="60186"/>
                </a:lnTo>
                <a:lnTo>
                  <a:pt x="118697" y="61327"/>
                </a:lnTo>
                <a:lnTo>
                  <a:pt x="125116" y="62469"/>
                </a:lnTo>
                <a:lnTo>
                  <a:pt x="131472" y="63851"/>
                </a:lnTo>
                <a:lnTo>
                  <a:pt x="137775" y="65453"/>
                </a:lnTo>
                <a:lnTo>
                  <a:pt x="137775" y="38993"/>
                </a:lnTo>
                <a:lnTo>
                  <a:pt x="103075" y="33496"/>
                </a:lnTo>
                <a:lnTo>
                  <a:pt x="107535" y="0"/>
                </a:lnTo>
                <a:lnTo>
                  <a:pt x="82625" y="0"/>
                </a:lnTo>
                <a:lnTo>
                  <a:pt x="78332" y="32637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876" y="3477907"/>
            <a:ext cx="41275" cy="64769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32470" y="64416"/>
                </a:moveTo>
                <a:lnTo>
                  <a:pt x="0" y="38826"/>
                </a:lnTo>
                <a:lnTo>
                  <a:pt x="0" y="30920"/>
                </a:lnTo>
                <a:lnTo>
                  <a:pt x="0" y="22449"/>
                </a:lnTo>
                <a:lnTo>
                  <a:pt x="41234" y="0"/>
                </a:lnTo>
                <a:lnTo>
                  <a:pt x="32470" y="64416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0173" y="3581663"/>
            <a:ext cx="44450" cy="67945"/>
          </a:xfrm>
          <a:custGeom>
            <a:avLst/>
            <a:gdLst/>
            <a:ahLst/>
            <a:cxnLst/>
            <a:rect l="l" t="t" r="r" b="b"/>
            <a:pathLst>
              <a:path w="44450" h="67945">
                <a:moveTo>
                  <a:pt x="8753" y="0"/>
                </a:moveTo>
                <a:lnTo>
                  <a:pt x="14711" y="2293"/>
                </a:lnTo>
                <a:lnTo>
                  <a:pt x="19894" y="4586"/>
                </a:lnTo>
                <a:lnTo>
                  <a:pt x="24302" y="6879"/>
                </a:lnTo>
                <a:lnTo>
                  <a:pt x="28711" y="9162"/>
                </a:lnTo>
                <a:lnTo>
                  <a:pt x="42082" y="23109"/>
                </a:lnTo>
                <a:lnTo>
                  <a:pt x="43569" y="26376"/>
                </a:lnTo>
                <a:lnTo>
                  <a:pt x="44323" y="30061"/>
                </a:lnTo>
                <a:lnTo>
                  <a:pt x="44323" y="34187"/>
                </a:lnTo>
                <a:lnTo>
                  <a:pt x="20032" y="64424"/>
                </a:lnTo>
                <a:lnTo>
                  <a:pt x="0" y="67861"/>
                </a:lnTo>
                <a:lnTo>
                  <a:pt x="8753" y="0"/>
                </a:lnTo>
                <a:close/>
              </a:path>
            </a:pathLst>
          </a:custGeom>
          <a:ln w="2931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4141" y="3327072"/>
            <a:ext cx="601154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$ hdfs dfs -ls -R -h</a:t>
            </a:r>
            <a:r>
              <a:rPr sz="2750" spc="-6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</a:t>
            </a:r>
            <a:endParaRPr sz="27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4141" y="4030715"/>
            <a:ext cx="543115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drwxr-xr-x -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5421" y="4030715"/>
            <a:ext cx="831342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53745" algn="l"/>
              </a:tabLst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	2017-01-07 20:59</a:t>
            </a:r>
            <a:r>
              <a:rPr sz="275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4141" y="4734359"/>
            <a:ext cx="543115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-rw-r--r-- 3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5421" y="4734359"/>
            <a:ext cx="117411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11.5</a:t>
            </a:r>
            <a:r>
              <a:rPr sz="2750" spc="-8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G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40130" y="4734359"/>
            <a:ext cx="775335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2017-01-07 20:59</a:t>
            </a:r>
            <a:r>
              <a:rPr sz="2750" spc="-5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/data/wiki/en_articles/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4141" y="5438002"/>
            <a:ext cx="156083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articles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4141" y="6141646"/>
            <a:ext cx="543115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drwxr-xr-x -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55421" y="6141646"/>
            <a:ext cx="928116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53745" algn="l"/>
              </a:tabLst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0	2017-01-07 20:59</a:t>
            </a:r>
            <a:r>
              <a:rPr sz="2750" spc="-5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/data/wiki/en_articles_part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4141" y="6845289"/>
            <a:ext cx="543115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-rw-r--r-- 3 hdfs</a:t>
            </a:r>
            <a:r>
              <a:rPr sz="2750" spc="-7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supergroup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5421" y="6845289"/>
            <a:ext cx="117411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73.3</a:t>
            </a:r>
            <a:r>
              <a:rPr sz="2750" spc="-85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M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40130" y="6845289"/>
            <a:ext cx="872045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2017-01-07 20:59</a:t>
            </a:r>
            <a:r>
              <a:rPr sz="2750" spc="-50" dirty="0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/data/wiki/en_articles_part/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4141" y="7548933"/>
            <a:ext cx="25285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750" spc="10" dirty="0">
                <a:solidFill>
                  <a:srgbClr val="505050"/>
                </a:solidFill>
                <a:latin typeface="Consolas"/>
                <a:cs typeface="Consolas"/>
              </a:rPr>
              <a:t>articles-part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64562" y="3172678"/>
            <a:ext cx="17352010" cy="5046345"/>
          </a:xfrm>
          <a:custGeom>
            <a:avLst/>
            <a:gdLst/>
            <a:ahLst/>
            <a:cxnLst/>
            <a:rect l="l" t="t" r="r" b="b"/>
            <a:pathLst>
              <a:path w="17352010" h="5046345">
                <a:moveTo>
                  <a:pt x="0" y="5045888"/>
                </a:moveTo>
                <a:lnTo>
                  <a:pt x="17351618" y="5045888"/>
                </a:lnTo>
                <a:lnTo>
                  <a:pt x="17351618" y="0"/>
                </a:lnTo>
                <a:lnTo>
                  <a:pt x="0" y="0"/>
                </a:lnTo>
                <a:lnTo>
                  <a:pt x="0" y="5045888"/>
                </a:lnTo>
                <a:close/>
              </a:path>
            </a:pathLst>
          </a:custGeom>
          <a:ln w="628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6506" y="3141270"/>
            <a:ext cx="209550" cy="5109210"/>
          </a:xfrm>
          <a:custGeom>
            <a:avLst/>
            <a:gdLst/>
            <a:ahLst/>
            <a:cxnLst/>
            <a:rect l="l" t="t" r="r" b="b"/>
            <a:pathLst>
              <a:path w="209550" h="5109209">
                <a:moveTo>
                  <a:pt x="0" y="5108713"/>
                </a:moveTo>
                <a:lnTo>
                  <a:pt x="209417" y="5108713"/>
                </a:lnTo>
                <a:lnTo>
                  <a:pt x="209417" y="0"/>
                </a:lnTo>
                <a:lnTo>
                  <a:pt x="0" y="0"/>
                </a:lnTo>
                <a:lnTo>
                  <a:pt x="0" y="510871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FE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2799</TotalTime>
  <Words>1837</Words>
  <Application>Microsoft Office PowerPoint</Application>
  <PresentationFormat>Custom</PresentationFormat>
  <Paragraphs>585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Cambria</vt:lpstr>
      <vt:lpstr>Consolas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$ hdfs dfs -du -h /data/wiki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Shakespeare.txt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Rahal</dc:creator>
  <cp:lastModifiedBy>Mohamed Rahal</cp:lastModifiedBy>
  <cp:revision>5</cp:revision>
  <dcterms:created xsi:type="dcterms:W3CDTF">2017-10-29T05:57:49Z</dcterms:created>
  <dcterms:modified xsi:type="dcterms:W3CDTF">2018-02-19T09:00:24Z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2017-09-19T00:00:00Z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2017-10-29T00:00:00Z</vt:filetime>
  </property>
</Properties>
</file>