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0" r:id="rId4"/>
    <p:sldId id="272" r:id="rId5"/>
    <p:sldId id="273" r:id="rId6"/>
    <p:sldId id="274" r:id="rId7"/>
    <p:sldId id="276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65" r:id="rId16"/>
    <p:sldId id="285" r:id="rId17"/>
    <p:sldId id="287" r:id="rId18"/>
    <p:sldId id="289" r:id="rId19"/>
    <p:sldId id="291" r:id="rId20"/>
    <p:sldId id="292" r:id="rId21"/>
    <p:sldId id="293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53" d="100"/>
          <a:sy n="53" d="100"/>
        </p:scale>
        <p:origin x="117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LOAN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391025"/>
            <a:ext cx="6138856" cy="193473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 “Gang of 4 Analysts”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Padma Priya Mallela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Tulasiram</a:t>
            </a:r>
            <a:r>
              <a:rPr lang="en-IN" sz="1800" dirty="0"/>
              <a:t> </a:t>
            </a:r>
            <a:r>
              <a:rPr lang="en-IN" sz="1800" dirty="0" err="1"/>
              <a:t>Gudladona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Rahamtullah</a:t>
            </a:r>
            <a:r>
              <a:rPr lang="en-IN" sz="1800" dirty="0"/>
              <a:t> </a:t>
            </a:r>
            <a:r>
              <a:rPr lang="en-IN" sz="1800" dirty="0" err="1"/>
              <a:t>Noorbhasha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Bhakti </a:t>
            </a:r>
            <a:r>
              <a:rPr lang="en-IN" sz="1800" dirty="0" err="1"/>
              <a:t>kumar</a:t>
            </a:r>
            <a:r>
              <a:rPr lang="en-IN" sz="1800" dirty="0"/>
              <a:t> Bengani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9FC3-1E6D-48F6-B9C7-2384A15A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998788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dirty="0"/>
              <a:t>Loan Status VS Purpose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28B54-121C-4590-BBFE-A8A13A9803CE}"/>
              </a:ext>
            </a:extLst>
          </p:cNvPr>
          <p:cNvSpPr txBox="1"/>
          <p:nvPr/>
        </p:nvSpPr>
        <p:spPr>
          <a:xfrm>
            <a:off x="404949" y="5607776"/>
            <a:ext cx="1065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Loan for Small Business are highest defaulter.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A86E25-840C-406B-B526-95C6BF7F1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724025"/>
            <a:ext cx="11963400" cy="388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6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9FC3-1E6D-48F6-B9C7-2384A15A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998788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dirty="0"/>
              <a:t>Loan Status VS Loan Amount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28B54-121C-4590-BBFE-A8A13A9803CE}"/>
              </a:ext>
            </a:extLst>
          </p:cNvPr>
          <p:cNvSpPr txBox="1"/>
          <p:nvPr/>
        </p:nvSpPr>
        <p:spPr>
          <a:xfrm>
            <a:off x="404949" y="5859212"/>
            <a:ext cx="1065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Higher the loan higher are  the chances of defaulters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648E6-C402-487D-B703-94AFE8B1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9" y="1773964"/>
            <a:ext cx="57150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1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9FC3-1E6D-48F6-B9C7-2384A15A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998788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dirty="0"/>
              <a:t>Loan Status VS Interest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28B54-121C-4590-BBFE-A8A13A9803CE}"/>
              </a:ext>
            </a:extLst>
          </p:cNvPr>
          <p:cNvSpPr txBox="1"/>
          <p:nvPr/>
        </p:nvSpPr>
        <p:spPr>
          <a:xfrm>
            <a:off x="404949" y="5859212"/>
            <a:ext cx="1065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Higher the loan interest rate, higher are the chances of defaulters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E8E3A-C5F4-4D09-9C8F-16CA73A3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761506"/>
            <a:ext cx="56483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5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9FC3-1E6D-48F6-B9C7-2384A15A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998788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dirty="0"/>
              <a:t>Loan Status VS Instalment amount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28B54-121C-4590-BBFE-A8A13A9803CE}"/>
              </a:ext>
            </a:extLst>
          </p:cNvPr>
          <p:cNvSpPr txBox="1"/>
          <p:nvPr/>
        </p:nvSpPr>
        <p:spPr>
          <a:xfrm>
            <a:off x="404949" y="5859212"/>
            <a:ext cx="1065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Higher the Instalment amount, higher are the chances of defaulters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8B1DE-EB7C-4A12-9BE7-C42DC69BE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38" y="1854926"/>
            <a:ext cx="58483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5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9FC3-1E6D-48F6-B9C7-2384A15A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998788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dirty="0"/>
              <a:t>Loan Status VS Annual Income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28B54-121C-4590-BBFE-A8A13A9803CE}"/>
              </a:ext>
            </a:extLst>
          </p:cNvPr>
          <p:cNvSpPr txBox="1"/>
          <p:nvPr/>
        </p:nvSpPr>
        <p:spPr>
          <a:xfrm>
            <a:off x="404949" y="5859212"/>
            <a:ext cx="1065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Lower the Annual Income, higher are the chances of defaulters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500A2D-C4A1-4ACC-96F2-1ED918879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9" y="1854926"/>
            <a:ext cx="59436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7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946" y="1496218"/>
            <a:ext cx="10506891" cy="5114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Following are the observation :</a:t>
            </a:r>
          </a:p>
          <a:p>
            <a:pPr marL="0" indent="0">
              <a:buNone/>
            </a:pPr>
            <a:r>
              <a:rPr lang="en-IN" sz="1800" dirty="0"/>
              <a:t>Defaulter rate is higher for below type of customers: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Higher Grade leads to higher defaulters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Higher Tenure months leads to higher defaulters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Verified Customers are higher defaulters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Small Business Loan are higher defaulters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Higher Instalment leads to higher defaulters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Higher loan amount leads to higher defaulters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Lower Income customers leads to higher defaulters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Higher Interest Rate leads to higher defaulters</a:t>
            </a:r>
          </a:p>
          <a:p>
            <a:pPr marL="0" indent="0">
              <a:buNone/>
            </a:pPr>
            <a:endParaRPr lang="en-IN" sz="1800" dirty="0"/>
          </a:p>
          <a:p>
            <a:pPr marL="342900" indent="-342900">
              <a:buFont typeface="+mj-lt"/>
              <a:buAutoNum type="arabicPeriod"/>
            </a:pPr>
            <a:endParaRPr lang="en-IN" sz="1800" dirty="0"/>
          </a:p>
          <a:p>
            <a:pPr marL="342900" indent="-342900">
              <a:buFont typeface="+mj-lt"/>
              <a:buAutoNum type="arabicPeriod"/>
            </a:pPr>
            <a:endParaRPr lang="en-IN" sz="18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8310" y="640080"/>
            <a:ext cx="9313817" cy="856138"/>
          </a:xfrm>
        </p:spPr>
        <p:txBody>
          <a:bodyPr/>
          <a:lstStyle/>
          <a:p>
            <a:r>
              <a:rPr lang="en-IN" b="1" dirty="0"/>
              <a:t>Conclusion of Univariate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0727-19AC-44AF-A141-BC29790D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748364"/>
            <a:ext cx="9313817" cy="856138"/>
          </a:xfrm>
        </p:spPr>
        <p:txBody>
          <a:bodyPr>
            <a:normAutofit/>
          </a:bodyPr>
          <a:lstStyle/>
          <a:p>
            <a:r>
              <a:rPr lang="en-IN" b="1" dirty="0"/>
              <a:t>Segmented Univariate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1C9F-A396-4216-BF93-ACA60F249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858695"/>
          </a:xfrm>
        </p:spPr>
        <p:txBody>
          <a:bodyPr/>
          <a:lstStyle/>
          <a:p>
            <a:r>
              <a:rPr lang="en-IN" dirty="0"/>
              <a:t>Loan Status </a:t>
            </a:r>
            <a:r>
              <a:rPr lang="en-IN" u="sng" dirty="0"/>
              <a:t>Vs</a:t>
            </a:r>
            <a:r>
              <a:rPr lang="en-IN" dirty="0"/>
              <a:t> Tenure </a:t>
            </a:r>
            <a:r>
              <a:rPr lang="en-IN" u="sng" dirty="0"/>
              <a:t>Vs</a:t>
            </a:r>
            <a:r>
              <a:rPr lang="en-IN" dirty="0"/>
              <a:t> Highest purpose of defaulters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64716-28E4-48FF-9996-A5DEE7377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9" y="2394284"/>
            <a:ext cx="11626630" cy="423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63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0727-19AC-44AF-A141-BC29790D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748364"/>
            <a:ext cx="11566472" cy="856138"/>
          </a:xfrm>
        </p:spPr>
        <p:txBody>
          <a:bodyPr>
            <a:normAutofit/>
          </a:bodyPr>
          <a:lstStyle/>
          <a:p>
            <a:r>
              <a:rPr lang="en-IN" dirty="0"/>
              <a:t>Loan Status </a:t>
            </a:r>
            <a:r>
              <a:rPr lang="en-IN" u="sng" dirty="0"/>
              <a:t>Vs</a:t>
            </a:r>
            <a:r>
              <a:rPr lang="en-IN" dirty="0"/>
              <a:t> Grade </a:t>
            </a:r>
            <a:r>
              <a:rPr lang="en-IN" u="sng" dirty="0"/>
              <a:t>Vs</a:t>
            </a:r>
            <a:r>
              <a:rPr lang="en-IN" dirty="0"/>
              <a:t> Highest purpose of defaulters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A1186-1292-474C-BA46-8B9D146B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" y="1913021"/>
            <a:ext cx="11566471" cy="47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35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0727-19AC-44AF-A141-BC29790D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8" y="904774"/>
            <a:ext cx="11566472" cy="856138"/>
          </a:xfrm>
        </p:spPr>
        <p:txBody>
          <a:bodyPr>
            <a:normAutofit fontScale="90000"/>
          </a:bodyPr>
          <a:lstStyle/>
          <a:p>
            <a:r>
              <a:rPr lang="en-IN" dirty="0"/>
              <a:t>Loan Status </a:t>
            </a:r>
            <a:r>
              <a:rPr lang="en-IN" u="sng" dirty="0"/>
              <a:t>Vs</a:t>
            </a:r>
            <a:r>
              <a:rPr lang="en-IN" dirty="0"/>
              <a:t> Loan Amount </a:t>
            </a:r>
            <a:r>
              <a:rPr lang="en-IN" u="sng" dirty="0"/>
              <a:t>Vs</a:t>
            </a:r>
            <a:r>
              <a:rPr lang="en-IN" dirty="0"/>
              <a:t> Highest purpose of defaulters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C1B23-C58A-4DA1-ABAA-FFEA34C8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" y="2177716"/>
            <a:ext cx="11566472" cy="468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44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0727-19AC-44AF-A141-BC29790D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8" y="904774"/>
            <a:ext cx="11566472" cy="856138"/>
          </a:xfrm>
        </p:spPr>
        <p:txBody>
          <a:bodyPr>
            <a:normAutofit fontScale="90000"/>
          </a:bodyPr>
          <a:lstStyle/>
          <a:p>
            <a:r>
              <a:rPr lang="en-IN" dirty="0"/>
              <a:t>Loan Status </a:t>
            </a:r>
            <a:r>
              <a:rPr lang="en-IN" u="sng" dirty="0"/>
              <a:t>Vs</a:t>
            </a:r>
            <a:r>
              <a:rPr lang="en-IN" dirty="0"/>
              <a:t> Int Rate </a:t>
            </a:r>
            <a:r>
              <a:rPr lang="en-IN" u="sng" dirty="0"/>
              <a:t>Vs</a:t>
            </a:r>
            <a:r>
              <a:rPr lang="en-IN" dirty="0"/>
              <a:t> Highest purpose of defaulters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08263-D9BE-46A5-B4E1-1EB6A7762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" y="2358189"/>
            <a:ext cx="11566472" cy="42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5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69" y="1581150"/>
            <a:ext cx="9313817" cy="4618037"/>
          </a:xfrm>
        </p:spPr>
        <p:txBody>
          <a:bodyPr>
            <a:normAutofit/>
          </a:bodyPr>
          <a:lstStyle/>
          <a:p>
            <a:r>
              <a:rPr lang="en-IN" sz="1600" b="1" dirty="0"/>
              <a:t>Consumer finance company</a:t>
            </a:r>
            <a:r>
              <a:rPr lang="en-IN" sz="1600" dirty="0"/>
              <a:t> is the largest online loan marketplace, facilitating personal loans, business loans, and financing of medical procedures. Borrowers can easily access lower interest rate loans through a fast online interface. </a:t>
            </a:r>
          </a:p>
          <a:p>
            <a:pPr lvl="1"/>
            <a:r>
              <a:rPr lang="en-IN" sz="1600" dirty="0"/>
              <a:t>To identify risky loan applicants, then such loans can be reduced thereby cutting down the amount of credit loss.</a:t>
            </a:r>
          </a:p>
          <a:p>
            <a:pPr marL="457200" lvl="1" indent="0">
              <a:buNone/>
            </a:pPr>
            <a:endParaRPr lang="en-IN" sz="1600" dirty="0"/>
          </a:p>
          <a:p>
            <a:pPr lvl="1"/>
            <a:r>
              <a:rPr lang="en-IN" sz="1600" dirty="0"/>
              <a:t>Company wants to understand the </a:t>
            </a:r>
            <a:r>
              <a:rPr lang="en-IN" sz="1600" b="1" dirty="0"/>
              <a:t>driving factors (or driver variables) </a:t>
            </a:r>
            <a:r>
              <a:rPr lang="en-IN" sz="1600" dirty="0"/>
              <a:t>behind loan default, i.e. the variables which are strong indicators of default.  The company can utilise this knowledge for its portfolio and risk assessment. 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dirty="0"/>
              <a:t>Loans - Objective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0727-19AC-44AF-A141-BC29790D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8" y="904774"/>
            <a:ext cx="11566472" cy="856138"/>
          </a:xfrm>
        </p:spPr>
        <p:txBody>
          <a:bodyPr>
            <a:normAutofit fontScale="90000"/>
          </a:bodyPr>
          <a:lstStyle/>
          <a:p>
            <a:r>
              <a:rPr lang="en-IN" dirty="0"/>
              <a:t>Loan Status </a:t>
            </a:r>
            <a:r>
              <a:rPr lang="en-IN" u="sng" dirty="0"/>
              <a:t>Vs</a:t>
            </a:r>
            <a:r>
              <a:rPr lang="en-IN" dirty="0"/>
              <a:t> Instalment </a:t>
            </a:r>
            <a:r>
              <a:rPr lang="en-IN" u="sng" dirty="0"/>
              <a:t>Vs</a:t>
            </a:r>
            <a:r>
              <a:rPr lang="en-IN" dirty="0"/>
              <a:t> Highest purpose of defaulters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AAEAEF-5046-431E-BAFC-4904D6B2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" y="1760912"/>
            <a:ext cx="11382104" cy="450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69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0727-19AC-44AF-A141-BC29790D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8" y="904774"/>
            <a:ext cx="11566472" cy="856138"/>
          </a:xfrm>
        </p:spPr>
        <p:txBody>
          <a:bodyPr>
            <a:normAutofit fontScale="90000"/>
          </a:bodyPr>
          <a:lstStyle/>
          <a:p>
            <a:r>
              <a:rPr lang="en-IN" dirty="0"/>
              <a:t>Loan Status </a:t>
            </a:r>
            <a:r>
              <a:rPr lang="en-IN" u="sng" dirty="0"/>
              <a:t>Vs</a:t>
            </a:r>
            <a:r>
              <a:rPr lang="en-IN" dirty="0"/>
              <a:t> Annual Income </a:t>
            </a:r>
            <a:r>
              <a:rPr lang="en-IN" u="sng" dirty="0"/>
              <a:t>Vs</a:t>
            </a:r>
            <a:r>
              <a:rPr lang="en-IN" dirty="0"/>
              <a:t> Highest purpose of defaulters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CA429-8647-4770-AF82-9EAD847C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" y="2234615"/>
            <a:ext cx="11566472" cy="42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33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946" y="1696452"/>
            <a:ext cx="10506891" cy="491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Following are the observation :</a:t>
            </a:r>
          </a:p>
          <a:p>
            <a:pPr marL="0" indent="0">
              <a:buNone/>
            </a:pPr>
            <a:r>
              <a:rPr lang="en-IN" sz="1800" dirty="0"/>
              <a:t>Defaulter rate is higher for below type of customers:</a:t>
            </a:r>
          </a:p>
          <a:p>
            <a:pPr marL="0" indent="0">
              <a:buNone/>
            </a:pPr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Debt Consolidation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Credit Card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Home Improvement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Major Purchases</a:t>
            </a:r>
          </a:p>
          <a:p>
            <a:pPr marL="342900" indent="-342900">
              <a:buFont typeface="+mj-lt"/>
              <a:buAutoNum type="arabicPeriod"/>
            </a:pPr>
            <a:endParaRPr lang="en-IN" sz="1800" dirty="0"/>
          </a:p>
          <a:p>
            <a:pPr marL="342900" indent="-342900">
              <a:buFont typeface="+mj-lt"/>
              <a:buAutoNum type="arabicPeriod"/>
            </a:pPr>
            <a:endParaRPr lang="en-IN" sz="18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41946" y="840314"/>
            <a:ext cx="10980132" cy="856138"/>
          </a:xfrm>
        </p:spPr>
        <p:txBody>
          <a:bodyPr>
            <a:normAutofit/>
          </a:bodyPr>
          <a:lstStyle/>
          <a:p>
            <a:r>
              <a:rPr lang="en-IN" b="1" dirty="0"/>
              <a:t>Conclusion of Segmented Univariate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16059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B427-0DAB-4DF2-B35E-8FB191C1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844617"/>
            <a:ext cx="9313817" cy="856138"/>
          </a:xfrm>
        </p:spPr>
        <p:txBody>
          <a:bodyPr/>
          <a:lstStyle/>
          <a:p>
            <a:r>
              <a:rPr lang="en-IN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1F3C-F63D-4E02-94CB-1F990EDB0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Riskiest Customer are the one who meets below criteria :</a:t>
            </a:r>
          </a:p>
          <a:p>
            <a:pPr>
              <a:buFontTx/>
              <a:buChar char="-"/>
            </a:pPr>
            <a:r>
              <a:rPr lang="en-IN" dirty="0"/>
              <a:t>Low income, </a:t>
            </a:r>
          </a:p>
          <a:p>
            <a:pPr>
              <a:buFontTx/>
              <a:buChar char="-"/>
            </a:pPr>
            <a:r>
              <a:rPr lang="en-IN" dirty="0"/>
              <a:t>High interest rate, </a:t>
            </a:r>
          </a:p>
          <a:p>
            <a:pPr>
              <a:buFontTx/>
              <a:buChar char="-"/>
            </a:pPr>
            <a:r>
              <a:rPr lang="en-IN" dirty="0"/>
              <a:t>High Instalment amount,</a:t>
            </a:r>
          </a:p>
          <a:p>
            <a:pPr>
              <a:buFontTx/>
              <a:buChar char="-"/>
            </a:pPr>
            <a:r>
              <a:rPr lang="en-IN" dirty="0"/>
              <a:t>Low Grade,</a:t>
            </a:r>
          </a:p>
          <a:p>
            <a:pPr>
              <a:buFontTx/>
              <a:buChar char="-"/>
            </a:pPr>
            <a:r>
              <a:rPr lang="en-IN" dirty="0"/>
              <a:t>High Loan amount and</a:t>
            </a:r>
          </a:p>
          <a:p>
            <a:pPr>
              <a:buFontTx/>
              <a:buChar char="-"/>
            </a:pPr>
            <a:r>
              <a:rPr lang="en-IN" dirty="0"/>
              <a:t>Loan take for Debt consolidation, Credit Card, Home Improvement and Major purchases</a:t>
            </a:r>
          </a:p>
          <a:p>
            <a:pPr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14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DDB5-D02D-4291-A4E7-934202AF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640080"/>
            <a:ext cx="10045337" cy="856138"/>
          </a:xfrm>
        </p:spPr>
        <p:txBody>
          <a:bodyPr>
            <a:normAutofit/>
          </a:bodyPr>
          <a:lstStyle/>
          <a:p>
            <a:r>
              <a:rPr lang="en-IN" sz="2800" dirty="0"/>
              <a:t>Loan –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88CA-BC9D-41AB-9CE4-417D4CE4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5114132"/>
          </a:xfrm>
        </p:spPr>
        <p:txBody>
          <a:bodyPr/>
          <a:lstStyle/>
          <a:p>
            <a:r>
              <a:rPr lang="en-IN" dirty="0"/>
              <a:t>Identify the columns with Null values</a:t>
            </a:r>
          </a:p>
          <a:p>
            <a:r>
              <a:rPr lang="en-IN" dirty="0"/>
              <a:t>Remove the columns which has more than 90% Null value</a:t>
            </a:r>
          </a:p>
          <a:p>
            <a:r>
              <a:rPr lang="en-IN" dirty="0"/>
              <a:t>Identify and remove the columns which has post Loan approved details</a:t>
            </a:r>
          </a:p>
        </p:txBody>
      </p:sp>
    </p:spTree>
    <p:extLst>
      <p:ext uri="{BB962C8B-B14F-4D97-AF65-F5344CB8AC3E}">
        <p14:creationId xmlns:p14="http://schemas.microsoft.com/office/powerpoint/2010/main" val="244088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DDB5-D02D-4291-A4E7-934202AF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640080"/>
            <a:ext cx="10045337" cy="856138"/>
          </a:xfrm>
        </p:spPr>
        <p:txBody>
          <a:bodyPr>
            <a:normAutofit/>
          </a:bodyPr>
          <a:lstStyle/>
          <a:p>
            <a:r>
              <a:rPr lang="en-IN" sz="2800" dirty="0"/>
              <a:t>Loan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88CA-BC9D-41AB-9CE4-417D4CE4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496218"/>
            <a:ext cx="11278416" cy="5114132"/>
          </a:xfrm>
        </p:spPr>
        <p:txBody>
          <a:bodyPr>
            <a:normAutofit/>
          </a:bodyPr>
          <a:lstStyle/>
          <a:p>
            <a:r>
              <a:rPr lang="en-IN" sz="1800" dirty="0"/>
              <a:t>There are broadly three types of variables </a:t>
            </a:r>
          </a:p>
          <a:p>
            <a:pPr lvl="1"/>
            <a:r>
              <a:rPr lang="en-IN" sz="1800" dirty="0"/>
              <a:t>Those which are related to the applicant (demographic variables such as age, occupation, employment details etc.) </a:t>
            </a:r>
          </a:p>
          <a:p>
            <a:pPr lvl="1"/>
            <a:r>
              <a:rPr lang="en-IN" sz="1800" dirty="0"/>
              <a:t>Loan characteristics (amount of loan, interest rate, purpose of loan etc.) and </a:t>
            </a:r>
          </a:p>
          <a:p>
            <a:pPr lvl="1"/>
            <a:r>
              <a:rPr lang="en-IN" sz="1800" dirty="0"/>
              <a:t>Customer behaviour variables (those which are generated after the loan is approved such as delinquent 2 years, revolving balance, next payment date etc.).</a:t>
            </a:r>
          </a:p>
          <a:p>
            <a:r>
              <a:rPr lang="en-IN" sz="1800" dirty="0"/>
              <a:t>Now, the customer behaviour variables are not available at the time of loan application, and thus they cannot be used as predictors for credit approval.</a:t>
            </a:r>
          </a:p>
          <a:p>
            <a:r>
              <a:rPr lang="en-IN" sz="1800" dirty="0"/>
              <a:t>Thus, going forward, we will use only two types of variables and remove the behavioural columns.</a:t>
            </a:r>
          </a:p>
          <a:p>
            <a:endParaRPr lang="en-IN" sz="1800" dirty="0"/>
          </a:p>
          <a:p>
            <a:r>
              <a:rPr lang="en-IN" sz="1800" dirty="0"/>
              <a:t>There are 32145 loans which are Fully Paid and 5399 loans which are Charged Off.</a:t>
            </a:r>
          </a:p>
        </p:txBody>
      </p:sp>
    </p:spTree>
    <p:extLst>
      <p:ext uri="{BB962C8B-B14F-4D97-AF65-F5344CB8AC3E}">
        <p14:creationId xmlns:p14="http://schemas.microsoft.com/office/powerpoint/2010/main" val="428995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8058-A10F-4390-8AD1-30F3A689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658813"/>
            <a:ext cx="9313817" cy="856138"/>
          </a:xfrm>
        </p:spPr>
        <p:txBody>
          <a:bodyPr/>
          <a:lstStyle/>
          <a:p>
            <a:r>
              <a:rPr lang="en-IN" dirty="0"/>
              <a:t>Univariate Analysis – Charged off Loans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F0DA-C98A-4DB6-A487-5385BDFF5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523999"/>
            <a:ext cx="11168742" cy="495301"/>
          </a:xfrm>
        </p:spPr>
        <p:txBody>
          <a:bodyPr/>
          <a:lstStyle/>
          <a:p>
            <a:r>
              <a:rPr lang="en-IN" dirty="0"/>
              <a:t>     </a:t>
            </a:r>
            <a:r>
              <a:rPr lang="en-IN" b="1" dirty="0"/>
              <a:t>Grade Vs Loan Status</a:t>
            </a:r>
            <a:r>
              <a:rPr lang="en-IN" dirty="0"/>
              <a:t>                       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FD8FD-B2EC-4B14-9100-320C4D57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9" y="2328863"/>
            <a:ext cx="5695950" cy="30051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D15A8E-049A-4BA2-ADB9-0647141D765C}"/>
              </a:ext>
            </a:extLst>
          </p:cNvPr>
          <p:cNvSpPr txBox="1">
            <a:spLocks/>
          </p:cNvSpPr>
          <p:nvPr/>
        </p:nvSpPr>
        <p:spPr>
          <a:xfrm>
            <a:off x="559254" y="5391149"/>
            <a:ext cx="11168742" cy="13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/>
              <a:t>Clearly, as the grade of loan goes from A to G, the default rate increases. This is expected because the grade is decided by Lending Club based on the riskiness of the loan.                       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856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9FC3-1E6D-48F6-B9C7-2384A15A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998788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dirty="0"/>
              <a:t>Loan Status VS Tenure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9F3CAA-DFB4-45D1-A87C-8A06AE52C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949" y="1854926"/>
            <a:ext cx="5667375" cy="3752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D28B54-121C-4590-BBFE-A8A13A9803CE}"/>
              </a:ext>
            </a:extLst>
          </p:cNvPr>
          <p:cNvSpPr txBox="1"/>
          <p:nvPr/>
        </p:nvSpPr>
        <p:spPr>
          <a:xfrm>
            <a:off x="704850" y="5607776"/>
            <a:ext cx="10658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As the tenure of the loan increases, default rate increases. Higher the loan tenure higher are the chances of defaulting the loan. </a:t>
            </a:r>
          </a:p>
        </p:txBody>
      </p:sp>
    </p:spTree>
    <p:extLst>
      <p:ext uri="{BB962C8B-B14F-4D97-AF65-F5344CB8AC3E}">
        <p14:creationId xmlns:p14="http://schemas.microsoft.com/office/powerpoint/2010/main" val="61669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9FC3-1E6D-48F6-B9C7-2384A15A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998788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dirty="0"/>
              <a:t>Loan Status VS Sub Grade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28B54-121C-4590-BBFE-A8A13A9803CE}"/>
              </a:ext>
            </a:extLst>
          </p:cNvPr>
          <p:cNvSpPr txBox="1"/>
          <p:nvPr/>
        </p:nvSpPr>
        <p:spPr>
          <a:xfrm>
            <a:off x="704850" y="5607776"/>
            <a:ext cx="1065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customer with sub-grade goes from A-G, the default rate is higher in the lower category.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D0303-ABCD-4D8F-B0DC-78E1F73D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9" y="1695315"/>
            <a:ext cx="11625125" cy="391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0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9FC3-1E6D-48F6-B9C7-2384A15A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998788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dirty="0"/>
              <a:t>Loan Status VS Home Owner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28B54-121C-4590-BBFE-A8A13A9803CE}"/>
              </a:ext>
            </a:extLst>
          </p:cNvPr>
          <p:cNvSpPr txBox="1"/>
          <p:nvPr/>
        </p:nvSpPr>
        <p:spPr>
          <a:xfrm>
            <a:off x="704850" y="5607776"/>
            <a:ext cx="1065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There is no significant difference among defaulters between Home Owner and others.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038AD-CEDF-466B-A725-1FD132C6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9" y="1752600"/>
            <a:ext cx="58102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5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9FC3-1E6D-48F6-B9C7-2384A15A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998788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dirty="0"/>
              <a:t>Loan Status VS Verification Status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28B54-121C-4590-BBFE-A8A13A9803CE}"/>
              </a:ext>
            </a:extLst>
          </p:cNvPr>
          <p:cNvSpPr txBox="1"/>
          <p:nvPr/>
        </p:nvSpPr>
        <p:spPr>
          <a:xfrm>
            <a:off x="404949" y="5607776"/>
            <a:ext cx="1065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Surprisingly there are more defaulters who are verified customers.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5E834-550C-4A32-A301-97303A33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9" y="1854926"/>
            <a:ext cx="58578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6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</TotalTime>
  <Words>645</Words>
  <Application>Microsoft Office PowerPoint</Application>
  <PresentationFormat>Widescreen</PresentationFormat>
  <Paragraphs>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LOAN CASE STUDY   SUBMISSION </vt:lpstr>
      <vt:lpstr>Loans - Objective</vt:lpstr>
      <vt:lpstr>Loan – Data Cleaning</vt:lpstr>
      <vt:lpstr>Loan – Data Analysis</vt:lpstr>
      <vt:lpstr>Univariate Analysis – Charged off Loans</vt:lpstr>
      <vt:lpstr>Loan Status VS Tenure</vt:lpstr>
      <vt:lpstr>Loan Status VS Sub Grade</vt:lpstr>
      <vt:lpstr>Loan Status VS Home Owner</vt:lpstr>
      <vt:lpstr>Loan Status VS Verification Status</vt:lpstr>
      <vt:lpstr>Loan Status VS Purpose</vt:lpstr>
      <vt:lpstr>Loan Status VS Loan Amount</vt:lpstr>
      <vt:lpstr>Loan Status VS Interest Rate</vt:lpstr>
      <vt:lpstr>Loan Status VS Instalment amount</vt:lpstr>
      <vt:lpstr>Loan Status VS Annual Income</vt:lpstr>
      <vt:lpstr>Conclusion of Univariate Analysis</vt:lpstr>
      <vt:lpstr>Segmented Univariate Analysis</vt:lpstr>
      <vt:lpstr>Loan Status Vs Grade Vs Highest purpose of defaulters</vt:lpstr>
      <vt:lpstr>Loan Status Vs Loan Amount Vs Highest purpose of defaulters</vt:lpstr>
      <vt:lpstr>Loan Status Vs Int Rate Vs Highest purpose of defaulters</vt:lpstr>
      <vt:lpstr>Loan Status Vs Instalment Vs Highest purpose of defaulters</vt:lpstr>
      <vt:lpstr>Loan Status Vs Annual Income Vs Highest purpose of defaulters</vt:lpstr>
      <vt:lpstr>Conclusion of Segmented Univariate Analysis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tina bengani</cp:lastModifiedBy>
  <cp:revision>100</cp:revision>
  <dcterms:created xsi:type="dcterms:W3CDTF">2016-06-09T08:16:28Z</dcterms:created>
  <dcterms:modified xsi:type="dcterms:W3CDTF">2019-03-31T07:35:46Z</dcterms:modified>
</cp:coreProperties>
</file>