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57" r:id="rId4"/>
    <p:sldId id="258" r:id="rId5"/>
    <p:sldId id="259" r:id="rId6"/>
    <p:sldId id="260" r:id="rId7"/>
    <p:sldId id="270" r:id="rId8"/>
    <p:sldId id="261" r:id="rId9"/>
    <p:sldId id="262" r:id="rId10"/>
    <p:sldId id="266" r:id="rId11"/>
    <p:sldId id="268" r:id="rId12"/>
    <p:sldId id="263" r:id="rId13"/>
    <p:sldId id="264" r:id="rId14"/>
    <p:sldId id="265" r:id="rId15"/>
    <p:sldId id="271" r:id="rId16"/>
    <p:sldId id="274" r:id="rId17"/>
    <p:sldId id="275"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32" autoAdjust="0"/>
  </p:normalViewPr>
  <p:slideViewPr>
    <p:cSldViewPr>
      <p:cViewPr varScale="1">
        <p:scale>
          <a:sx n="98" d="100"/>
          <a:sy n="98" d="100"/>
        </p:scale>
        <p:origin x="-35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0FD5BD-7727-44CC-A719-E499AA3174DB}" type="datetimeFigureOut">
              <a:rPr lang="en-IN" smtClean="0"/>
              <a:t>09-12-2015</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124C16-1FE2-4740-9087-1A8063DF942C}" type="slidenum">
              <a:rPr lang="en-IN" smtClean="0"/>
              <a:t>‹#›</a:t>
            </a:fld>
            <a:endParaRPr lang="en-IN" dirty="0"/>
          </a:p>
        </p:txBody>
      </p:sp>
    </p:spTree>
    <p:extLst>
      <p:ext uri="{BB962C8B-B14F-4D97-AF65-F5344CB8AC3E}">
        <p14:creationId xmlns:p14="http://schemas.microsoft.com/office/powerpoint/2010/main" val="115593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everyone on the team has a complete copy of the repository you can do things like this. </a:t>
            </a:r>
          </a:p>
          <a:p>
            <a:endParaRPr lang="en-US" baseline="0" dirty="0" smtClean="0"/>
          </a:p>
          <a:p>
            <a:r>
              <a:rPr lang="en-US" baseline="0" dirty="0" smtClean="0"/>
              <a:t>But no one wants to keep track of changes this way</a:t>
            </a:r>
            <a:endParaRPr lang="en-IN" dirty="0"/>
          </a:p>
        </p:txBody>
      </p:sp>
      <p:sp>
        <p:nvSpPr>
          <p:cNvPr id="4" name="Slide Number Placeholder 3"/>
          <p:cNvSpPr>
            <a:spLocks noGrp="1"/>
          </p:cNvSpPr>
          <p:nvPr>
            <p:ph type="sldNum" sz="quarter" idx="10"/>
          </p:nvPr>
        </p:nvSpPr>
        <p:spPr/>
        <p:txBody>
          <a:bodyPr/>
          <a:lstStyle/>
          <a:p>
            <a:fld id="{40124C16-1FE2-4740-9087-1A8063DF942C}" type="slidenum">
              <a:rPr lang="en-IN" smtClean="0"/>
              <a:t>10</a:t>
            </a:fld>
            <a:endParaRPr lang="en-IN"/>
          </a:p>
        </p:txBody>
      </p:sp>
    </p:spTree>
    <p:extLst>
      <p:ext uri="{BB962C8B-B14F-4D97-AF65-F5344CB8AC3E}">
        <p14:creationId xmlns:p14="http://schemas.microsoft.com/office/powerpoint/2010/main" val="89237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really is nothing special about the remote server. You can have more than one. But it enables a nice integration location, just like you are used to in the centralized version control </a:t>
            </a:r>
            <a:endParaRPr lang="en-US" dirty="0"/>
          </a:p>
        </p:txBody>
      </p:sp>
      <p:sp>
        <p:nvSpPr>
          <p:cNvPr id="4" name="Header Placeholder 3"/>
          <p:cNvSpPr>
            <a:spLocks noGrp="1"/>
          </p:cNvSpPr>
          <p:nvPr>
            <p:ph type="hdr" sz="quarter" idx="10"/>
          </p:nvPr>
        </p:nvSpPr>
        <p:spPr/>
        <p:txBody>
          <a:bodyPr/>
          <a:lstStyle/>
          <a:p>
            <a:r>
              <a:rPr lang="en-US" dirty="0" smtClean="0"/>
              <a:t>Visual Studio Live! Las Vegas 2011MGB 2003</a:t>
            </a:r>
            <a:endParaRPr lang="en-US" dirty="0"/>
          </a:p>
        </p:txBody>
      </p:sp>
      <p:sp>
        <p:nvSpPr>
          <p:cNvPr id="5" name="Footer Placeholder 4"/>
          <p:cNvSpPr>
            <a:spLocks noGrp="1"/>
          </p:cNvSpPr>
          <p:nvPr>
            <p:ph type="ftr" sz="quarter" idx="11"/>
          </p:nvPr>
        </p:nvSpPr>
        <p:spPr/>
        <p:txBody>
          <a:bodyPr/>
          <a:lstStyle/>
          <a:p>
            <a:r>
              <a:rPr lang="en-US" dirty="0" smtClean="0">
                <a:cs typeface="+mn-cs"/>
              </a:rPr>
              <a:t>© 2003 Microsoft Corporation. All rights reserved.</a:t>
            </a:r>
          </a:p>
          <a:p>
            <a:pPr eaLnBrk="0" hangingPunct="0"/>
            <a:r>
              <a:rPr lang="en-US" dirty="0" smtClean="0"/>
              <a:t>This presentation is for informational purposes only. Microsoft makes no warranties, express or implied, in this summary.</a:t>
            </a:r>
            <a:endParaRPr lang="en-US" sz="1200" dirty="0">
              <a:cs typeface="+mn-cs"/>
            </a:endParaRPr>
          </a:p>
        </p:txBody>
      </p:sp>
      <p:sp>
        <p:nvSpPr>
          <p:cNvPr id="6" name="Slide Number Placeholder 5"/>
          <p:cNvSpPr>
            <a:spLocks noGrp="1"/>
          </p:cNvSpPr>
          <p:nvPr>
            <p:ph type="sldNum" sz="quarter" idx="12"/>
          </p:nvPr>
        </p:nvSpPr>
        <p:spPr/>
        <p:txBody>
          <a:bodyPr/>
          <a:lstStyle/>
          <a:p>
            <a:fld id="{2EBBA783-26AD-4B42-9137-B69FDD389735}" type="slidenum">
              <a:rPr lang="en-US" smtClean="0"/>
              <a:pPr/>
              <a:t>11</a:t>
            </a:fld>
            <a:endParaRPr lang="en-US" dirty="0"/>
          </a:p>
        </p:txBody>
      </p:sp>
    </p:spTree>
    <p:extLst>
      <p:ext uri="{BB962C8B-B14F-4D97-AF65-F5344CB8AC3E}">
        <p14:creationId xmlns:p14="http://schemas.microsoft.com/office/powerpoint/2010/main" val="33302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124C16-1FE2-4740-9087-1A8063DF942C}" type="slidenum">
              <a:rPr lang="en-IN" smtClean="0"/>
              <a:t>12</a:t>
            </a:fld>
            <a:endParaRPr lang="en-IN"/>
          </a:p>
        </p:txBody>
      </p:sp>
    </p:spTree>
    <p:extLst>
      <p:ext uri="{BB962C8B-B14F-4D97-AF65-F5344CB8AC3E}">
        <p14:creationId xmlns:p14="http://schemas.microsoft.com/office/powerpoint/2010/main" val="1799903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124C16-1FE2-4740-9087-1A8063DF942C}" type="slidenum">
              <a:rPr lang="en-IN" smtClean="0"/>
              <a:t>14</a:t>
            </a:fld>
            <a:endParaRPr lang="en-IN"/>
          </a:p>
        </p:txBody>
      </p:sp>
    </p:spTree>
    <p:extLst>
      <p:ext uri="{BB962C8B-B14F-4D97-AF65-F5344CB8AC3E}">
        <p14:creationId xmlns:p14="http://schemas.microsoft.com/office/powerpoint/2010/main" val="1988909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124C16-1FE2-4740-9087-1A8063DF942C}" type="slidenum">
              <a:rPr lang="en-IN" smtClean="0"/>
              <a:t>18</a:t>
            </a:fld>
            <a:endParaRPr lang="en-IN" dirty="0"/>
          </a:p>
        </p:txBody>
      </p:sp>
    </p:spTree>
    <p:extLst>
      <p:ext uri="{BB962C8B-B14F-4D97-AF65-F5344CB8AC3E}">
        <p14:creationId xmlns:p14="http://schemas.microsoft.com/office/powerpoint/2010/main" val="1988909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review.sonyericsson.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review.sonyericsson.n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GIT</a:t>
            </a:r>
            <a:endParaRPr lang="en-IN" dirty="0"/>
          </a:p>
        </p:txBody>
      </p:sp>
    </p:spTree>
    <p:extLst>
      <p:ext uri="{BB962C8B-B14F-4D97-AF65-F5344CB8AC3E}">
        <p14:creationId xmlns:p14="http://schemas.microsoft.com/office/powerpoint/2010/main" val="2305180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a:t>Sharing commits</a:t>
            </a:r>
            <a:endParaRPr lang="en-IN" dirty="0"/>
          </a:p>
        </p:txBody>
      </p:sp>
      <p:sp>
        <p:nvSpPr>
          <p:cNvPr id="4" name="Rounded Rectangle 3"/>
          <p:cNvSpPr/>
          <p:nvPr/>
        </p:nvSpPr>
        <p:spPr bwMode="auto">
          <a:xfrm>
            <a:off x="2158329" y="2115447"/>
            <a:ext cx="1364226" cy="700549"/>
          </a:xfrm>
          <a:prstGeom prst="roundRect">
            <a:avLst/>
          </a:prstGeom>
          <a:ln>
            <a:headEnd type="triangle" w="med" len="med"/>
            <a:tailEnd type="triangl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Tom’s Repo</a:t>
            </a:r>
            <a:endParaRPr kumimoji="0" lang="en-US" sz="1600" b="0" i="0" u="none" strike="noStrike" cap="none" normalizeH="0" baseline="0" dirty="0" smtClean="0">
              <a:ln>
                <a:noFill/>
              </a:ln>
              <a:solidFill>
                <a:schemeClr val="tx1"/>
              </a:solidFill>
              <a:effectLst/>
              <a:latin typeface="+mn-lt"/>
            </a:endParaRPr>
          </a:p>
        </p:txBody>
      </p:sp>
      <p:sp>
        <p:nvSpPr>
          <p:cNvPr id="5" name="Rounded Rectangle 4"/>
          <p:cNvSpPr/>
          <p:nvPr/>
        </p:nvSpPr>
        <p:spPr bwMode="auto">
          <a:xfrm>
            <a:off x="5341523" y="4846358"/>
            <a:ext cx="1364226" cy="700549"/>
          </a:xfrm>
          <a:prstGeom prst="roundRect">
            <a:avLst/>
          </a:prstGeom>
          <a:ln>
            <a:headEnd type="triangle" w="med" len="med"/>
            <a:tailEnd type="triangl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Tracey’s Repo</a:t>
            </a:r>
            <a:endParaRPr kumimoji="0" lang="en-US" sz="1600" b="0" i="0" u="none" strike="noStrike" cap="none" normalizeH="0" baseline="0" dirty="0" smtClean="0">
              <a:ln>
                <a:noFill/>
              </a:ln>
              <a:solidFill>
                <a:schemeClr val="tx1"/>
              </a:solidFill>
              <a:effectLst/>
              <a:latin typeface="+mn-lt"/>
            </a:endParaRPr>
          </a:p>
        </p:txBody>
      </p:sp>
      <p:sp>
        <p:nvSpPr>
          <p:cNvPr id="6" name="Rectangle 5"/>
          <p:cNvSpPr/>
          <p:nvPr/>
        </p:nvSpPr>
        <p:spPr>
          <a:xfrm>
            <a:off x="2845508" y="2862888"/>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a:t>
            </a:r>
          </a:p>
        </p:txBody>
      </p:sp>
      <p:sp>
        <p:nvSpPr>
          <p:cNvPr id="7" name="Rectangle 6"/>
          <p:cNvSpPr/>
          <p:nvPr/>
        </p:nvSpPr>
        <p:spPr>
          <a:xfrm>
            <a:off x="3130644" y="2862888"/>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B</a:t>
            </a:r>
            <a:endParaRPr lang="en-US" sz="1400" dirty="0"/>
          </a:p>
        </p:txBody>
      </p:sp>
      <p:sp>
        <p:nvSpPr>
          <p:cNvPr id="8" name="Rectangle 7"/>
          <p:cNvSpPr/>
          <p:nvPr/>
        </p:nvSpPr>
        <p:spPr>
          <a:xfrm>
            <a:off x="3415780" y="2862887"/>
            <a:ext cx="213549" cy="1788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C</a:t>
            </a:r>
            <a:endParaRPr lang="en-US" sz="1400" dirty="0"/>
          </a:p>
        </p:txBody>
      </p:sp>
      <p:sp>
        <p:nvSpPr>
          <p:cNvPr id="9" name="Rectangle 8"/>
          <p:cNvSpPr/>
          <p:nvPr/>
        </p:nvSpPr>
        <p:spPr>
          <a:xfrm>
            <a:off x="7324420" y="2885744"/>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A</a:t>
            </a:r>
          </a:p>
        </p:txBody>
      </p:sp>
      <p:cxnSp>
        <p:nvCxnSpPr>
          <p:cNvPr id="10" name="Straight Arrow Connector 9"/>
          <p:cNvCxnSpPr/>
          <p:nvPr/>
        </p:nvCxnSpPr>
        <p:spPr bwMode="auto">
          <a:xfrm flipV="1">
            <a:off x="1523372" y="2862887"/>
            <a:ext cx="1194619" cy="1983471"/>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11" name="Straight Arrow Connector 10"/>
          <p:cNvCxnSpPr/>
          <p:nvPr/>
        </p:nvCxnSpPr>
        <p:spPr bwMode="auto">
          <a:xfrm flipH="1" flipV="1">
            <a:off x="3432447" y="3150296"/>
            <a:ext cx="2604405" cy="1696063"/>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p:nvPr/>
        </p:nvCxnSpPr>
        <p:spPr bwMode="auto">
          <a:xfrm>
            <a:off x="2229916" y="5196632"/>
            <a:ext cx="3040020" cy="1"/>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p:nvPr/>
        </p:nvCxnSpPr>
        <p:spPr bwMode="auto">
          <a:xfrm flipV="1">
            <a:off x="6173275" y="2838208"/>
            <a:ext cx="1194619" cy="1983471"/>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bwMode="auto">
          <a:xfrm flipV="1">
            <a:off x="3594142" y="2446211"/>
            <a:ext cx="3071671" cy="3537"/>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bwMode="auto">
          <a:xfrm flipV="1">
            <a:off x="2229916" y="2823251"/>
            <a:ext cx="4404246" cy="1943834"/>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sp>
        <p:nvSpPr>
          <p:cNvPr id="16" name="Content Placeholder 15"/>
          <p:cNvSpPr>
            <a:spLocks noGrp="1"/>
          </p:cNvSpPr>
          <p:nvPr>
            <p:ph idx="1"/>
          </p:nvPr>
        </p:nvSpPr>
        <p:spPr bwMode="auto">
          <a:xfrm>
            <a:off x="908175" y="4767085"/>
            <a:ext cx="1282481" cy="685801"/>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fontScale="625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My Local Repo</a:t>
            </a:r>
            <a:endParaRPr kumimoji="0" lang="en-US" sz="1600" b="0" i="0" u="none" strike="noStrike" cap="none" normalizeH="0" baseline="0" dirty="0" smtClean="0">
              <a:ln>
                <a:noFill/>
              </a:ln>
              <a:solidFill>
                <a:schemeClr val="tx1"/>
              </a:solidFill>
              <a:effectLst/>
              <a:latin typeface="+mn-lt"/>
            </a:endParaRPr>
          </a:p>
        </p:txBody>
      </p:sp>
      <p:sp>
        <p:nvSpPr>
          <p:cNvPr id="17" name="Rounded Rectangle 16"/>
          <p:cNvSpPr/>
          <p:nvPr/>
        </p:nvSpPr>
        <p:spPr bwMode="auto">
          <a:xfrm>
            <a:off x="6663504" y="2170381"/>
            <a:ext cx="1364226" cy="700549"/>
          </a:xfrm>
          <a:prstGeom prst="roundRect">
            <a:avLst/>
          </a:prstGeom>
          <a:ln>
            <a:headEnd type="triangle" w="med" len="med"/>
            <a:tailEnd type="triangl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Matt’s Repo</a:t>
            </a:r>
            <a:endParaRPr kumimoji="0" lang="en-US" sz="1600" b="0" i="0" u="none" strike="noStrike" cap="none" normalizeH="0" baseline="0" dirty="0" smtClean="0">
              <a:ln>
                <a:noFill/>
              </a:ln>
              <a:solidFill>
                <a:schemeClr val="tx1"/>
              </a:solidFill>
              <a:effectLst/>
              <a:latin typeface="+mn-lt"/>
            </a:endParaRPr>
          </a:p>
        </p:txBody>
      </p:sp>
      <p:sp>
        <p:nvSpPr>
          <p:cNvPr id="18" name="Rectangle 17"/>
          <p:cNvSpPr/>
          <p:nvPr/>
        </p:nvSpPr>
        <p:spPr>
          <a:xfrm>
            <a:off x="7571639" y="2885744"/>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B</a:t>
            </a:r>
            <a:endParaRPr lang="en-US" sz="1400" dirty="0"/>
          </a:p>
        </p:txBody>
      </p:sp>
      <p:sp>
        <p:nvSpPr>
          <p:cNvPr id="19" name="Rectangle 18"/>
          <p:cNvSpPr/>
          <p:nvPr/>
        </p:nvSpPr>
        <p:spPr>
          <a:xfrm>
            <a:off x="7853802" y="2896026"/>
            <a:ext cx="213549" cy="1788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C</a:t>
            </a:r>
            <a:endParaRPr lang="en-US" sz="1400" dirty="0"/>
          </a:p>
        </p:txBody>
      </p:sp>
      <p:sp>
        <p:nvSpPr>
          <p:cNvPr id="20" name="Rectangle 19"/>
          <p:cNvSpPr/>
          <p:nvPr/>
        </p:nvSpPr>
        <p:spPr>
          <a:xfrm>
            <a:off x="1282539" y="5502482"/>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21" name="Rectangle 20"/>
          <p:cNvSpPr/>
          <p:nvPr/>
        </p:nvSpPr>
        <p:spPr>
          <a:xfrm>
            <a:off x="1546911" y="5504066"/>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sz="1400" dirty="0"/>
          </a:p>
        </p:txBody>
      </p:sp>
      <p:sp>
        <p:nvSpPr>
          <p:cNvPr id="22" name="Rectangle 21"/>
          <p:cNvSpPr/>
          <p:nvPr/>
        </p:nvSpPr>
        <p:spPr>
          <a:xfrm>
            <a:off x="1830263" y="5502481"/>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t>
            </a:r>
            <a:endParaRPr lang="en-US" sz="1400" dirty="0"/>
          </a:p>
        </p:txBody>
      </p:sp>
      <p:sp>
        <p:nvSpPr>
          <p:cNvPr id="23" name="Rectangle 22"/>
          <p:cNvSpPr/>
          <p:nvPr/>
        </p:nvSpPr>
        <p:spPr>
          <a:xfrm>
            <a:off x="5658760" y="5593477"/>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24" name="Rectangle 23"/>
          <p:cNvSpPr/>
          <p:nvPr/>
        </p:nvSpPr>
        <p:spPr>
          <a:xfrm>
            <a:off x="5930077" y="5602433"/>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sz="1400" dirty="0"/>
          </a:p>
        </p:txBody>
      </p:sp>
      <p:sp>
        <p:nvSpPr>
          <p:cNvPr id="25" name="Rectangle 24"/>
          <p:cNvSpPr/>
          <p:nvPr/>
        </p:nvSpPr>
        <p:spPr>
          <a:xfrm>
            <a:off x="6237765" y="5593476"/>
            <a:ext cx="213549" cy="178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t>
            </a:r>
            <a:endParaRPr lang="en-US" sz="1400" dirty="0"/>
          </a:p>
        </p:txBody>
      </p:sp>
    </p:spTree>
    <p:extLst>
      <p:ext uri="{BB962C8B-B14F-4D97-AF65-F5344CB8AC3E}">
        <p14:creationId xmlns:p14="http://schemas.microsoft.com/office/powerpoint/2010/main" val="17324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commits</a:t>
            </a:r>
            <a:endParaRPr lang="en-US" dirty="0"/>
          </a:p>
        </p:txBody>
      </p:sp>
      <p:sp>
        <p:nvSpPr>
          <p:cNvPr id="3" name="Rounded Rectangle 2"/>
          <p:cNvSpPr/>
          <p:nvPr/>
        </p:nvSpPr>
        <p:spPr bwMode="auto">
          <a:xfrm>
            <a:off x="789037" y="5240593"/>
            <a:ext cx="1364226" cy="934065"/>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My Local Repo</a:t>
            </a:r>
            <a:endParaRPr kumimoji="0" lang="en-US" sz="1600" b="0" i="0" u="none" strike="noStrike" cap="none" normalizeH="0" baseline="0" dirty="0" smtClean="0">
              <a:ln>
                <a:noFill/>
              </a:ln>
              <a:solidFill>
                <a:schemeClr val="tx1"/>
              </a:solidFill>
              <a:effectLst/>
              <a:latin typeface="+mn-lt"/>
            </a:endParaRPr>
          </a:p>
        </p:txBody>
      </p:sp>
      <p:sp>
        <p:nvSpPr>
          <p:cNvPr id="5" name="Rounded Rectangle 4"/>
          <p:cNvSpPr/>
          <p:nvPr/>
        </p:nvSpPr>
        <p:spPr bwMode="auto">
          <a:xfrm>
            <a:off x="2153263" y="1599377"/>
            <a:ext cx="1364226" cy="934065"/>
          </a:xfrm>
          <a:prstGeom prst="roundRect">
            <a:avLst/>
          </a:prstGeom>
          <a:ln>
            <a:headEnd type="triangle" w="med" len="med"/>
            <a:tailEnd type="triangl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Tom’s Repo</a:t>
            </a:r>
            <a:endParaRPr kumimoji="0" lang="en-US" sz="1600" b="0" i="0" u="none" strike="noStrike" cap="none" normalizeH="0" baseline="0" dirty="0" smtClean="0">
              <a:ln>
                <a:noFill/>
              </a:ln>
              <a:solidFill>
                <a:schemeClr val="tx1"/>
              </a:solidFill>
              <a:effectLst/>
              <a:latin typeface="+mn-lt"/>
            </a:endParaRPr>
          </a:p>
        </p:txBody>
      </p:sp>
      <p:sp>
        <p:nvSpPr>
          <p:cNvPr id="6" name="Rounded Rectangle 5"/>
          <p:cNvSpPr/>
          <p:nvPr/>
        </p:nvSpPr>
        <p:spPr bwMode="auto">
          <a:xfrm>
            <a:off x="5336457" y="5240592"/>
            <a:ext cx="1364226" cy="934065"/>
          </a:xfrm>
          <a:prstGeom prst="roundRect">
            <a:avLst/>
          </a:prstGeom>
          <a:ln>
            <a:headEnd type="triangle" w="med" len="med"/>
            <a:tailEnd type="triangl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Tracey’s Repo</a:t>
            </a:r>
            <a:endParaRPr kumimoji="0" lang="en-US" sz="1600" b="0" i="0" u="none" strike="noStrike" cap="none" normalizeH="0" baseline="0" dirty="0" smtClean="0">
              <a:ln>
                <a:noFill/>
              </a:ln>
              <a:solidFill>
                <a:schemeClr val="tx1"/>
              </a:solidFill>
              <a:effectLst/>
              <a:latin typeface="+mn-lt"/>
            </a:endParaRPr>
          </a:p>
        </p:txBody>
      </p:sp>
      <p:sp>
        <p:nvSpPr>
          <p:cNvPr id="7" name="Rounded Rectangle 6"/>
          <p:cNvSpPr/>
          <p:nvPr/>
        </p:nvSpPr>
        <p:spPr bwMode="auto">
          <a:xfrm>
            <a:off x="6700683" y="1599378"/>
            <a:ext cx="1364226" cy="934065"/>
          </a:xfrm>
          <a:prstGeom prst="roundRect">
            <a:avLst/>
          </a:prstGeom>
          <a:ln>
            <a:headEnd type="triangle" w="med" len="med"/>
            <a:tailEnd type="triangl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Matt’s Repo</a:t>
            </a:r>
            <a:endParaRPr kumimoji="0" lang="en-US" sz="1600" b="0" i="0" u="none" strike="noStrike" cap="none" normalizeH="0" baseline="0" dirty="0" smtClean="0">
              <a:ln>
                <a:noFill/>
              </a:ln>
              <a:solidFill>
                <a:schemeClr val="tx1"/>
              </a:solidFill>
              <a:effectLst/>
              <a:latin typeface="+mn-lt"/>
            </a:endParaRPr>
          </a:p>
        </p:txBody>
      </p:sp>
      <p:sp>
        <p:nvSpPr>
          <p:cNvPr id="8" name="Rectangle 7"/>
          <p:cNvSpPr/>
          <p:nvPr/>
        </p:nvSpPr>
        <p:spPr>
          <a:xfrm>
            <a:off x="1441957" y="6270525"/>
            <a:ext cx="213549" cy="23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p:cNvSpPr/>
          <p:nvPr/>
        </p:nvSpPr>
        <p:spPr>
          <a:xfrm>
            <a:off x="1727093" y="6270525"/>
            <a:ext cx="213549" cy="23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sz="1400" dirty="0"/>
          </a:p>
        </p:txBody>
      </p:sp>
      <p:sp>
        <p:nvSpPr>
          <p:cNvPr id="13" name="Rectangle 12"/>
          <p:cNvSpPr/>
          <p:nvPr/>
        </p:nvSpPr>
        <p:spPr>
          <a:xfrm>
            <a:off x="2012229" y="6270523"/>
            <a:ext cx="213549" cy="23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t>
            </a:r>
            <a:endParaRPr lang="en-US" sz="1400" dirty="0"/>
          </a:p>
        </p:txBody>
      </p:sp>
      <p:sp>
        <p:nvSpPr>
          <p:cNvPr id="14" name="Rectangle 13"/>
          <p:cNvSpPr/>
          <p:nvPr/>
        </p:nvSpPr>
        <p:spPr>
          <a:xfrm>
            <a:off x="2840443" y="2595965"/>
            <a:ext cx="213549" cy="238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a:t>
            </a:r>
          </a:p>
        </p:txBody>
      </p:sp>
      <p:sp>
        <p:nvSpPr>
          <p:cNvPr id="15" name="Rectangle 14"/>
          <p:cNvSpPr/>
          <p:nvPr/>
        </p:nvSpPr>
        <p:spPr>
          <a:xfrm>
            <a:off x="3125579" y="2595965"/>
            <a:ext cx="213549" cy="238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B</a:t>
            </a:r>
            <a:endParaRPr lang="en-US" sz="1400" dirty="0"/>
          </a:p>
        </p:txBody>
      </p:sp>
      <p:sp>
        <p:nvSpPr>
          <p:cNvPr id="16" name="Rectangle 15"/>
          <p:cNvSpPr/>
          <p:nvPr/>
        </p:nvSpPr>
        <p:spPr>
          <a:xfrm>
            <a:off x="3410715" y="2595963"/>
            <a:ext cx="213549" cy="238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C</a:t>
            </a:r>
            <a:endParaRPr lang="en-US" sz="1400" dirty="0"/>
          </a:p>
        </p:txBody>
      </p:sp>
      <p:sp>
        <p:nvSpPr>
          <p:cNvPr id="17" name="Rectangle 16"/>
          <p:cNvSpPr/>
          <p:nvPr/>
        </p:nvSpPr>
        <p:spPr>
          <a:xfrm>
            <a:off x="7494638" y="2595965"/>
            <a:ext cx="213549" cy="2384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A</a:t>
            </a:r>
          </a:p>
        </p:txBody>
      </p:sp>
      <p:sp>
        <p:nvSpPr>
          <p:cNvPr id="18" name="Rectangle 17"/>
          <p:cNvSpPr/>
          <p:nvPr/>
        </p:nvSpPr>
        <p:spPr>
          <a:xfrm>
            <a:off x="7779774" y="2595965"/>
            <a:ext cx="213549" cy="2384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B</a:t>
            </a:r>
            <a:endParaRPr lang="en-US" sz="1400" dirty="0"/>
          </a:p>
        </p:txBody>
      </p:sp>
      <p:sp>
        <p:nvSpPr>
          <p:cNvPr id="19" name="Rectangle 18"/>
          <p:cNvSpPr/>
          <p:nvPr/>
        </p:nvSpPr>
        <p:spPr>
          <a:xfrm>
            <a:off x="8064910" y="2595963"/>
            <a:ext cx="213549" cy="2384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C</a:t>
            </a:r>
            <a:endParaRPr lang="en-US" sz="1400" dirty="0"/>
          </a:p>
        </p:txBody>
      </p:sp>
      <p:sp>
        <p:nvSpPr>
          <p:cNvPr id="20" name="Rectangle 19"/>
          <p:cNvSpPr/>
          <p:nvPr/>
        </p:nvSpPr>
        <p:spPr>
          <a:xfrm>
            <a:off x="6130412" y="6280354"/>
            <a:ext cx="213549" cy="23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21" name="Rectangle 20"/>
          <p:cNvSpPr/>
          <p:nvPr/>
        </p:nvSpPr>
        <p:spPr>
          <a:xfrm>
            <a:off x="6415548" y="6280354"/>
            <a:ext cx="213549" cy="23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sz="1400" dirty="0"/>
          </a:p>
        </p:txBody>
      </p:sp>
      <p:sp>
        <p:nvSpPr>
          <p:cNvPr id="22" name="Rectangle 21"/>
          <p:cNvSpPr/>
          <p:nvPr/>
        </p:nvSpPr>
        <p:spPr>
          <a:xfrm>
            <a:off x="6700683" y="6280353"/>
            <a:ext cx="213549" cy="23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t>
            </a:r>
            <a:endParaRPr lang="en-US" sz="1400" dirty="0"/>
          </a:p>
        </p:txBody>
      </p:sp>
      <p:cxnSp>
        <p:nvCxnSpPr>
          <p:cNvPr id="23" name="Straight Arrow Connector 22"/>
          <p:cNvCxnSpPr/>
          <p:nvPr/>
        </p:nvCxnSpPr>
        <p:spPr bwMode="auto">
          <a:xfrm flipV="1">
            <a:off x="1940641" y="4354050"/>
            <a:ext cx="0" cy="886541"/>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sp>
        <p:nvSpPr>
          <p:cNvPr id="28" name="Rounded Rectangle 27"/>
          <p:cNvSpPr/>
          <p:nvPr/>
        </p:nvSpPr>
        <p:spPr bwMode="auto">
          <a:xfrm>
            <a:off x="1496961" y="3419984"/>
            <a:ext cx="5997676" cy="934065"/>
          </a:xfrm>
          <a:prstGeom prst="roundRect">
            <a:avLst/>
          </a:prstGeom>
          <a:ln>
            <a:headEnd type="triangle" w="med" len="med"/>
            <a:tailEnd type="triangl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mn-lt"/>
              </a:rPr>
              <a:t>Remote Repo</a:t>
            </a:r>
            <a:endParaRPr kumimoji="0" lang="en-US" sz="1600" b="0" i="0" u="none" strike="noStrike" cap="none" normalizeH="0" baseline="0" dirty="0" smtClean="0">
              <a:ln>
                <a:noFill/>
              </a:ln>
              <a:solidFill>
                <a:schemeClr val="tx1"/>
              </a:solidFill>
              <a:effectLst/>
              <a:latin typeface="+mn-lt"/>
            </a:endParaRPr>
          </a:p>
        </p:txBody>
      </p:sp>
      <p:sp>
        <p:nvSpPr>
          <p:cNvPr id="29" name="Rectangle 28"/>
          <p:cNvSpPr/>
          <p:nvPr/>
        </p:nvSpPr>
        <p:spPr>
          <a:xfrm>
            <a:off x="6415548" y="4287682"/>
            <a:ext cx="213549" cy="2384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A</a:t>
            </a:r>
          </a:p>
        </p:txBody>
      </p:sp>
      <p:sp>
        <p:nvSpPr>
          <p:cNvPr id="32" name="Rectangle 31"/>
          <p:cNvSpPr/>
          <p:nvPr/>
        </p:nvSpPr>
        <p:spPr>
          <a:xfrm>
            <a:off x="6700683" y="4287682"/>
            <a:ext cx="213549" cy="2384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B</a:t>
            </a:r>
            <a:endParaRPr lang="en-US" sz="1400" dirty="0"/>
          </a:p>
        </p:txBody>
      </p:sp>
      <p:sp>
        <p:nvSpPr>
          <p:cNvPr id="34" name="Rectangle 33"/>
          <p:cNvSpPr/>
          <p:nvPr/>
        </p:nvSpPr>
        <p:spPr>
          <a:xfrm>
            <a:off x="6985820" y="4287681"/>
            <a:ext cx="213549" cy="2384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a:t>
            </a:r>
            <a:endParaRPr lang="en-US" sz="1400" dirty="0"/>
          </a:p>
        </p:txBody>
      </p:sp>
      <p:cxnSp>
        <p:nvCxnSpPr>
          <p:cNvPr id="35" name="Straight Arrow Connector 34"/>
          <p:cNvCxnSpPr/>
          <p:nvPr/>
        </p:nvCxnSpPr>
        <p:spPr bwMode="auto">
          <a:xfrm flipV="1">
            <a:off x="2702641" y="2533442"/>
            <a:ext cx="0" cy="886541"/>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36" name="Straight Arrow Connector 35"/>
          <p:cNvCxnSpPr/>
          <p:nvPr/>
        </p:nvCxnSpPr>
        <p:spPr bwMode="auto">
          <a:xfrm flipV="1">
            <a:off x="5569666" y="4354048"/>
            <a:ext cx="0" cy="886541"/>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cxnSp>
        <p:nvCxnSpPr>
          <p:cNvPr id="37" name="Straight Arrow Connector 36"/>
          <p:cNvCxnSpPr/>
          <p:nvPr/>
        </p:nvCxnSpPr>
        <p:spPr bwMode="auto">
          <a:xfrm flipV="1">
            <a:off x="6985819" y="2533442"/>
            <a:ext cx="0" cy="886541"/>
          </a:xfrm>
          <a:prstGeom prst="straightConnector1">
            <a:avLst/>
          </a:prstGeom>
          <a:ln>
            <a:headEnd type="triangle" w="med" len="med"/>
            <a:tailEnd type="triangle"/>
          </a:ln>
          <a:extLst/>
        </p:spPr>
        <p:style>
          <a:lnRef idx="2">
            <a:schemeClr val="accent3"/>
          </a:lnRef>
          <a:fillRef idx="0">
            <a:schemeClr val="accent3"/>
          </a:fillRef>
          <a:effectRef idx="1">
            <a:schemeClr val="accent3"/>
          </a:effectRef>
          <a:fontRef idx="minor">
            <a:schemeClr val="tx1"/>
          </a:fontRef>
        </p:style>
      </p:cxnSp>
      <p:sp>
        <p:nvSpPr>
          <p:cNvPr id="38" name="Rectangle 37"/>
          <p:cNvSpPr/>
          <p:nvPr/>
        </p:nvSpPr>
        <p:spPr>
          <a:xfrm>
            <a:off x="2297365" y="6270523"/>
            <a:ext cx="213549" cy="23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
            </a:r>
            <a:endParaRPr lang="en-US" sz="1400" dirty="0"/>
          </a:p>
        </p:txBody>
      </p:sp>
      <p:sp>
        <p:nvSpPr>
          <p:cNvPr id="39" name="Rectangle 38"/>
          <p:cNvSpPr/>
          <p:nvPr/>
        </p:nvSpPr>
        <p:spPr>
          <a:xfrm>
            <a:off x="3696157" y="2595962"/>
            <a:ext cx="213549" cy="238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D</a:t>
            </a:r>
            <a:endParaRPr lang="en-US" sz="1400" dirty="0"/>
          </a:p>
        </p:txBody>
      </p:sp>
      <p:sp>
        <p:nvSpPr>
          <p:cNvPr id="40" name="Rectangle 39"/>
          <p:cNvSpPr/>
          <p:nvPr/>
        </p:nvSpPr>
        <p:spPr>
          <a:xfrm>
            <a:off x="6985820" y="6270522"/>
            <a:ext cx="213549" cy="238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
            </a:r>
            <a:endParaRPr lang="en-US" sz="1400" dirty="0"/>
          </a:p>
        </p:txBody>
      </p:sp>
      <p:sp>
        <p:nvSpPr>
          <p:cNvPr id="41" name="Rectangle 40"/>
          <p:cNvSpPr/>
          <p:nvPr/>
        </p:nvSpPr>
        <p:spPr>
          <a:xfrm>
            <a:off x="8350046" y="2595962"/>
            <a:ext cx="213549" cy="2384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D</a:t>
            </a:r>
            <a:endParaRPr lang="en-US" sz="1400" dirty="0"/>
          </a:p>
        </p:txBody>
      </p:sp>
      <p:sp>
        <p:nvSpPr>
          <p:cNvPr id="42" name="Rectangle 41"/>
          <p:cNvSpPr/>
          <p:nvPr/>
        </p:nvSpPr>
        <p:spPr>
          <a:xfrm>
            <a:off x="7270956" y="4287681"/>
            <a:ext cx="213549" cy="2384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D</a:t>
            </a:r>
          </a:p>
        </p:txBody>
      </p:sp>
    </p:spTree>
    <p:extLst>
      <p:ext uri="{BB962C8B-B14F-4D97-AF65-F5344CB8AC3E}">
        <p14:creationId xmlns:p14="http://schemas.microsoft.com/office/powerpoint/2010/main" val="176452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marL="0" indent="0">
              <a:buNone/>
            </a:pPr>
            <a:r>
              <a:rPr lang="en-IN" sz="2000" b="1" dirty="0"/>
              <a:t>update &amp; merge</a:t>
            </a:r>
          </a:p>
          <a:p>
            <a:pPr>
              <a:lnSpc>
                <a:spcPct val="150000"/>
              </a:lnSpc>
            </a:pPr>
            <a:r>
              <a:rPr lang="en-IN" sz="2200" dirty="0"/>
              <a:t>to update your local repository to the newest commit, execute </a:t>
            </a:r>
            <a:br>
              <a:rPr lang="en-IN" sz="2200" dirty="0"/>
            </a:br>
            <a:r>
              <a:rPr lang="en-IN" sz="2200" dirty="0"/>
              <a:t>$: git pull</a:t>
            </a:r>
            <a:br>
              <a:rPr lang="en-IN" sz="2200" dirty="0"/>
            </a:br>
            <a:r>
              <a:rPr lang="en-IN" sz="2200" dirty="0"/>
              <a:t>in your working directory to </a:t>
            </a:r>
            <a:r>
              <a:rPr lang="en-IN" sz="2200" i="1" dirty="0"/>
              <a:t>fetch</a:t>
            </a:r>
            <a:r>
              <a:rPr lang="en-IN" sz="2200" dirty="0"/>
              <a:t> and </a:t>
            </a:r>
            <a:r>
              <a:rPr lang="en-IN" sz="2200" i="1" dirty="0"/>
              <a:t>merge</a:t>
            </a:r>
            <a:r>
              <a:rPr lang="en-IN" sz="2200" dirty="0"/>
              <a:t> remote changes.</a:t>
            </a:r>
            <a:br>
              <a:rPr lang="en-IN" sz="2200" dirty="0"/>
            </a:br>
            <a:r>
              <a:rPr lang="en-IN" sz="2200" dirty="0" smtClean="0"/>
              <a:t> merge </a:t>
            </a:r>
            <a:r>
              <a:rPr lang="en-IN" sz="2200" dirty="0"/>
              <a:t>another branch into your active branch (e.g. master), use</a:t>
            </a:r>
            <a:br>
              <a:rPr lang="en-IN" sz="2200" dirty="0"/>
            </a:br>
            <a:r>
              <a:rPr lang="en-IN" sz="2200" dirty="0" smtClean="0"/>
              <a:t> </a:t>
            </a:r>
            <a:r>
              <a:rPr lang="en-IN" sz="2200" dirty="0"/>
              <a:t>$: git merge &lt;branch</a:t>
            </a:r>
            <a:r>
              <a:rPr lang="en-IN" sz="2200" dirty="0" smtClean="0"/>
              <a:t>&gt;</a:t>
            </a:r>
          </a:p>
          <a:p>
            <a:pPr>
              <a:lnSpc>
                <a:spcPct val="150000"/>
              </a:lnSpc>
            </a:pPr>
            <a:r>
              <a:rPr lang="en-IN" sz="2200" dirty="0" smtClean="0"/>
              <a:t>in </a:t>
            </a:r>
            <a:r>
              <a:rPr lang="en-IN" sz="2200" dirty="0"/>
              <a:t>both cases git tries to auto-merge changes. Unfortunately, this is not always possible and results in </a:t>
            </a:r>
            <a:r>
              <a:rPr lang="en-IN" sz="2200" i="1" dirty="0"/>
              <a:t>conflicts</a:t>
            </a:r>
            <a:r>
              <a:rPr lang="en-IN" sz="2200" dirty="0"/>
              <a:t>. You are responsible to merge those </a:t>
            </a:r>
            <a:r>
              <a:rPr lang="en-IN" sz="2200" i="1" dirty="0"/>
              <a:t>conflicts</a:t>
            </a:r>
            <a:r>
              <a:rPr lang="en-IN" sz="2200" dirty="0"/>
              <a:t> manually by editing the files shown by git. </a:t>
            </a:r>
            <a:endParaRPr lang="en-IN" sz="2200" dirty="0" smtClean="0"/>
          </a:p>
          <a:p>
            <a:pPr>
              <a:lnSpc>
                <a:spcPct val="150000"/>
              </a:lnSpc>
            </a:pPr>
            <a:r>
              <a:rPr lang="en-IN" sz="2200" dirty="0" smtClean="0"/>
              <a:t>After </a:t>
            </a:r>
            <a:r>
              <a:rPr lang="en-IN" sz="2200" dirty="0"/>
              <a:t>changing, you need to mark them as merged with</a:t>
            </a:r>
            <a:br>
              <a:rPr lang="en-IN" sz="2200" dirty="0"/>
            </a:br>
            <a:r>
              <a:rPr lang="en-IN" sz="2200" dirty="0" smtClean="0"/>
              <a:t> </a:t>
            </a:r>
            <a:r>
              <a:rPr lang="en-IN" sz="2200" dirty="0"/>
              <a:t>$: git add &lt;filename&gt;</a:t>
            </a:r>
            <a:br>
              <a:rPr lang="en-IN" sz="2200" dirty="0"/>
            </a:br>
            <a:r>
              <a:rPr lang="en-IN" sz="2200" dirty="0"/>
              <a:t>before merging changes, you can also preview them by using</a:t>
            </a:r>
            <a:br>
              <a:rPr lang="en-IN" sz="2200" dirty="0"/>
            </a:br>
            <a:r>
              <a:rPr lang="en-IN" sz="2200" dirty="0" smtClean="0"/>
              <a:t> </a:t>
            </a:r>
            <a:r>
              <a:rPr lang="en-IN" sz="2200" dirty="0"/>
              <a:t>$: git diff </a:t>
            </a:r>
            <a:r>
              <a:rPr lang="en-IN" sz="2200" dirty="0" smtClean="0"/>
              <a:t>&lt;source_branch&gt; </a:t>
            </a:r>
            <a:r>
              <a:rPr lang="en-IN" sz="2200" dirty="0"/>
              <a:t>&lt;target_branch&gt;</a:t>
            </a:r>
          </a:p>
          <a:p>
            <a:endParaRPr lang="en-IN" sz="2000" dirty="0"/>
          </a:p>
        </p:txBody>
      </p:sp>
    </p:spTree>
    <p:extLst>
      <p:ext uri="{BB962C8B-B14F-4D97-AF65-F5344CB8AC3E}">
        <p14:creationId xmlns:p14="http://schemas.microsoft.com/office/powerpoint/2010/main" val="93052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Autofit/>
          </a:bodyPr>
          <a:lstStyle/>
          <a:p>
            <a:pPr marL="0" indent="0">
              <a:buNone/>
            </a:pPr>
            <a:r>
              <a:rPr lang="en-IN" sz="2000" b="1" dirty="0"/>
              <a:t>log</a:t>
            </a:r>
          </a:p>
          <a:p>
            <a:pPr>
              <a:lnSpc>
                <a:spcPct val="130000"/>
              </a:lnSpc>
            </a:pPr>
            <a:r>
              <a:rPr lang="en-IN" sz="2000" dirty="0"/>
              <a:t>in its simplest form, you can study repository history using.. git log</a:t>
            </a:r>
            <a:br>
              <a:rPr lang="en-IN" sz="2000" dirty="0"/>
            </a:br>
            <a:r>
              <a:rPr lang="en-IN" sz="2000" dirty="0"/>
              <a:t>You can add a lot of parameters to make the log look like what you want. To see only the commits of a certain author:</a:t>
            </a:r>
            <a:br>
              <a:rPr lang="en-IN" sz="2000" dirty="0"/>
            </a:br>
            <a:r>
              <a:rPr lang="en-IN" sz="2000" dirty="0"/>
              <a:t> $: git log --author=bob</a:t>
            </a:r>
          </a:p>
          <a:p>
            <a:pPr>
              <a:lnSpc>
                <a:spcPct val="130000"/>
              </a:lnSpc>
            </a:pPr>
            <a:r>
              <a:rPr lang="en-IN" sz="2000" dirty="0"/>
              <a:t>To see a very compressed log where each commit is one line:</a:t>
            </a:r>
            <a:br>
              <a:rPr lang="en-IN" sz="2000" dirty="0"/>
            </a:br>
            <a:r>
              <a:rPr lang="en-IN" sz="2000" dirty="0"/>
              <a:t> $: git log --pretty=</a:t>
            </a:r>
            <a:r>
              <a:rPr lang="en-IN" sz="2000" dirty="0" err="1"/>
              <a:t>oneline</a:t>
            </a:r>
            <a:endParaRPr lang="en-IN" sz="2000" dirty="0"/>
          </a:p>
          <a:p>
            <a:pPr>
              <a:lnSpc>
                <a:spcPct val="130000"/>
              </a:lnSpc>
            </a:pPr>
            <a:r>
              <a:rPr lang="en-IN" sz="2000" dirty="0"/>
              <a:t>Or maybe you want to see an ASCII art tree of all the branches, decorated with the names of tags and branches: </a:t>
            </a:r>
            <a:br>
              <a:rPr lang="en-IN" sz="2000" dirty="0"/>
            </a:br>
            <a:r>
              <a:rPr lang="en-IN" sz="2000" dirty="0"/>
              <a:t> $: git log --graph --oneline --decorate --all</a:t>
            </a:r>
            <a:br>
              <a:rPr lang="en-IN" sz="2000" dirty="0"/>
            </a:br>
            <a:r>
              <a:rPr lang="en-IN" sz="2000" dirty="0"/>
              <a:t>See only which files have changed: </a:t>
            </a:r>
            <a:br>
              <a:rPr lang="en-IN" sz="2000" dirty="0"/>
            </a:br>
            <a:r>
              <a:rPr lang="en-IN" sz="2000" dirty="0"/>
              <a:t>$: git log --</a:t>
            </a:r>
            <a:r>
              <a:rPr lang="en-IN" sz="2000" dirty="0" smtClean="0"/>
              <a:t>name-status</a:t>
            </a:r>
            <a:endParaRPr lang="en-IN" sz="2000" dirty="0"/>
          </a:p>
          <a:p>
            <a:pPr>
              <a:lnSpc>
                <a:spcPct val="130000"/>
              </a:lnSpc>
            </a:pPr>
            <a:r>
              <a:rPr lang="en-IN" sz="2000" dirty="0"/>
              <a:t>These are just a few of the possible parameters you can use. For more, see </a:t>
            </a:r>
          </a:p>
          <a:p>
            <a:pPr marL="0" indent="0">
              <a:lnSpc>
                <a:spcPct val="130000"/>
              </a:lnSpc>
              <a:buNone/>
            </a:pPr>
            <a:r>
              <a:rPr lang="en-IN" sz="2000" dirty="0"/>
              <a:t>      $: git log --help</a:t>
            </a:r>
          </a:p>
          <a:p>
            <a:endParaRPr lang="en-IN" sz="2000" dirty="0"/>
          </a:p>
        </p:txBody>
      </p:sp>
    </p:spTree>
    <p:extLst>
      <p:ext uri="{BB962C8B-B14F-4D97-AF65-F5344CB8AC3E}">
        <p14:creationId xmlns:p14="http://schemas.microsoft.com/office/powerpoint/2010/main" val="263799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68963"/>
          </a:xfrm>
        </p:spPr>
        <p:txBody>
          <a:bodyPr>
            <a:normAutofit/>
          </a:bodyPr>
          <a:lstStyle/>
          <a:p>
            <a:pPr marL="0" indent="0">
              <a:buNone/>
            </a:pPr>
            <a:r>
              <a:rPr lang="en-IN" sz="2000" b="1" dirty="0"/>
              <a:t>replace local changes</a:t>
            </a:r>
          </a:p>
          <a:p>
            <a:pPr>
              <a:lnSpc>
                <a:spcPct val="150000"/>
              </a:lnSpc>
            </a:pPr>
            <a:r>
              <a:rPr lang="en-IN" sz="2000" dirty="0"/>
              <a:t>In case you did something wrong (which for sure never happens ;) you can replace local changes using the command</a:t>
            </a:r>
            <a:br>
              <a:rPr lang="en-IN" sz="2000" dirty="0"/>
            </a:br>
            <a:r>
              <a:rPr lang="en-IN" sz="2000" dirty="0"/>
              <a:t>$: git checkout -- &lt;filename&gt;</a:t>
            </a:r>
            <a:br>
              <a:rPr lang="en-IN" sz="2000" dirty="0"/>
            </a:br>
            <a:r>
              <a:rPr lang="en-IN" sz="2000" dirty="0"/>
              <a:t>this replaces the changes in your working tree with the last content in HEAD. Changes already added to the index, as well as new files, will be kept. </a:t>
            </a:r>
          </a:p>
          <a:p>
            <a:pPr>
              <a:lnSpc>
                <a:spcPct val="150000"/>
              </a:lnSpc>
            </a:pPr>
            <a:r>
              <a:rPr lang="en-IN" sz="2000" dirty="0"/>
              <a:t>If you instead want to drop all your local changes and commits, fetch the latest history from the server and point your local master branch at it like this</a:t>
            </a:r>
            <a:br>
              <a:rPr lang="en-IN" sz="2000" dirty="0"/>
            </a:br>
            <a:r>
              <a:rPr lang="en-IN" sz="2000" dirty="0"/>
              <a:t>$: git fetch </a:t>
            </a:r>
            <a:r>
              <a:rPr lang="en-IN" sz="2000" dirty="0" smtClean="0"/>
              <a:t>origin</a:t>
            </a:r>
          </a:p>
          <a:p>
            <a:pPr marL="0" indent="0">
              <a:lnSpc>
                <a:spcPct val="150000"/>
              </a:lnSpc>
              <a:buNone/>
            </a:pPr>
            <a:r>
              <a:rPr lang="en-IN" sz="2000" dirty="0" smtClean="0"/>
              <a:t>      $: </a:t>
            </a:r>
            <a:r>
              <a:rPr lang="en-IN" sz="2000" dirty="0"/>
              <a:t>git reset --hard origin/master </a:t>
            </a:r>
          </a:p>
          <a:p>
            <a:endParaRPr lang="en-IN" dirty="0"/>
          </a:p>
        </p:txBody>
      </p:sp>
    </p:spTree>
    <p:extLst>
      <p:ext uri="{BB962C8B-B14F-4D97-AF65-F5344CB8AC3E}">
        <p14:creationId xmlns:p14="http://schemas.microsoft.com/office/powerpoint/2010/main" val="308055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106488640"/>
              </p:ext>
            </p:extLst>
          </p:nvPr>
        </p:nvGraphicFramePr>
        <p:xfrm>
          <a:off x="761997" y="531244"/>
          <a:ext cx="7924802" cy="5464082"/>
        </p:xfrm>
        <a:graphic>
          <a:graphicData uri="http://schemas.openxmlformats.org/drawingml/2006/table">
            <a:tbl>
              <a:tblPr/>
              <a:tblGrid>
                <a:gridCol w="3200403"/>
                <a:gridCol w="4724399"/>
              </a:tblGrid>
              <a:tr h="0">
                <a:tc>
                  <a:txBody>
                    <a:bodyPr/>
                    <a:lstStyle/>
                    <a:p>
                      <a:pPr algn="ctr"/>
                      <a:r>
                        <a:rPr lang="en-IN" sz="1600" dirty="0">
                          <a:effectLst/>
                        </a:rPr>
                        <a:t>Term</a:t>
                      </a: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c>
                  <a:txBody>
                    <a:bodyPr/>
                    <a:lstStyle/>
                    <a:p>
                      <a:pPr algn="ctr"/>
                      <a:r>
                        <a:rPr lang="en-IN" sz="1600" dirty="0">
                          <a:effectLst/>
                        </a:rPr>
                        <a:t>Description</a:t>
                      </a: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r>
              <a:tr h="925288">
                <a:tc>
                  <a:txBody>
                    <a:bodyPr/>
                    <a:lstStyle/>
                    <a:p>
                      <a:r>
                        <a:rPr lang="en-IN" sz="1600" b="1" dirty="0">
                          <a:effectLst/>
                        </a:rPr>
                        <a:t>Change</a:t>
                      </a:r>
                      <a:endParaRPr lang="en-IN" sz="1600" dirty="0">
                        <a:effectLst/>
                      </a:endParaRP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c>
                  <a:txBody>
                    <a:bodyPr/>
                    <a:lstStyle/>
                    <a:p>
                      <a:r>
                        <a:rPr lang="en-IN" sz="1600" dirty="0">
                          <a:effectLst/>
                        </a:rPr>
                        <a:t>The unit of review. Results in a single commit when merged to the Git repository</a:t>
                      </a:r>
                      <a:r>
                        <a:rPr lang="en-IN" sz="1600" dirty="0" smtClean="0">
                          <a:effectLst/>
                        </a:rPr>
                        <a:t>. Change </a:t>
                      </a:r>
                      <a:r>
                        <a:rPr lang="en-IN" sz="1600" dirty="0">
                          <a:effectLst/>
                        </a:rPr>
                        <a:t>numbers are unique and never change.</a:t>
                      </a: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r>
              <a:tr h="1098771">
                <a:tc>
                  <a:txBody>
                    <a:bodyPr/>
                    <a:lstStyle/>
                    <a:p>
                      <a:r>
                        <a:rPr lang="en-IN" sz="1600" b="1" dirty="0">
                          <a:effectLst/>
                        </a:rPr>
                        <a:t>Patch Set</a:t>
                      </a:r>
                      <a:endParaRPr lang="en-IN" sz="1600" dirty="0">
                        <a:effectLst/>
                      </a:endParaRP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c>
                  <a:txBody>
                    <a:bodyPr/>
                    <a:lstStyle/>
                    <a:p>
                      <a:r>
                        <a:rPr lang="en-IN" sz="1600" dirty="0">
                          <a:effectLst/>
                        </a:rPr>
                        <a:t>A revision of a Change. Each time a Change is modified, it will receive a new Patch Set</a:t>
                      </a:r>
                      <a:r>
                        <a:rPr lang="en-IN" sz="1600" dirty="0" smtClean="0">
                          <a:effectLst/>
                        </a:rPr>
                        <a:t>. Patch </a:t>
                      </a:r>
                      <a:r>
                        <a:rPr lang="en-IN" sz="1600" dirty="0">
                          <a:effectLst/>
                        </a:rPr>
                        <a:t>Set numbering starts from 1. Technically, a Patch Set is a unique Git commit.</a:t>
                      </a: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r>
              <a:tr h="881195">
                <a:tc>
                  <a:txBody>
                    <a:bodyPr/>
                    <a:lstStyle/>
                    <a:p>
                      <a:r>
                        <a:rPr lang="en-IN" sz="1600" b="1" dirty="0">
                          <a:effectLst/>
                        </a:rPr>
                        <a:t>Approval Category</a:t>
                      </a:r>
                      <a:endParaRPr lang="en-IN" sz="1600" dirty="0">
                        <a:effectLst/>
                      </a:endParaRP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c>
                  <a:txBody>
                    <a:bodyPr/>
                    <a:lstStyle/>
                    <a:p>
                      <a:r>
                        <a:rPr lang="en-IN" sz="1600" dirty="0">
                          <a:effectLst/>
                        </a:rPr>
                        <a:t>Name for a scope that is checked during review process. </a:t>
                      </a:r>
                      <a:r>
                        <a:rPr lang="en-IN" sz="1600" dirty="0" err="1">
                          <a:effectLst/>
                        </a:rPr>
                        <a:t>Qt</a:t>
                      </a:r>
                      <a:r>
                        <a:rPr lang="en-IN" sz="1600" dirty="0">
                          <a:effectLst/>
                        </a:rPr>
                        <a:t> is using the categories Code Review and Sanity Review.</a:t>
                      </a: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r>
              <a:tr h="751806">
                <a:tc>
                  <a:txBody>
                    <a:bodyPr/>
                    <a:lstStyle/>
                    <a:p>
                      <a:r>
                        <a:rPr lang="en-IN" sz="1600" b="1">
                          <a:effectLst/>
                        </a:rPr>
                        <a:t>Score</a:t>
                      </a:r>
                      <a:endParaRPr lang="en-IN" sz="1600">
                        <a:effectLst/>
                      </a:endParaRP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c>
                  <a:txBody>
                    <a:bodyPr/>
                    <a:lstStyle/>
                    <a:p>
                      <a:r>
                        <a:rPr lang="en-IN" sz="1600" dirty="0">
                          <a:effectLst/>
                        </a:rPr>
                        <a:t>A value in an Approval Category. Indicates if a Change is approved and can be submitted to the Git repository.</a:t>
                      </a: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r>
              <a:tr h="578323">
                <a:tc>
                  <a:txBody>
                    <a:bodyPr/>
                    <a:lstStyle/>
                    <a:p>
                      <a:r>
                        <a:rPr lang="en-IN" sz="1600" b="1">
                          <a:effectLst/>
                        </a:rPr>
                        <a:t>Submit</a:t>
                      </a:r>
                      <a:endParaRPr lang="en-IN" sz="1600">
                        <a:effectLst/>
                      </a:endParaRP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c>
                  <a:txBody>
                    <a:bodyPr/>
                    <a:lstStyle/>
                    <a:p>
                      <a:r>
                        <a:rPr lang="en-IN" sz="1600" dirty="0">
                          <a:effectLst/>
                        </a:rPr>
                        <a:t>An action that allows Gerrit to merge a Change to the Git repository.</a:t>
                      </a: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r>
              <a:tr h="578323">
                <a:tc>
                  <a:txBody>
                    <a:bodyPr/>
                    <a:lstStyle/>
                    <a:p>
                      <a:r>
                        <a:rPr lang="en-IN" sz="1600" b="1">
                          <a:effectLst/>
                        </a:rPr>
                        <a:t>Abandon</a:t>
                      </a:r>
                      <a:endParaRPr lang="en-IN" sz="1600">
                        <a:effectLst/>
                      </a:endParaRP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c>
                  <a:txBody>
                    <a:bodyPr/>
                    <a:lstStyle/>
                    <a:p>
                      <a:r>
                        <a:rPr lang="en-IN" sz="1600">
                          <a:effectLst/>
                        </a:rPr>
                        <a:t>Action that archives a Change. An abandoned Change can be restored later.</a:t>
                      </a: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r>
              <a:tr h="271176">
                <a:tc>
                  <a:txBody>
                    <a:bodyPr/>
                    <a:lstStyle/>
                    <a:p>
                      <a:r>
                        <a:rPr lang="en-IN" sz="1600" b="1">
                          <a:effectLst/>
                        </a:rPr>
                        <a:t>Project</a:t>
                      </a:r>
                      <a:endParaRPr lang="en-IN" sz="1600">
                        <a:effectLst/>
                      </a:endParaRP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c>
                  <a:txBody>
                    <a:bodyPr/>
                    <a:lstStyle/>
                    <a:p>
                      <a:r>
                        <a:rPr lang="en-IN" sz="1600" dirty="0">
                          <a:effectLst/>
                        </a:rPr>
                        <a:t>A Git repository.</a:t>
                      </a:r>
                    </a:p>
                  </a:txBody>
                  <a:tcPr marL="81349" marR="81349" marT="40674" marB="40674" anchor="ctr">
                    <a:lnL w="19050" cap="flat" cmpd="sng" algn="ctr">
                      <a:solidFill>
                        <a:srgbClr val="EEEEEE"/>
                      </a:solidFill>
                      <a:prstDash val="solid"/>
                      <a:round/>
                      <a:headEnd type="none" w="med" len="med"/>
                      <a:tailEnd type="none" w="med" len="med"/>
                    </a:lnL>
                    <a:lnR w="19050" cap="flat" cmpd="sng" algn="ctr">
                      <a:solidFill>
                        <a:srgbClr val="EEEEEE"/>
                      </a:solidFill>
                      <a:prstDash val="solid"/>
                      <a:round/>
                      <a:headEnd type="none" w="med" len="med"/>
                      <a:tailEnd type="none" w="med" len="med"/>
                    </a:lnR>
                    <a:lnT w="19050" cap="flat" cmpd="sng" algn="ctr">
                      <a:solidFill>
                        <a:srgbClr val="EEEEEE"/>
                      </a:solidFill>
                      <a:prstDash val="solid"/>
                      <a:round/>
                      <a:headEnd type="none" w="med" len="med"/>
                      <a:tailEnd type="none" w="med" len="med"/>
                    </a:lnT>
                    <a:lnB w="19050" cap="flat" cmpd="sng" algn="ctr">
                      <a:solidFill>
                        <a:srgbClr val="EEEEE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612588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marL="0" indent="0">
              <a:buNone/>
            </a:pPr>
            <a:r>
              <a:rPr lang="en-IN" sz="1800" b="1" dirty="0" smtClean="0"/>
              <a:t>GERRIT</a:t>
            </a:r>
          </a:p>
          <a:p>
            <a:pPr lvl="0">
              <a:lnSpc>
                <a:spcPct val="150000"/>
              </a:lnSpc>
            </a:pPr>
            <a:r>
              <a:rPr lang="en-IN" sz="1800" dirty="0" smtClean="0">
                <a:solidFill>
                  <a:prstClr val="black"/>
                </a:solidFill>
              </a:rPr>
              <a:t>At initially we install gitlab or gitweb in the server(remote server)where all the git repositories are present.</a:t>
            </a:r>
          </a:p>
          <a:p>
            <a:pPr lvl="0">
              <a:lnSpc>
                <a:spcPct val="150000"/>
              </a:lnSpc>
            </a:pPr>
            <a:r>
              <a:rPr lang="en-IN" sz="1800" dirty="0" smtClean="0">
                <a:solidFill>
                  <a:prstClr val="black"/>
                </a:solidFill>
              </a:rPr>
              <a:t>The git repositories in the server will be configured to gerrit .</a:t>
            </a:r>
          </a:p>
          <a:p>
            <a:pPr lvl="0">
              <a:lnSpc>
                <a:spcPct val="150000"/>
              </a:lnSpc>
            </a:pPr>
            <a:r>
              <a:rPr lang="en-IN" sz="1800" dirty="0" smtClean="0">
                <a:solidFill>
                  <a:prstClr val="black"/>
                </a:solidFill>
              </a:rPr>
              <a:t>The targets for the gerrit will be the repositories in the server.</a:t>
            </a:r>
          </a:p>
          <a:p>
            <a:pPr lvl="0">
              <a:lnSpc>
                <a:spcPct val="150000"/>
              </a:lnSpc>
            </a:pPr>
            <a:r>
              <a:rPr lang="en-IN" sz="1800" dirty="0" smtClean="0">
                <a:solidFill>
                  <a:prstClr val="black"/>
                </a:solidFill>
              </a:rPr>
              <a:t>So, when we try to push the changes or review the changes in gerrit,</a:t>
            </a:r>
          </a:p>
          <a:p>
            <a:pPr marL="0" indent="0">
              <a:lnSpc>
                <a:spcPct val="150000"/>
              </a:lnSpc>
              <a:buNone/>
            </a:pPr>
            <a:r>
              <a:rPr lang="en-IN" sz="1800" dirty="0">
                <a:solidFill>
                  <a:prstClr val="black"/>
                </a:solidFill>
              </a:rPr>
              <a:t> </a:t>
            </a:r>
            <a:r>
              <a:rPr lang="en-IN" sz="1800" dirty="0" smtClean="0">
                <a:solidFill>
                  <a:prstClr val="black"/>
                </a:solidFill>
              </a:rPr>
              <a:t>      it connects to the </a:t>
            </a:r>
            <a:r>
              <a:rPr lang="en-US" sz="1800" dirty="0" smtClean="0">
                <a:hlinkClick r:id="rId2"/>
              </a:rPr>
              <a:t>review.sonyericsson.net</a:t>
            </a:r>
            <a:r>
              <a:rPr lang="en-US" sz="1800" dirty="0" smtClean="0"/>
              <a:t>   server.</a:t>
            </a:r>
          </a:p>
          <a:p>
            <a:pPr>
              <a:lnSpc>
                <a:spcPct val="150000"/>
              </a:lnSpc>
            </a:pPr>
            <a:r>
              <a:rPr lang="en-US" sz="1800" dirty="0"/>
              <a:t> </a:t>
            </a:r>
            <a:r>
              <a:rPr lang="en-US" sz="1800" dirty="0" smtClean="0"/>
              <a:t>In  SOMC to clone the git repositories and reviewing  using gerrit,</a:t>
            </a:r>
          </a:p>
          <a:p>
            <a:pPr marL="0" indent="0">
              <a:lnSpc>
                <a:spcPct val="150000"/>
              </a:lnSpc>
              <a:buNone/>
            </a:pPr>
            <a:r>
              <a:rPr lang="en-US" sz="1800" dirty="0"/>
              <a:t> </a:t>
            </a:r>
            <a:r>
              <a:rPr lang="en-US" sz="1800" dirty="0" smtClean="0"/>
              <a:t>       it uses the same url  </a:t>
            </a:r>
            <a:r>
              <a:rPr lang="en-US" sz="1800" dirty="0">
                <a:hlinkClick r:id="rId2"/>
              </a:rPr>
              <a:t>review.sonyericsson.net</a:t>
            </a:r>
            <a:r>
              <a:rPr lang="en-US" sz="1800" dirty="0"/>
              <a:t> </a:t>
            </a:r>
            <a:r>
              <a:rPr lang="en-US" sz="1800" dirty="0" smtClean="0"/>
              <a:t> server url.</a:t>
            </a:r>
          </a:p>
          <a:p>
            <a:pPr>
              <a:lnSpc>
                <a:spcPct val="150000"/>
              </a:lnSpc>
            </a:pPr>
            <a:r>
              <a:rPr lang="en-US" sz="1800" dirty="0" smtClean="0"/>
              <a:t> To access the git using gerrit, git should know your identity. so you have </a:t>
            </a:r>
          </a:p>
          <a:p>
            <a:pPr marL="0" indent="0">
              <a:lnSpc>
                <a:spcPct val="150000"/>
              </a:lnSpc>
              <a:buNone/>
            </a:pPr>
            <a:r>
              <a:rPr lang="en-US" sz="1800" dirty="0"/>
              <a:t> </a:t>
            </a:r>
            <a:r>
              <a:rPr lang="en-US" sz="1800" dirty="0" smtClean="0"/>
              <a:t>        to configure </a:t>
            </a:r>
            <a:r>
              <a:rPr lang="en-US" sz="1800" dirty="0"/>
              <a:t>as below</a:t>
            </a:r>
            <a:r>
              <a:rPr lang="en-US" sz="1800" dirty="0" smtClean="0"/>
              <a:t>.</a:t>
            </a:r>
            <a:endParaRPr lang="en-US" sz="1800" dirty="0"/>
          </a:p>
          <a:p>
            <a:pPr marL="0" lvl="0" indent="0">
              <a:lnSpc>
                <a:spcPct val="150000"/>
              </a:lnSpc>
              <a:buNone/>
            </a:pPr>
            <a:r>
              <a:rPr lang="en-IN" sz="1800" dirty="0" smtClean="0">
                <a:solidFill>
                  <a:prstClr val="black"/>
                </a:solidFill>
              </a:rPr>
              <a:t>           </a:t>
            </a:r>
            <a:r>
              <a:rPr lang="en-IN" sz="1800" dirty="0"/>
              <a:t>git </a:t>
            </a:r>
            <a:r>
              <a:rPr lang="en-IN" sz="1800" dirty="0" err="1"/>
              <a:t>config</a:t>
            </a:r>
            <a:r>
              <a:rPr lang="en-IN" sz="1800" dirty="0"/>
              <a:t> --global user.name "</a:t>
            </a:r>
            <a:r>
              <a:rPr lang="en-IN" sz="1800" dirty="0" err="1"/>
              <a:t>Firstname</a:t>
            </a:r>
            <a:r>
              <a:rPr lang="en-IN" sz="1800" dirty="0"/>
              <a:t> </a:t>
            </a:r>
            <a:r>
              <a:rPr lang="en-IN" sz="1800" dirty="0" smtClean="0"/>
              <a:t> X </a:t>
            </a:r>
            <a:r>
              <a:rPr lang="en-IN" sz="1800" dirty="0" err="1" smtClean="0"/>
              <a:t>Lastname</a:t>
            </a:r>
            <a:r>
              <a:rPr lang="en-IN" sz="1800" dirty="0"/>
              <a:t>" </a:t>
            </a:r>
            <a:endParaRPr lang="en-IN" sz="1800" dirty="0" smtClean="0"/>
          </a:p>
          <a:p>
            <a:pPr marL="0" lvl="0" indent="0">
              <a:lnSpc>
                <a:spcPct val="150000"/>
              </a:lnSpc>
              <a:buNone/>
            </a:pPr>
            <a:r>
              <a:rPr lang="en-IN" sz="1800" dirty="0" smtClean="0"/>
              <a:t>           git </a:t>
            </a:r>
            <a:r>
              <a:rPr lang="en-IN" sz="1800" dirty="0" err="1"/>
              <a:t>config</a:t>
            </a:r>
            <a:r>
              <a:rPr lang="en-IN" sz="1800" dirty="0"/>
              <a:t> --global </a:t>
            </a:r>
            <a:r>
              <a:rPr lang="en-IN" sz="1800" dirty="0" err="1"/>
              <a:t>user.email</a:t>
            </a:r>
            <a:r>
              <a:rPr lang="en-IN" sz="1800" dirty="0"/>
              <a:t> </a:t>
            </a:r>
            <a:r>
              <a:rPr lang="en-IN" sz="1800" dirty="0" smtClean="0"/>
              <a:t>"</a:t>
            </a:r>
            <a:r>
              <a:rPr lang="en-IN" sz="1800" dirty="0"/>
              <a:t> </a:t>
            </a:r>
            <a:r>
              <a:rPr lang="en-IN" sz="1800" dirty="0" err="1"/>
              <a:t>Firstname</a:t>
            </a:r>
            <a:r>
              <a:rPr lang="en-IN" sz="1800" dirty="0"/>
              <a:t>  X </a:t>
            </a:r>
            <a:r>
              <a:rPr lang="en-IN" sz="1800" dirty="0" err="1"/>
              <a:t>Lastname</a:t>
            </a:r>
            <a:r>
              <a:rPr lang="en-IN" sz="1800" dirty="0"/>
              <a:t> </a:t>
            </a:r>
            <a:r>
              <a:rPr lang="en-IN" sz="1800" dirty="0" smtClean="0"/>
              <a:t>@sonymobile.com"</a:t>
            </a:r>
            <a:endParaRPr lang="en-IN" sz="1800" dirty="0" smtClean="0">
              <a:solidFill>
                <a:prstClr val="black"/>
              </a:solidFill>
            </a:endParaRPr>
          </a:p>
          <a:p>
            <a:pPr lvl="0">
              <a:lnSpc>
                <a:spcPct val="150000"/>
              </a:lnSpc>
            </a:pPr>
            <a:endParaRPr lang="en-IN" sz="1800" dirty="0">
              <a:solidFill>
                <a:prstClr val="black"/>
              </a:solidFill>
            </a:endParaRPr>
          </a:p>
          <a:p>
            <a:pPr marL="0" indent="0">
              <a:buNone/>
            </a:pPr>
            <a:endParaRPr lang="en-IN" sz="1800" b="1" dirty="0"/>
          </a:p>
          <a:p>
            <a:pPr marL="0" indent="0">
              <a:buNone/>
            </a:pPr>
            <a:endParaRPr lang="en-IN" sz="1800" dirty="0"/>
          </a:p>
        </p:txBody>
      </p:sp>
    </p:spTree>
    <p:extLst>
      <p:ext uri="{BB962C8B-B14F-4D97-AF65-F5344CB8AC3E}">
        <p14:creationId xmlns:p14="http://schemas.microsoft.com/office/powerpoint/2010/main" val="1766176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lstStyle/>
          <a:p>
            <a:pPr marL="0" indent="0">
              <a:buNone/>
            </a:pPr>
            <a:r>
              <a:rPr lang="en-IN" sz="1800" b="1" dirty="0" smtClean="0"/>
              <a:t>GERRIT &amp; GIT server configuration :</a:t>
            </a:r>
            <a:endParaRPr lang="en-IN" sz="1800" b="1" dirty="0"/>
          </a:p>
          <a:p>
            <a:pPr marL="0" indent="0">
              <a:buNone/>
            </a:pPr>
            <a:endParaRPr lang="en-IN" dirty="0"/>
          </a:p>
        </p:txBody>
      </p:sp>
      <p:sp>
        <p:nvSpPr>
          <p:cNvPr id="4" name="Rectangle 3"/>
          <p:cNvSpPr/>
          <p:nvPr/>
        </p:nvSpPr>
        <p:spPr>
          <a:xfrm>
            <a:off x="2285999" y="1447800"/>
            <a:ext cx="4495801"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83652"/>
            <a:ext cx="2560637"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276600" y="1905000"/>
            <a:ext cx="2667000" cy="2590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386" y="1874837"/>
            <a:ext cx="83502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3810000" y="3352800"/>
            <a:ext cx="1600200" cy="1016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Git</a:t>
            </a:r>
          </a:p>
          <a:p>
            <a:pPr algn="ctr"/>
            <a:r>
              <a:rPr lang="en-IN" dirty="0" smtClean="0"/>
              <a:t>repositories</a:t>
            </a:r>
            <a:endParaRPr lang="en-IN" dirty="0"/>
          </a:p>
        </p:txBody>
      </p:sp>
      <p:sp>
        <p:nvSpPr>
          <p:cNvPr id="9" name="Down Arrow 8"/>
          <p:cNvSpPr/>
          <p:nvPr/>
        </p:nvSpPr>
        <p:spPr>
          <a:xfrm>
            <a:off x="4191001" y="2286000"/>
            <a:ext cx="760410" cy="1066800"/>
          </a:xfrm>
          <a:prstGeom prst="downArrow">
            <a:avLst>
              <a:gd name="adj1" fmla="val 726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smtClean="0"/>
              <a:t>Fetch</a:t>
            </a:r>
          </a:p>
          <a:p>
            <a:pPr algn="ctr"/>
            <a:r>
              <a:rPr lang="en-IN" sz="900" b="1" dirty="0" smtClean="0"/>
              <a:t>Push</a:t>
            </a:r>
          </a:p>
          <a:p>
            <a:pPr algn="ctr"/>
            <a:r>
              <a:rPr lang="en-IN" sz="900" b="1" dirty="0" smtClean="0"/>
              <a:t>submit</a:t>
            </a:r>
            <a:endParaRPr lang="en-IN" sz="900" b="1" dirty="0"/>
          </a:p>
        </p:txBody>
      </p:sp>
    </p:spTree>
    <p:extLst>
      <p:ext uri="{BB962C8B-B14F-4D97-AF65-F5344CB8AC3E}">
        <p14:creationId xmlns:p14="http://schemas.microsoft.com/office/powerpoint/2010/main" val="1887741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62500" lnSpcReduction="20000"/>
          </a:bodyPr>
          <a:lstStyle/>
          <a:p>
            <a:pPr marL="0" indent="0">
              <a:lnSpc>
                <a:spcPct val="150000"/>
              </a:lnSpc>
              <a:buNone/>
            </a:pPr>
            <a:r>
              <a:rPr lang="en-IN" sz="2900" b="1" dirty="0"/>
              <a:t>GERRIT</a:t>
            </a:r>
          </a:p>
          <a:p>
            <a:pPr>
              <a:lnSpc>
                <a:spcPct val="150000"/>
              </a:lnSpc>
            </a:pPr>
            <a:r>
              <a:rPr lang="en-IN" sz="2900" dirty="0"/>
              <a:t>Gerrit is a code review tool, to analyse or to review the changes done.</a:t>
            </a:r>
          </a:p>
          <a:p>
            <a:pPr>
              <a:lnSpc>
                <a:spcPct val="150000"/>
              </a:lnSpc>
            </a:pPr>
            <a:r>
              <a:rPr lang="en-IN" sz="2900" dirty="0"/>
              <a:t> The default gerrit server in SOMC.</a:t>
            </a:r>
          </a:p>
          <a:p>
            <a:pPr marL="0" indent="0">
              <a:lnSpc>
                <a:spcPct val="150000"/>
              </a:lnSpc>
              <a:buNone/>
            </a:pPr>
            <a:r>
              <a:rPr lang="en-IN" sz="2900" dirty="0" smtClean="0"/>
              <a:t>         </a:t>
            </a:r>
            <a:r>
              <a:rPr lang="en-US" sz="2900" dirty="0">
                <a:hlinkClick r:id="rId3"/>
              </a:rPr>
              <a:t>http://review.sonyericsson.net</a:t>
            </a:r>
            <a:endParaRPr lang="en-US" sz="2900" dirty="0"/>
          </a:p>
          <a:p>
            <a:pPr>
              <a:lnSpc>
                <a:spcPct val="150000"/>
              </a:lnSpc>
            </a:pPr>
            <a:r>
              <a:rPr lang="en-IN" sz="2900" dirty="0"/>
              <a:t>We have to use your SOMCID to login to gerrit.</a:t>
            </a:r>
          </a:p>
          <a:p>
            <a:pPr>
              <a:lnSpc>
                <a:spcPct val="150000"/>
              </a:lnSpc>
            </a:pPr>
            <a:r>
              <a:rPr lang="en-IN" sz="2900" dirty="0"/>
              <a:t>After logging, verify username is preconfigured.</a:t>
            </a:r>
          </a:p>
          <a:p>
            <a:pPr marL="0" lvl="1" indent="0">
              <a:lnSpc>
                <a:spcPct val="150000"/>
              </a:lnSpc>
              <a:buNone/>
            </a:pPr>
            <a:r>
              <a:rPr lang="en-US" sz="2900" dirty="0"/>
              <a:t>Generate SSH Public Key</a:t>
            </a:r>
            <a:endParaRPr lang="en-IN" sz="2900" dirty="0"/>
          </a:p>
          <a:p>
            <a:pPr lvl="0">
              <a:lnSpc>
                <a:spcPct val="150000"/>
              </a:lnSpc>
            </a:pPr>
            <a:r>
              <a:rPr lang="en-US" sz="2900" dirty="0"/>
              <a:t>Start a terminal/shell. Type the text below with your SOMC-id and press enter to generate SSH key.</a:t>
            </a:r>
            <a:endParaRPr lang="en-IN" sz="2900" dirty="0"/>
          </a:p>
          <a:p>
            <a:pPr marL="0" indent="0">
              <a:lnSpc>
                <a:spcPct val="150000"/>
              </a:lnSpc>
              <a:buNone/>
            </a:pPr>
            <a:r>
              <a:rPr lang="en-IN" sz="2900" dirty="0" smtClean="0"/>
              <a:t>       </a:t>
            </a:r>
            <a:r>
              <a:rPr lang="en-IN" sz="2900" dirty="0"/>
              <a:t>$ </a:t>
            </a:r>
            <a:r>
              <a:rPr lang="en-IN" sz="2900" dirty="0" err="1"/>
              <a:t>ssh-keygen</a:t>
            </a:r>
            <a:r>
              <a:rPr lang="en-IN" sz="2900" dirty="0"/>
              <a:t> -t </a:t>
            </a:r>
            <a:r>
              <a:rPr lang="en-IN" sz="2900" dirty="0" err="1"/>
              <a:t>rsa</a:t>
            </a:r>
            <a:r>
              <a:rPr lang="en-IN" sz="2900" dirty="0"/>
              <a:t> -C &lt;SOMCID&gt;(</a:t>
            </a:r>
            <a:r>
              <a:rPr lang="en-US" sz="2900" dirty="0"/>
              <a:t>IF AND ONLY IF id_rsa.pub key is empty)</a:t>
            </a:r>
            <a:endParaRPr lang="en-IN" sz="2900" dirty="0"/>
          </a:p>
          <a:p>
            <a:pPr marL="0" lvl="1" indent="0">
              <a:lnSpc>
                <a:spcPct val="150000"/>
              </a:lnSpc>
              <a:buNone/>
            </a:pPr>
            <a:r>
              <a:rPr lang="en-US" sz="2900" dirty="0"/>
              <a:t>Add SSH Public Key</a:t>
            </a:r>
            <a:endParaRPr lang="en-IN" sz="2900" dirty="0"/>
          </a:p>
          <a:p>
            <a:pPr lvl="0">
              <a:lnSpc>
                <a:spcPct val="150000"/>
              </a:lnSpc>
            </a:pPr>
            <a:r>
              <a:rPr lang="en-US" sz="2900" dirty="0"/>
              <a:t>Open the file called id_rsa.pub with a text editor by typing this in a    terminal and add SSH key.</a:t>
            </a:r>
            <a:endParaRPr lang="en-IN" sz="2900" dirty="0"/>
          </a:p>
          <a:p>
            <a:pPr marL="0" indent="0">
              <a:lnSpc>
                <a:spcPct val="150000"/>
              </a:lnSpc>
              <a:buNone/>
            </a:pPr>
            <a:r>
              <a:rPr lang="en-US" sz="2900" dirty="0"/>
              <a:t>       $ </a:t>
            </a:r>
            <a:r>
              <a:rPr lang="en-US" sz="2900" dirty="0" err="1"/>
              <a:t>gedit</a:t>
            </a:r>
            <a:r>
              <a:rPr lang="en-US" sz="2900" dirty="0"/>
              <a:t> ~/.</a:t>
            </a:r>
            <a:r>
              <a:rPr lang="en-US" sz="2900" dirty="0" err="1"/>
              <a:t>ssh</a:t>
            </a:r>
            <a:r>
              <a:rPr lang="en-US" sz="2900" dirty="0"/>
              <a:t>/id_rsa.pub </a:t>
            </a:r>
          </a:p>
          <a:p>
            <a:pPr>
              <a:lnSpc>
                <a:spcPct val="150000"/>
              </a:lnSpc>
            </a:pPr>
            <a:r>
              <a:rPr lang="en-IN" sz="2900" dirty="0"/>
              <a:t>It is now configured and we are able to push the changes onto gerrit.</a:t>
            </a:r>
          </a:p>
          <a:p>
            <a:endParaRPr lang="en-IN" sz="2000" dirty="0"/>
          </a:p>
        </p:txBody>
      </p:sp>
    </p:spTree>
    <p:extLst>
      <p:ext uri="{BB962C8B-B14F-4D97-AF65-F5344CB8AC3E}">
        <p14:creationId xmlns:p14="http://schemas.microsoft.com/office/powerpoint/2010/main" val="340399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800" b="1" dirty="0"/>
              <a:t>What is a version control </a:t>
            </a:r>
            <a:r>
              <a:rPr lang="en-IN" sz="2800" b="1" dirty="0" smtClean="0"/>
              <a:t>system ?</a:t>
            </a:r>
            <a:endParaRPr lang="en-IN" sz="2800" dirty="0"/>
          </a:p>
        </p:txBody>
      </p:sp>
      <p:sp>
        <p:nvSpPr>
          <p:cNvPr id="3" name="Content Placeholder 2"/>
          <p:cNvSpPr>
            <a:spLocks noGrp="1"/>
          </p:cNvSpPr>
          <p:nvPr>
            <p:ph idx="1"/>
          </p:nvPr>
        </p:nvSpPr>
        <p:spPr>
          <a:xfrm>
            <a:off x="457200" y="914400"/>
            <a:ext cx="8229600" cy="5211763"/>
          </a:xfrm>
        </p:spPr>
        <p:txBody>
          <a:bodyPr>
            <a:normAutofit/>
          </a:bodyPr>
          <a:lstStyle/>
          <a:p>
            <a:pPr>
              <a:lnSpc>
                <a:spcPct val="150000"/>
              </a:lnSpc>
            </a:pPr>
            <a:r>
              <a:rPr lang="en-IN" sz="2000" dirty="0"/>
              <a:t>A version control system allows you to track the history of a collection of files and includes the functionality to revert the collection of files to another version. Each version captures a snapshot of the files at a certain point in time</a:t>
            </a:r>
          </a:p>
        </p:txBody>
      </p:sp>
      <p:pic>
        <p:nvPicPr>
          <p:cNvPr id="1027" name="Picture 3" descr="C:\Users\20074725\Desktop\xvcs_state10_png_pagespeed_ic_AcfjZsg3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19400"/>
            <a:ext cx="5491163"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73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609600"/>
            <a:ext cx="8229600" cy="5516563"/>
          </a:xfrm>
        </p:spPr>
        <p:txBody>
          <a:bodyPr/>
          <a:lstStyle/>
          <a:p>
            <a:pPr marL="0" indent="0">
              <a:buNone/>
            </a:pPr>
            <a:r>
              <a:rPr lang="en-IN" sz="2000" b="1" dirty="0" smtClean="0"/>
              <a:t>creating </a:t>
            </a:r>
            <a:r>
              <a:rPr lang="en-IN" sz="2000" b="1" dirty="0"/>
              <a:t>a new </a:t>
            </a:r>
            <a:r>
              <a:rPr lang="en-IN" sz="2000" b="1" dirty="0" smtClean="0"/>
              <a:t>repository</a:t>
            </a:r>
          </a:p>
          <a:p>
            <a:pPr marL="0" indent="0">
              <a:buNone/>
            </a:pPr>
            <a:endParaRPr lang="en-IN" sz="2000" dirty="0" smtClean="0"/>
          </a:p>
          <a:p>
            <a:r>
              <a:rPr lang="en-IN" sz="2000" dirty="0" smtClean="0"/>
              <a:t>create </a:t>
            </a:r>
            <a:r>
              <a:rPr lang="en-IN" sz="2000" dirty="0"/>
              <a:t>a new directory, open it and perform </a:t>
            </a:r>
            <a:r>
              <a:rPr lang="en-IN" sz="2000" dirty="0" smtClean="0"/>
              <a:t>the operations. </a:t>
            </a:r>
            <a:r>
              <a:rPr lang="en-IN" sz="2000" dirty="0"/>
              <a:t/>
            </a:r>
            <a:br>
              <a:rPr lang="en-IN" sz="2000" dirty="0"/>
            </a:br>
            <a:r>
              <a:rPr lang="en-IN" sz="2000" dirty="0"/>
              <a:t>$: git init</a:t>
            </a:r>
            <a:br>
              <a:rPr lang="en-IN" sz="2000" dirty="0"/>
            </a:br>
            <a:r>
              <a:rPr lang="en-IN" sz="2000" dirty="0" smtClean="0"/>
              <a:t>$: git </a:t>
            </a:r>
            <a:r>
              <a:rPr lang="en-IN" sz="2000" dirty="0"/>
              <a:t>init &lt;</a:t>
            </a:r>
            <a:r>
              <a:rPr lang="en-IN" sz="2000" dirty="0" smtClean="0"/>
              <a:t>directory&gt;</a:t>
            </a:r>
          </a:p>
          <a:p>
            <a:pPr marL="0" indent="0">
              <a:buNone/>
            </a:pPr>
            <a:r>
              <a:rPr lang="en-IN" sz="2000" dirty="0" smtClean="0"/>
              <a:t>Ex: $:git </a:t>
            </a:r>
            <a:r>
              <a:rPr lang="en-IN" sz="2000" dirty="0" err="1" smtClean="0"/>
              <a:t>init</a:t>
            </a:r>
            <a:r>
              <a:rPr lang="en-IN" sz="2000" dirty="0" smtClean="0"/>
              <a:t> –u </a:t>
            </a:r>
          </a:p>
          <a:p>
            <a:pPr marL="0" indent="0">
              <a:buNone/>
            </a:pPr>
            <a:endParaRPr lang="en-IN" sz="2000" dirty="0"/>
          </a:p>
          <a:p>
            <a:r>
              <a:rPr lang="en-IN" sz="2000" dirty="0"/>
              <a:t>The git init command creates a new Git repository. It can be used to convert an existing, unversioned project to a Git repository or initialize a new empty </a:t>
            </a:r>
            <a:r>
              <a:rPr lang="en-IN" sz="2000" dirty="0" smtClean="0"/>
              <a:t>repository.</a:t>
            </a:r>
            <a:endParaRPr lang="en-IN" sz="2000" dirty="0"/>
          </a:p>
        </p:txBody>
      </p:sp>
    </p:spTree>
    <p:extLst>
      <p:ext uri="{BB962C8B-B14F-4D97-AF65-F5344CB8AC3E}">
        <p14:creationId xmlns:p14="http://schemas.microsoft.com/office/powerpoint/2010/main" val="378209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IN" sz="3600" b="1" dirty="0"/>
              <a:t>checkout a repository</a:t>
            </a:r>
            <a:r>
              <a:rPr lang="en-IN" b="1" dirty="0"/>
              <a:t/>
            </a:r>
            <a:br>
              <a:rPr lang="en-IN" b="1" dirty="0"/>
            </a:br>
            <a:endParaRPr lang="en-IN" dirty="0"/>
          </a:p>
        </p:txBody>
      </p:sp>
      <p:sp>
        <p:nvSpPr>
          <p:cNvPr id="3" name="Content Placeholder 2"/>
          <p:cNvSpPr>
            <a:spLocks noGrp="1"/>
          </p:cNvSpPr>
          <p:nvPr>
            <p:ph idx="1"/>
          </p:nvPr>
        </p:nvSpPr>
        <p:spPr/>
        <p:txBody>
          <a:bodyPr/>
          <a:lstStyle/>
          <a:p>
            <a:pPr marL="0" indent="0">
              <a:buNone/>
            </a:pPr>
            <a:endParaRPr lang="en-IN" b="1" dirty="0" smtClean="0"/>
          </a:p>
          <a:p>
            <a:pPr>
              <a:lnSpc>
                <a:spcPct val="150000"/>
              </a:lnSpc>
            </a:pPr>
            <a:r>
              <a:rPr lang="en-IN" sz="2000" dirty="0"/>
              <a:t>create a working copy of a local repository by running the command</a:t>
            </a:r>
            <a:br>
              <a:rPr lang="en-IN" sz="2000" dirty="0"/>
            </a:br>
            <a:r>
              <a:rPr lang="en-IN" sz="2000" dirty="0"/>
              <a:t>$: git clone /path/to/repository</a:t>
            </a:r>
            <a:br>
              <a:rPr lang="en-IN" sz="2000" dirty="0"/>
            </a:br>
            <a:r>
              <a:rPr lang="en-IN" sz="2000" dirty="0"/>
              <a:t>when using a remote server, your command will be</a:t>
            </a:r>
            <a:br>
              <a:rPr lang="en-IN" sz="2000" dirty="0"/>
            </a:br>
            <a:r>
              <a:rPr lang="en-IN" sz="2000" dirty="0"/>
              <a:t>$: git </a:t>
            </a:r>
            <a:r>
              <a:rPr lang="en-IN" sz="2000" dirty="0" smtClean="0"/>
              <a:t>clone username@host</a:t>
            </a:r>
            <a:r>
              <a:rPr lang="en-IN" sz="2000" dirty="0"/>
              <a:t>:/</a:t>
            </a:r>
            <a:r>
              <a:rPr lang="en-IN" sz="2000" dirty="0" smtClean="0"/>
              <a:t>path/to/repository</a:t>
            </a:r>
          </a:p>
          <a:p>
            <a:pPr marL="0" indent="0">
              <a:lnSpc>
                <a:spcPct val="150000"/>
              </a:lnSpc>
              <a:buNone/>
            </a:pPr>
            <a:r>
              <a:rPr lang="en-IN" sz="2000" dirty="0" smtClean="0"/>
              <a:t>Ex: git clone git://review.sonyericsson.net/platform/frameworks/base</a:t>
            </a:r>
          </a:p>
          <a:p>
            <a:pPr marL="0" indent="0">
              <a:lnSpc>
                <a:spcPct val="150000"/>
              </a:lnSpc>
              <a:buNone/>
            </a:pPr>
            <a:r>
              <a:rPr lang="en-IN" sz="2000" dirty="0"/>
              <a:t> </a:t>
            </a:r>
            <a:r>
              <a:rPr lang="en-IN" sz="2000" dirty="0" smtClean="0"/>
              <a:t>     it clones and stores the base git repository in your local.</a:t>
            </a:r>
            <a:endParaRPr lang="en-IN" sz="2000" dirty="0"/>
          </a:p>
        </p:txBody>
      </p:sp>
    </p:spTree>
    <p:extLst>
      <p:ext uri="{BB962C8B-B14F-4D97-AF65-F5344CB8AC3E}">
        <p14:creationId xmlns:p14="http://schemas.microsoft.com/office/powerpoint/2010/main" val="229671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440363"/>
          </a:xfrm>
        </p:spPr>
        <p:txBody>
          <a:bodyPr/>
          <a:lstStyle/>
          <a:p>
            <a:pPr algn="just">
              <a:lnSpc>
                <a:spcPct val="150000"/>
              </a:lnSpc>
            </a:pPr>
            <a:r>
              <a:rPr lang="en-IN" sz="2000" dirty="0"/>
              <a:t>your local repository consists of three "trees" maintained by git. the first one is your Working Directory which holds the actual files. the second one is the Index which acts as a staging area and finally the HEAD which </a:t>
            </a:r>
            <a:r>
              <a:rPr lang="en-IN" sz="2000" dirty="0" smtClean="0"/>
              <a:t>points to </a:t>
            </a:r>
            <a:r>
              <a:rPr lang="en-IN" sz="2000" dirty="0"/>
              <a:t>the last commit you've </a:t>
            </a:r>
            <a:r>
              <a:rPr lang="en-IN" sz="2000" dirty="0" smtClean="0"/>
              <a:t>made</a:t>
            </a:r>
            <a:r>
              <a:rPr lang="en-IN" dirty="0" smtClean="0"/>
              <a:t>.</a:t>
            </a:r>
            <a:endParaRPr lang="en-IN" dirty="0"/>
          </a:p>
        </p:txBody>
      </p:sp>
      <p:pic>
        <p:nvPicPr>
          <p:cNvPr id="2050" name="Picture 2" descr="http://rogerdudler.github.io/git-guide/img/tre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27109"/>
            <a:ext cx="65532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09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IN" sz="2000" b="1" dirty="0"/>
              <a:t>add &amp; commit</a:t>
            </a:r>
          </a:p>
          <a:p>
            <a:endParaRPr lang="en-IN" sz="2000" dirty="0" smtClean="0"/>
          </a:p>
          <a:p>
            <a:pPr>
              <a:lnSpc>
                <a:spcPct val="150000"/>
              </a:lnSpc>
            </a:pPr>
            <a:r>
              <a:rPr lang="en-IN" sz="2000" dirty="0" smtClean="0"/>
              <a:t>You </a:t>
            </a:r>
            <a:r>
              <a:rPr lang="en-IN" sz="2000" dirty="0"/>
              <a:t>can propose changes (add it to the </a:t>
            </a:r>
            <a:r>
              <a:rPr lang="en-IN" sz="2000" b="1" dirty="0"/>
              <a:t>Index</a:t>
            </a:r>
            <a:r>
              <a:rPr lang="en-IN" sz="2000" dirty="0"/>
              <a:t>) using</a:t>
            </a:r>
            <a:br>
              <a:rPr lang="en-IN" sz="2000" dirty="0"/>
            </a:br>
            <a:r>
              <a:rPr lang="en-IN" sz="2000" dirty="0"/>
              <a:t>$: git add &lt;filename&gt;</a:t>
            </a:r>
            <a:br>
              <a:rPr lang="en-IN" sz="2000" dirty="0"/>
            </a:br>
            <a:r>
              <a:rPr lang="en-IN" sz="2000" dirty="0" smtClean="0"/>
              <a:t>$: git </a:t>
            </a:r>
            <a:r>
              <a:rPr lang="en-IN" sz="2000" dirty="0"/>
              <a:t>add *</a:t>
            </a:r>
            <a:br>
              <a:rPr lang="en-IN" sz="2000" dirty="0"/>
            </a:br>
            <a:r>
              <a:rPr lang="en-IN" sz="2000" dirty="0"/>
              <a:t>This is the first step in the basic git workflow. To actually commit these changes use</a:t>
            </a:r>
            <a:br>
              <a:rPr lang="en-IN" sz="2000" dirty="0"/>
            </a:br>
            <a:r>
              <a:rPr lang="en-IN" sz="2000" dirty="0"/>
              <a:t>$: git commit -m "Commit message"</a:t>
            </a:r>
            <a:br>
              <a:rPr lang="en-IN" sz="2000" dirty="0"/>
            </a:br>
            <a:r>
              <a:rPr lang="en-IN" sz="2000" dirty="0"/>
              <a:t>Now the file is committed to the </a:t>
            </a:r>
            <a:r>
              <a:rPr lang="en-IN" sz="2000" b="1" dirty="0"/>
              <a:t>HEAD</a:t>
            </a:r>
            <a:r>
              <a:rPr lang="en-IN" sz="2000" dirty="0"/>
              <a:t>, but not in your remote repository yet. </a:t>
            </a:r>
          </a:p>
          <a:p>
            <a:endParaRPr lang="en-IN" sz="2000" dirty="0"/>
          </a:p>
        </p:txBody>
      </p:sp>
    </p:spTree>
    <p:extLst>
      <p:ext uri="{BB962C8B-B14F-4D97-AF65-F5344CB8AC3E}">
        <p14:creationId xmlns:p14="http://schemas.microsoft.com/office/powerpoint/2010/main" val="282617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IN" sz="2000" b="1" dirty="0"/>
              <a:t>Commit object (commit) </a:t>
            </a:r>
          </a:p>
          <a:p>
            <a:r>
              <a:rPr lang="en-IN" sz="2000" dirty="0"/>
              <a:t>Conceptually a commit object (short:commit) represents a version of all files tracked in the repository at the time the commit was </a:t>
            </a:r>
            <a:r>
              <a:rPr lang="en-IN" sz="2000" dirty="0" smtClean="0"/>
              <a:t>created</a:t>
            </a:r>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pPr>
              <a:lnSpc>
                <a:spcPct val="150000"/>
              </a:lnSpc>
            </a:pPr>
            <a:r>
              <a:rPr lang="en-IN" sz="2000" dirty="0"/>
              <a:t>Git commit object is identified by its hash (SHA-1 checksum). SHA-1 produces a 160-bit (20-byte) hash value. A SHA-1 hash value is typically rendered as a hexadecimal number, 40 digits </a:t>
            </a:r>
            <a:r>
              <a:rPr lang="en-IN" sz="2000" dirty="0" smtClean="0"/>
              <a:t>long.</a:t>
            </a:r>
          </a:p>
          <a:p>
            <a:r>
              <a:rPr lang="en-IN" sz="2000" dirty="0"/>
              <a:t>Ex: commit 30605803fcbd507df36a3108945e02908c823828</a:t>
            </a:r>
          </a:p>
          <a:p>
            <a:pPr marL="0" indent="0">
              <a:buNone/>
            </a:pPr>
            <a:endParaRPr lang="en-IN" sz="2000" dirty="0" smtClean="0"/>
          </a:p>
        </p:txBody>
      </p:sp>
      <p:pic>
        <p:nvPicPr>
          <p:cNvPr id="2050" name="Picture 2" descr="C:\Users\20074725\Desktop\xcommit_object_png_pagespeed_ic_teg3LDV5T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983" y="1752600"/>
            <a:ext cx="29718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7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a:bodyPr>
          <a:lstStyle/>
          <a:p>
            <a:pPr marL="0" indent="0">
              <a:buNone/>
            </a:pPr>
            <a:r>
              <a:rPr lang="en-IN" sz="2200" b="1" dirty="0"/>
              <a:t>pushing changes</a:t>
            </a:r>
          </a:p>
          <a:p>
            <a:pPr>
              <a:lnSpc>
                <a:spcPct val="150000"/>
              </a:lnSpc>
            </a:pPr>
            <a:r>
              <a:rPr lang="en-IN" sz="2000" dirty="0"/>
              <a:t>Your changes are now in the </a:t>
            </a:r>
            <a:r>
              <a:rPr lang="en-IN" sz="2000" b="1" dirty="0"/>
              <a:t>HEAD</a:t>
            </a:r>
            <a:r>
              <a:rPr lang="en-IN" sz="2000" dirty="0"/>
              <a:t> of your local working copy. To send those changes to your remote repository, execute </a:t>
            </a:r>
            <a:br>
              <a:rPr lang="en-IN" sz="2000" dirty="0"/>
            </a:br>
            <a:r>
              <a:rPr lang="en-IN" sz="2000" dirty="0"/>
              <a:t>$: </a:t>
            </a:r>
            <a:r>
              <a:rPr lang="en-IN" sz="2000" dirty="0" smtClean="0"/>
              <a:t>git </a:t>
            </a:r>
            <a:r>
              <a:rPr lang="en-IN" sz="2000" dirty="0"/>
              <a:t>push origin master</a:t>
            </a:r>
            <a:br>
              <a:rPr lang="en-IN" sz="2000" dirty="0"/>
            </a:br>
            <a:r>
              <a:rPr lang="en-IN" sz="2000" dirty="0"/>
              <a:t>Change </a:t>
            </a:r>
            <a:r>
              <a:rPr lang="en-IN" sz="2000" i="1" dirty="0"/>
              <a:t>master</a:t>
            </a:r>
            <a:r>
              <a:rPr lang="en-IN" sz="2000" dirty="0"/>
              <a:t> to whatever branch you want to push your changes to</a:t>
            </a:r>
            <a:r>
              <a:rPr lang="en-IN" sz="2000" dirty="0" smtClean="0"/>
              <a:t>.</a:t>
            </a:r>
          </a:p>
          <a:p>
            <a:pPr marL="0" indent="0">
              <a:lnSpc>
                <a:spcPct val="150000"/>
              </a:lnSpc>
              <a:buNone/>
            </a:pPr>
            <a:r>
              <a:rPr lang="en-IN" sz="2000" dirty="0"/>
              <a:t> </a:t>
            </a:r>
            <a:r>
              <a:rPr lang="en-IN" sz="2000" dirty="0" smtClean="0"/>
              <a:t>     $: </a:t>
            </a:r>
            <a:r>
              <a:rPr lang="en-IN" sz="2000" dirty="0"/>
              <a:t>git push origin </a:t>
            </a:r>
            <a:r>
              <a:rPr lang="en-IN" sz="2000" dirty="0" err="1" smtClean="0"/>
              <a:t>HEAD:refs</a:t>
            </a:r>
            <a:r>
              <a:rPr lang="en-IN" sz="2000" dirty="0" smtClean="0"/>
              <a:t>/for/l-</a:t>
            </a:r>
            <a:r>
              <a:rPr lang="en-IN" sz="2000" dirty="0" err="1" smtClean="0"/>
              <a:t>shinano</a:t>
            </a:r>
            <a:r>
              <a:rPr lang="en-IN" sz="2000" dirty="0" smtClean="0"/>
              <a:t>-</a:t>
            </a:r>
            <a:r>
              <a:rPr lang="en-IN" sz="2000" dirty="0" err="1" smtClean="0"/>
              <a:t>verizon</a:t>
            </a:r>
            <a:r>
              <a:rPr lang="en-IN" sz="2000" dirty="0" smtClean="0"/>
              <a:t>/</a:t>
            </a:r>
          </a:p>
          <a:p>
            <a:pPr>
              <a:lnSpc>
                <a:spcPct val="150000"/>
              </a:lnSpc>
            </a:pPr>
            <a:r>
              <a:rPr lang="en-IN" sz="2000" dirty="0" smtClean="0"/>
              <a:t>These changes are pushed to gerrit server for review.</a:t>
            </a:r>
          </a:p>
          <a:p>
            <a:pPr>
              <a:lnSpc>
                <a:spcPct val="150000"/>
              </a:lnSpc>
            </a:pPr>
            <a:r>
              <a:rPr lang="en-IN" sz="2000" dirty="0" smtClean="0"/>
              <a:t>After reviewing the changes, we do submit the changes.</a:t>
            </a:r>
          </a:p>
          <a:p>
            <a:pPr marL="0" indent="0">
              <a:lnSpc>
                <a:spcPct val="150000"/>
              </a:lnSpc>
              <a:buNone/>
            </a:pPr>
            <a:r>
              <a:rPr lang="en-IN" sz="2000" dirty="0" smtClean="0"/>
              <a:t>       $: git commit</a:t>
            </a:r>
            <a:endParaRPr lang="en-IN" sz="2000" dirty="0"/>
          </a:p>
          <a:p>
            <a:pPr>
              <a:lnSpc>
                <a:spcPct val="150000"/>
              </a:lnSpc>
            </a:pPr>
            <a:endParaRPr lang="en-IN" sz="2000" dirty="0" smtClean="0"/>
          </a:p>
          <a:p>
            <a:pPr marL="0" indent="0">
              <a:lnSpc>
                <a:spcPct val="150000"/>
              </a:lnSpc>
              <a:buNone/>
            </a:pPr>
            <a:endParaRPr lang="en-IN" sz="2000" dirty="0"/>
          </a:p>
        </p:txBody>
      </p:sp>
    </p:spTree>
    <p:extLst>
      <p:ext uri="{BB962C8B-B14F-4D97-AF65-F5344CB8AC3E}">
        <p14:creationId xmlns:p14="http://schemas.microsoft.com/office/powerpoint/2010/main" val="159441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marL="0" indent="0">
              <a:buNone/>
            </a:pPr>
            <a:r>
              <a:rPr lang="en-IN" sz="2200" b="1" dirty="0"/>
              <a:t>branching</a:t>
            </a:r>
          </a:p>
          <a:p>
            <a:pPr>
              <a:lnSpc>
                <a:spcPct val="160000"/>
              </a:lnSpc>
            </a:pPr>
            <a:r>
              <a:rPr lang="en-IN" sz="2000" dirty="0"/>
              <a:t>Branches are used to develop features isolated from each other. The </a:t>
            </a:r>
            <a:r>
              <a:rPr lang="en-IN" sz="2000" i="1" dirty="0"/>
              <a:t>master</a:t>
            </a:r>
            <a:r>
              <a:rPr lang="en-IN" sz="2000" dirty="0"/>
              <a:t> branch is the "default" branch when you create a repository. Use other branches for development and merge them back to the master branch upon completion. </a:t>
            </a:r>
          </a:p>
          <a:p>
            <a:pPr>
              <a:lnSpc>
                <a:spcPct val="160000"/>
              </a:lnSpc>
            </a:pPr>
            <a:r>
              <a:rPr lang="en-IN" sz="2000" dirty="0"/>
              <a:t>create a new branch named "feature_x" and switch to it using</a:t>
            </a:r>
            <a:br>
              <a:rPr lang="en-IN" sz="2000" dirty="0"/>
            </a:br>
            <a:r>
              <a:rPr lang="en-IN" sz="2000" dirty="0"/>
              <a:t>$: g</a:t>
            </a:r>
            <a:r>
              <a:rPr lang="en-IN" sz="2000" dirty="0" smtClean="0"/>
              <a:t>it </a:t>
            </a:r>
            <a:r>
              <a:rPr lang="en-IN" sz="2000" dirty="0"/>
              <a:t>checkout -b feature_x</a:t>
            </a:r>
            <a:br>
              <a:rPr lang="en-IN" sz="2000" dirty="0"/>
            </a:br>
            <a:r>
              <a:rPr lang="en-IN" sz="2000" dirty="0"/>
              <a:t>switch back to master</a:t>
            </a:r>
            <a:br>
              <a:rPr lang="en-IN" sz="2000" dirty="0"/>
            </a:br>
            <a:r>
              <a:rPr lang="en-IN" sz="2000" dirty="0"/>
              <a:t>$: </a:t>
            </a:r>
            <a:r>
              <a:rPr lang="en-IN" sz="2000" dirty="0" smtClean="0"/>
              <a:t>git </a:t>
            </a:r>
            <a:r>
              <a:rPr lang="en-IN" sz="2000" dirty="0"/>
              <a:t>checkout master</a:t>
            </a:r>
            <a:br>
              <a:rPr lang="en-IN" sz="2000" dirty="0"/>
            </a:br>
            <a:r>
              <a:rPr lang="en-IN" sz="2000" dirty="0"/>
              <a:t>and delete the branch again</a:t>
            </a:r>
            <a:br>
              <a:rPr lang="en-IN" sz="2000" dirty="0"/>
            </a:br>
            <a:r>
              <a:rPr lang="en-IN" sz="2000" dirty="0"/>
              <a:t>$: </a:t>
            </a:r>
            <a:r>
              <a:rPr lang="en-IN" sz="2000" dirty="0" smtClean="0"/>
              <a:t>git </a:t>
            </a:r>
            <a:r>
              <a:rPr lang="en-IN" sz="2000" dirty="0"/>
              <a:t>branch -d feature_x</a:t>
            </a:r>
            <a:br>
              <a:rPr lang="en-IN" sz="2000" dirty="0"/>
            </a:br>
            <a:r>
              <a:rPr lang="en-IN" sz="2000" dirty="0"/>
              <a:t>a branch is </a:t>
            </a:r>
            <a:r>
              <a:rPr lang="en-IN" sz="2000" i="1" dirty="0"/>
              <a:t>not available to </a:t>
            </a:r>
            <a:r>
              <a:rPr lang="en-IN" sz="2200" i="1" dirty="0"/>
              <a:t>others</a:t>
            </a:r>
            <a:r>
              <a:rPr lang="en-IN" sz="2200" dirty="0"/>
              <a:t> unless you push the branch to your remote repository</a:t>
            </a:r>
            <a:br>
              <a:rPr lang="en-IN" sz="2200" dirty="0"/>
            </a:br>
            <a:r>
              <a:rPr lang="en-IN" sz="2000" dirty="0"/>
              <a:t>$: </a:t>
            </a:r>
            <a:r>
              <a:rPr lang="en-IN" sz="2200" dirty="0"/>
              <a:t>git push origin </a:t>
            </a:r>
            <a:r>
              <a:rPr lang="en-IN" sz="2200" dirty="0" err="1" smtClean="0"/>
              <a:t>HEAD:refs</a:t>
            </a:r>
            <a:r>
              <a:rPr lang="en-IN" sz="2200" dirty="0" smtClean="0"/>
              <a:t>/for/l-</a:t>
            </a:r>
            <a:r>
              <a:rPr lang="en-IN" sz="2200" dirty="0" err="1" smtClean="0"/>
              <a:t>shinano</a:t>
            </a:r>
            <a:r>
              <a:rPr lang="en-IN" sz="2200" dirty="0" smtClean="0"/>
              <a:t>-</a:t>
            </a:r>
            <a:r>
              <a:rPr lang="en-IN" sz="2200" dirty="0" err="1" smtClean="0"/>
              <a:t>docomo</a:t>
            </a:r>
            <a:r>
              <a:rPr lang="en-IN" sz="2200" dirty="0" smtClean="0"/>
              <a:t>/&lt;topic-name&gt;</a:t>
            </a:r>
            <a:endParaRPr lang="en-IN" sz="2200" dirty="0"/>
          </a:p>
          <a:p>
            <a:pPr>
              <a:lnSpc>
                <a:spcPct val="160000"/>
              </a:lnSpc>
            </a:pPr>
            <a:endParaRPr lang="en-IN" sz="2200" dirty="0"/>
          </a:p>
          <a:p>
            <a:endParaRPr lang="en-IN" dirty="0"/>
          </a:p>
        </p:txBody>
      </p:sp>
    </p:spTree>
    <p:extLst>
      <p:ext uri="{BB962C8B-B14F-4D97-AF65-F5344CB8AC3E}">
        <p14:creationId xmlns:p14="http://schemas.microsoft.com/office/powerpoint/2010/main" val="2199127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13776</TotalTime>
  <Words>947</Words>
  <Application>Microsoft Office PowerPoint</Application>
  <PresentationFormat>On-screen Show (4:3)</PresentationFormat>
  <Paragraphs>154</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GIT</vt:lpstr>
      <vt:lpstr>What is a version control system ?</vt:lpstr>
      <vt:lpstr>PowerPoint Presentation</vt:lpstr>
      <vt:lpstr>checkout a repository </vt:lpstr>
      <vt:lpstr>PowerPoint Presentation</vt:lpstr>
      <vt:lpstr>PowerPoint Presentation</vt:lpstr>
      <vt:lpstr>PowerPoint Presentation</vt:lpstr>
      <vt:lpstr>PowerPoint Presentation</vt:lpstr>
      <vt:lpstr>PowerPoint Presentation</vt:lpstr>
      <vt:lpstr>Sharing commits</vt:lpstr>
      <vt:lpstr>Sharing commits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Kiran Kumar Rayi</dc:creator>
  <cp:lastModifiedBy>Kiran Kumar Rayi</cp:lastModifiedBy>
  <cp:revision>49</cp:revision>
  <dcterms:created xsi:type="dcterms:W3CDTF">2006-08-16T00:00:00Z</dcterms:created>
  <dcterms:modified xsi:type="dcterms:W3CDTF">2015-12-09T10:48:19Z</dcterms:modified>
</cp:coreProperties>
</file>