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65" r:id="rId4"/>
    <p:sldId id="259" r:id="rId5"/>
    <p:sldId id="260" r:id="rId6"/>
    <p:sldId id="261" r:id="rId7"/>
    <p:sldId id="262" r:id="rId8"/>
    <p:sldId id="268"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636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75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34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45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22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951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66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02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523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297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01/11/2018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601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01/11/2018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52628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13" name="Rectangle 12">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7DC2E92F-8B5D-4830-ADF4-A6DAA6B57A23}"/>
              </a:ext>
            </a:extLst>
          </p:cNvPr>
          <p:cNvSpPr>
            <a:spLocks noGrp="1"/>
          </p:cNvSpPr>
          <p:nvPr>
            <p:ph type="subTitle" idx="1"/>
          </p:nvPr>
        </p:nvSpPr>
        <p:spPr>
          <a:xfrm>
            <a:off x="2417779" y="4522719"/>
            <a:ext cx="7379502" cy="522928"/>
          </a:xfrm>
        </p:spPr>
        <p:txBody>
          <a:bodyPr>
            <a:normAutofit/>
          </a:bodyPr>
          <a:lstStyle/>
          <a:p>
            <a:r>
              <a:rPr lang="en-US" dirty="0" err="1">
                <a:solidFill>
                  <a:srgbClr val="000000"/>
                </a:solidFill>
              </a:rPr>
              <a:t>Desafio</a:t>
            </a:r>
            <a:r>
              <a:rPr lang="en-US" dirty="0">
                <a:solidFill>
                  <a:srgbClr val="000000"/>
                </a:solidFill>
              </a:rPr>
              <a:t> III: </a:t>
            </a:r>
            <a:r>
              <a:rPr lang="en-US" dirty="0" err="1">
                <a:solidFill>
                  <a:srgbClr val="000000"/>
                </a:solidFill>
              </a:rPr>
              <a:t>Construcción</a:t>
            </a:r>
            <a:r>
              <a:rPr lang="en-US" dirty="0">
                <a:solidFill>
                  <a:srgbClr val="000000"/>
                </a:solidFill>
              </a:rPr>
              <a:t> de un </a:t>
            </a:r>
            <a:r>
              <a:rPr lang="en-US" dirty="0" err="1">
                <a:solidFill>
                  <a:srgbClr val="000000"/>
                </a:solidFill>
              </a:rPr>
              <a:t>clasificador</a:t>
            </a:r>
            <a:endParaRPr lang="es-AR" dirty="0">
              <a:solidFill>
                <a:srgbClr val="000000"/>
              </a:solidFill>
            </a:endParaRPr>
          </a:p>
        </p:txBody>
      </p:sp>
      <p:cxnSp>
        <p:nvCxnSpPr>
          <p:cNvPr id="16" name="Straight Connector 15">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435465"/>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1026" name="Picture 2" descr="https://www.digitalhouse.com/wp-content/uploads/2017/05/Logo-fondo-transparente-1.png">
            <a:extLst>
              <a:ext uri="{FF2B5EF4-FFF2-40B4-BE49-F238E27FC236}">
                <a16:creationId xmlns:a16="http://schemas.microsoft.com/office/drawing/2014/main" id="{2421A765-22D6-4148-A505-5C0FE2C46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2698" y="4329501"/>
            <a:ext cx="2452687" cy="874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DC4699-6741-4323-882B-DA69F3E7A5CB}"/>
              </a:ext>
            </a:extLst>
          </p:cNvPr>
          <p:cNvSpPr txBox="1"/>
          <p:nvPr/>
        </p:nvSpPr>
        <p:spPr>
          <a:xfrm>
            <a:off x="2488223" y="2329962"/>
            <a:ext cx="269657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Ramiro Harari</a:t>
            </a:r>
          </a:p>
        </p:txBody>
      </p:sp>
      <p:pic>
        <p:nvPicPr>
          <p:cNvPr id="6" name="Picture 5">
            <a:extLst>
              <a:ext uri="{FF2B5EF4-FFF2-40B4-BE49-F238E27FC236}">
                <a16:creationId xmlns:a16="http://schemas.microsoft.com/office/drawing/2014/main" id="{B4DAAC0F-8231-448C-B07D-0B38F2DF41A6}"/>
              </a:ext>
            </a:extLst>
          </p:cNvPr>
          <p:cNvPicPr>
            <a:picLocks noChangeAspect="1"/>
          </p:cNvPicPr>
          <p:nvPr/>
        </p:nvPicPr>
        <p:blipFill>
          <a:blip r:embed="rId4"/>
          <a:stretch>
            <a:fillRect/>
          </a:stretch>
        </p:blipFill>
        <p:spPr>
          <a:xfrm>
            <a:off x="5497367" y="1690530"/>
            <a:ext cx="4220935" cy="2237099"/>
          </a:xfrm>
          <a:prstGeom prst="rect">
            <a:avLst/>
          </a:prstGeom>
        </p:spPr>
      </p:pic>
    </p:spTree>
    <p:extLst>
      <p:ext uri="{BB962C8B-B14F-4D97-AF65-F5344CB8AC3E}">
        <p14:creationId xmlns:p14="http://schemas.microsoft.com/office/powerpoint/2010/main" val="182949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Planteo del problema</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pPr marL="457200" lvl="1" indent="0">
              <a:buNone/>
            </a:pPr>
            <a:r>
              <a:rPr lang="es-AR" dirty="0"/>
              <a:t>Una de las mayores perdidas de una compañía de seguros están representadas por las pólizas que aun dadas de alta, no pueden cobrar ninguna de sus cuotas en los primeros tres meses de vigencia, motivo por el cual inmediatamente la misma se anula.</a:t>
            </a:r>
            <a:br>
              <a:rPr lang="es-AR" dirty="0"/>
            </a:br>
            <a:r>
              <a:rPr lang="es-AR" dirty="0"/>
              <a:t>Esto se conoce dentro del rubro como </a:t>
            </a:r>
            <a:r>
              <a:rPr lang="es-AR" b="1" dirty="0" err="1"/>
              <a:t>Lapse</a:t>
            </a:r>
            <a:r>
              <a:rPr lang="es-AR" b="1" dirty="0"/>
              <a:t> 90</a:t>
            </a:r>
          </a:p>
          <a:p>
            <a:pPr marL="457200" lvl="1" indent="0">
              <a:buNone/>
            </a:pPr>
            <a:r>
              <a:rPr lang="es-AR" dirty="0"/>
              <a:t>El objetivo de este trabajo, es encontrar un modelo que prediga la probabilidad de que una póliza caiga dentro de esta clasificación, con el objetivo de poder realizar alguna acción preventiva, evitando que la póliza se anule.</a:t>
            </a:r>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11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Metodología utilizada</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r>
              <a:rPr lang="es-AR" sz="1400" dirty="0"/>
              <a:t>Armado del </a:t>
            </a:r>
            <a:r>
              <a:rPr lang="es-AR" sz="1400" dirty="0" err="1"/>
              <a:t>dataset</a:t>
            </a:r>
            <a:endParaRPr lang="es-AR" sz="1400" dirty="0"/>
          </a:p>
          <a:p>
            <a:pPr lvl="1"/>
            <a:r>
              <a:rPr lang="es-AR" sz="1400" dirty="0"/>
              <a:t>A través de una cartera de pólizas de 3.5M, se tomó una muestra aleatoria de 300.000 casos.</a:t>
            </a:r>
          </a:p>
          <a:p>
            <a:pPr lvl="1"/>
            <a:r>
              <a:rPr lang="es-AR" sz="1400" dirty="0"/>
              <a:t>Se tomaron variables relacionadas a la póliza en si (producto, ramo, premio, punto de venta, </a:t>
            </a:r>
            <a:r>
              <a:rPr lang="es-AR" sz="1400" dirty="0" err="1"/>
              <a:t>etc</a:t>
            </a:r>
            <a:r>
              <a:rPr lang="es-AR" sz="1400" dirty="0"/>
              <a:t>), así como también variables inherentes al titular de la misma.</a:t>
            </a:r>
          </a:p>
          <a:p>
            <a:r>
              <a:rPr lang="es-AR" sz="1400" dirty="0"/>
              <a:t>EDA</a:t>
            </a:r>
          </a:p>
          <a:p>
            <a:pPr lvl="1"/>
            <a:r>
              <a:rPr lang="es-AR" sz="1400" dirty="0"/>
              <a:t>Se realizó una limpieza superficial del </a:t>
            </a:r>
            <a:r>
              <a:rPr lang="es-AR" sz="1400" dirty="0" err="1"/>
              <a:t>dataset</a:t>
            </a:r>
            <a:r>
              <a:rPr lang="es-AR" sz="1400" dirty="0"/>
              <a:t>, corrigiendo algunos errores (Provincia, Premio y Sexo)</a:t>
            </a:r>
          </a:p>
          <a:p>
            <a:pPr lvl="1"/>
            <a:r>
              <a:rPr lang="es-AR" sz="1400" dirty="0"/>
              <a:t>Eliminación de </a:t>
            </a:r>
            <a:r>
              <a:rPr lang="es-AR" sz="1400" dirty="0" err="1"/>
              <a:t>outliers</a:t>
            </a:r>
            <a:endParaRPr lang="es-AR" sz="1400" dirty="0"/>
          </a:p>
          <a:p>
            <a:pPr lvl="1"/>
            <a:endParaRPr lang="es-AR"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06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Modelado</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994543"/>
          </a:xfrm>
        </p:spPr>
        <p:txBody>
          <a:bodyPr>
            <a:normAutofit/>
          </a:bodyPr>
          <a:lstStyle/>
          <a:p>
            <a:r>
              <a:rPr lang="es-AR" sz="1600" dirty="0"/>
              <a:t>Modelos utilizados:</a:t>
            </a:r>
          </a:p>
          <a:p>
            <a:pPr lvl="1"/>
            <a:r>
              <a:rPr lang="es-AR" sz="1400" dirty="0" err="1"/>
              <a:t>Naive</a:t>
            </a:r>
            <a:r>
              <a:rPr lang="es-AR" sz="1400" dirty="0"/>
              <a:t> Bayes</a:t>
            </a:r>
          </a:p>
          <a:p>
            <a:pPr lvl="1"/>
            <a:r>
              <a:rPr lang="es-AR" sz="1400" dirty="0"/>
              <a:t>Regresión Logística</a:t>
            </a:r>
          </a:p>
          <a:p>
            <a:pPr lvl="1"/>
            <a:r>
              <a:rPr lang="es-AR" sz="1400" dirty="0"/>
              <a:t>K </a:t>
            </a:r>
            <a:r>
              <a:rPr lang="es-AR" sz="1400" dirty="0" err="1"/>
              <a:t>Nearest</a:t>
            </a:r>
            <a:r>
              <a:rPr lang="es-AR" sz="1400" dirty="0"/>
              <a:t> </a:t>
            </a:r>
            <a:r>
              <a:rPr lang="es-AR" sz="1400" dirty="0" err="1"/>
              <a:t>Neighbours</a:t>
            </a:r>
            <a:r>
              <a:rPr lang="es-AR" sz="1400" dirty="0"/>
              <a:t> (KNN)</a:t>
            </a:r>
          </a:p>
          <a:p>
            <a:pPr lvl="1"/>
            <a:r>
              <a:rPr lang="es-AR" sz="1400" dirty="0" err="1"/>
              <a:t>CatBoost</a:t>
            </a:r>
            <a:endParaRPr lang="es-AR" sz="1400" dirty="0"/>
          </a:p>
          <a:p>
            <a:r>
              <a:rPr lang="es-AR" sz="1600" dirty="0" err="1"/>
              <a:t>Naive</a:t>
            </a:r>
            <a:r>
              <a:rPr lang="es-AR" sz="1600" dirty="0"/>
              <a:t> Bayes fue utilizado como </a:t>
            </a:r>
            <a:r>
              <a:rPr lang="es-AR" sz="1600" dirty="0" err="1"/>
              <a:t>baseline</a:t>
            </a:r>
            <a:r>
              <a:rPr lang="es-AR" sz="1600" dirty="0"/>
              <a:t> para compararlo con el resto de los modelos</a:t>
            </a:r>
          </a:p>
          <a:p>
            <a:r>
              <a:rPr lang="es-AR" sz="1600" dirty="0"/>
              <a:t>Tanto para Regresión Logística como para KNN se utilizo </a:t>
            </a:r>
            <a:r>
              <a:rPr lang="es-AR" sz="1600" dirty="0" err="1"/>
              <a:t>cross-validation</a:t>
            </a:r>
            <a:r>
              <a:rPr lang="es-AR" sz="1600" dirty="0"/>
              <a:t> como método de tuneo de </a:t>
            </a:r>
            <a:r>
              <a:rPr lang="es-AR" sz="1600" dirty="0" err="1"/>
              <a:t>hiperparametros</a:t>
            </a:r>
            <a:endParaRPr lang="es-AR" sz="1600" dirty="0"/>
          </a:p>
          <a:p>
            <a:pPr lvl="1"/>
            <a:endParaRPr lang="es-AR" sz="1400" dirty="0"/>
          </a:p>
          <a:p>
            <a:pPr lvl="1"/>
            <a:endParaRPr lang="es-AR" sz="1200" dirty="0"/>
          </a:p>
          <a:p>
            <a:pPr lvl="1"/>
            <a:endParaRPr lang="es-AR" sz="1200"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Correlación</a:t>
            </a:r>
            <a:r>
              <a:rPr lang="en-US" sz="2500" dirty="0"/>
              <a:t> entre las variables</a:t>
            </a:r>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BEC4C67-F6E8-4F4F-850B-22DAF3EB2506}"/>
              </a:ext>
            </a:extLst>
          </p:cNvPr>
          <p:cNvPicPr>
            <a:picLocks noChangeAspect="1"/>
          </p:cNvPicPr>
          <p:nvPr/>
        </p:nvPicPr>
        <p:blipFill>
          <a:blip r:embed="rId4"/>
          <a:stretch>
            <a:fillRect/>
          </a:stretch>
        </p:blipFill>
        <p:spPr>
          <a:xfrm>
            <a:off x="6865893" y="1073827"/>
            <a:ext cx="4035792" cy="3881716"/>
          </a:xfrm>
          <a:prstGeom prst="rect">
            <a:avLst/>
          </a:prstGeom>
        </p:spPr>
      </p:pic>
      <p:sp>
        <p:nvSpPr>
          <p:cNvPr id="6" name="TextBox 5">
            <a:extLst>
              <a:ext uri="{FF2B5EF4-FFF2-40B4-BE49-F238E27FC236}">
                <a16:creationId xmlns:a16="http://schemas.microsoft.com/office/drawing/2014/main" id="{7C42FC79-F2AE-489D-B594-FD667DE550D6}"/>
              </a:ext>
            </a:extLst>
          </p:cNvPr>
          <p:cNvSpPr txBox="1"/>
          <p:nvPr/>
        </p:nvSpPr>
        <p:spPr>
          <a:xfrm>
            <a:off x="4601699" y="1474969"/>
            <a:ext cx="1945417" cy="1600438"/>
          </a:xfrm>
          <a:prstGeom prst="rect">
            <a:avLst/>
          </a:prstGeom>
          <a:noFill/>
        </p:spPr>
        <p:txBody>
          <a:bodyPr wrap="square" rtlCol="0">
            <a:spAutoFit/>
          </a:bodyPr>
          <a:lstStyle/>
          <a:p>
            <a:r>
              <a:rPr lang="es-AR" sz="1400" dirty="0"/>
              <a:t>Notamos una fuerte correlación negativa entre Premio y Producto Masivo. Esto es lógico, ya que estos últimos suelen tener premios muy bajos.</a:t>
            </a:r>
          </a:p>
        </p:txBody>
      </p:sp>
    </p:spTree>
    <p:extLst>
      <p:ext uri="{BB962C8B-B14F-4D97-AF65-F5344CB8AC3E}">
        <p14:creationId xmlns:p14="http://schemas.microsoft.com/office/powerpoint/2010/main" val="210009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Resultados</a:t>
            </a:r>
            <a:r>
              <a:rPr lang="en-US" sz="2500" dirty="0"/>
              <a:t> de </a:t>
            </a:r>
            <a:r>
              <a:rPr lang="en-US" sz="2500" dirty="0" err="1"/>
              <a:t>los</a:t>
            </a:r>
            <a:r>
              <a:rPr lang="en-US" sz="2500" dirty="0"/>
              <a:t> </a:t>
            </a:r>
            <a:r>
              <a:rPr lang="en-US" sz="2500" dirty="0" err="1"/>
              <a:t>distintos</a:t>
            </a:r>
            <a:r>
              <a:rPr lang="en-US" sz="2500" dirty="0"/>
              <a:t> </a:t>
            </a:r>
            <a:r>
              <a:rPr lang="en-US" sz="2500" dirty="0" err="1"/>
              <a:t>modelos</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664DF70-D2D6-41B7-BC72-65815A678C47}"/>
              </a:ext>
            </a:extLst>
          </p:cNvPr>
          <p:cNvPicPr>
            <a:picLocks noChangeAspect="1"/>
          </p:cNvPicPr>
          <p:nvPr/>
        </p:nvPicPr>
        <p:blipFill>
          <a:blip r:embed="rId4"/>
          <a:stretch>
            <a:fillRect/>
          </a:stretch>
        </p:blipFill>
        <p:spPr>
          <a:xfrm>
            <a:off x="4459673" y="1070047"/>
            <a:ext cx="2142752" cy="2020807"/>
          </a:xfrm>
          <a:prstGeom prst="rect">
            <a:avLst/>
          </a:prstGeom>
        </p:spPr>
      </p:pic>
      <p:pic>
        <p:nvPicPr>
          <p:cNvPr id="9" name="Picture 8">
            <a:extLst>
              <a:ext uri="{FF2B5EF4-FFF2-40B4-BE49-F238E27FC236}">
                <a16:creationId xmlns:a16="http://schemas.microsoft.com/office/drawing/2014/main" id="{E6C858B3-65AC-482D-ACCB-079D5F7386B1}"/>
              </a:ext>
            </a:extLst>
          </p:cNvPr>
          <p:cNvPicPr>
            <a:picLocks noChangeAspect="1"/>
          </p:cNvPicPr>
          <p:nvPr/>
        </p:nvPicPr>
        <p:blipFill>
          <a:blip r:embed="rId5"/>
          <a:stretch>
            <a:fillRect/>
          </a:stretch>
        </p:blipFill>
        <p:spPr>
          <a:xfrm>
            <a:off x="7828986" y="1070047"/>
            <a:ext cx="2070186" cy="1930685"/>
          </a:xfrm>
          <a:prstGeom prst="rect">
            <a:avLst/>
          </a:prstGeom>
        </p:spPr>
      </p:pic>
      <p:pic>
        <p:nvPicPr>
          <p:cNvPr id="11" name="Picture 10">
            <a:extLst>
              <a:ext uri="{FF2B5EF4-FFF2-40B4-BE49-F238E27FC236}">
                <a16:creationId xmlns:a16="http://schemas.microsoft.com/office/drawing/2014/main" id="{07E0F168-5A25-4E46-8D9E-845E7648AA28}"/>
              </a:ext>
            </a:extLst>
          </p:cNvPr>
          <p:cNvPicPr>
            <a:picLocks noChangeAspect="1"/>
          </p:cNvPicPr>
          <p:nvPr/>
        </p:nvPicPr>
        <p:blipFill>
          <a:blip r:embed="rId6"/>
          <a:stretch>
            <a:fillRect/>
          </a:stretch>
        </p:blipFill>
        <p:spPr>
          <a:xfrm>
            <a:off x="4538970" y="3108092"/>
            <a:ext cx="2063455" cy="1930686"/>
          </a:xfrm>
          <a:prstGeom prst="rect">
            <a:avLst/>
          </a:prstGeom>
        </p:spPr>
      </p:pic>
      <p:pic>
        <p:nvPicPr>
          <p:cNvPr id="13" name="Picture 12">
            <a:extLst>
              <a:ext uri="{FF2B5EF4-FFF2-40B4-BE49-F238E27FC236}">
                <a16:creationId xmlns:a16="http://schemas.microsoft.com/office/drawing/2014/main" id="{5E423A32-B152-41F5-93E2-E7B744838FB2}"/>
              </a:ext>
            </a:extLst>
          </p:cNvPr>
          <p:cNvPicPr>
            <a:picLocks noChangeAspect="1"/>
          </p:cNvPicPr>
          <p:nvPr/>
        </p:nvPicPr>
        <p:blipFill>
          <a:blip r:embed="rId7"/>
          <a:stretch>
            <a:fillRect/>
          </a:stretch>
        </p:blipFill>
        <p:spPr>
          <a:xfrm>
            <a:off x="7776839" y="3076395"/>
            <a:ext cx="2122333" cy="1990046"/>
          </a:xfrm>
          <a:prstGeom prst="rect">
            <a:avLst/>
          </a:prstGeom>
        </p:spPr>
      </p:pic>
    </p:spTree>
    <p:extLst>
      <p:ext uri="{BB962C8B-B14F-4D97-AF65-F5344CB8AC3E}">
        <p14:creationId xmlns:p14="http://schemas.microsoft.com/office/powerpoint/2010/main" val="334483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Comparación</a:t>
            </a:r>
            <a:r>
              <a:rPr lang="en-US" sz="2500" dirty="0"/>
              <a:t> de </a:t>
            </a:r>
            <a:r>
              <a:rPr lang="en-US" sz="2500" dirty="0" err="1"/>
              <a:t>resultados</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9F81608-8FB9-46B0-9451-6FBDDD654ED9}"/>
              </a:ext>
            </a:extLst>
          </p:cNvPr>
          <p:cNvPicPr>
            <a:picLocks noChangeAspect="1"/>
          </p:cNvPicPr>
          <p:nvPr/>
        </p:nvPicPr>
        <p:blipFill>
          <a:blip r:embed="rId4"/>
          <a:stretch>
            <a:fillRect/>
          </a:stretch>
        </p:blipFill>
        <p:spPr>
          <a:xfrm>
            <a:off x="4560814" y="1115798"/>
            <a:ext cx="6173827" cy="973273"/>
          </a:xfrm>
          <a:prstGeom prst="rect">
            <a:avLst/>
          </a:prstGeom>
        </p:spPr>
      </p:pic>
      <p:pic>
        <p:nvPicPr>
          <p:cNvPr id="9" name="Picture 8">
            <a:extLst>
              <a:ext uri="{FF2B5EF4-FFF2-40B4-BE49-F238E27FC236}">
                <a16:creationId xmlns:a16="http://schemas.microsoft.com/office/drawing/2014/main" id="{F06DA938-EF11-4195-AA21-4B6BC3F7E169}"/>
              </a:ext>
            </a:extLst>
          </p:cNvPr>
          <p:cNvPicPr>
            <a:picLocks noChangeAspect="1"/>
          </p:cNvPicPr>
          <p:nvPr/>
        </p:nvPicPr>
        <p:blipFill>
          <a:blip r:embed="rId5"/>
          <a:stretch>
            <a:fillRect/>
          </a:stretch>
        </p:blipFill>
        <p:spPr>
          <a:xfrm>
            <a:off x="4560814" y="2096580"/>
            <a:ext cx="6173827" cy="2975764"/>
          </a:xfrm>
          <a:prstGeom prst="rect">
            <a:avLst/>
          </a:prstGeom>
        </p:spPr>
      </p:pic>
    </p:spTree>
    <p:extLst>
      <p:ext uri="{BB962C8B-B14F-4D97-AF65-F5344CB8AC3E}">
        <p14:creationId xmlns:p14="http://schemas.microsoft.com/office/powerpoint/2010/main" val="63246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Comparación</a:t>
            </a:r>
            <a:r>
              <a:rPr lang="en-US" sz="2500" dirty="0"/>
              <a:t> de </a:t>
            </a:r>
            <a:r>
              <a:rPr lang="en-US" sz="2500" dirty="0" err="1"/>
              <a:t>resultados</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E203BF-4979-40EC-BAD2-A283A22C8DC4}"/>
              </a:ext>
            </a:extLst>
          </p:cNvPr>
          <p:cNvPicPr>
            <a:picLocks noChangeAspect="1"/>
          </p:cNvPicPr>
          <p:nvPr/>
        </p:nvPicPr>
        <p:blipFill>
          <a:blip r:embed="rId4"/>
          <a:stretch>
            <a:fillRect/>
          </a:stretch>
        </p:blipFill>
        <p:spPr>
          <a:xfrm>
            <a:off x="5581203" y="2253123"/>
            <a:ext cx="3924640" cy="2636748"/>
          </a:xfrm>
          <a:prstGeom prst="rect">
            <a:avLst/>
          </a:prstGeom>
        </p:spPr>
      </p:pic>
      <p:pic>
        <p:nvPicPr>
          <p:cNvPr id="7" name="Picture 6">
            <a:extLst>
              <a:ext uri="{FF2B5EF4-FFF2-40B4-BE49-F238E27FC236}">
                <a16:creationId xmlns:a16="http://schemas.microsoft.com/office/drawing/2014/main" id="{A9F81608-8FB9-46B0-9451-6FBDDD654ED9}"/>
              </a:ext>
            </a:extLst>
          </p:cNvPr>
          <p:cNvPicPr>
            <a:picLocks noChangeAspect="1"/>
          </p:cNvPicPr>
          <p:nvPr/>
        </p:nvPicPr>
        <p:blipFill>
          <a:blip r:embed="rId5"/>
          <a:stretch>
            <a:fillRect/>
          </a:stretch>
        </p:blipFill>
        <p:spPr>
          <a:xfrm>
            <a:off x="4577031" y="1114195"/>
            <a:ext cx="6173827" cy="973273"/>
          </a:xfrm>
          <a:prstGeom prst="rect">
            <a:avLst/>
          </a:prstGeom>
        </p:spPr>
      </p:pic>
    </p:spTree>
    <p:extLst>
      <p:ext uri="{BB962C8B-B14F-4D97-AF65-F5344CB8AC3E}">
        <p14:creationId xmlns:p14="http://schemas.microsoft.com/office/powerpoint/2010/main" val="198273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Repositorio</a:t>
            </a:r>
            <a:r>
              <a:rPr lang="en-US" sz="2500" dirty="0"/>
              <a:t> </a:t>
            </a:r>
            <a:r>
              <a:rPr lang="en-US" sz="2500" dirty="0" err="1"/>
              <a:t>github</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1CE3A74-EED9-4CDC-8BAD-FDCC6ECA8DA0}"/>
              </a:ext>
            </a:extLst>
          </p:cNvPr>
          <p:cNvPicPr>
            <a:picLocks noChangeAspect="1"/>
          </p:cNvPicPr>
          <p:nvPr/>
        </p:nvPicPr>
        <p:blipFill>
          <a:blip r:embed="rId4"/>
          <a:stretch>
            <a:fillRect/>
          </a:stretch>
        </p:blipFill>
        <p:spPr>
          <a:xfrm>
            <a:off x="5348061" y="1778126"/>
            <a:ext cx="4562475" cy="266700"/>
          </a:xfrm>
          <a:prstGeom prst="rect">
            <a:avLst/>
          </a:prstGeom>
        </p:spPr>
      </p:pic>
      <p:pic>
        <p:nvPicPr>
          <p:cNvPr id="4" name="Picture 3">
            <a:extLst>
              <a:ext uri="{FF2B5EF4-FFF2-40B4-BE49-F238E27FC236}">
                <a16:creationId xmlns:a16="http://schemas.microsoft.com/office/drawing/2014/main" id="{2FFB7781-736D-4C79-88D2-20AD265D17BF}"/>
              </a:ext>
            </a:extLst>
          </p:cNvPr>
          <p:cNvPicPr>
            <a:picLocks noChangeAspect="1"/>
          </p:cNvPicPr>
          <p:nvPr/>
        </p:nvPicPr>
        <p:blipFill>
          <a:blip r:embed="rId5"/>
          <a:stretch>
            <a:fillRect/>
          </a:stretch>
        </p:blipFill>
        <p:spPr>
          <a:xfrm>
            <a:off x="4539591" y="1975707"/>
            <a:ext cx="6531630" cy="1632908"/>
          </a:xfrm>
          <a:prstGeom prst="rect">
            <a:avLst/>
          </a:prstGeom>
        </p:spPr>
      </p:pic>
    </p:spTree>
    <p:extLst>
      <p:ext uri="{BB962C8B-B14F-4D97-AF65-F5344CB8AC3E}">
        <p14:creationId xmlns:p14="http://schemas.microsoft.com/office/powerpoint/2010/main" val="35964511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467</TotalTime>
  <Words>224</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PowerPoint Presentation</vt:lpstr>
      <vt:lpstr>Planteo del problema</vt:lpstr>
      <vt:lpstr>Metodología utilizada</vt:lpstr>
      <vt:lpstr>Modelado</vt:lpstr>
      <vt:lpstr>Correlación entre las variables</vt:lpstr>
      <vt:lpstr>Resultados de los distintos modelos</vt:lpstr>
      <vt:lpstr>Comparación de resultados</vt:lpstr>
      <vt:lpstr>Comparación de resultados</vt:lpstr>
      <vt:lpstr>Repositorio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1</dc:title>
  <dc:creator>Ramiro</dc:creator>
  <cp:lastModifiedBy>Ramiro</cp:lastModifiedBy>
  <cp:revision>64</cp:revision>
  <dcterms:created xsi:type="dcterms:W3CDTF">2018-09-14T13:05:48Z</dcterms:created>
  <dcterms:modified xsi:type="dcterms:W3CDTF">2018-11-01T22:19:58Z</dcterms:modified>
</cp:coreProperties>
</file>