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36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75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34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45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22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951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66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02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523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97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11/10/2018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01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11/10/2018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5262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eoname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3" name="Rectangle 12">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0E4B90-E4AA-4DA3-83E4-931C2848615B}"/>
              </a:ext>
            </a:extLst>
          </p:cNvPr>
          <p:cNvSpPr>
            <a:spLocks noGrp="1"/>
          </p:cNvSpPr>
          <p:nvPr>
            <p:ph type="ctrTitle"/>
          </p:nvPr>
        </p:nvSpPr>
        <p:spPr>
          <a:xfrm>
            <a:off x="2312277" y="413695"/>
            <a:ext cx="7405874" cy="2813775"/>
          </a:xfrm>
        </p:spPr>
        <p:txBody>
          <a:bodyPr anchor="ctr">
            <a:normAutofit/>
          </a:bodyPr>
          <a:lstStyle/>
          <a:p>
            <a:r>
              <a:rPr lang="en-US" sz="4800" dirty="0">
                <a:solidFill>
                  <a:srgbClr val="000000"/>
                </a:solidFill>
              </a:rPr>
              <a:t>Grupo 1</a:t>
            </a:r>
            <a:endParaRPr lang="es-AR" sz="4800" dirty="0">
              <a:solidFill>
                <a:srgbClr val="000000"/>
              </a:solidFill>
            </a:endParaRPr>
          </a:p>
        </p:txBody>
      </p:sp>
      <p:sp>
        <p:nvSpPr>
          <p:cNvPr id="3" name="Subtitle 2">
            <a:extLst>
              <a:ext uri="{FF2B5EF4-FFF2-40B4-BE49-F238E27FC236}">
                <a16:creationId xmlns:a16="http://schemas.microsoft.com/office/drawing/2014/main" id="{7DC2E92F-8B5D-4830-ADF4-A6DAA6B57A23}"/>
              </a:ext>
            </a:extLst>
          </p:cNvPr>
          <p:cNvSpPr>
            <a:spLocks noGrp="1"/>
          </p:cNvSpPr>
          <p:nvPr>
            <p:ph type="subTitle" idx="1"/>
          </p:nvPr>
        </p:nvSpPr>
        <p:spPr>
          <a:xfrm>
            <a:off x="2417779" y="4522719"/>
            <a:ext cx="7379502" cy="522928"/>
          </a:xfrm>
        </p:spPr>
        <p:txBody>
          <a:bodyPr>
            <a:normAutofit/>
          </a:bodyPr>
          <a:lstStyle/>
          <a:p>
            <a:r>
              <a:rPr lang="en-US" dirty="0" err="1">
                <a:solidFill>
                  <a:srgbClr val="000000"/>
                </a:solidFill>
              </a:rPr>
              <a:t>Desafio</a:t>
            </a:r>
            <a:r>
              <a:rPr lang="en-US" dirty="0">
                <a:solidFill>
                  <a:srgbClr val="000000"/>
                </a:solidFill>
              </a:rPr>
              <a:t> 1I: </a:t>
            </a:r>
            <a:r>
              <a:rPr lang="en-US" dirty="0" err="1">
                <a:solidFill>
                  <a:srgbClr val="000000"/>
                </a:solidFill>
              </a:rPr>
              <a:t>Tasador</a:t>
            </a:r>
            <a:r>
              <a:rPr lang="en-US" dirty="0">
                <a:solidFill>
                  <a:srgbClr val="000000"/>
                </a:solidFill>
              </a:rPr>
              <a:t> de </a:t>
            </a:r>
            <a:r>
              <a:rPr lang="en-US" dirty="0" err="1">
                <a:solidFill>
                  <a:srgbClr val="000000"/>
                </a:solidFill>
              </a:rPr>
              <a:t>propiedades</a:t>
            </a:r>
            <a:endParaRPr lang="es-AR" dirty="0">
              <a:solidFill>
                <a:srgbClr val="000000"/>
              </a:solidFill>
            </a:endParaRPr>
          </a:p>
        </p:txBody>
      </p:sp>
      <p:cxnSp>
        <p:nvCxnSpPr>
          <p:cNvPr id="16" name="Straight Connector 1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435465"/>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1026" name="Picture 2" descr="https://www.digitalhouse.com/wp-content/uploads/2017/05/Logo-fondo-transparente-1.png">
            <a:extLst>
              <a:ext uri="{FF2B5EF4-FFF2-40B4-BE49-F238E27FC236}">
                <a16:creationId xmlns:a16="http://schemas.microsoft.com/office/drawing/2014/main" id="{2421A765-22D6-4148-A505-5C0FE2C46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2698" y="4329501"/>
            <a:ext cx="2452687" cy="874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DC4699-6741-4323-882B-DA69F3E7A5CB}"/>
              </a:ext>
            </a:extLst>
          </p:cNvPr>
          <p:cNvSpPr txBox="1"/>
          <p:nvPr/>
        </p:nvSpPr>
        <p:spPr>
          <a:xfrm>
            <a:off x="2488223" y="2329962"/>
            <a:ext cx="269657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Ramiro </a:t>
            </a:r>
            <a:r>
              <a:rPr lang="en-US" dirty="0" err="1"/>
              <a:t>Catala</a:t>
            </a:r>
            <a:endParaRPr lang="en-US" dirty="0"/>
          </a:p>
          <a:p>
            <a:pPr marL="285750" indent="-285750">
              <a:buFont typeface="Arial" panose="020B0604020202020204" pitchFamily="34" charset="0"/>
              <a:buChar char="•"/>
            </a:pPr>
            <a:r>
              <a:rPr lang="en-US" dirty="0"/>
              <a:t>Ramiro Harari</a:t>
            </a:r>
          </a:p>
          <a:p>
            <a:pPr marL="285750" indent="-285750">
              <a:buFont typeface="Arial" panose="020B0604020202020204" pitchFamily="34" charset="0"/>
              <a:buChar char="•"/>
            </a:pPr>
            <a:r>
              <a:rPr lang="en-US" dirty="0"/>
              <a:t>Jonathan </a:t>
            </a:r>
            <a:r>
              <a:rPr lang="en-US" dirty="0" err="1"/>
              <a:t>Zambiazzo</a:t>
            </a:r>
            <a:endParaRPr lang="en-US" dirty="0"/>
          </a:p>
          <a:p>
            <a:pPr marL="285750" indent="-285750">
              <a:buFont typeface="Arial" panose="020B0604020202020204" pitchFamily="34" charset="0"/>
              <a:buChar char="•"/>
            </a:pPr>
            <a:r>
              <a:rPr lang="en-US" dirty="0"/>
              <a:t>Francisco </a:t>
            </a:r>
            <a:r>
              <a:rPr lang="en-US" dirty="0" err="1"/>
              <a:t>Ariztizabal</a:t>
            </a:r>
            <a:endParaRPr lang="es-AR" dirty="0"/>
          </a:p>
        </p:txBody>
      </p:sp>
      <p:pic>
        <p:nvPicPr>
          <p:cNvPr id="9" name="Picture 8">
            <a:extLst>
              <a:ext uri="{FF2B5EF4-FFF2-40B4-BE49-F238E27FC236}">
                <a16:creationId xmlns:a16="http://schemas.microsoft.com/office/drawing/2014/main" id="{3353DE25-4998-4878-A346-CD7F0DA2DDE9}"/>
              </a:ext>
            </a:extLst>
          </p:cNvPr>
          <p:cNvPicPr>
            <a:picLocks noChangeAspect="1"/>
          </p:cNvPicPr>
          <p:nvPr/>
        </p:nvPicPr>
        <p:blipFill>
          <a:blip r:embed="rId4"/>
          <a:stretch>
            <a:fillRect/>
          </a:stretch>
        </p:blipFill>
        <p:spPr>
          <a:xfrm>
            <a:off x="6459538" y="1524030"/>
            <a:ext cx="2857500" cy="2676525"/>
          </a:xfrm>
          <a:prstGeom prst="rect">
            <a:avLst/>
          </a:prstGeom>
        </p:spPr>
      </p:pic>
    </p:spTree>
    <p:extLst>
      <p:ext uri="{BB962C8B-B14F-4D97-AF65-F5344CB8AC3E}">
        <p14:creationId xmlns:p14="http://schemas.microsoft.com/office/powerpoint/2010/main" val="182949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Comparacion barrios cap. Fed.</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2B748A2-8923-430D-8917-28D955091944}"/>
              </a:ext>
            </a:extLst>
          </p:cNvPr>
          <p:cNvPicPr>
            <a:picLocks noChangeAspect="1"/>
          </p:cNvPicPr>
          <p:nvPr/>
        </p:nvPicPr>
        <p:blipFill>
          <a:blip r:embed="rId4"/>
          <a:stretch>
            <a:fillRect/>
          </a:stretch>
        </p:blipFill>
        <p:spPr>
          <a:xfrm>
            <a:off x="4783037" y="1031945"/>
            <a:ext cx="5789031" cy="4027377"/>
          </a:xfrm>
          <a:prstGeom prst="rect">
            <a:avLst/>
          </a:prstGeom>
        </p:spPr>
      </p:pic>
    </p:spTree>
    <p:extLst>
      <p:ext uri="{BB962C8B-B14F-4D97-AF65-F5344CB8AC3E}">
        <p14:creationId xmlns:p14="http://schemas.microsoft.com/office/powerpoint/2010/main" val="266619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Planteo del problema</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pPr marL="457200" lvl="1" indent="0">
              <a:buNone/>
            </a:pPr>
            <a:r>
              <a:rPr lang="en-US" dirty="0" err="1"/>
              <a:t>En</a:t>
            </a:r>
            <a:r>
              <a:rPr lang="en-US" dirty="0"/>
              <a:t> base a la </a:t>
            </a:r>
            <a:endParaRPr lang="es-AR"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11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err="1"/>
              <a:t>Metodologia</a:t>
            </a:r>
            <a:r>
              <a:rPr lang="es-AR" dirty="0"/>
              <a:t> utilizada</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r>
              <a:rPr lang="es-AR" sz="1400" dirty="0"/>
              <a:t>Análisis exploratorio del </a:t>
            </a:r>
            <a:r>
              <a:rPr lang="es-AR" sz="1400" dirty="0" err="1"/>
              <a:t>dataset</a:t>
            </a:r>
            <a:r>
              <a:rPr lang="es-AR" sz="1400" dirty="0"/>
              <a:t> original</a:t>
            </a:r>
          </a:p>
          <a:p>
            <a:pPr lvl="1"/>
            <a:r>
              <a:rPr lang="es-AR" sz="1400" dirty="0"/>
              <a:t>Variables relevantes y valores faltantes</a:t>
            </a:r>
          </a:p>
          <a:p>
            <a:pPr lvl="1"/>
            <a:r>
              <a:rPr lang="es-AR" sz="1400" dirty="0"/>
              <a:t>Reestructuración del </a:t>
            </a:r>
            <a:r>
              <a:rPr lang="es-AR" sz="1400" dirty="0" err="1"/>
              <a:t>dataset</a:t>
            </a:r>
            <a:r>
              <a:rPr lang="es-AR" sz="1400" dirty="0"/>
              <a:t> (eliminación de variables irrelevantes y renombre del resto)</a:t>
            </a:r>
          </a:p>
          <a:p>
            <a:r>
              <a:rPr lang="es-AR" sz="1400" dirty="0"/>
              <a:t>Centramos el análisis en las variables más significativas</a:t>
            </a:r>
          </a:p>
          <a:p>
            <a:pPr lvl="1"/>
            <a:r>
              <a:rPr lang="es-AR" sz="1400" dirty="0"/>
              <a:t>Cantidad de Ambientes</a:t>
            </a:r>
          </a:p>
          <a:p>
            <a:pPr lvl="1"/>
            <a:r>
              <a:rPr lang="es-AR" sz="1400" dirty="0"/>
              <a:t>Precio de la propiedad (en pesos y dólares)</a:t>
            </a:r>
          </a:p>
          <a:p>
            <a:pPr lvl="1"/>
            <a:r>
              <a:rPr lang="es-AR" sz="1400" dirty="0"/>
              <a:t>Precio por metro cuadrado (en pesos y dólares)</a:t>
            </a:r>
          </a:p>
          <a:p>
            <a:r>
              <a:rPr lang="es-AR" sz="1400" dirty="0"/>
              <a:t>Manejo de </a:t>
            </a:r>
            <a:r>
              <a:rPr lang="es-AR" sz="1400" dirty="0" err="1"/>
              <a:t>outliers</a:t>
            </a:r>
            <a:endParaRPr lang="es-AR" sz="1400" dirty="0"/>
          </a:p>
          <a:p>
            <a:r>
              <a:rPr lang="es-AR" sz="1400" dirty="0"/>
              <a:t>Completado de valores faltantes</a:t>
            </a:r>
          </a:p>
          <a:p>
            <a:pPr lvl="1"/>
            <a:endParaRPr lang="es-AR"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06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Manejo de </a:t>
            </a:r>
            <a:r>
              <a:rPr lang="es-AR" dirty="0" err="1"/>
              <a:t>outliers</a:t>
            </a:r>
            <a:endParaRPr lang="es-AR" dirty="0"/>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r>
              <a:rPr lang="es-AR" sz="1400" dirty="0"/>
              <a:t>Evaluamos sobre las variables relevantes los candidatos a </a:t>
            </a:r>
            <a:r>
              <a:rPr lang="es-AR" sz="1400" dirty="0" err="1"/>
              <a:t>outliers</a:t>
            </a:r>
            <a:r>
              <a:rPr lang="es-AR" sz="1400" dirty="0"/>
              <a:t> definiéndolos como aquellas observaciones que se alejan al menos 3 desvíos estándar de la media.</a:t>
            </a:r>
          </a:p>
          <a:p>
            <a:r>
              <a:rPr lang="es-AR" sz="1400" dirty="0"/>
              <a:t>En todas las variables estudiadas, excepto para la cantidad de ambientes, convertimos esos valores a nulos</a:t>
            </a:r>
          </a:p>
          <a:p>
            <a:pPr lvl="1"/>
            <a:r>
              <a:rPr lang="es-AR" sz="1400" dirty="0"/>
              <a:t>Para la cantidad de ambientes consideramos que una cantidad fuera de lo común, podría significar un tipo de propiedad especial, como un hotel o un desarrollo inmobiliario</a:t>
            </a:r>
          </a:p>
          <a:p>
            <a:endParaRPr lang="es-AR" sz="1600"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52"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21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Completado de valores faltantes</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r>
              <a:rPr lang="es-AR" sz="1400" dirty="0"/>
              <a:t>Para los valores faltantes, definimos una función que “</a:t>
            </a:r>
            <a:r>
              <a:rPr lang="es-AR" sz="1400" dirty="0" err="1"/>
              <a:t>parsee</a:t>
            </a:r>
            <a:r>
              <a:rPr lang="es-AR" sz="1400" dirty="0"/>
              <a:t>” el campo Descripción en busca de un patrón dado. De esta manera intentamos completar las observaciones con valores nulos</a:t>
            </a:r>
          </a:p>
          <a:p>
            <a:r>
              <a:rPr lang="es-AR" sz="1400" dirty="0"/>
              <a:t>Como indicamos anteriormente, para los </a:t>
            </a:r>
            <a:r>
              <a:rPr lang="es-AR" sz="1400" dirty="0" err="1"/>
              <a:t>outliers</a:t>
            </a:r>
            <a:r>
              <a:rPr lang="es-AR" sz="1400" dirty="0"/>
              <a:t> de Cantidad de Ambientes, generamos una variable dicotómica auxiliar, por medio del </a:t>
            </a:r>
            <a:r>
              <a:rPr lang="es-AR" sz="1400" dirty="0" err="1"/>
              <a:t>parseo</a:t>
            </a:r>
            <a:r>
              <a:rPr lang="es-AR" sz="1400" dirty="0"/>
              <a:t> de la descripción, buscando las palabras clave “hotel”, “</a:t>
            </a:r>
            <a:r>
              <a:rPr lang="es-AR" sz="1400" dirty="0" err="1"/>
              <a:t>hostel</a:t>
            </a:r>
            <a:r>
              <a:rPr lang="es-AR" sz="1400" dirty="0"/>
              <a:t>”, “hostal”, “desarrollo inmobiliario”</a:t>
            </a:r>
          </a:p>
          <a:p>
            <a:r>
              <a:rPr lang="es-AR" sz="1400" dirty="0"/>
              <a:t>Para el caso particular del precio por metro cuadrado, para los casos en donde no había información del precio ni de la superficie (para calcularlo como una función de ambos) utilizamos un promedio del valor del metro cuadrado por “Barrio” (es decir, una media condicional)</a:t>
            </a:r>
          </a:p>
          <a:p>
            <a:r>
              <a:rPr lang="es-AR" sz="1400" dirty="0"/>
              <a:t>Por ultimo, para los datos de </a:t>
            </a:r>
            <a:r>
              <a:rPr lang="es-AR" sz="1400" dirty="0" err="1"/>
              <a:t>GeoLocalizacion</a:t>
            </a:r>
            <a:r>
              <a:rPr lang="es-AR" sz="1400" dirty="0"/>
              <a:t>, utilizamos como fuente externa un </a:t>
            </a:r>
            <a:r>
              <a:rPr lang="es-AR" sz="1400" dirty="0" err="1"/>
              <a:t>dataset</a:t>
            </a:r>
            <a:r>
              <a:rPr lang="es-AR" sz="1400" dirty="0"/>
              <a:t> de </a:t>
            </a:r>
            <a:r>
              <a:rPr lang="es-AR" sz="1400" dirty="0">
                <a:solidFill>
                  <a:srgbClr val="0070C0"/>
                </a:solidFill>
                <a:hlinkClick r:id="rId2"/>
              </a:rPr>
              <a:t>http://www.geonames.org/</a:t>
            </a:r>
            <a:r>
              <a:rPr lang="es-AR" sz="1400" dirty="0"/>
              <a:t> con los códigos y su Latitud y Longitud correspondiente</a:t>
            </a:r>
            <a:endParaRPr lang="es-AR" sz="1400" dirty="0">
              <a:solidFill>
                <a:srgbClr val="0070C0"/>
              </a:solidFill>
            </a:endParaRPr>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8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Comparación</a:t>
            </a:r>
            <a:r>
              <a:rPr lang="en-US" sz="2500" dirty="0"/>
              <a:t> </a:t>
            </a:r>
            <a:r>
              <a:rPr lang="en-US" sz="2500" dirty="0" err="1"/>
              <a:t>luego</a:t>
            </a:r>
            <a:r>
              <a:rPr lang="en-US" sz="2500" dirty="0"/>
              <a:t> de la </a:t>
            </a:r>
            <a:r>
              <a:rPr lang="en-US" sz="2500" dirty="0" err="1"/>
              <a:t>limpieza</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DF2203E-CB96-4C27-98B7-5C1B2E591A4A}"/>
              </a:ext>
            </a:extLst>
          </p:cNvPr>
          <p:cNvPicPr>
            <a:picLocks noGrp="1" noChangeAspect="1"/>
          </p:cNvPicPr>
          <p:nvPr>
            <p:ph idx="1"/>
          </p:nvPr>
        </p:nvPicPr>
        <p:blipFill>
          <a:blip r:embed="rId3"/>
          <a:stretch>
            <a:fillRect/>
          </a:stretch>
        </p:blipFill>
        <p:spPr>
          <a:xfrm>
            <a:off x="4641233" y="1226728"/>
            <a:ext cx="6260060" cy="3554819"/>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09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Correlación</a:t>
            </a:r>
            <a:r>
              <a:rPr lang="en-US" sz="2500" dirty="0"/>
              <a:t> entre variables</a:t>
            </a:r>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9A85EC1-648D-4230-B4EF-E2946A035099}"/>
              </a:ext>
            </a:extLst>
          </p:cNvPr>
          <p:cNvPicPr>
            <a:picLocks noChangeAspect="1"/>
          </p:cNvPicPr>
          <p:nvPr/>
        </p:nvPicPr>
        <p:blipFill>
          <a:blip r:embed="rId4"/>
          <a:stretch>
            <a:fillRect/>
          </a:stretch>
        </p:blipFill>
        <p:spPr>
          <a:xfrm>
            <a:off x="5533579" y="1068741"/>
            <a:ext cx="4459397" cy="3991558"/>
          </a:xfrm>
          <a:prstGeom prst="rect">
            <a:avLst/>
          </a:prstGeom>
        </p:spPr>
      </p:pic>
    </p:spTree>
    <p:extLst>
      <p:ext uri="{BB962C8B-B14F-4D97-AF65-F5344CB8AC3E}">
        <p14:creationId xmlns:p14="http://schemas.microsoft.com/office/powerpoint/2010/main" val="334483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a:t>Que </a:t>
            </a:r>
            <a:r>
              <a:rPr lang="en-US" sz="2500" dirty="0" err="1"/>
              <a:t>tipo</a:t>
            </a:r>
            <a:r>
              <a:rPr lang="en-US" sz="2500" dirty="0"/>
              <a:t> de </a:t>
            </a:r>
            <a:r>
              <a:rPr lang="en-US" sz="2500" dirty="0" err="1"/>
              <a:t>propiedad</a:t>
            </a:r>
            <a:r>
              <a:rPr lang="en-US" sz="2500" dirty="0"/>
              <a:t> es </a:t>
            </a:r>
            <a:r>
              <a:rPr lang="en-US" sz="2500" dirty="0" err="1"/>
              <a:t>más</a:t>
            </a:r>
            <a:r>
              <a:rPr lang="en-US" sz="2500" dirty="0"/>
              <a:t> </a:t>
            </a:r>
            <a:r>
              <a:rPr lang="en-US" sz="2500" dirty="0" err="1"/>
              <a:t>cara</a:t>
            </a:r>
            <a:r>
              <a:rPr lang="en-US" sz="2500" dirty="0"/>
              <a:t>?</a:t>
            </a:r>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1E51296-ADFD-43ED-A896-3F90DFE7CA3E}"/>
              </a:ext>
            </a:extLst>
          </p:cNvPr>
          <p:cNvPicPr>
            <a:picLocks noChangeAspect="1"/>
          </p:cNvPicPr>
          <p:nvPr/>
        </p:nvPicPr>
        <p:blipFill>
          <a:blip r:embed="rId4"/>
          <a:stretch>
            <a:fillRect/>
          </a:stretch>
        </p:blipFill>
        <p:spPr>
          <a:xfrm>
            <a:off x="4586267" y="1754027"/>
            <a:ext cx="6484953" cy="2388021"/>
          </a:xfrm>
          <a:prstGeom prst="rect">
            <a:avLst/>
          </a:prstGeom>
        </p:spPr>
      </p:pic>
    </p:spTree>
    <p:extLst>
      <p:ext uri="{BB962C8B-B14F-4D97-AF65-F5344CB8AC3E}">
        <p14:creationId xmlns:p14="http://schemas.microsoft.com/office/powerpoint/2010/main" val="63246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Comparacion</a:t>
            </a:r>
            <a:br>
              <a:rPr lang="en-US" sz="2500"/>
            </a:br>
            <a:r>
              <a:rPr lang="en-US" sz="2500"/>
              <a:t>Barrios GBA</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4E90069-150D-4ABC-91E7-203E4C0C20C0}"/>
              </a:ext>
            </a:extLst>
          </p:cNvPr>
          <p:cNvPicPr>
            <a:picLocks noChangeAspect="1"/>
          </p:cNvPicPr>
          <p:nvPr/>
        </p:nvPicPr>
        <p:blipFill>
          <a:blip r:embed="rId4"/>
          <a:stretch>
            <a:fillRect/>
          </a:stretch>
        </p:blipFill>
        <p:spPr>
          <a:xfrm>
            <a:off x="4674150" y="1046385"/>
            <a:ext cx="6178255" cy="3991848"/>
          </a:xfrm>
          <a:prstGeom prst="rect">
            <a:avLst/>
          </a:prstGeom>
        </p:spPr>
      </p:pic>
    </p:spTree>
    <p:extLst>
      <p:ext uri="{BB962C8B-B14F-4D97-AF65-F5344CB8AC3E}">
        <p14:creationId xmlns:p14="http://schemas.microsoft.com/office/powerpoint/2010/main" val="34813009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TotalTime>
  <Words>349</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Grupo 1</vt:lpstr>
      <vt:lpstr>Planteo del problema</vt:lpstr>
      <vt:lpstr>Metodologia utilizada</vt:lpstr>
      <vt:lpstr>Manejo de outliers</vt:lpstr>
      <vt:lpstr>Completado de valores faltantes</vt:lpstr>
      <vt:lpstr>Comparación luego de la limpieza</vt:lpstr>
      <vt:lpstr>Correlación entre variables</vt:lpstr>
      <vt:lpstr>Que tipo de propiedad es más cara?</vt:lpstr>
      <vt:lpstr>Comparacion Barrios GBA</vt:lpstr>
      <vt:lpstr>Comparacion barrios cap. Fed.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1</dc:title>
  <dc:creator>Ramiro</dc:creator>
  <cp:lastModifiedBy>Ramiro</cp:lastModifiedBy>
  <cp:revision>31</cp:revision>
  <dcterms:created xsi:type="dcterms:W3CDTF">2018-09-14T13:05:48Z</dcterms:created>
  <dcterms:modified xsi:type="dcterms:W3CDTF">2018-10-11T22:36:57Z</dcterms:modified>
</cp:coreProperties>
</file>