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6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5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4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2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9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1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0E4B90-E4AA-4DA3-83E4-931C28486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77" y="413695"/>
            <a:ext cx="7405874" cy="2813775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Grupo 1</a:t>
            </a:r>
            <a:endParaRPr lang="es-AR" sz="48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2E92F-8B5D-4830-ADF4-A6DAA6B57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522719"/>
            <a:ext cx="7379502" cy="5229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Desafio</a:t>
            </a:r>
            <a:r>
              <a:rPr lang="en-US" dirty="0">
                <a:solidFill>
                  <a:srgbClr val="000000"/>
                </a:solidFill>
              </a:rPr>
              <a:t> 1I: </a:t>
            </a:r>
            <a:r>
              <a:rPr lang="en-US" dirty="0" err="1">
                <a:solidFill>
                  <a:srgbClr val="000000"/>
                </a:solidFill>
              </a:rPr>
              <a:t>Tasador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propiedades</a:t>
            </a:r>
            <a:endParaRPr lang="es-AR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435465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1026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2421A765-22D6-4148-A505-5C0FE2C4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698" y="432950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C4699-6741-4323-882B-DA69F3E7A5CB}"/>
              </a:ext>
            </a:extLst>
          </p:cNvPr>
          <p:cNvSpPr txBox="1"/>
          <p:nvPr/>
        </p:nvSpPr>
        <p:spPr>
          <a:xfrm>
            <a:off x="2488223" y="2329962"/>
            <a:ext cx="269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Ramiro </a:t>
            </a:r>
            <a:r>
              <a:rPr lang="en-US" dirty="0" err="1"/>
              <a:t>Catala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Ramiro Harari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Jonathan </a:t>
            </a:r>
            <a:r>
              <a:rPr lang="en-US" dirty="0" err="1"/>
              <a:t>Zambiazzo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Francisco </a:t>
            </a:r>
            <a:r>
              <a:rPr lang="en-US" dirty="0" err="1"/>
              <a:t>Ariztizabal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3DE25-4998-4878-A346-CD7F0DA2D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38" y="1524030"/>
            <a:ext cx="2857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Modelos</a:t>
            </a:r>
            <a:r>
              <a:rPr lang="en-US" sz="2500" dirty="0"/>
              <a:t> para capital federal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A3B692-83DC-49B5-B48D-F35041889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929" y="1226728"/>
            <a:ext cx="6210698" cy="3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Modelos</a:t>
            </a:r>
            <a:r>
              <a:rPr lang="en-US" sz="2500" dirty="0"/>
              <a:t> </a:t>
            </a:r>
            <a:r>
              <a:rPr lang="en-US" sz="2500" dirty="0" err="1"/>
              <a:t>zonales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9C4E7-0032-49DA-8F6A-A777F3BCA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75" y="1226727"/>
            <a:ext cx="6067823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Repositorio</a:t>
            </a:r>
            <a:r>
              <a:rPr lang="en-US" sz="2500" dirty="0"/>
              <a:t> </a:t>
            </a:r>
            <a:r>
              <a:rPr lang="en-US" sz="2500" dirty="0" err="1"/>
              <a:t>github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10" y="2043463"/>
            <a:ext cx="6256336" cy="159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58" y="1767238"/>
            <a:ext cx="542405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45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/>
              <a:t>Planteo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/>
              <a:t>En</a:t>
            </a:r>
            <a:r>
              <a:rPr lang="en-US" dirty="0"/>
              <a:t> base a la </a:t>
            </a:r>
            <a:r>
              <a:rPr lang="en-US" dirty="0" err="1"/>
              <a:t>limpieza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primer </a:t>
            </a:r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dataset de </a:t>
            </a:r>
            <a:r>
              <a:rPr lang="en-US" dirty="0" err="1"/>
              <a:t>Properati</a:t>
            </a:r>
            <a:r>
              <a:rPr lang="en-US" dirty="0"/>
              <a:t>, surge la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estimar</a:t>
            </a:r>
            <a:r>
              <a:rPr lang="en-US" dirty="0"/>
              <a:t> el </a:t>
            </a:r>
            <a:r>
              <a:rPr lang="en-US" dirty="0" err="1"/>
              <a:t>precio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ciertas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Para </a:t>
            </a:r>
            <a:r>
              <a:rPr lang="en-US" dirty="0" err="1"/>
              <a:t>lograr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, </a:t>
            </a:r>
            <a:r>
              <a:rPr lang="en-US" dirty="0" err="1"/>
              <a:t>desarrollamos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Regresión</a:t>
            </a:r>
            <a:r>
              <a:rPr lang="en-US" dirty="0"/>
              <a:t> Lineal, </a:t>
            </a:r>
            <a:r>
              <a:rPr lang="en-US" dirty="0" err="1"/>
              <a:t>algunos</a:t>
            </a:r>
            <a:r>
              <a:rPr lang="en-US" dirty="0"/>
              <a:t> con </a:t>
            </a:r>
            <a:r>
              <a:rPr lang="en-US" dirty="0" err="1"/>
              <a:t>regularización</a:t>
            </a:r>
            <a:r>
              <a:rPr lang="en-US" dirty="0"/>
              <a:t>, con el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estimador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.</a:t>
            </a:r>
            <a:endParaRPr lang="es-AR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502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 err="1"/>
              <a:t>Metodologia</a:t>
            </a:r>
            <a:r>
              <a:rPr lang="es-AR" dirty="0"/>
              <a:t> utilizada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s-AR" sz="1400" dirty="0"/>
              <a:t>Análisis exploratorio del </a:t>
            </a:r>
            <a:r>
              <a:rPr lang="es-AR" sz="1400" dirty="0" err="1"/>
              <a:t>dataset</a:t>
            </a:r>
            <a:r>
              <a:rPr lang="es-AR" sz="1400" dirty="0"/>
              <a:t> limpio</a:t>
            </a:r>
          </a:p>
          <a:p>
            <a:pPr lvl="1"/>
            <a:r>
              <a:rPr lang="es-AR" sz="1400" dirty="0"/>
              <a:t>Generación de una variable extra (% de superficie cubierta)</a:t>
            </a:r>
          </a:p>
          <a:p>
            <a:r>
              <a:rPr lang="es-AR" sz="1400" dirty="0"/>
              <a:t>Centramos el análisis en las variables más significativas</a:t>
            </a:r>
          </a:p>
          <a:p>
            <a:pPr lvl="1"/>
            <a:r>
              <a:rPr lang="es-AR" sz="1400" dirty="0"/>
              <a:t>Variables geoespaciales (Provincia, Barrio)</a:t>
            </a:r>
          </a:p>
          <a:p>
            <a:pPr lvl="1"/>
            <a:r>
              <a:rPr lang="es-AR" sz="1400" dirty="0"/>
              <a:t>Variables Monetarias (Precio Total en Dólares y Precio por Metro Cuadrado en Dólares)</a:t>
            </a:r>
          </a:p>
          <a:p>
            <a:pPr lvl="1"/>
            <a:r>
              <a:rPr lang="es-AR" sz="1400" dirty="0"/>
              <a:t>Cantidad de ambientes</a:t>
            </a:r>
          </a:p>
          <a:p>
            <a:r>
              <a:rPr lang="es-AR" sz="1400" dirty="0"/>
              <a:t>Definición de variables objetivo</a:t>
            </a:r>
          </a:p>
          <a:p>
            <a:pPr lvl="1"/>
            <a:endParaRPr lang="es-AR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502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6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/>
              <a:t>Definición de variable 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s-AR" sz="1400" dirty="0"/>
              <a:t>Al ser un problema de aprendizaje supervisado, debemos definir qué variable vamos a intentar predecir.</a:t>
            </a:r>
            <a:br>
              <a:rPr lang="es-AR" sz="1400" dirty="0"/>
            </a:br>
            <a:r>
              <a:rPr lang="es-AR" sz="1400" dirty="0"/>
              <a:t>Iniciamos el análisis definiendo como variables objetivo el Precio Total y el Precio por m2, ambas en pesos.</a:t>
            </a:r>
          </a:p>
          <a:p>
            <a:r>
              <a:rPr lang="es-AR" sz="1400" dirty="0"/>
              <a:t>Luego de realizar varios modelos, notamos que los mismos no tenían la performance esperada, posiblemente producto de ciertas imputaciones al momento de realizar la limpieza original del </a:t>
            </a:r>
            <a:r>
              <a:rPr lang="es-AR" sz="1400" dirty="0" err="1"/>
              <a:t>dataset</a:t>
            </a:r>
            <a:r>
              <a:rPr lang="es-AR" sz="1400" dirty="0"/>
              <a:t>.</a:t>
            </a:r>
            <a:br>
              <a:rPr lang="es-AR" sz="1400" dirty="0"/>
            </a:br>
            <a:r>
              <a:rPr lang="es-AR" sz="1400" dirty="0"/>
              <a:t>En base a este inconveniente, decidimos cambiar el foco hacia las mismas variables, pero en dólares. Este cambio, que parece menor, generó resultados mucho más satisfactorios.</a:t>
            </a:r>
            <a:br>
              <a:rPr lang="es-AR" sz="1400" dirty="0"/>
            </a:br>
            <a:r>
              <a:rPr lang="es-AR" sz="1400" dirty="0"/>
              <a:t>Entendemos que gran parte de ello es debido a la idiosincrasia argentina de pensar siempre en dólares. Por otro lado, las imputaciones de valores en dólares presentaban un menor porcentaje de error que las de pesos.</a:t>
            </a:r>
            <a:endParaRPr lang="es-AR" sz="1600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552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21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/>
              <a:t>Modelado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94543"/>
          </a:xfrm>
        </p:spPr>
        <p:txBody>
          <a:bodyPr>
            <a:normAutofit/>
          </a:bodyPr>
          <a:lstStyle/>
          <a:p>
            <a:r>
              <a:rPr lang="es-AR" sz="1400" dirty="0"/>
              <a:t>Modelos utilizados:</a:t>
            </a:r>
          </a:p>
          <a:p>
            <a:pPr lvl="1"/>
            <a:r>
              <a:rPr lang="es-AR" sz="1200" dirty="0"/>
              <a:t>Regresión Lineal Múltiple (</a:t>
            </a:r>
            <a:r>
              <a:rPr lang="es-AR" sz="1200" dirty="0" err="1"/>
              <a:t>LinearRegression</a:t>
            </a:r>
            <a:r>
              <a:rPr lang="es-AR" sz="1200" dirty="0"/>
              <a:t>)</a:t>
            </a:r>
          </a:p>
          <a:p>
            <a:pPr lvl="1"/>
            <a:r>
              <a:rPr lang="es-AR" sz="1200" dirty="0"/>
              <a:t>Ridge (</a:t>
            </a:r>
            <a:r>
              <a:rPr lang="es-AR" sz="1200" dirty="0" err="1"/>
              <a:t>RidgeCV</a:t>
            </a:r>
            <a:r>
              <a:rPr lang="es-AR" sz="1200" dirty="0"/>
              <a:t>)</a:t>
            </a:r>
          </a:p>
          <a:p>
            <a:pPr lvl="1"/>
            <a:r>
              <a:rPr lang="es-AR" sz="1200" dirty="0"/>
              <a:t>Lasso (</a:t>
            </a:r>
            <a:r>
              <a:rPr lang="es-AR" sz="1200" dirty="0" err="1"/>
              <a:t>LassoCV</a:t>
            </a:r>
            <a:r>
              <a:rPr lang="es-AR" sz="1200" dirty="0"/>
              <a:t>)</a:t>
            </a:r>
          </a:p>
          <a:p>
            <a:pPr lvl="1"/>
            <a:r>
              <a:rPr lang="es-AR" sz="1200" dirty="0" err="1"/>
              <a:t>Elastic</a:t>
            </a:r>
            <a:r>
              <a:rPr lang="es-AR" sz="1200" dirty="0"/>
              <a:t> Net (</a:t>
            </a:r>
            <a:r>
              <a:rPr lang="es-AR" sz="1200" dirty="0" err="1"/>
              <a:t>ElasticNetCV</a:t>
            </a:r>
            <a:r>
              <a:rPr lang="es-AR" sz="1200" dirty="0"/>
              <a:t>)</a:t>
            </a:r>
          </a:p>
          <a:p>
            <a:r>
              <a:rPr lang="es-AR" sz="1400" dirty="0"/>
              <a:t>Para todos los modelos con regularización, se utilizó Cross </a:t>
            </a:r>
            <a:r>
              <a:rPr lang="es-AR" sz="1400" dirty="0" err="1"/>
              <a:t>Validation</a:t>
            </a:r>
            <a:r>
              <a:rPr lang="es-AR" sz="1400" dirty="0"/>
              <a:t> con 5 </a:t>
            </a:r>
            <a:r>
              <a:rPr lang="es-AR" sz="1400" dirty="0" err="1"/>
              <a:t>folds</a:t>
            </a:r>
            <a:endParaRPr lang="es-AR" sz="1400" dirty="0"/>
          </a:p>
          <a:p>
            <a:r>
              <a:rPr lang="es-AR" sz="1400" dirty="0"/>
              <a:t>Tipos de modelos:</a:t>
            </a:r>
          </a:p>
          <a:p>
            <a:pPr lvl="1"/>
            <a:r>
              <a:rPr lang="es-AR" sz="1200" dirty="0"/>
              <a:t>Generamos un modelo para predecir el Precio Total y otro para el Precio por m2</a:t>
            </a:r>
          </a:p>
          <a:p>
            <a:pPr lvl="1"/>
            <a:r>
              <a:rPr lang="es-AR" sz="1200" dirty="0"/>
              <a:t>Generamos modelos </a:t>
            </a:r>
            <a:r>
              <a:rPr lang="es-AR" sz="1200" dirty="0" err="1"/>
              <a:t>especificos</a:t>
            </a:r>
            <a:r>
              <a:rPr lang="es-AR" sz="1200" dirty="0"/>
              <a:t> para distintas zonas:</a:t>
            </a:r>
          </a:p>
          <a:p>
            <a:pPr lvl="2"/>
            <a:r>
              <a:rPr lang="es-AR" sz="1000" dirty="0"/>
              <a:t>Todo el país</a:t>
            </a:r>
          </a:p>
          <a:p>
            <a:pPr lvl="2"/>
            <a:r>
              <a:rPr lang="es-AR" sz="1000" dirty="0"/>
              <a:t>Capital Federal</a:t>
            </a:r>
          </a:p>
          <a:p>
            <a:pPr lvl="2"/>
            <a:r>
              <a:rPr lang="es-AR" sz="1000" dirty="0"/>
              <a:t>Zona Norte</a:t>
            </a:r>
          </a:p>
          <a:p>
            <a:pPr lvl="2"/>
            <a:r>
              <a:rPr lang="es-AR" sz="1000" dirty="0"/>
              <a:t>NOA, NEA, Cuyo y Patagonia</a:t>
            </a:r>
          </a:p>
          <a:p>
            <a:pPr lvl="1"/>
            <a:endParaRPr lang="es-AR" sz="1200" dirty="0"/>
          </a:p>
          <a:p>
            <a:pPr lvl="1"/>
            <a:endParaRPr lang="es-AR" sz="1200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Correlación</a:t>
            </a:r>
            <a:r>
              <a:rPr lang="en-US" sz="2500" dirty="0"/>
              <a:t> entre las variables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036D19-CFF9-4632-B7A2-6BCFC6DD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722" y="1047573"/>
            <a:ext cx="4451866" cy="396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Resultados</a:t>
            </a:r>
            <a:r>
              <a:rPr lang="en-US" sz="2500" dirty="0"/>
              <a:t> de </a:t>
            </a:r>
            <a:r>
              <a:rPr lang="en-US" sz="2500" dirty="0" err="1"/>
              <a:t>los</a:t>
            </a:r>
            <a:r>
              <a:rPr lang="en-US" sz="2500" dirty="0"/>
              <a:t> </a:t>
            </a:r>
            <a:r>
              <a:rPr lang="en-US" sz="2500" dirty="0" err="1"/>
              <a:t>distintos</a:t>
            </a:r>
            <a:r>
              <a:rPr lang="en-US" sz="2500" dirty="0"/>
              <a:t> </a:t>
            </a:r>
            <a:r>
              <a:rPr lang="en-US" sz="2500" dirty="0" err="1"/>
              <a:t>modelos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0D57A8-46B2-4A53-B3BA-A9E54B5CC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17" y="1018665"/>
            <a:ext cx="5896722" cy="40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3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Ajuste</a:t>
            </a:r>
            <a:r>
              <a:rPr lang="en-US" sz="2500" dirty="0"/>
              <a:t> de la </a:t>
            </a:r>
            <a:r>
              <a:rPr lang="en-US" sz="2500" dirty="0" err="1"/>
              <a:t>regresion</a:t>
            </a:r>
            <a:r>
              <a:rPr lang="en-US" sz="2500" dirty="0"/>
              <a:t> lineal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EA5D3-9D13-4A55-886A-A6825EA1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1" y="1278460"/>
            <a:ext cx="5486400" cy="3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6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Modelos</a:t>
            </a:r>
            <a:r>
              <a:rPr lang="en-US" sz="2500" dirty="0"/>
              <a:t> para </a:t>
            </a:r>
            <a:r>
              <a:rPr lang="en-US" sz="2500" dirty="0" err="1"/>
              <a:t>todo</a:t>
            </a:r>
            <a:r>
              <a:rPr lang="en-US" sz="2500" dirty="0"/>
              <a:t> el </a:t>
            </a:r>
            <a:r>
              <a:rPr lang="en-US" sz="2500" dirty="0" err="1"/>
              <a:t>país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251511-E072-41D0-87F8-7C0CB35B2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495" y="1289890"/>
            <a:ext cx="6434725" cy="32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00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370</TotalTime>
  <Words>258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Grupo 1</vt:lpstr>
      <vt:lpstr>Planteo del problema</vt:lpstr>
      <vt:lpstr>Metodologia utilizada</vt:lpstr>
      <vt:lpstr>Definición de variable objetivo</vt:lpstr>
      <vt:lpstr>Modelado</vt:lpstr>
      <vt:lpstr>Correlación entre las variables</vt:lpstr>
      <vt:lpstr>Resultados de los distintos modelos</vt:lpstr>
      <vt:lpstr>Ajuste de la regresion lineal</vt:lpstr>
      <vt:lpstr>Modelos para todo el país</vt:lpstr>
      <vt:lpstr>Modelos para capital federal</vt:lpstr>
      <vt:lpstr>Modelos zonales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</dc:title>
  <dc:creator>Ramiro</dc:creator>
  <cp:lastModifiedBy>Ramiro</cp:lastModifiedBy>
  <cp:revision>47</cp:revision>
  <dcterms:created xsi:type="dcterms:W3CDTF">2018-09-14T13:05:48Z</dcterms:created>
  <dcterms:modified xsi:type="dcterms:W3CDTF">2018-10-12T21:35:21Z</dcterms:modified>
</cp:coreProperties>
</file>