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F84C89-6C52-4225-8381-4BDE779F0F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59504D-B3BC-466A-A39D-891FA4C145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C288CA-307F-4851-AF4A-FC5EB960B7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4C6787-E30C-40EB-BC89-F125E3A365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C0AA1D-5158-4126-A3C8-79F78A4EA0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1F8185A-C333-4C80-B70C-216F007A79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F2C09B8-D408-41AC-B088-A8DBF3C8CB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9DE4DEF-D5C9-4BB3-AB8F-224C2A5566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A7BC4EA-F343-4396-BF03-A23AA99CD9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C155B30-5E93-499F-A14C-646F928D82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4B2533-A4FE-4419-A7E6-FF9CC357AF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8CB90D7-8767-4FF0-9771-AE2FA5BA0C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C8E4AE5-3C4F-4A45-A267-006DE10454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DDD7B50-71D2-4505-B1D9-5B206E89E2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B6F56B4-B5DD-4212-BB2B-D6C47EA8F4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B4C5D04-F6C2-4044-9FB8-5C8C9F1ABA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D7F923E-AD37-4FAE-9E09-299C91D957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44213C4-DA07-4086-938A-F98B44C178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E8CE8-2B63-4F3D-A0A7-7B458A026A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A74111-3418-499B-B2EA-D240C4DDE1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900A7F-6EB8-4933-8B00-309AC62592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57E6B6-838A-4A26-A712-75B2BF5D6F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683752-D46E-41A4-B08F-5F2D8C6898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E200AB-1BEC-4017-889B-F3773F74D9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ID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B6AD78B-01C7-4D6D-BE0D-0CCC1D250847}" type="slidenum"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ID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D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FEE4E27-A22A-40CF-832C-320C668E74BF}" type="slidenum"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ID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D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>
              <a:lnSpc>
                <a:spcPct val="100000"/>
              </a:lnSpc>
            </a:pPr>
            <a:endParaRPr b="0" lang="en-ID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ID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80C62CF-DF1B-4F6C-AE3A-733E42DDA682}" type="slidenum"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ID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D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2700" spc="-1" strike="noStrike">
                <a:solidFill>
                  <a:srgbClr val="ffffff"/>
                </a:solidFill>
                <a:latin typeface="Source Sans Pro Black"/>
              </a:rPr>
              <a:t>Particle Rendering w/ Sensors</a:t>
            </a:r>
            <a:endParaRPr b="0" lang="en-ID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ID" sz="2400" spc="-1" strike="noStrike">
                <a:solidFill>
                  <a:srgbClr val="2c3e50"/>
                </a:solidFill>
                <a:latin typeface="Source Sans Pro Semibold"/>
              </a:rPr>
              <a:t>Pipeline: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Ultrasonic sensor connected to ESP8266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ESP8266 sends data to MQTT broker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MQTT subscriber (w/ certain Topic) receives sensor data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Sensor data is translated into: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ID" sz="2100" spc="-1" strike="noStrike">
                <a:solidFill>
                  <a:srgbClr val="2c3e50"/>
                </a:solidFill>
                <a:latin typeface="Source Sans Pro"/>
              </a:rPr>
              <a:t>Particle intensity (from low to high)</a:t>
            </a:r>
            <a:endParaRPr b="0" lang="en-ID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ID" sz="2100" spc="-1" strike="noStrike">
                <a:solidFill>
                  <a:srgbClr val="2c3e50"/>
                </a:solidFill>
                <a:latin typeface="Source Sans Pro"/>
              </a:rPr>
              <a:t>Particle position (left to right)</a:t>
            </a:r>
            <a:endParaRPr b="0" lang="en-ID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"/>
          <p:cNvGrpSpPr/>
          <p:nvPr/>
        </p:nvGrpSpPr>
        <p:grpSpPr>
          <a:xfrm>
            <a:off x="228600" y="1497960"/>
            <a:ext cx="2032920" cy="1016640"/>
            <a:chOff x="228600" y="1497960"/>
            <a:chExt cx="2032920" cy="1016640"/>
          </a:xfrm>
        </p:grpSpPr>
        <p:pic>
          <p:nvPicPr>
            <p:cNvPr id="135" name="" descr=""/>
            <p:cNvPicPr/>
            <p:nvPr/>
          </p:nvPicPr>
          <p:blipFill>
            <a:blip r:embed="rId1"/>
            <a:stretch/>
          </p:blipFill>
          <p:spPr>
            <a:xfrm>
              <a:off x="228600" y="1497960"/>
              <a:ext cx="1016640" cy="1016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" descr=""/>
            <p:cNvPicPr/>
            <p:nvPr/>
          </p:nvPicPr>
          <p:blipFill>
            <a:blip r:embed="rId2"/>
            <a:stretch/>
          </p:blipFill>
          <p:spPr>
            <a:xfrm>
              <a:off x="1245240" y="1497960"/>
              <a:ext cx="1016280" cy="1016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7" name=""/>
            <p:cNvSpPr/>
            <p:nvPr/>
          </p:nvSpPr>
          <p:spPr>
            <a:xfrm>
              <a:off x="1182960" y="2083320"/>
              <a:ext cx="54720" cy="273960"/>
            </a:xfrm>
            <a:prstGeom prst="rect">
              <a:avLst/>
            </a:prstGeom>
            <a:solidFill>
              <a:srgbClr val="66cdaa"/>
            </a:solidFill>
            <a:ln w="0">
              <a:solidFill>
                <a:srgbClr val="3465a4">
                  <a:alpha val="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rot="5400000">
              <a:off x="1182600" y="2083320"/>
              <a:ext cx="55080" cy="273960"/>
            </a:xfrm>
            <a:prstGeom prst="rect">
              <a:avLst/>
            </a:prstGeom>
            <a:solidFill>
              <a:srgbClr val="66cdaa"/>
            </a:solidFill>
            <a:ln w="0">
              <a:solidFill>
                <a:srgbClr val="3465a4">
                  <a:alpha val="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3108240" y="1371600"/>
            <a:ext cx="1371600" cy="1371600"/>
          </a:xfrm>
          <a:prstGeom prst="rect">
            <a:avLst/>
          </a:prstGeom>
          <a:ln w="0">
            <a:noFill/>
          </a:ln>
        </p:spPr>
      </p:pic>
      <p:grpSp>
        <p:nvGrpSpPr>
          <p:cNvPr id="140" name=""/>
          <p:cNvGrpSpPr/>
          <p:nvPr/>
        </p:nvGrpSpPr>
        <p:grpSpPr>
          <a:xfrm>
            <a:off x="5486400" y="1371600"/>
            <a:ext cx="1100880" cy="1431000"/>
            <a:chOff x="5486400" y="1371600"/>
            <a:chExt cx="1100880" cy="1431000"/>
          </a:xfrm>
        </p:grpSpPr>
        <p:pic>
          <p:nvPicPr>
            <p:cNvPr id="141" name="" descr=""/>
            <p:cNvPicPr/>
            <p:nvPr/>
          </p:nvPicPr>
          <p:blipFill>
            <a:blip r:embed="rId4"/>
            <a:stretch/>
          </p:blipFill>
          <p:spPr>
            <a:xfrm>
              <a:off x="5486400" y="1701720"/>
              <a:ext cx="1100880" cy="1100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" descr=""/>
            <p:cNvPicPr/>
            <p:nvPr/>
          </p:nvPicPr>
          <p:blipFill>
            <a:blip r:embed="rId5"/>
            <a:stretch/>
          </p:blipFill>
          <p:spPr>
            <a:xfrm>
              <a:off x="5610960" y="1371600"/>
              <a:ext cx="837000" cy="454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3" name="" descr=""/>
          <p:cNvPicPr/>
          <p:nvPr/>
        </p:nvPicPr>
        <p:blipFill>
          <a:blip r:embed="rId6"/>
          <a:stretch/>
        </p:blipFill>
        <p:spPr>
          <a:xfrm>
            <a:off x="6858000" y="1371600"/>
            <a:ext cx="1478520" cy="147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1DA1E42-3AD0-4800-9D84-732BBA883B2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LibreOffice/7.6.1.2$MacOSX_X86_64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2023-09-24T14:06:48Z</dcterms:created>
  <dc:creator/>
  <dc:description/>
  <dc:language>en-ID</dc:language>
  <cp:lastModifiedBy/>
  <dcterms:modified xsi:type="dcterms:W3CDTF">2023-09-24T17:32:29Z</dcterms:modified>
  <cp:revision>11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