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81CDDA-7157-4DB3-B7F2-EB257F4F12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DB4E7A-519A-4A02-9E4E-6620AC8D98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2CA0BC-3504-49A7-A2B3-18967E28A16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6B27B4-0A09-4948-9A94-EA00B9AFDE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CD7A4B-719B-4BB4-A9EE-45369C5724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16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F87572-9FF1-40F6-8905-27350A6350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B6844B-5208-4A83-A672-CA9A04D308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78D78A-AD5D-4E29-AD46-A14928D61B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782394-7002-4099-AB20-32B982D271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F215A4-3603-40EC-A39B-64083466DB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02BA5E-C1A0-4DEE-B8C9-65B31BD503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16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7CB3CC-AA4A-42EC-B3C5-0619EA80E9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E07530-DCE1-472C-AE2E-4F451D41BB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50CDF4-2425-40F7-8A3B-9569BD3780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81F502-5DCA-4EAB-9C4B-3AD3013C9A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AB4896-A86B-4E44-B07A-7B5CA0B62B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28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872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28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872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ECF328-314B-4ABE-94CE-5861A8D7B1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16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5A3EF9-0430-4533-99AC-574C26A3A3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23196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623196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31928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02872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0948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431928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802872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D0B123-782E-4875-8070-17327CBDCF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16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1F2696-379D-4C23-9EDA-7A181D03E6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78FA42-CFFD-4B2B-99A3-00AC1AA16E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187547-0C9E-4B30-8422-26CDA8D39D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1C7B27-4C6C-4881-8005-BADD4720AC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5A8A6C-F26B-4A27-9169-3992B66884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DE690F-3678-4FD5-9259-8F5B13A1DB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09AFB4-7C62-43B2-8AF3-600D2EDB4D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3196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98CDF7-CBE3-453E-A48E-11AC47BEFF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CEB3FC-B765-4282-9FCC-1827F5ECD4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E0F592-A03B-4C62-A812-8102EADD68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3196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FE53A6-2BED-4DE4-83C8-B84E35449B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1928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8028720" y="160416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60948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1928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8028720" y="36817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8B80EC-522D-48E7-AB0E-42F023A5DC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1F4ED6-D658-4953-80A8-B46550118B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0ADBBF-DEE6-4CE4-9DDC-5E7356FFE6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9BBD8F-9A74-4152-B2A3-7004646C74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1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7FAAAF-1436-4348-9B83-910FD2814C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16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17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570570-9C8A-4395-80FA-ADB5A1EC78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D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D" sz="1400" spc="-1" strike="noStrike">
                <a:latin typeface="Times New Roman"/>
              </a:rPr>
              <a:t>&lt;footer&gt;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A5E309-C754-49F2-87B8-F14C3B15C3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D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D" sz="1400" spc="-1" strike="noStrike">
                <a:latin typeface="Times New Roman"/>
              </a:rPr>
              <a:t>&lt;footer&gt;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DDE8D3-F91C-4679-9632-C6F7CC5E411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ftr" idx="7"/>
          </p:nvPr>
        </p:nvSpPr>
        <p:spPr>
          <a:xfrm>
            <a:off x="4169160" y="6246720"/>
            <a:ext cx="386280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ID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D" sz="1400" spc="-1" strike="noStrike">
                <a:latin typeface="Times New Roman"/>
              </a:rPr>
              <a:t>&lt;footer&gt;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8"/>
          </p:nvPr>
        </p:nvSpPr>
        <p:spPr>
          <a:xfrm>
            <a:off x="8740800" y="6246720"/>
            <a:ext cx="28389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D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D40F68-053C-415B-BCAC-98D27AE279ED}" type="slidenum">
              <a:rPr b="0" lang="en-ID" sz="1400" spc="-1" strike="noStrike">
                <a:latin typeface="Times New Roman"/>
              </a:rPr>
              <a:t>&lt;number&gt;</a:t>
            </a:fld>
            <a:endParaRPr b="0" lang="en-ID" sz="1400" spc="-1" strike="noStrike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9"/>
          </p:nvPr>
        </p:nvSpPr>
        <p:spPr>
          <a:xfrm>
            <a:off x="609480" y="6246720"/>
            <a:ext cx="28389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D" sz="1400" spc="-1" strike="noStrike">
                <a:latin typeface="Times New Roman"/>
              </a:defRPr>
            </a:lvl1pPr>
          </a:lstStyle>
          <a:p>
            <a:r>
              <a:rPr b="0" lang="en-ID" sz="1400" spc="-1" strike="noStrike">
                <a:latin typeface="Times New Roman"/>
              </a:rPr>
              <a:t>&lt;date/time&gt;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D" sz="5320" spc="-1" strike="noStrike">
                <a:latin typeface="Arial"/>
              </a:rPr>
              <a:t>Click to edit the title text format</a:t>
            </a:r>
            <a:endParaRPr b="0" lang="en-ID" sz="532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160416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870" spc="-1" strike="noStrike">
                <a:latin typeface="Arial"/>
              </a:rPr>
              <a:t>Click to edit the outline text format</a:t>
            </a:r>
            <a:endParaRPr b="0" lang="en-ID" sz="3870" spc="-1" strike="noStrike"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3380" spc="-1" strike="noStrike">
                <a:latin typeface="Arial"/>
              </a:rPr>
              <a:t>Second Outline Level</a:t>
            </a:r>
            <a:endParaRPr b="0" lang="en-ID" sz="3380" spc="-1" strike="noStrike"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900" spc="-1" strike="noStrike">
                <a:latin typeface="Arial"/>
              </a:rPr>
              <a:t>Third Outline Level</a:t>
            </a:r>
            <a:endParaRPr b="0" lang="en-ID" sz="2900" spc="-1" strike="noStrike"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420" spc="-1" strike="noStrike">
                <a:latin typeface="Arial"/>
              </a:rPr>
              <a:t>Fourth Outline Level</a:t>
            </a:r>
            <a:endParaRPr b="0" lang="en-ID" sz="2420" spc="-1" strike="noStrike"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20" spc="-1" strike="noStrike">
                <a:latin typeface="Arial"/>
              </a:rPr>
              <a:t>Fifth Outline Level</a:t>
            </a:r>
            <a:endParaRPr b="0" lang="en-ID" sz="2420" spc="-1" strike="noStrike"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20" spc="-1" strike="noStrike">
                <a:latin typeface="Arial"/>
              </a:rPr>
              <a:t>Sixth Outline Level</a:t>
            </a:r>
            <a:endParaRPr b="0" lang="en-ID" sz="2420" spc="-1" strike="noStrike"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20" spc="-1" strike="noStrike">
                <a:latin typeface="Arial"/>
              </a:rPr>
              <a:t>Seventh Outline Level</a:t>
            </a:r>
            <a:endParaRPr b="0" lang="en-ID" sz="242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5230440" y="426600"/>
            <a:ext cx="6656760" cy="5654160"/>
          </a:xfrm>
          <a:prstGeom prst="rect">
            <a:avLst/>
          </a:prstGeom>
          <a:ln w="0">
            <a:noFill/>
          </a:ln>
        </p:spPr>
      </p:pic>
      <p:sp>
        <p:nvSpPr>
          <p:cNvPr id="160" name="PlaceHolder 3"/>
          <p:cNvSpPr/>
          <p:nvPr/>
        </p:nvSpPr>
        <p:spPr>
          <a:xfrm>
            <a:off x="609840" y="273600"/>
            <a:ext cx="4366080" cy="60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D" sz="1800" spc="-1" strike="noStrike">
                <a:latin typeface="Arial"/>
              </a:rPr>
              <a:t>Review Network &amp; Code</a:t>
            </a:r>
            <a:endParaRPr b="0" lang="en-ID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Blink.ino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Content Placeholder 3" descr=""/>
          <p:cNvPicPr/>
          <p:nvPr/>
        </p:nvPicPr>
        <p:blipFill>
          <a:blip r:embed="rId1"/>
          <a:stretch/>
        </p:blipFill>
        <p:spPr>
          <a:xfrm>
            <a:off x="2002680" y="1690560"/>
            <a:ext cx="818604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Blink.ino – Blok komentar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330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D" sz="2800" spc="-1" strike="noStrike">
                <a:solidFill>
                  <a:srgbClr val="95a5a6"/>
                </a:solidFill>
                <a:latin typeface="Menlo"/>
              </a:rPr>
              <a:t>/*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D" sz="2800" spc="-1" strike="noStrike">
                <a:solidFill>
                  <a:srgbClr val="95a5a6"/>
                </a:solidFill>
                <a:latin typeface="Menlo"/>
              </a:rPr>
              <a:t>Blink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r>
              <a:rPr b="0" lang="en-ID" sz="2800" spc="-1" strike="noStrike">
                <a:solidFill>
                  <a:srgbClr val="95a5a6"/>
                </a:solidFill>
                <a:latin typeface="Menlo"/>
              </a:rPr>
              <a:t>Turns an LED on for one second, then off for one second, repeatedly.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r>
              <a:rPr b="0" lang="en-ID" sz="2800" spc="-1" strike="noStrike">
                <a:solidFill>
                  <a:srgbClr val="95a5a6"/>
                </a:solidFill>
                <a:latin typeface="Menlo"/>
              </a:rPr>
              <a:t>Most Arduinos have an on-board LED you can control. On the UNO, MEGA and ZERO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D" sz="2800" spc="-1" strike="noStrike">
                <a:solidFill>
                  <a:srgbClr val="95a5a6"/>
                </a:solidFill>
                <a:latin typeface="Menlo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D" sz="2800" spc="-1" strike="noStrike">
                <a:solidFill>
                  <a:srgbClr val="95a5a6"/>
                </a:solidFill>
                <a:latin typeface="Menlo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D" sz="2800" spc="-1" strike="noStrike">
                <a:solidFill>
                  <a:srgbClr val="95a5a6"/>
                </a:solidFill>
                <a:latin typeface="Menlo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r>
              <a:rPr b="0" lang="en-ID" sz="2800" spc="-1" strike="noStrike">
                <a:solidFill>
                  <a:srgbClr val="95a5a6"/>
                </a:solidFill>
                <a:latin typeface="Menlo"/>
              </a:rPr>
              <a:t>This example code is in the public domain.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r>
              <a:rPr b="0" lang="en-ID" sz="2800" spc="-1" strike="noStrike">
                <a:solidFill>
                  <a:srgbClr val="95a5a6"/>
                </a:solidFill>
                <a:latin typeface="Menlo"/>
              </a:rPr>
              <a:t>https://www.arduino.cc/en/Tutorial/BuiltInExamples/Blink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D" sz="2800" spc="-1" strike="noStrike">
                <a:solidFill>
                  <a:srgbClr val="95a5a6"/>
                </a:solidFill>
                <a:latin typeface="Menlo"/>
              </a:rPr>
              <a:t>*/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Box 3"/>
          <p:cNvSpPr/>
          <p:nvPr/>
        </p:nvSpPr>
        <p:spPr>
          <a:xfrm>
            <a:off x="838080" y="5292720"/>
            <a:ext cx="106200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Note: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”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/* … */” merupakan syntax yang digunakan untuk memberi komentar pada beberapa baris kode. Komentar dibuka dengan syntax “/*” dan ditutup dengan syntax “*/”. Seluruh kode yang berada diantara syntax ini tidak akan dijalankan oleh program.</a:t>
            </a:r>
            <a:endParaRPr b="0" lang="en-ID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Blink.ino – Blok Setup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Box 4"/>
          <p:cNvSpPr/>
          <p:nvPr/>
        </p:nvSpPr>
        <p:spPr>
          <a:xfrm>
            <a:off x="838080" y="2228760"/>
            <a:ext cx="1051524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00979d"/>
                </a:solidFill>
                <a:latin typeface="Menlo"/>
              </a:rPr>
              <a:t>void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 </a:t>
            </a: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setup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()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 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{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95a5a6"/>
                </a:solidFill>
                <a:latin typeface="Menlo"/>
              </a:rPr>
              <a:t>	</a:t>
            </a:r>
            <a:r>
              <a:rPr b="0" lang="en-ID" sz="1800" spc="-1" strike="noStrike">
                <a:solidFill>
                  <a:srgbClr val="95a5a6"/>
                </a:solidFill>
                <a:latin typeface="Menlo"/>
              </a:rPr>
              <a:t>// initialize digital pin LED_BUILTIN as an output.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	</a:t>
            </a: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pinMode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(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LED_BUILTIN, OUTPUT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)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;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}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186" name="TextBox 7"/>
          <p:cNvSpPr/>
          <p:nvPr/>
        </p:nvSpPr>
        <p:spPr>
          <a:xfrm>
            <a:off x="3409920" y="4317840"/>
            <a:ext cx="6100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pinMode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(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LED_BUILTIN, OUTPUT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)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;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187" name="TextBox 11"/>
          <p:cNvSpPr/>
          <p:nvPr/>
        </p:nvSpPr>
        <p:spPr>
          <a:xfrm>
            <a:off x="838080" y="3471840"/>
            <a:ext cx="106866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Pada blok setup ini terdapat method yang memberitahu program untuk menge-set “mode” dari satu pin pada modul Arduino/ESP8266.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188" name="TextBox 12"/>
          <p:cNvSpPr/>
          <p:nvPr/>
        </p:nvSpPr>
        <p:spPr>
          <a:xfrm>
            <a:off x="838080" y="4887000"/>
            <a:ext cx="1068660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Pada kode tersebut pin “LED_BUILTIN” di-set modenya sebagai pin untuk output dengan menggunakan method pinMode.</a:t>
            </a:r>
            <a:endParaRPr b="0" lang="en-ID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Blink.ino – Blok Loop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Box 4"/>
          <p:cNvSpPr/>
          <p:nvPr/>
        </p:nvSpPr>
        <p:spPr>
          <a:xfrm>
            <a:off x="757080" y="2717640"/>
            <a:ext cx="10677240" cy="15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D" sz="1600" spc="-1" strike="noStrike">
                <a:solidFill>
                  <a:srgbClr val="00979d"/>
                </a:solidFill>
                <a:latin typeface="Menlo"/>
              </a:rPr>
              <a:t>void</a:t>
            </a:r>
            <a:r>
              <a:rPr b="0" lang="en-ID" sz="1600" spc="-1" strike="noStrike">
                <a:solidFill>
                  <a:srgbClr val="4e5b61"/>
                </a:solidFill>
                <a:latin typeface="Menlo"/>
              </a:rPr>
              <a:t> </a:t>
            </a:r>
            <a:r>
              <a:rPr b="0" lang="en-ID" sz="1600" spc="-1" strike="noStrike">
                <a:solidFill>
                  <a:srgbClr val="d35400"/>
                </a:solidFill>
                <a:latin typeface="Menlo"/>
              </a:rPr>
              <a:t>loop</a:t>
            </a:r>
            <a:r>
              <a:rPr b="0" lang="en-ID" sz="1600" spc="-1" strike="noStrike">
                <a:solidFill>
                  <a:srgbClr val="434f54"/>
                </a:solidFill>
                <a:latin typeface="Menlo"/>
              </a:rPr>
              <a:t>()</a:t>
            </a:r>
            <a:r>
              <a:rPr b="0" lang="en-ID" sz="1600" spc="-1" strike="noStrike">
                <a:solidFill>
                  <a:srgbClr val="4e5b61"/>
                </a:solidFill>
                <a:latin typeface="Menlo"/>
              </a:rPr>
              <a:t> </a:t>
            </a:r>
            <a:r>
              <a:rPr b="0" lang="en-ID" sz="1600" spc="-1" strike="noStrike">
                <a:solidFill>
                  <a:srgbClr val="434f54"/>
                </a:solidFill>
                <a:latin typeface="Menlo"/>
              </a:rPr>
              <a:t>{</a:t>
            </a:r>
            <a:endParaRPr b="0" lang="en-ID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600" spc="-1" strike="noStrike">
                <a:solidFill>
                  <a:srgbClr val="d35400"/>
                </a:solidFill>
                <a:latin typeface="Menlo"/>
              </a:rPr>
              <a:t>	</a:t>
            </a:r>
            <a:r>
              <a:rPr b="0" lang="en-ID" sz="1600" spc="-1" strike="noStrike">
                <a:solidFill>
                  <a:srgbClr val="d35400"/>
                </a:solidFill>
                <a:latin typeface="Menlo"/>
              </a:rPr>
              <a:t>digitalWrite</a:t>
            </a:r>
            <a:r>
              <a:rPr b="0" lang="en-ID" sz="1600" spc="-1" strike="noStrike">
                <a:solidFill>
                  <a:srgbClr val="434f54"/>
                </a:solidFill>
                <a:latin typeface="Menlo"/>
              </a:rPr>
              <a:t>(</a:t>
            </a:r>
            <a:r>
              <a:rPr b="0" lang="en-ID" sz="1600" spc="-1" strike="noStrike">
                <a:solidFill>
                  <a:srgbClr val="4e5b61"/>
                </a:solidFill>
                <a:latin typeface="Menlo"/>
              </a:rPr>
              <a:t>LED_BUILTIN, HIGH</a:t>
            </a:r>
            <a:r>
              <a:rPr b="0" lang="en-ID" sz="1600" spc="-1" strike="noStrike">
                <a:solidFill>
                  <a:srgbClr val="434f54"/>
                </a:solidFill>
                <a:latin typeface="Menlo"/>
              </a:rPr>
              <a:t>)</a:t>
            </a:r>
            <a:r>
              <a:rPr b="0" lang="en-ID" sz="1600" spc="-1" strike="noStrike">
                <a:solidFill>
                  <a:srgbClr val="4e5b61"/>
                </a:solidFill>
                <a:latin typeface="Menlo"/>
              </a:rPr>
              <a:t>;</a:t>
            </a:r>
            <a:r>
              <a:rPr b="0" lang="en-ID" sz="1600" spc="-1" strike="noStrike">
                <a:solidFill>
                  <a:srgbClr val="95a5a6"/>
                </a:solidFill>
                <a:latin typeface="Menlo"/>
              </a:rPr>
              <a:t> // turn the LED on (HIGH is the voltage level)</a:t>
            </a:r>
            <a:endParaRPr b="0" lang="en-ID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600" spc="-1" strike="noStrike">
                <a:solidFill>
                  <a:srgbClr val="d35400"/>
                </a:solidFill>
                <a:latin typeface="Menlo"/>
              </a:rPr>
              <a:t>	</a:t>
            </a:r>
            <a:r>
              <a:rPr b="0" lang="en-ID" sz="1600" spc="-1" strike="noStrike">
                <a:solidFill>
                  <a:srgbClr val="d35400"/>
                </a:solidFill>
                <a:latin typeface="Menlo"/>
              </a:rPr>
              <a:t>delay</a:t>
            </a:r>
            <a:r>
              <a:rPr b="0" lang="en-ID" sz="1600" spc="-1" strike="noStrike">
                <a:solidFill>
                  <a:srgbClr val="434f54"/>
                </a:solidFill>
                <a:latin typeface="Menlo"/>
              </a:rPr>
              <a:t>(</a:t>
            </a:r>
            <a:r>
              <a:rPr b="0" lang="en-ID" sz="1600" spc="-1" strike="noStrike">
                <a:solidFill>
                  <a:srgbClr val="005c5f"/>
                </a:solidFill>
                <a:latin typeface="Menlo"/>
              </a:rPr>
              <a:t>1000</a:t>
            </a:r>
            <a:r>
              <a:rPr b="0" lang="en-ID" sz="1600" spc="-1" strike="noStrike">
                <a:solidFill>
                  <a:srgbClr val="434f54"/>
                </a:solidFill>
                <a:latin typeface="Menlo"/>
              </a:rPr>
              <a:t>)</a:t>
            </a:r>
            <a:r>
              <a:rPr b="0" lang="en-ID" sz="1600" spc="-1" strike="noStrike">
                <a:solidFill>
                  <a:srgbClr val="4e5b61"/>
                </a:solidFill>
                <a:latin typeface="Menlo"/>
              </a:rPr>
              <a:t>;</a:t>
            </a:r>
            <a:r>
              <a:rPr b="0" lang="en-ID" sz="1600" spc="-1" strike="noStrike">
                <a:solidFill>
                  <a:srgbClr val="95a5a6"/>
                </a:solidFill>
                <a:latin typeface="Menlo"/>
              </a:rPr>
              <a:t> // wait for a second</a:t>
            </a:r>
            <a:endParaRPr b="0" lang="en-ID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600" spc="-1" strike="noStrike">
                <a:solidFill>
                  <a:srgbClr val="d35400"/>
                </a:solidFill>
                <a:latin typeface="Menlo"/>
              </a:rPr>
              <a:t>	</a:t>
            </a:r>
            <a:r>
              <a:rPr b="0" lang="en-ID" sz="1600" spc="-1" strike="noStrike">
                <a:solidFill>
                  <a:srgbClr val="d35400"/>
                </a:solidFill>
                <a:latin typeface="Menlo"/>
              </a:rPr>
              <a:t>digitalWrite</a:t>
            </a:r>
            <a:r>
              <a:rPr b="0" lang="en-ID" sz="1600" spc="-1" strike="noStrike">
                <a:solidFill>
                  <a:srgbClr val="434f54"/>
                </a:solidFill>
                <a:latin typeface="Menlo"/>
              </a:rPr>
              <a:t>(</a:t>
            </a:r>
            <a:r>
              <a:rPr b="0" lang="en-ID" sz="1600" spc="-1" strike="noStrike">
                <a:solidFill>
                  <a:srgbClr val="4e5b61"/>
                </a:solidFill>
                <a:latin typeface="Menlo"/>
              </a:rPr>
              <a:t>LED_BUILTIN, LOW</a:t>
            </a:r>
            <a:r>
              <a:rPr b="0" lang="en-ID" sz="1600" spc="-1" strike="noStrike">
                <a:solidFill>
                  <a:srgbClr val="434f54"/>
                </a:solidFill>
                <a:latin typeface="Menlo"/>
              </a:rPr>
              <a:t>)</a:t>
            </a:r>
            <a:r>
              <a:rPr b="0" lang="en-ID" sz="1600" spc="-1" strike="noStrike">
                <a:solidFill>
                  <a:srgbClr val="4e5b61"/>
                </a:solidFill>
                <a:latin typeface="Menlo"/>
              </a:rPr>
              <a:t>;</a:t>
            </a:r>
            <a:r>
              <a:rPr b="0" lang="en-ID" sz="1600" spc="-1" strike="noStrike">
                <a:solidFill>
                  <a:srgbClr val="95a5a6"/>
                </a:solidFill>
                <a:latin typeface="Menlo"/>
              </a:rPr>
              <a:t> // turn the LED off by making the voltage LOW</a:t>
            </a:r>
            <a:endParaRPr b="0" lang="en-ID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600" spc="-1" strike="noStrike">
                <a:solidFill>
                  <a:srgbClr val="d35400"/>
                </a:solidFill>
                <a:latin typeface="Menlo"/>
              </a:rPr>
              <a:t>	</a:t>
            </a:r>
            <a:r>
              <a:rPr b="0" lang="en-ID" sz="1600" spc="-1" strike="noStrike">
                <a:solidFill>
                  <a:srgbClr val="d35400"/>
                </a:solidFill>
                <a:latin typeface="Menlo"/>
              </a:rPr>
              <a:t>delay</a:t>
            </a:r>
            <a:r>
              <a:rPr b="0" lang="en-ID" sz="1600" spc="-1" strike="noStrike">
                <a:solidFill>
                  <a:srgbClr val="434f54"/>
                </a:solidFill>
                <a:latin typeface="Menlo"/>
              </a:rPr>
              <a:t>(</a:t>
            </a:r>
            <a:r>
              <a:rPr b="0" lang="en-ID" sz="1600" spc="-1" strike="noStrike">
                <a:solidFill>
                  <a:srgbClr val="005c5f"/>
                </a:solidFill>
                <a:latin typeface="Menlo"/>
              </a:rPr>
              <a:t>1000</a:t>
            </a:r>
            <a:r>
              <a:rPr b="0" lang="en-ID" sz="1600" spc="-1" strike="noStrike">
                <a:solidFill>
                  <a:srgbClr val="434f54"/>
                </a:solidFill>
                <a:latin typeface="Menlo"/>
              </a:rPr>
              <a:t>)</a:t>
            </a:r>
            <a:r>
              <a:rPr b="0" lang="en-ID" sz="1600" spc="-1" strike="noStrike">
                <a:solidFill>
                  <a:srgbClr val="4e5b61"/>
                </a:solidFill>
                <a:latin typeface="Menlo"/>
              </a:rPr>
              <a:t>;</a:t>
            </a:r>
            <a:r>
              <a:rPr b="0" lang="en-ID" sz="1600" spc="-1" strike="noStrike">
                <a:solidFill>
                  <a:srgbClr val="95a5a6"/>
                </a:solidFill>
                <a:latin typeface="Menlo"/>
              </a:rPr>
              <a:t> // wait for a second</a:t>
            </a:r>
            <a:endParaRPr b="0" lang="en-ID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600" spc="-1" strike="noStrike">
                <a:solidFill>
                  <a:srgbClr val="434f54"/>
                </a:solidFill>
                <a:latin typeface="Menlo"/>
              </a:rPr>
              <a:t>}</a:t>
            </a:r>
            <a:endParaRPr b="0" lang="en-ID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Box 4"/>
          <p:cNvSpPr/>
          <p:nvPr/>
        </p:nvSpPr>
        <p:spPr>
          <a:xfrm>
            <a:off x="1302480" y="2127240"/>
            <a:ext cx="835776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00979d"/>
                </a:solidFill>
                <a:latin typeface="Menlo"/>
              </a:rPr>
              <a:t>void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 </a:t>
            </a: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loop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()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 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{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	</a:t>
            </a: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digitalWrite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(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LED_BUILTIN, HIGH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)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;</a:t>
            </a:r>
            <a:r>
              <a:rPr b="0" lang="en-ID" sz="1800" spc="-1" strike="noStrike">
                <a:solidFill>
                  <a:srgbClr val="95a5a6"/>
                </a:solidFill>
                <a:latin typeface="Menlo"/>
              </a:rPr>
              <a:t> 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	</a:t>
            </a: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delay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(</a:t>
            </a:r>
            <a:r>
              <a:rPr b="0" lang="en-ID" sz="1800" spc="-1" strike="noStrike">
                <a:solidFill>
                  <a:srgbClr val="005c5f"/>
                </a:solidFill>
                <a:latin typeface="Menlo"/>
              </a:rPr>
              <a:t>1000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)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;</a:t>
            </a:r>
            <a:r>
              <a:rPr b="0" lang="en-ID" sz="1800" spc="-1" strike="noStrike">
                <a:solidFill>
                  <a:srgbClr val="95a5a6"/>
                </a:solidFill>
                <a:latin typeface="Menlo"/>
              </a:rPr>
              <a:t> 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	</a:t>
            </a: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digitalWrite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(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LED_BUILTIN, LOW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)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;</a:t>
            </a:r>
            <a:r>
              <a:rPr b="0" lang="en-ID" sz="1800" spc="-1" strike="noStrike">
                <a:solidFill>
                  <a:srgbClr val="95a5a6"/>
                </a:solidFill>
                <a:latin typeface="Menlo"/>
              </a:rPr>
              <a:t> 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	</a:t>
            </a: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delay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(</a:t>
            </a:r>
            <a:r>
              <a:rPr b="0" lang="en-ID" sz="1800" spc="-1" strike="noStrike">
                <a:solidFill>
                  <a:srgbClr val="005c5f"/>
                </a:solidFill>
                <a:latin typeface="Menlo"/>
              </a:rPr>
              <a:t>1000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)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;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}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193" name="TextBox 10"/>
          <p:cNvSpPr/>
          <p:nvPr/>
        </p:nvSpPr>
        <p:spPr>
          <a:xfrm>
            <a:off x="757080" y="4270320"/>
            <a:ext cx="884376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Pada blok loop terdapat dua method yang digunakan yaitu </a:t>
            </a: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digitalWrite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dan </a:t>
            </a: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delay</a:t>
            </a:r>
            <a:endParaRPr b="0" lang="en-ID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35400"/>
              </a:buClr>
              <a:buFont typeface="Arial"/>
              <a:buChar char="•"/>
            </a:pP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digitalWrite </a:t>
            </a:r>
            <a:r>
              <a:rPr b="0" lang="en-ID" sz="1800" spc="-1" strike="noStrike">
                <a:solidFill>
                  <a:srgbClr val="000000"/>
                </a:solidFill>
                <a:latin typeface="Menlo"/>
              </a:rPr>
              <a:t>digunakan untuk mengubah state dari pin menjadi HIGH (High Voltage/1) atau LOW (Low Voltage/0)</a:t>
            </a:r>
            <a:endParaRPr b="0" lang="en-ID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35400"/>
              </a:buClr>
              <a:buFont typeface="Arial"/>
              <a:buChar char="•"/>
            </a:pP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delay </a:t>
            </a:r>
            <a:r>
              <a:rPr b="0" lang="en-ID" sz="1800" spc="-1" strike="noStrike">
                <a:solidFill>
                  <a:srgbClr val="000000"/>
                </a:solidFill>
                <a:latin typeface="Menlo"/>
              </a:rPr>
              <a:t>digunakan untuk meminta program menunggu selama x milliseconds.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D" sz="1800" spc="-1" strike="noStrike">
              <a:latin typeface="Arial"/>
            </a:endParaRPr>
          </a:p>
        </p:txBody>
      </p:sp>
      <p:sp>
        <p:nvSpPr>
          <p:cNvPr id="194" name="TextBox 12"/>
          <p:cNvSpPr/>
          <p:nvPr/>
        </p:nvSpPr>
        <p:spPr>
          <a:xfrm>
            <a:off x="945360" y="2395800"/>
            <a:ext cx="356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b050"/>
                </a:solidFill>
                <a:latin typeface="Calibri"/>
              </a:rPr>
              <a:t>1</a:t>
            </a:r>
            <a:endParaRPr b="0" lang="en-ID" sz="2000" spc="-1" strike="noStrike">
              <a:latin typeface="Arial"/>
            </a:endParaRPr>
          </a:p>
        </p:txBody>
      </p:sp>
      <p:sp>
        <p:nvSpPr>
          <p:cNvPr id="195" name="TextBox 13"/>
          <p:cNvSpPr/>
          <p:nvPr/>
        </p:nvSpPr>
        <p:spPr>
          <a:xfrm>
            <a:off x="945360" y="2678400"/>
            <a:ext cx="356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b050"/>
                </a:solidFill>
                <a:latin typeface="Calibri"/>
              </a:rPr>
              <a:t>2</a:t>
            </a:r>
            <a:endParaRPr b="0" lang="en-ID" sz="2000" spc="-1" strike="noStrike">
              <a:latin typeface="Arial"/>
            </a:endParaRPr>
          </a:p>
        </p:txBody>
      </p:sp>
      <p:sp>
        <p:nvSpPr>
          <p:cNvPr id="196" name="TextBox 14"/>
          <p:cNvSpPr/>
          <p:nvPr/>
        </p:nvSpPr>
        <p:spPr>
          <a:xfrm>
            <a:off x="940680" y="2945160"/>
            <a:ext cx="356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b050"/>
                </a:solidFill>
                <a:latin typeface="Calibri"/>
              </a:rPr>
              <a:t>3</a:t>
            </a:r>
            <a:endParaRPr b="0" lang="en-ID" sz="2000" spc="-1" strike="noStrike">
              <a:latin typeface="Arial"/>
            </a:endParaRPr>
          </a:p>
        </p:txBody>
      </p:sp>
      <p:sp>
        <p:nvSpPr>
          <p:cNvPr id="197" name="TextBox 15"/>
          <p:cNvSpPr/>
          <p:nvPr/>
        </p:nvSpPr>
        <p:spPr>
          <a:xfrm>
            <a:off x="950040" y="3225960"/>
            <a:ext cx="3567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b050"/>
                </a:solidFill>
                <a:latin typeface="Calibri"/>
              </a:rPr>
              <a:t>4</a:t>
            </a:r>
            <a:endParaRPr b="0" lang="en-ID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Step-by-step Blink.ino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Mengubah state pin </a:t>
            </a:r>
            <a:r>
              <a:rPr b="0" lang="en-ID" sz="2800" spc="-1" strike="noStrike">
                <a:solidFill>
                  <a:srgbClr val="4e5b61"/>
                </a:solidFill>
                <a:latin typeface="Menlo"/>
              </a:rPr>
              <a:t>LED_BUILTIN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menjadi </a:t>
            </a:r>
            <a:r>
              <a:rPr b="0" lang="en-ID" sz="2800" spc="-1" strike="noStrike">
                <a:solidFill>
                  <a:srgbClr val="4e5b61"/>
                </a:solidFill>
                <a:latin typeface="Menlo"/>
              </a:rPr>
              <a:t>HIGH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Memerintahkan program untuk menunggu selama 1000 milliseconds sebelum menjalankan baris program selanjutnya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Mengubah state pin </a:t>
            </a:r>
            <a:r>
              <a:rPr b="0" lang="en-ID" sz="2800" spc="-1" strike="noStrike">
                <a:solidFill>
                  <a:srgbClr val="4e5b61"/>
                </a:solidFill>
                <a:latin typeface="Menlo"/>
              </a:rPr>
              <a:t>LED_BUILTIN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menjadi </a:t>
            </a:r>
            <a:r>
              <a:rPr b="0" lang="en-ID" sz="2800" spc="-1" strike="noStrike">
                <a:solidFill>
                  <a:srgbClr val="4e5b61"/>
                </a:solidFill>
                <a:latin typeface="Menlo"/>
              </a:rPr>
              <a:t>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Memerintahkan program untuk menunggu selama 1000 milliseconds sebelum menjalankan baris program selanjutnya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Karena tidak ada program baris selanjutnya untuk dijalankan maka akan kembali ke step 1.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0880" y="576360"/>
            <a:ext cx="12191400" cy="575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0" y="1382040"/>
            <a:ext cx="12191400" cy="350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658880" y="437760"/>
            <a:ext cx="8570160" cy="619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-244080" y="276120"/>
            <a:ext cx="12191760" cy="650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-302760" y="276120"/>
            <a:ext cx="12191760" cy="650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552960" y="690840"/>
            <a:ext cx="10782720" cy="12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D" sz="2170" spc="-1" strike="noStrike">
                <a:latin typeface="Arial"/>
              </a:rPr>
              <a:t>1. Only public IP is accessible by others on the internet</a:t>
            </a:r>
            <a:endParaRPr b="0" lang="en-ID" sz="2170" spc="-1" strike="noStrike">
              <a:latin typeface="Arial"/>
            </a:endParaRPr>
          </a:p>
          <a:p>
            <a:r>
              <a:rPr b="0" lang="en-ID" sz="2170" spc="-1" strike="noStrike">
                <a:latin typeface="Arial"/>
              </a:rPr>
              <a:t>2. Devices INSIDE LAN (Local Area Network) can talk to each other</a:t>
            </a:r>
            <a:endParaRPr b="0" lang="en-ID" sz="2170" spc="-1" strike="noStrike">
              <a:latin typeface="Arial"/>
            </a:endParaRPr>
          </a:p>
          <a:p>
            <a:r>
              <a:rPr b="0" lang="en-ID" sz="2170" spc="-1" strike="noStrike">
                <a:latin typeface="Arial"/>
              </a:rPr>
              <a:t>3. Devices OUTSIDE LAN cannot talk to devices inside another LAN </a:t>
            </a:r>
            <a:r>
              <a:rPr b="0" lang="en-ID" sz="1200" spc="-1" strike="noStrike">
                <a:latin typeface="Arial"/>
              </a:rPr>
              <a:t>*(unless the public IP’s port/application are forwarded to an internal IP port/application)</a:t>
            </a:r>
            <a:endParaRPr b="0" lang="en-ID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028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109702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585720" y="904680"/>
            <a:ext cx="11057400" cy="50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028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532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160"/>
            <a:ext cx="1097028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D" sz="387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83240" y="379800"/>
            <a:ext cx="11703960" cy="597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IoT Code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Arduino Code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Box 5"/>
          <p:cNvSpPr/>
          <p:nvPr/>
        </p:nvSpPr>
        <p:spPr>
          <a:xfrm>
            <a:off x="1324080" y="2114280"/>
            <a:ext cx="704808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00979d"/>
                </a:solidFill>
                <a:latin typeface="Menlo"/>
              </a:rPr>
              <a:t>void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 </a:t>
            </a: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setup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()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 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{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95a5a6"/>
                </a:solidFill>
                <a:latin typeface="Menlo"/>
              </a:rPr>
              <a:t>// put your setup code here, to run once: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}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D" sz="1800" spc="-1" strike="noStrike">
              <a:latin typeface="Arial"/>
            </a:endParaRPr>
          </a:p>
        </p:txBody>
      </p:sp>
      <p:sp>
        <p:nvSpPr>
          <p:cNvPr id="175" name="TextBox 6"/>
          <p:cNvSpPr/>
          <p:nvPr/>
        </p:nvSpPr>
        <p:spPr>
          <a:xfrm>
            <a:off x="838080" y="5569560"/>
            <a:ext cx="106200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Note: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”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//” double slash merupakan syntax yang digunakan untuk memberi komentar pada satu baris kode. Seluruh kode yang berada di belakang syntax ini tidak akan dijalankan oleh program.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1324080" y="4088880"/>
            <a:ext cx="68623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00979d"/>
                </a:solidFill>
                <a:latin typeface="Menlo"/>
              </a:rPr>
              <a:t>void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 </a:t>
            </a:r>
            <a:r>
              <a:rPr b="0" lang="en-ID" sz="1800" spc="-1" strike="noStrike">
                <a:solidFill>
                  <a:srgbClr val="d35400"/>
                </a:solidFill>
                <a:latin typeface="Menlo"/>
              </a:rPr>
              <a:t>loop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()</a:t>
            </a:r>
            <a:r>
              <a:rPr b="0" lang="en-ID" sz="1800" spc="-1" strike="noStrike">
                <a:solidFill>
                  <a:srgbClr val="4e5b61"/>
                </a:solidFill>
                <a:latin typeface="Menlo"/>
              </a:rPr>
              <a:t> </a:t>
            </a: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{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D" sz="1800" spc="-1" strike="noStrike">
                <a:solidFill>
                  <a:srgbClr val="95a5a6"/>
                </a:solidFill>
                <a:latin typeface="Menlo"/>
              </a:rPr>
              <a:t>// put your main code here, to run repeatedly:</a:t>
            </a:r>
            <a:endParaRPr b="0" lang="en-ID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en-ID" sz="1800" spc="-1" strike="noStrike">
                <a:solidFill>
                  <a:srgbClr val="434f54"/>
                </a:solidFill>
                <a:latin typeface="Menlo"/>
              </a:rPr>
              <a:t>}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177" name="TextBox 10"/>
          <p:cNvSpPr/>
          <p:nvPr/>
        </p:nvSpPr>
        <p:spPr>
          <a:xfrm>
            <a:off x="1324080" y="1717920"/>
            <a:ext cx="8248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Blok Setup – dijalankan sekali pada awal program dijalankan</a:t>
            </a:r>
            <a:endParaRPr b="0" lang="en-ID" sz="1800" spc="-1" strike="noStrike">
              <a:latin typeface="Arial"/>
            </a:endParaRPr>
          </a:p>
        </p:txBody>
      </p:sp>
      <p:sp>
        <p:nvSpPr>
          <p:cNvPr id="178" name="TextBox 11"/>
          <p:cNvSpPr/>
          <p:nvPr/>
        </p:nvSpPr>
        <p:spPr>
          <a:xfrm>
            <a:off x="1362240" y="3751920"/>
            <a:ext cx="7671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Blok Loop – dijalankan terus menerus secara iterasi setelah blok setup dijalankan</a:t>
            </a:r>
            <a:endParaRPr b="0" lang="en-ID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Application>LibreOffice/7.3.2.2$Windows_X86_64 LibreOffice_project/49f2b1bff42cfccbd8f788c8dc32c1c309559be0</Application>
  <AppVersion>15.0000</AppVersion>
  <Words>493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2023-09-11T04:36:24Z</dcterms:created>
  <dc:creator>Microsoft Office User</dc:creator>
  <dc:description/>
  <dc:language>en-ID</dc:language>
  <cp:lastModifiedBy/>
  <dcterms:modified xsi:type="dcterms:W3CDTF">2023-09-13T20:35:53Z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