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B8E84D-8AEA-44AE-860A-316ED012A0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AD0B4D-4351-44DD-BCEF-A96E4AA7B4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48DCEC-856F-4045-9B63-A3F3D7EC84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88372B-85C1-4291-86C3-CF99C30DF8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A43DA8-CDFA-4129-95FF-95B4E868D5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CD57C5-C4B5-436C-A7E4-48CE3EAEC6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215A42-0EA1-4DDC-B419-7B44E61191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4AFD93-B8B2-4868-87D0-E07D795BE8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F5EDA0-F9FC-4574-B85E-1662F87ED5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FE3B0C-EE69-4FAC-8260-4E23DA84B9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8D6563-468C-4450-91E2-53A2A432FC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11D2E6-DA87-4C84-B0B0-A99D406A68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FEB0D6-9A51-4416-94A2-2081993BD6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CCB43F-68FC-4773-8FE2-20357AF76F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3673D5-CDAC-45E0-805C-BCD005B4A6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1501D4-75A4-4F96-87C8-05F96C8458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BC78E9-278B-4245-A6C5-043CA08E2F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2CB103-72BD-46B0-8E49-25A3CF5F54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F15666-8FDF-4769-8509-605DB853BE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EF2B84-833D-4CCB-9E76-3F7B01F5AE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D8BCA2-9B12-49A7-A521-B444A77D3A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F574DD-307F-4205-9AC7-3B807F507C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020066-20F4-450A-952F-429F01E1B0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05CF4E-C67B-427E-B5ED-E0F959C5AE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EC4CC5-FFD5-41FB-B427-BBAB1E8025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623842-1B38-4E5B-833E-9B6D5B7257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35632D-F642-42EA-996F-71F79F5247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E10E35-A341-4648-9B3A-2646A63EA8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A3E35B-9E8F-4D45-AAB1-49EB2530F01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F93E43-CE4E-4C48-9BCA-B0591D7076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3F4C2E-3F00-4C0B-8103-D225993353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C5785D-47C7-445E-B684-FBA0665A1C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D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147DED-378E-4F27-88CF-004D8E52F0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D064F5-C48E-44E1-BE12-9D88A42502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E93D52-C464-4213-B486-D9EAF2340F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3236E8-924B-4894-A12B-609897FD92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D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Zilla Slab"/>
                <a:ea typeface="Zilla Slab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D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D" sz="1400" spc="-1" strike="noStrike">
                <a:latin typeface="Times New Roman"/>
              </a:rPr>
              <a:t>&lt;footer&gt;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546C31-76F3-4A1B-94CF-854C5D700DB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Lat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Lat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Lat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Lat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Lat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Lat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La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Zilla Slab"/>
                <a:ea typeface="Zilla Slab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D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D" sz="1400" spc="-1" strike="noStrike">
                <a:latin typeface="Times New Roman"/>
              </a:rPr>
              <a:t>&lt;footer&gt;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50EC67-150E-4AA3-B20B-623DC6C4D9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Lat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Lat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Lat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Lat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Lat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Lat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La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Zilla Slab"/>
                <a:ea typeface="Zilla Slab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Lat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Lato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Lato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Lato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Lato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Lato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D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D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D" sz="1400" spc="-1" strike="noStrike">
                <a:latin typeface="Times New Roman"/>
              </a:rPr>
              <a:t>&lt;footer&gt;</a:t>
            </a:r>
            <a:endParaRPr b="0" lang="en-ID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6A9366-602D-4EB5-A737-70F2A775170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D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0000"/>
                </a:solidFill>
                <a:latin typeface="Zilla Slab"/>
                <a:ea typeface="Zilla Slab"/>
              </a:rPr>
              <a:t>Intro to Digital (Logic)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</a:rPr>
              <a:t>Budi Rahardjo</a:t>
            </a:r>
            <a:endParaRPr b="0" lang="en-ID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</a:rPr>
              <a:t>2023</a:t>
            </a:r>
            <a:endParaRPr b="0" lang="en-ID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860760" y="228600"/>
            <a:ext cx="10569240" cy="645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914400" y="217800"/>
            <a:ext cx="10356480" cy="641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572560" y="100080"/>
            <a:ext cx="7134840" cy="670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1371600" y="209160"/>
            <a:ext cx="9372600" cy="65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Analog, digital or a combination of the two? We're looking at the digital tools and the analog alternatives we use every day.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57009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ffff00"/>
                </a:solidFill>
                <a:latin typeface="Zilla Slab"/>
                <a:ea typeface="Zilla Slab"/>
              </a:rPr>
              <a:t>Analog and Digital Worlds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Zilla Slab"/>
                <a:ea typeface="Zilla Slab"/>
              </a:rPr>
              <a:t>Analog to Digital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Picture 2" descr="Project14 | Back to Analog: Build a Device that Takes You Back to the Days  of Analog! - element14 Community"/>
          <p:cNvPicPr/>
          <p:nvPr/>
        </p:nvPicPr>
        <p:blipFill>
          <a:blip r:embed="rId1"/>
          <a:stretch/>
        </p:blipFill>
        <p:spPr>
          <a:xfrm>
            <a:off x="3958200" y="1802880"/>
            <a:ext cx="4038120" cy="241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Zilla Slab"/>
                <a:ea typeface="Zilla Slab"/>
              </a:rPr>
              <a:t>Digital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</a:rPr>
              <a:t>Discrete value</a:t>
            </a:r>
            <a:endParaRPr b="0" lang="en-US" sz="2800" spc="-1" strike="noStrike">
              <a:solidFill>
                <a:srgbClr val="000000"/>
              </a:solidFill>
              <a:latin typeface="Lat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</a:rPr>
              <a:t>0, 1</a:t>
            </a:r>
            <a:endParaRPr b="0" lang="en-US" sz="2400" spc="-1" strike="noStrike">
              <a:solidFill>
                <a:srgbClr val="000000"/>
              </a:solidFill>
              <a:latin typeface="Lat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</a:rPr>
              <a:t>0, 1, 2, 3, 4, ...</a:t>
            </a:r>
            <a:endParaRPr b="0" lang="en-US" sz="2400" spc="-1" strike="noStrike">
              <a:solidFill>
                <a:srgbClr val="000000"/>
              </a:solidFill>
              <a:latin typeface="Lat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</a:rPr>
              <a:t>(the number of bits)</a:t>
            </a:r>
            <a:endParaRPr b="0" lang="en-US" sz="2400" spc="-1" strike="noStrike">
              <a:solidFill>
                <a:srgbClr val="000000"/>
              </a:solidFill>
              <a:latin typeface="Lato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</a:rPr>
              <a:t>Analog data is converted to digital data</a:t>
            </a: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  <p:pic>
        <p:nvPicPr>
          <p:cNvPr id="131" name="Picture 2" descr="Experimental data with discrete sine wave The next step is now to find ..."/>
          <p:cNvPicPr/>
          <p:nvPr/>
        </p:nvPicPr>
        <p:blipFill>
          <a:blip r:embed="rId1"/>
          <a:stretch/>
        </p:blipFill>
        <p:spPr>
          <a:xfrm>
            <a:off x="7772040" y="1690560"/>
            <a:ext cx="3708000" cy="370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Zilla Slab"/>
                <a:ea typeface="Zilla Slab"/>
              </a:rPr>
              <a:t>What is “0” or “1”?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</a:rPr>
              <a:t>Switch</a:t>
            </a:r>
            <a:endParaRPr b="0" lang="en-US" sz="2800" spc="-1" strike="noStrike">
              <a:solidFill>
                <a:srgbClr val="000000"/>
              </a:solidFill>
              <a:latin typeface="Lat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</a:rPr>
              <a:t>0 = open</a:t>
            </a:r>
            <a:endParaRPr b="0" lang="en-US" sz="2400" spc="-1" strike="noStrike">
              <a:solidFill>
                <a:srgbClr val="000000"/>
              </a:solidFill>
              <a:latin typeface="Lat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</a:rPr>
              <a:t>1 = closed</a:t>
            </a:r>
            <a:endParaRPr b="0" lang="en-US" sz="2400" spc="-1" strike="noStrike">
              <a:solidFill>
                <a:srgbClr val="000000"/>
              </a:solidFill>
              <a:latin typeface="Lato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</a:rPr>
              <a:t>Voltage</a:t>
            </a:r>
            <a:endParaRPr b="0" lang="en-US" sz="2800" spc="-1" strike="noStrike">
              <a:solidFill>
                <a:srgbClr val="000000"/>
              </a:solidFill>
              <a:latin typeface="Lat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</a:rPr>
              <a:t>0 = 0 Volt</a:t>
            </a:r>
            <a:endParaRPr b="0" lang="en-US" sz="2400" spc="-1" strike="noStrike">
              <a:solidFill>
                <a:srgbClr val="000000"/>
              </a:solidFill>
              <a:latin typeface="Lato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Lato"/>
              </a:rPr>
              <a:t>1 = 5 Volt (or 3.3 Volt)</a:t>
            </a:r>
            <a:endParaRPr b="0" lang="en-US" sz="2400" spc="-1" strike="noStrike">
              <a:solidFill>
                <a:srgbClr val="000000"/>
              </a:solidFill>
              <a:latin typeface="Lato"/>
            </a:endParaRPr>
          </a:p>
        </p:txBody>
      </p:sp>
      <p:pic>
        <p:nvPicPr>
          <p:cNvPr id="134" name="Picture 2" descr="What is meant by a closed switch? - Quora"/>
          <p:cNvPicPr/>
          <p:nvPr/>
        </p:nvPicPr>
        <p:blipFill>
          <a:blip r:embed="rId1"/>
          <a:stretch/>
        </p:blipFill>
        <p:spPr>
          <a:xfrm>
            <a:off x="4264560" y="1325880"/>
            <a:ext cx="4114440" cy="196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Zilla Slab"/>
                <a:ea typeface="Zilla Slab"/>
              </a:rPr>
              <a:t>Algorithm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</a:rPr>
              <a:t>A set of instructions</a:t>
            </a:r>
            <a:endParaRPr b="0" lang="en-US" sz="2800" spc="-1" strike="noStrike">
              <a:solidFill>
                <a:srgbClr val="000000"/>
              </a:solidFill>
              <a:latin typeface="Lato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</a:rPr>
              <a:t>Executed from top to bottom</a:t>
            </a:r>
            <a:endParaRPr b="0" lang="en-US" sz="2800" spc="-1" strike="noStrike">
              <a:solidFill>
                <a:srgbClr val="000000"/>
              </a:solidFill>
              <a:latin typeface="La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1600200" y="132840"/>
            <a:ext cx="8915400" cy="652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057400" y="-10440"/>
            <a:ext cx="8096040" cy="686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146320" y="0"/>
            <a:ext cx="7932240" cy="68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Application>LibreOffice/7.3.2.2$Windows_X86_64 LibreOffice_project/49f2b1bff42cfccbd8f788c8dc32c1c309559be0</Application>
  <AppVersion>15.0000</AppVersion>
  <Words>86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2023-08-28T06:32:01Z</dcterms:created>
  <dc:creator>Ir. Budi Rahardjo, M.Sc., Ph.D.</dc:creator>
  <dc:description/>
  <dc:language>en-ID</dc:language>
  <cp:lastModifiedBy/>
  <dcterms:modified xsi:type="dcterms:W3CDTF">2023-08-31T05:38:33Z</dcterms:modified>
  <cp:revision>29</cp:revision>
  <dc:subject/>
  <dc:title>Digital (Logic)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