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1" r:id="rId21"/>
    <p:sldId id="265" r:id="rId22"/>
    <p:sldId id="266" r:id="rId23"/>
    <p:sldId id="267" r:id="rId24"/>
    <p:sldId id="268" r:id="rId25"/>
    <p:sldId id="269" r:id="rId26"/>
    <p:sldId id="270" r:id="rId2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C7F216-80AA-4AAC-AC40-CCDCC267BD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2455828-4626-4EDB-B9E8-1D86ABAE31C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168B86A9-921B-422F-A052-B14918E26A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226E2A-DE78-4745-B997-4FF352DFB1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CF9DA56-D2CA-4251-8127-5C539F40DD6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9E9B725-E363-4754-9A2A-90C7297D2B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3EC655B-475A-43D1-ADCA-48622B79026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55DFD95-73AB-4CBE-A1F4-DAED307837E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9E9888E-58B4-43EF-8B66-620B2F117F9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3C52478-A780-4F4E-A147-19ACB63E6D1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251CF7E1-F8B9-430C-82ED-42316C6CE2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BR - MQTT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68E71F-9BF1-4200-AA05-2A71901BA36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B8E872-471C-4563-B7F1-164D784A451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CD67ACC-BB7D-4975-BA38-13B722B7B85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D937C2-2815-4EEE-96FD-E19E12C28C3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505304-E5EE-4664-A187-762B796EA0F5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1C8D1D0-9D36-47D8-8CB2-7F57E43BAA0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66D77F-B957-4AAD-B981-00A8A422B44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006B4C-F4BC-4F2D-BC15-41671C5B448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Lato Regular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Lato Regular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Lato Regular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5FC37E-3959-4149-B302-A3E24C3E1D4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D982BE-7BFD-4F67-A049-BC5EA944920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&lt;footer&gt;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E252E4-940B-4005-BF71-981C89E00C0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Lato Regular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Lato Regular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3" descr="photo559633135318444158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rcRect l="6496" r="24351" b="9092"/>
          <a:stretch/>
        </p:blipFill>
        <p:spPr>
          <a:xfrm>
            <a:off x="4818960" y="0"/>
            <a:ext cx="7372800" cy="6857640"/>
          </a:xfrm>
          <a:prstGeom prst="rect">
            <a:avLst/>
          </a:prstGeom>
          <a:ln w="0">
            <a:noFill/>
          </a:ln>
        </p:spPr>
      </p:pic>
      <p:sp>
        <p:nvSpPr>
          <p:cNvPr id="70" name="Freeform: Shap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-360"/>
            <a:ext cx="8896320" cy="6858000"/>
          </a:xfrm>
          <a:custGeom>
            <a:avLst/>
            <a:gdLst>
              <a:gd name="textAreaLeft" fmla="*/ 0 w 8896320"/>
              <a:gd name="textAreaRight" fmla="*/ 8896680 w 8896320"/>
              <a:gd name="textAreaTop" fmla="*/ 36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Freeform: 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-360"/>
            <a:ext cx="8096040" cy="6858000"/>
          </a:xfrm>
          <a:custGeom>
            <a:avLst/>
            <a:gdLst>
              <a:gd name="textAreaLeft" fmla="*/ 0 w 8096040"/>
              <a:gd name="textAreaRight" fmla="*/ 8096400 w 8096040"/>
              <a:gd name="textAreaTop" fmla="*/ 36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04600" y="775800"/>
            <a:ext cx="5290920" cy="270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6600" b="1" strike="noStrike" spc="-1">
                <a:solidFill>
                  <a:schemeClr val="dk1"/>
                </a:solidFill>
                <a:latin typeface="Zilla Slab"/>
                <a:ea typeface="Zilla Slab"/>
              </a:rPr>
              <a:t>IoT &amp; MQTT</a:t>
            </a:r>
            <a:br>
              <a:rPr sz="5400"/>
            </a:br>
            <a:r>
              <a:rPr lang="en-US" sz="4800" b="0" strike="noStrike" spc="-1">
                <a:solidFill>
                  <a:schemeClr val="dk1"/>
                </a:solidFill>
                <a:latin typeface="Zilla Slab"/>
                <a:ea typeface="Zilla Slab"/>
              </a:rPr>
              <a:t>theory &amp; practice</a:t>
            </a:r>
            <a:endParaRPr lang="en-US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804600" y="3629520"/>
            <a:ext cx="4169160" cy="115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Zilla Slab Medium"/>
                <a:ea typeface="Zilla Slab Medium"/>
              </a:rPr>
              <a:t>Budi Rahardjo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Zilla Slab Medium"/>
                <a:ea typeface="Zilla Slab Medium"/>
              </a:rPr>
              <a:t>@rahard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Zilla Slab Medium"/>
                <a:ea typeface="Zilla Slab Medium"/>
              </a:rPr>
              <a:t>2022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68EDFB-6125-75FC-7679-ED4D0959DDFA}"/>
              </a:ext>
            </a:extLst>
          </p:cNvPr>
          <p:cNvSpPr/>
          <p:nvPr/>
        </p:nvSpPr>
        <p:spPr>
          <a:xfrm>
            <a:off x="8122025" y="2880360"/>
            <a:ext cx="1344706" cy="796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28919-1336-F0C1-2F20-908DD1A295AA}"/>
              </a:ext>
            </a:extLst>
          </p:cNvPr>
          <p:cNvSpPr/>
          <p:nvPr/>
        </p:nvSpPr>
        <p:spPr>
          <a:xfrm>
            <a:off x="2906360" y="1335742"/>
            <a:ext cx="1676400" cy="796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Mikrokontroler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ED024-66A9-72D8-AB6A-8E29719570E9}"/>
              </a:ext>
            </a:extLst>
          </p:cNvPr>
          <p:cNvSpPr/>
          <p:nvPr/>
        </p:nvSpPr>
        <p:spPr>
          <a:xfrm>
            <a:off x="3101790" y="4328160"/>
            <a:ext cx="1676400" cy="79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Handphone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F0DEC-DB01-3D20-9C28-B922863B06B8}"/>
              </a:ext>
            </a:extLst>
          </p:cNvPr>
          <p:cNvSpPr/>
          <p:nvPr/>
        </p:nvSpPr>
        <p:spPr>
          <a:xfrm>
            <a:off x="3587677" y="4932381"/>
            <a:ext cx="1676400" cy="796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Handphone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CF8E1E-77E2-3C0B-8EB2-ADD69ACA82DD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582760" y="1733775"/>
            <a:ext cx="3539265" cy="1544618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265043-BE13-22A7-2E05-BDC4CA861581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4778190" y="3278393"/>
            <a:ext cx="3343835" cy="14478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C948F3-EAF3-D410-E106-64F5270ED70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5264077" y="3278393"/>
            <a:ext cx="2857948" cy="205202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D1D1B-D4EA-63B8-5C16-09F4CCCFE908}"/>
              </a:ext>
            </a:extLst>
          </p:cNvPr>
          <p:cNvSpPr/>
          <p:nvPr/>
        </p:nvSpPr>
        <p:spPr>
          <a:xfrm>
            <a:off x="2174840" y="1335742"/>
            <a:ext cx="589877" cy="796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0C24F68-C847-A32E-9664-2D0E3C6E74A1}"/>
              </a:ext>
            </a:extLst>
          </p:cNvPr>
          <p:cNvSpPr/>
          <p:nvPr/>
        </p:nvSpPr>
        <p:spPr>
          <a:xfrm>
            <a:off x="8122025" y="903642"/>
            <a:ext cx="2216074" cy="135546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7AA8E-E3B4-945A-275F-DC912619195C}"/>
              </a:ext>
            </a:extLst>
          </p:cNvPr>
          <p:cNvCxnSpPr>
            <a:cxnSpLocks/>
            <a:stCxn id="17" idx="1"/>
            <a:endCxn id="3" idx="0"/>
          </p:cNvCxnSpPr>
          <p:nvPr/>
        </p:nvCxnSpPr>
        <p:spPr>
          <a:xfrm flipH="1">
            <a:off x="8794378" y="2257663"/>
            <a:ext cx="435684" cy="62269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D48E7-0C51-8F87-77C2-2F675AD080B2}"/>
              </a:ext>
            </a:extLst>
          </p:cNvPr>
          <p:cNvSpPr/>
          <p:nvPr/>
        </p:nvSpPr>
        <p:spPr>
          <a:xfrm>
            <a:off x="8628531" y="4726193"/>
            <a:ext cx="1676400" cy="10022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 /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CCE508-FAF4-8E68-7E97-B1656F6DDA11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H="1" flipV="1">
            <a:off x="8794378" y="3676426"/>
            <a:ext cx="672353" cy="1049767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ESP8266 board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288226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Have a look at the code at this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Lato Regular"/>
              </a:rPr>
              <a:t>Github</a:t>
            </a:r>
            <a:endParaRPr lang="en-US" sz="3200" b="0" strike="noStrike" spc="-1" dirty="0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chemeClr val="dk1"/>
                </a:solidFill>
                <a:latin typeface="Lato Regular"/>
              </a:rPr>
              <a:t>https://</a:t>
            </a:r>
            <a:r>
              <a:rPr lang="en-US" sz="2800" b="1" strike="noStrike" spc="-1" dirty="0" err="1">
                <a:solidFill>
                  <a:schemeClr val="dk1"/>
                </a:solidFill>
                <a:latin typeface="Lato Regular"/>
              </a:rPr>
              <a:t>github.com</a:t>
            </a:r>
            <a:r>
              <a:rPr lang="en-US" sz="2800" b="1" strike="noStrike" spc="-1" dirty="0">
                <a:solidFill>
                  <a:schemeClr val="dk1"/>
                </a:solidFill>
                <a:latin typeface="Lato Regular"/>
              </a:rPr>
              <a:t>/</a:t>
            </a:r>
            <a:r>
              <a:rPr lang="en-US" sz="2800" b="1" strike="noStrike" spc="-1" dirty="0" err="1">
                <a:solidFill>
                  <a:schemeClr val="dk1"/>
                </a:solidFill>
                <a:latin typeface="Lato Regular"/>
              </a:rPr>
              <a:t>rahard</a:t>
            </a:r>
            <a:r>
              <a:rPr lang="en-US" sz="2800" b="1" strike="noStrike" spc="-1" dirty="0">
                <a:solidFill>
                  <a:schemeClr val="dk1"/>
                </a:solidFill>
                <a:latin typeface="Lato Regular"/>
              </a:rPr>
              <a:t>/</a:t>
            </a:r>
            <a:r>
              <a:rPr lang="en-US" sz="2800" b="1" strike="noStrike" spc="-1" dirty="0" err="1">
                <a:solidFill>
                  <a:schemeClr val="dk1"/>
                </a:solidFill>
                <a:latin typeface="Lato Regular"/>
              </a:rPr>
              <a:t>BRiot</a:t>
            </a:r>
            <a:r>
              <a:rPr lang="en-US" sz="2800" b="1" strike="noStrike" spc="-1" dirty="0">
                <a:solidFill>
                  <a:schemeClr val="dk1"/>
                </a:solidFill>
                <a:latin typeface="Lato Regular"/>
              </a:rPr>
              <a:t>-stuff/blob/master/MQTT/</a:t>
            </a:r>
            <a:r>
              <a:rPr lang="en-US" sz="2800" b="1" strike="noStrike" spc="-1" dirty="0" err="1">
                <a:solidFill>
                  <a:schemeClr val="dk1"/>
                </a:solidFill>
                <a:latin typeface="Lato Regular"/>
              </a:rPr>
              <a:t>mqtt_LED.ino</a:t>
            </a:r>
            <a:endParaRPr lang="en-US" sz="2800" b="1" strike="noStrike" spc="-1" dirty="0">
              <a:solidFill>
                <a:schemeClr val="dk1"/>
              </a:solidFill>
              <a:latin typeface="Lato Regular"/>
            </a:endParaRPr>
          </a:p>
          <a:p>
            <a:pPr marL="457200" indent="-457200" defTabSz="457200">
              <a:lnSpc>
                <a:spcPct val="100000"/>
              </a:lnSpc>
              <a:spcBef>
                <a:spcPts val="56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Edit the content (the access point part, MQTT server)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Add libraries (</a:t>
            </a:r>
            <a:r>
              <a:rPr lang="en-US" sz="3200" b="0" strike="noStrike" spc="-1" dirty="0" err="1">
                <a:solidFill>
                  <a:schemeClr val="dk1"/>
                </a:solidFill>
                <a:latin typeface="Lato Regular"/>
              </a:rPr>
              <a:t>PubSubClient</a:t>
            </a: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)</a:t>
            </a:r>
          </a:p>
        </p:txBody>
      </p:sp>
      <p:sp>
        <p:nvSpPr>
          <p:cNvPr id="101" name="PlaceHolder 3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8" descr="Graphical user interface, text, application, Word&#10;&#10;Description automatically generated"/>
          <p:cNvPicPr/>
          <p:nvPr/>
        </p:nvPicPr>
        <p:blipFill>
          <a:blip r:embed="rId2"/>
          <a:stretch/>
        </p:blipFill>
        <p:spPr>
          <a:xfrm>
            <a:off x="531720" y="4024800"/>
            <a:ext cx="11128680" cy="2055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A525CB-B9AC-4EA2-945A-731A80D5BFD4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Local Broker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Mosquitto (install locally)</a:t>
            </a: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marL="457200"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ourier New"/>
              </a:rPr>
              <a:t>unix% </a:t>
            </a:r>
            <a:r>
              <a:rPr lang="en-US" sz="2800" b="1" strike="noStrike" spc="-1">
                <a:solidFill>
                  <a:schemeClr val="dk1"/>
                </a:solidFill>
                <a:latin typeface="Courier New"/>
              </a:rPr>
              <a:t>mosquitto</a:t>
            </a:r>
            <a:endParaRPr lang="en-US" sz="28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     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mqtt_server : </a:t>
            </a:r>
            <a:r>
              <a:rPr lang="nb-NO" sz="2800" b="1" strike="noStrike" spc="-1">
                <a:solidFill>
                  <a:schemeClr val="dk1"/>
                </a:solidFill>
                <a:latin typeface="Lato Regular"/>
              </a:rPr>
              <a:t>mqtt.luqmanr.xyz</a:t>
            </a:r>
            <a:endParaRPr lang="en-US" sz="2800" b="0" strike="noStrike" spc="-1">
              <a:solidFill>
                <a:schemeClr val="dk1"/>
              </a:solidFill>
              <a:latin typeface="Lato Regular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Port: </a:t>
            </a:r>
            <a:r>
              <a:rPr lang="en-US" sz="2800" b="1" strike="noStrike" spc="-1">
                <a:solidFill>
                  <a:schemeClr val="dk1"/>
                </a:solidFill>
                <a:latin typeface="Lato Regular"/>
              </a:rPr>
              <a:t>1883</a:t>
            </a:r>
            <a:endParaRPr lang="en-US" sz="2800" b="0" strike="noStrike" spc="-1">
              <a:solidFill>
                <a:schemeClr val="dk1"/>
              </a:solidFill>
              <a:latin typeface="Lato Regular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Topic: </a:t>
            </a:r>
            <a:r>
              <a:rPr lang="en-US" sz="2800" b="1" strike="noStrike" spc="-1">
                <a:solidFill>
                  <a:schemeClr val="dk1"/>
                </a:solidFill>
                <a:latin typeface="Lato Regular"/>
              </a:rPr>
              <a:t>LED1</a:t>
            </a:r>
            <a:endParaRPr lang="en-US" sz="28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4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EDE16E4-AFAD-4C90-8EC2-981D5800CC97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Client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Mosquito</a:t>
            </a:r>
          </a:p>
          <a:p>
            <a:pPr marL="45720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ourier New"/>
              </a:rPr>
              <a:t>mosquitto_sub –h 192.168.4.130 –t “LED1”</a:t>
            </a:r>
            <a:endParaRPr lang="en-US" sz="2400" b="0" strike="noStrike" spc="-1">
              <a:solidFill>
                <a:schemeClr val="dk1"/>
              </a:solidFill>
              <a:latin typeface="Lato Regular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GUI: </a:t>
            </a:r>
            <a:r>
              <a:rPr lang="en-US" sz="2000" b="0" strike="sngStrike" spc="-1">
                <a:solidFill>
                  <a:schemeClr val="lt1">
                    <a:lumMod val="50000"/>
                  </a:schemeClr>
                </a:solidFill>
                <a:latin typeface="Lato Regular"/>
              </a:rPr>
              <a:t>MQTT.fx </a:t>
            </a:r>
            <a:r>
              <a:rPr lang="en-US" sz="2000" b="0" strike="noStrike" spc="-1">
                <a:solidFill>
                  <a:schemeClr val="lt1">
                    <a:lumMod val="50000"/>
                  </a:schemeClr>
                </a:solidFill>
                <a:latin typeface="Lato Regular"/>
              </a:rPr>
              <a:t>(now commercial), </a:t>
            </a: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MQTT X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Python: paho-mqtt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Android: MQTT Dash</a:t>
            </a:r>
          </a:p>
        </p:txBody>
      </p:sp>
      <p:pic>
        <p:nvPicPr>
          <p:cNvPr id="108" name="Picture 4"/>
          <p:cNvPicPr/>
          <p:nvPr/>
        </p:nvPicPr>
        <p:blipFill>
          <a:blip r:embed="rId2"/>
          <a:stretch/>
        </p:blipFill>
        <p:spPr>
          <a:xfrm>
            <a:off x="5485320" y="4566240"/>
            <a:ext cx="1221120" cy="12211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" descr="MQTT X: Cross-platform MQTT 5.0 Desktop Client"/>
          <p:cNvPicPr/>
          <p:nvPr/>
        </p:nvPicPr>
        <p:blipFill>
          <a:blip r:embed="rId3"/>
          <a:stretch/>
        </p:blipFill>
        <p:spPr>
          <a:xfrm>
            <a:off x="6949800" y="4112640"/>
            <a:ext cx="4322520" cy="201312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3"/>
          <p:cNvSpPr>
            <a:spLocks noGrp="1"/>
          </p:cNvSpPr>
          <p:nvPr>
            <p:ph type="dt" idx="4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CFC8F8D-AE77-4605-A608-B0A30647B481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PAHO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20000"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chemeClr val="dk1"/>
                </a:solidFill>
                <a:latin typeface="Courier New"/>
              </a:rPr>
              <a:t>import</a:t>
            </a: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 paho.mqtt.client as paho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chemeClr val="dk1"/>
                </a:solidFill>
                <a:latin typeface="Courier New"/>
              </a:rPr>
              <a:t>def</a:t>
            </a: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 on_connect(client, userdata, flags, rc):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	print("Connected with result code "+str(rc))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	client.subscribe("LED1")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chemeClr val="dk1"/>
                </a:solidFill>
                <a:latin typeface="Courier New"/>
              </a:rPr>
              <a:t>def</a:t>
            </a: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 on_message(client, userdata, msg):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	print(msg.topic+" "+str(msg.payload))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client = paho.Client()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client.on_connect = on_connect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client.on_message = on_message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client.connect("192.168.4.242", 1883, 60)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Courier New"/>
              </a:rPr>
              <a:t>client.loop_forever()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4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0B9B9E0-06A2-4566-854D-4F06CB632784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Publisher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Mosquitto</a:t>
            </a:r>
          </a:p>
          <a:p>
            <a:pPr marL="45720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ourier New"/>
              </a:rPr>
              <a:t>mosquitto_pub –h 192.168.4.242 –t “LED1” –m “hello world” –q 0 –r</a:t>
            </a:r>
            <a:endParaRPr lang="en-US" sz="2400" b="0" strike="noStrike" spc="-1">
              <a:solidFill>
                <a:schemeClr val="dk1"/>
              </a:solidFill>
              <a:latin typeface="Lato Regular"/>
            </a:endParaRPr>
          </a:p>
          <a:p>
            <a:pPr marL="45720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ourier New"/>
              </a:rPr>
              <a:t>mosquitto_pub –h 192.168.4.242 –t “suhu” –m “23” –q 0 –r</a:t>
            </a:r>
            <a:endParaRPr lang="en-US" sz="2400" b="0" strike="noStrike" spc="-1">
              <a:solidFill>
                <a:schemeClr val="dk1"/>
              </a:solidFill>
              <a:latin typeface="Lato Regular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MQTT.fx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IoT: Espectro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Python: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dt" idx="4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6A80DD2-2290-4BF6-ABE2-311E5F9AC9A8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0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18" name="Picture 2" descr="Screenshot image 1"/>
          <p:cNvPicPr/>
          <p:nvPr/>
        </p:nvPicPr>
        <p:blipFill>
          <a:blip r:embed="rId2"/>
          <a:stretch/>
        </p:blipFill>
        <p:spPr>
          <a:xfrm>
            <a:off x="10447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4" descr="Screenshot image 3"/>
          <p:cNvPicPr/>
          <p:nvPr/>
        </p:nvPicPr>
        <p:blipFill>
          <a:blip r:embed="rId3"/>
          <a:stretch/>
        </p:blipFill>
        <p:spPr>
          <a:xfrm>
            <a:off x="35863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6" descr="Screenshot image 4"/>
          <p:cNvPicPr/>
          <p:nvPr/>
        </p:nvPicPr>
        <p:blipFill>
          <a:blip r:embed="rId4"/>
          <a:stretch/>
        </p:blipFill>
        <p:spPr>
          <a:xfrm>
            <a:off x="61279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8" descr="Screenshot image 5"/>
          <p:cNvPicPr/>
          <p:nvPr/>
        </p:nvPicPr>
        <p:blipFill>
          <a:blip r:embed="rId5"/>
          <a:stretch/>
        </p:blipFill>
        <p:spPr>
          <a:xfrm>
            <a:off x="8669160" y="1844640"/>
            <a:ext cx="2472840" cy="444924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184680"/>
            <a:ext cx="10515240" cy="150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5200" b="0" strike="noStrike" spc="-1">
                <a:solidFill>
                  <a:schemeClr val="dk1"/>
                </a:solidFill>
                <a:latin typeface="Lato Regular"/>
              </a:rPr>
              <a:t>Sesi MQTT Dash (Android)</a:t>
            </a:r>
            <a:endParaRPr lang="en-US" sz="5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 idx="4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A57190F-0A46-42D6-B388-FD5EC97AF315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What is MQTT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MQ Telemetry Transport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A light-weight protocol originally developed @ IBM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Communication among sensors and devices – Internet of Things (IoT)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Designed for data from a </a:t>
            </a:r>
            <a:r>
              <a:rPr lang="en-US" sz="2800" b="1" strike="noStrike" spc="-1">
                <a:solidFill>
                  <a:schemeClr val="dk1"/>
                </a:solidFill>
                <a:latin typeface="Lato Regular"/>
              </a:rPr>
              <a:t>huge</a:t>
            </a:r>
            <a:r>
              <a:rPr lang="en-US" sz="2800" b="0" strike="noStrike" spc="-1">
                <a:solidFill>
                  <a:schemeClr val="dk1"/>
                </a:solidFill>
                <a:latin typeface="Lato Regular"/>
              </a:rPr>
              <a:t> number of sensors</a:t>
            </a: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Based on Queue: </a:t>
            </a:r>
            <a:r>
              <a:rPr lang="en-US" sz="3200" b="1" strike="noStrike" spc="-1">
                <a:solidFill>
                  <a:schemeClr val="dk1"/>
                </a:solidFill>
                <a:latin typeface="Lato Regular"/>
              </a:rPr>
              <a:t>publish</a:t>
            </a: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 &amp; </a:t>
            </a:r>
            <a:r>
              <a:rPr lang="en-US" sz="3200" b="1" strike="noStrike" spc="-1">
                <a:solidFill>
                  <a:schemeClr val="dk1"/>
                </a:solidFill>
                <a:latin typeface="Lato Regular"/>
              </a:rPr>
              <a:t>subscribe</a:t>
            </a:r>
            <a:r>
              <a:rPr lang="en-US" sz="3200" b="0" strike="noStrike" spc="-1">
                <a:solidFill>
                  <a:schemeClr val="dk1"/>
                </a:solidFill>
                <a:latin typeface="Lato Regular"/>
              </a:rPr>
              <a:t> and a </a:t>
            </a:r>
            <a:r>
              <a:rPr lang="en-US" sz="3200" b="1" strike="noStrike" spc="-1">
                <a:solidFill>
                  <a:schemeClr val="dk1"/>
                </a:solidFill>
                <a:latin typeface="Lato Regular"/>
              </a:rPr>
              <a:t>message broker</a:t>
            </a:r>
            <a:endParaRPr lang="en-US" sz="3200" b="0" strike="noStrike" spc="-1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1149729-5CF3-4D65-8904-6E1017338D1B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Basic Queue: FIFO (First in, First Out)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8" name="Picture 3"/>
          <p:cNvPicPr/>
          <p:nvPr/>
        </p:nvPicPr>
        <p:blipFill>
          <a:blip r:embed="rId2"/>
          <a:stretch/>
        </p:blipFill>
        <p:spPr>
          <a:xfrm>
            <a:off x="4191120" y="2184480"/>
            <a:ext cx="3809520" cy="24886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dt" idx="3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0999C345-03EE-477F-80A2-065B7BAA6606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Example: RabbitMQ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1" name="Picture 2"/>
          <p:cNvPicPr/>
          <p:nvPr/>
        </p:nvPicPr>
        <p:blipFill>
          <a:blip r:embed="rId2"/>
          <a:stretch/>
        </p:blipFill>
        <p:spPr>
          <a:xfrm>
            <a:off x="1523880" y="2476440"/>
            <a:ext cx="9143640" cy="190080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dt" idx="3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854E497-86BC-4E9B-B081-62CD23237DFC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152388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dt" idx="3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DAF5B87-B9D9-4BDD-973E-D8251567F584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/>
          <p:cNvPicPr/>
          <p:nvPr/>
        </p:nvPicPr>
        <p:blipFill>
          <a:blip r:embed="rId2"/>
          <a:stretch/>
        </p:blipFill>
        <p:spPr>
          <a:xfrm>
            <a:off x="1523880" y="1612800"/>
            <a:ext cx="9143640" cy="361188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(PubSub) Communication Model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dt" idx="3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25D1343-A88C-4C52-9485-E31E03A41E2F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MQTT Brokers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Clouds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chemeClr val="dk1"/>
                </a:solidFill>
                <a:latin typeface="Lato Regular"/>
              </a:rPr>
              <a:t>IBM, Azure, Amazon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chemeClr val="dk1"/>
                </a:solidFill>
                <a:latin typeface="Lato Regular"/>
              </a:rPr>
              <a:t>Smaller clouds: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sngStrike" spc="-1" dirty="0">
                <a:solidFill>
                  <a:schemeClr val="dk1"/>
                </a:solidFill>
                <a:latin typeface="Lato Regular"/>
              </a:rPr>
              <a:t>https://</a:t>
            </a:r>
            <a:r>
              <a:rPr lang="en-US" sz="2400" b="0" strike="sngStrike" spc="-1" dirty="0" err="1">
                <a:solidFill>
                  <a:schemeClr val="dk1"/>
                </a:solidFill>
                <a:latin typeface="Lato Regular"/>
              </a:rPr>
              <a:t>mqtthq.com</a:t>
            </a:r>
            <a:endParaRPr lang="en-US" sz="2400" b="0" strike="sngStrike" spc="-1" dirty="0">
              <a:solidFill>
                <a:schemeClr val="dk1"/>
              </a:solidFill>
              <a:latin typeface="Lato Regular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Lato Regular"/>
              </a:rPr>
              <a:t>http://</a:t>
            </a:r>
            <a:r>
              <a:rPr lang="en-US" sz="2400" b="0" strike="noStrike" spc="-1" dirty="0" err="1">
                <a:solidFill>
                  <a:schemeClr val="dk1"/>
                </a:solidFill>
                <a:latin typeface="Lato Regular"/>
              </a:rPr>
              <a:t>www.hivemq.com</a:t>
            </a:r>
            <a:endParaRPr lang="en-US" sz="2400" b="0" strike="noStrike" spc="-1" dirty="0">
              <a:solidFill>
                <a:schemeClr val="dk1"/>
              </a:solidFill>
              <a:latin typeface="Lato Regular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Lato Regular"/>
              </a:rPr>
              <a:t>http://</a:t>
            </a:r>
            <a:r>
              <a:rPr lang="en-US" sz="2400" b="0" strike="noStrike" spc="-1" dirty="0" err="1">
                <a:solidFill>
                  <a:schemeClr val="dk1"/>
                </a:solidFill>
                <a:latin typeface="Lato Regular"/>
              </a:rPr>
              <a:t>www.mqtt-dashboard.com</a:t>
            </a:r>
            <a:r>
              <a:rPr lang="en-US" sz="2400" b="0" strike="noStrike" spc="-1" dirty="0">
                <a:solidFill>
                  <a:schemeClr val="dk1"/>
                </a:solidFill>
                <a:latin typeface="Lato Regular"/>
              </a:rPr>
              <a:t>/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Avenir Next Condensed"/>
              </a:rPr>
              <a:t>http://</a:t>
            </a:r>
            <a:r>
              <a:rPr lang="en-US" sz="2400" b="0" strike="noStrike" spc="-1" dirty="0" err="1">
                <a:solidFill>
                  <a:schemeClr val="dk1"/>
                </a:solidFill>
                <a:latin typeface="Avenir Next Condensed"/>
              </a:rPr>
              <a:t>www.hivemq.com</a:t>
            </a:r>
            <a:r>
              <a:rPr lang="en-US" sz="2400" b="0" strike="noStrike" spc="-1" dirty="0">
                <a:solidFill>
                  <a:schemeClr val="dk1"/>
                </a:solidFill>
                <a:latin typeface="Avenir Next Condensed"/>
              </a:rPr>
              <a:t>/demos/</a:t>
            </a:r>
            <a:r>
              <a:rPr lang="en-US" sz="2400" b="0" strike="noStrike" spc="-1" dirty="0" err="1">
                <a:solidFill>
                  <a:schemeClr val="dk1"/>
                </a:solidFill>
                <a:latin typeface="Avenir Next Condensed"/>
              </a:rPr>
              <a:t>websocket</a:t>
            </a:r>
            <a:r>
              <a:rPr lang="en-US" sz="2400" b="0" strike="noStrike" spc="-1" dirty="0">
                <a:solidFill>
                  <a:schemeClr val="dk1"/>
                </a:solidFill>
                <a:latin typeface="Avenir Next Condensed"/>
              </a:rPr>
              <a:t>-client/</a:t>
            </a:r>
            <a:endParaRPr lang="en-US" sz="2400" b="0" strike="noStrike" spc="-1" dirty="0">
              <a:solidFill>
                <a:schemeClr val="dk1"/>
              </a:solidFill>
              <a:latin typeface="Lato Regular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Lato Regular"/>
              </a:rPr>
              <a:t>Open source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chemeClr val="dk1"/>
                </a:solidFill>
                <a:latin typeface="Lato Regular"/>
              </a:rPr>
              <a:t>Mosquitto</a:t>
            </a:r>
            <a:endParaRPr lang="en-US" sz="2800" b="0" strike="noStrike" spc="-1" dirty="0">
              <a:solidFill>
                <a:schemeClr val="dk1"/>
              </a:solidFill>
              <a:latin typeface="Lato Regular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3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2" descr="Public MQTT Broker"/>
          <p:cNvPicPr/>
          <p:nvPr/>
        </p:nvPicPr>
        <p:blipFill>
          <a:blip r:embed="rId2"/>
          <a:stretch/>
        </p:blipFill>
        <p:spPr>
          <a:xfrm>
            <a:off x="7327440" y="3611520"/>
            <a:ext cx="4636080" cy="269676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7327440" y="779760"/>
            <a:ext cx="4636080" cy="2716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50BB719-2245-4679-A977-3ADA6F2446FD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/>
          <p:cNvPicPr/>
          <p:nvPr/>
        </p:nvPicPr>
        <p:blipFill>
          <a:blip r:embed="rId2"/>
          <a:stretch/>
        </p:blipFill>
        <p:spPr>
          <a:xfrm>
            <a:off x="2044800" y="1143000"/>
            <a:ext cx="8102160" cy="455904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Lato Regular"/>
              </a:rPr>
              <a:t>Brokers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4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998932F-ADD3-4D03-AE59-F7224D0E6970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Lato Regular"/>
              </a:rPr>
              <a:t>Demos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>
                  <a:tint val="75000"/>
                </a:schemeClr>
              </a:solidFill>
              <a:latin typeface="Lato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Lato Regular"/>
              </a:rPr>
              <a:t>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62F8333-7B52-44C2-89C3-DC0D6CDCCC3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477</Words>
  <Application>Microsoft Macintosh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Arial</vt:lpstr>
      <vt:lpstr>Avenir Next Condensed</vt:lpstr>
      <vt:lpstr>Calibri</vt:lpstr>
      <vt:lpstr>Courier New</vt:lpstr>
      <vt:lpstr>Lato Regular</vt:lpstr>
      <vt:lpstr>Symbol</vt:lpstr>
      <vt:lpstr>Wingdings</vt:lpstr>
      <vt:lpstr>Zilla Slab</vt:lpstr>
      <vt:lpstr>Zilla Slab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IoT &amp; MQTT theory &amp; practice</vt:lpstr>
      <vt:lpstr>What is MQTT</vt:lpstr>
      <vt:lpstr>Basic Queue: FIFO (First in, First Out)</vt:lpstr>
      <vt:lpstr>Example: RabbitMQ</vt:lpstr>
      <vt:lpstr>PowerPoint Presentation</vt:lpstr>
      <vt:lpstr>(PubSub) Communication Model</vt:lpstr>
      <vt:lpstr>MQTT Brokers</vt:lpstr>
      <vt:lpstr>Brokers</vt:lpstr>
      <vt:lpstr>Demos</vt:lpstr>
      <vt:lpstr>PowerPoint Presentation</vt:lpstr>
      <vt:lpstr>ESP8266 board</vt:lpstr>
      <vt:lpstr>Local Broker</vt:lpstr>
      <vt:lpstr>Client</vt:lpstr>
      <vt:lpstr>PAHO</vt:lpstr>
      <vt:lpstr>Publisher</vt:lpstr>
      <vt:lpstr>Sesi MQTT Dash (Android)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subject/>
  <dc:creator>Budi Rahardjo</dc:creator>
  <dc:description/>
  <cp:lastModifiedBy>Budi Rahardjo</cp:lastModifiedBy>
  <cp:revision>123</cp:revision>
  <cp:lastPrinted>2016-12-30T04:28:45Z</cp:lastPrinted>
  <dcterms:created xsi:type="dcterms:W3CDTF">2016-12-30T03:53:45Z</dcterms:created>
  <dcterms:modified xsi:type="dcterms:W3CDTF">2024-11-08T01:02:54Z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