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17.jpeg" ContentType="image/jpeg"/>
  <Override PartName="/ppt/media/image3.png" ContentType="image/png"/>
  <Override PartName="/ppt/media/image9.jpeg" ContentType="image/jpeg"/>
  <Override PartName="/ppt/media/image6.gif" ContentType="image/gif"/>
  <Override PartName="/ppt/media/hdphoto1.wdp" ContentType="image/vnd.ms-photo"/>
  <Override PartName="/ppt/media/image2.png" ContentType="image/png"/>
  <Override PartName="/ppt/media/image7.gif" ContentType="image/gif"/>
  <Override PartName="/ppt/media/image4.png" ContentType="image/png"/>
  <Override PartName="/ppt/media/image5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jpeg" ContentType="image/jpeg"/>
  <Override PartName="/ppt/media/image15.jpeg" ContentType="image/jpeg"/>
  <Override PartName="/ppt/media/image1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5464AE-1A93-440E-AAB7-CF2F3CAAFB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B788B7-586D-4424-BAE0-6C55BECA08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A78633-0EE9-4664-A5DE-C80992875E2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302554-0E40-452A-907E-1EC11CDD57A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68594F-BBC6-4C31-B9EF-746877404FF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001B90-6B1B-472F-8FD6-974794008C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F83AFF-FC00-4FC7-9002-5092CA547B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9332FD-6B4B-4A2F-A301-B349893362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7425C28-499A-4F0F-8F22-D91ACCB20E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080" cy="52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46E2F7-2D8B-4421-B8E3-9194FCE01F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BA00BF-9432-49C9-A1FC-61FFBA6350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5598E3-5A29-4FCD-A0C6-5F1DEFB5B4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2E2D85-8F75-45FC-9F3A-CF4AE14B3B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33BC90-EDF9-445A-8D53-2CC7E4407F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CF14CB-FBC4-4ECB-B7DC-1848A3BA08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D07EF5-C677-4C64-B642-8BC09922168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F202C4B-CF65-4F3F-AFA2-6DB81F6353F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FF61785-4553-48F3-AE29-C58EC83688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0B10798-9F42-43C1-B2F1-0E440BBDEE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D6DB57D-9F7F-486C-AB05-CC5029B5CF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5CBBDB5-AD09-4093-ABE0-826E2C6CDF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7965C23-69BD-4989-ADB8-C36A2264F6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9A4AE3-C1A9-4519-B86B-6F071CE399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080" cy="52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80AF971-CC88-499A-9E03-A3E8631D60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5AFAF3B-7141-4C95-A090-BD180B7CB8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CBCF925-9E34-481F-9904-B707AA76CB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27D3F3C-3FB6-434E-8842-78631007F4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C2D5BFD-447D-458D-BAAA-1C3B78DE9E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1BD2343-2F4E-4F29-88E7-EA02063AA00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E7A83B-B3F0-4F93-8E61-5180BE071A8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CB5AF4E-D082-483D-BBD3-E8B03AAC95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B218AFD-5E19-4703-BA7E-8A7C7A58D4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2E8DDF6-9E55-4ADE-9FA6-E49CDADB1F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E2EA27-3F51-4B81-A242-FB0884A4A39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66CB559-8A31-455C-BC5E-BBBDD29F34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1F7FC02-FFFE-4420-BAE4-B9689A12AD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080" cy="52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9308B82-CFE5-4FDD-8F4C-800CB6A4E2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F66705C-5BB2-4454-8071-5700DEB55A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91D2D14-5DFE-4792-BE08-AE4E3DF2F9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46D793D-D359-44D8-9C6F-5FB7C802B6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36868AB-8D20-4ABD-8CEF-B4F5D373D6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EC32927-4CD2-4055-9BD5-E8934E4A9AB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6AD66A9-CCAE-43A7-9CDD-DD5F6789B63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54C7055-5AA7-405E-B65C-62AD4FAB6A5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0477E1-2123-4052-9FCC-737D3E843B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41BA9FE-885C-4380-B0DC-B390F8C2F7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34DC5A0-3FC2-4180-BA98-7782FCCD94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934951B-19C2-4AAC-8604-A062FAAC2F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65F1B8B-F43A-4D37-8925-6AA26C1DFC5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080" cy="52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ECB2D2D-BD60-44DA-B022-48EFC453BC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9C2BA03-384B-4E7D-89F3-5FA2E23761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B7F14C5-3BE1-48B3-9AD6-03599EFD18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30D7B72-2DDF-49FC-9C6E-4EC19712C8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B496DA0-F733-45B8-8CC0-1A97A7E91F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3B79C23-04CD-4C2E-9777-EFAC02C1ABA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080" cy="52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6AD80D-366F-4827-9DA8-9D11A182DE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5ACEEFD-9AD2-4D3E-A8CA-776078EAE52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4EF183-96E3-4A9C-994A-1D13CF09B9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3D4EFD-F877-4A60-9B7B-927DE713A8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43006A-CD26-4B1E-8BF6-F9DDAFD4D3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D" sz="1800" spc="-1" strike="noStrike">
                <a:latin typeface="Arial"/>
              </a:rPr>
              <a:t>Click to edit the title text format</a:t>
            </a:r>
            <a:endParaRPr b="0" lang="en-ID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Lato Regular"/>
              </a:rPr>
              <a:t>BR - MQTT</a:t>
            </a:r>
            <a:endParaRPr b="0" lang="en-ID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46CA02-F348-45A0-9DDA-438C95FA6D30}" type="slidenum">
              <a:rPr b="0" lang="en-US" sz="1200" spc="-1" strike="noStrike">
                <a:solidFill>
                  <a:srgbClr val="8b8b8b"/>
                </a:solidFill>
                <a:latin typeface="Lato Regular"/>
              </a:rPr>
              <a:t>15</a:t>
            </a:fld>
            <a:endParaRPr b="0" lang="en-ID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D" sz="1400" spc="-1" strike="noStrike">
                <a:latin typeface="Times New Roman"/>
              </a:defRPr>
            </a:lvl1pPr>
          </a:lstStyle>
          <a:p>
            <a:r>
              <a:rPr b="0" lang="en-ID" sz="1400" spc="-1" strike="noStrike">
                <a:latin typeface="Times New Roman"/>
              </a:rPr>
              <a:t> </a:t>
            </a:r>
            <a:endParaRPr b="0" lang="en-ID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latin typeface="Arial"/>
              </a:rPr>
              <a:t>Click to edit the outline text format</a:t>
            </a:r>
            <a:endParaRPr b="0" lang="en-ID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latin typeface="Arial"/>
              </a:rPr>
              <a:t>Second Outline Level</a:t>
            </a:r>
            <a:endParaRPr b="0" lang="en-ID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latin typeface="Arial"/>
              </a:rPr>
              <a:t>Third Outline Level</a:t>
            </a:r>
            <a:endParaRPr b="0" lang="en-ID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000" spc="-1" strike="noStrike">
                <a:latin typeface="Arial"/>
              </a:rPr>
              <a:t>Fourth Outline Level</a:t>
            </a:r>
            <a:endParaRPr b="0" lang="en-ID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Fifth Outline Level</a:t>
            </a:r>
            <a:endParaRPr b="0" lang="en-ID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Sixth Outline Level</a:t>
            </a:r>
            <a:endParaRPr b="0" lang="en-ID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Seventh Outline Level</a:t>
            </a:r>
            <a:endParaRPr b="0" lang="en-ID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Lato Regular"/>
              </a:rPr>
              <a:t>&lt;footer&gt;</a:t>
            </a:r>
            <a:endParaRPr b="0" lang="en-ID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188BC7-53BC-42EB-B6BF-C5F8D55D7A48}" type="slidenum">
              <a:rPr b="0" lang="en-US" sz="1200" spc="-1" strike="noStrike">
                <a:solidFill>
                  <a:srgbClr val="8b8b8b"/>
                </a:solidFill>
                <a:latin typeface="Lato Regular"/>
              </a:rPr>
              <a:t>&lt;number&gt;</a:t>
            </a:fld>
            <a:endParaRPr b="0" lang="en-ID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D" sz="1400" spc="-1" strike="noStrike">
                <a:latin typeface="Times New Roman"/>
              </a:defRPr>
            </a:lvl1pPr>
          </a:lstStyle>
          <a:p>
            <a:r>
              <a:rPr b="0" lang="en-ID" sz="1400" spc="-1" strike="noStrike">
                <a:latin typeface="Times New Roman"/>
              </a:rPr>
              <a:t>&lt;date/time&gt;</a:t>
            </a:r>
            <a:endParaRPr b="0" lang="en-ID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D" sz="4400" spc="-1" strike="noStrike">
                <a:latin typeface="Arial"/>
              </a:rPr>
              <a:t>Click to edit the title text format</a:t>
            </a:r>
            <a:endParaRPr b="0" lang="en-ID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latin typeface="Arial"/>
              </a:rPr>
              <a:t>Click to edit the outline text format</a:t>
            </a:r>
            <a:endParaRPr b="0" lang="en-ID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latin typeface="Arial"/>
              </a:rPr>
              <a:t>Second Outline Level</a:t>
            </a:r>
            <a:endParaRPr b="0" lang="en-ID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latin typeface="Arial"/>
              </a:rPr>
              <a:t>Third Outline Level</a:t>
            </a:r>
            <a:endParaRPr b="0" lang="en-ID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000" spc="-1" strike="noStrike">
                <a:latin typeface="Arial"/>
              </a:rPr>
              <a:t>Fourth Outline Level</a:t>
            </a:r>
            <a:endParaRPr b="0" lang="en-ID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Fifth Outline Level</a:t>
            </a:r>
            <a:endParaRPr b="0" lang="en-ID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Sixth Outline Level</a:t>
            </a:r>
            <a:endParaRPr b="0" lang="en-ID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Seventh Outline Level</a:t>
            </a:r>
            <a:endParaRPr b="0" lang="en-ID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D" sz="1800" spc="-1" strike="noStrike">
                <a:latin typeface="Arial"/>
              </a:rPr>
              <a:t>Click to edit the title text format</a:t>
            </a:r>
            <a:endParaRPr b="0" lang="en-ID" sz="18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7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Lato Regular"/>
              </a:rPr>
              <a:t>&lt;footer&gt;</a:t>
            </a:r>
            <a:endParaRPr b="0" lang="en-ID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8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FF1F4B-06CA-4317-B211-0BBE4653A8FE}" type="slidenum">
              <a:rPr b="0" lang="en-US" sz="1200" spc="-1" strike="noStrike">
                <a:solidFill>
                  <a:srgbClr val="8b8b8b"/>
                </a:solidFill>
                <a:latin typeface="Lato Regular"/>
              </a:rPr>
              <a:t>&lt;number&gt;</a:t>
            </a:fld>
            <a:endParaRPr b="0" lang="en-ID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9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D" sz="1400" spc="-1" strike="noStrike">
                <a:latin typeface="Times New Roman"/>
              </a:defRPr>
            </a:lvl1pPr>
          </a:lstStyle>
          <a:p>
            <a:r>
              <a:rPr b="0" lang="en-ID" sz="1400" spc="-1" strike="noStrike">
                <a:latin typeface="Times New Roman"/>
              </a:rPr>
              <a:t>&lt;date/time&gt;</a:t>
            </a:r>
            <a:endParaRPr b="0" lang="en-ID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latin typeface="Arial"/>
              </a:rPr>
              <a:t>Click to edit the outline text format</a:t>
            </a:r>
            <a:endParaRPr b="0" lang="en-ID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latin typeface="Arial"/>
              </a:rPr>
              <a:t>Second Outline Level</a:t>
            </a:r>
            <a:endParaRPr b="0" lang="en-ID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latin typeface="Arial"/>
              </a:rPr>
              <a:t>Third Outline Level</a:t>
            </a:r>
            <a:endParaRPr b="0" lang="en-ID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000" spc="-1" strike="noStrike">
                <a:latin typeface="Arial"/>
              </a:rPr>
              <a:t>Fourth Outline Level</a:t>
            </a:r>
            <a:endParaRPr b="0" lang="en-ID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Fifth Outline Level</a:t>
            </a:r>
            <a:endParaRPr b="0" lang="en-ID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Sixth Outline Level</a:t>
            </a:r>
            <a:endParaRPr b="0" lang="en-ID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Seventh Outline Level</a:t>
            </a:r>
            <a:endParaRPr b="0" lang="en-ID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ftr" idx="10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Lato Regular"/>
              </a:rPr>
              <a:t>&lt;footer&gt;</a:t>
            </a:r>
            <a:endParaRPr b="0" lang="en-ID" sz="1200" spc="-1" strike="noStrike"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11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DF4EA4-5E8B-495B-ABB8-FB330C5AD8C4}" type="slidenum">
              <a:rPr b="0" lang="en-US" sz="1200" spc="-1" strike="noStrike">
                <a:solidFill>
                  <a:srgbClr val="8b8b8b"/>
                </a:solidFill>
                <a:latin typeface="Lato Regular"/>
              </a:rPr>
              <a:t>&lt;number&gt;</a:t>
            </a:fld>
            <a:endParaRPr b="0" lang="en-ID" sz="1200" spc="-1" strike="noStrike"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2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D" sz="1400" spc="-1" strike="noStrike">
                <a:latin typeface="Times New Roman"/>
              </a:defRPr>
            </a:lvl1pPr>
          </a:lstStyle>
          <a:p>
            <a:r>
              <a:rPr b="0" lang="en-ID" sz="1400" spc="-1" strike="noStrike">
                <a:latin typeface="Times New Roman"/>
              </a:rPr>
              <a:t>&lt;date/time&gt;</a:t>
            </a:r>
            <a:endParaRPr b="0" lang="en-ID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D" sz="4400" spc="-1" strike="noStrike">
                <a:latin typeface="Arial"/>
              </a:rPr>
              <a:t>Click to edit the title text format</a:t>
            </a:r>
            <a:endParaRPr b="0" lang="en-ID" sz="4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latin typeface="Arial"/>
              </a:rPr>
              <a:t>Click to edit the outline text format</a:t>
            </a:r>
            <a:endParaRPr b="0" lang="en-ID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latin typeface="Arial"/>
              </a:rPr>
              <a:t>Second Outline Level</a:t>
            </a:r>
            <a:endParaRPr b="0" lang="en-ID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latin typeface="Arial"/>
              </a:rPr>
              <a:t>Third Outline Level</a:t>
            </a:r>
            <a:endParaRPr b="0" lang="en-ID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000" spc="-1" strike="noStrike">
                <a:latin typeface="Arial"/>
              </a:rPr>
              <a:t>Fourth Outline Level</a:t>
            </a:r>
            <a:endParaRPr b="0" lang="en-ID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Fifth Outline Level</a:t>
            </a:r>
            <a:endParaRPr b="0" lang="en-ID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Sixth Outline Level</a:t>
            </a:r>
            <a:endParaRPr b="0" lang="en-ID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Seventh Outline Level</a:t>
            </a:r>
            <a:endParaRPr b="0" lang="en-ID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ftr" idx="13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Lato Regular"/>
              </a:rPr>
              <a:t>&lt;footer&gt;</a:t>
            </a:r>
            <a:endParaRPr b="0" lang="en-ID" sz="1200" spc="-1" strike="noStrike">
              <a:latin typeface="Times New Roman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ldNum" idx="14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067410-BF96-4FC4-9D94-A71D2502CBA8}" type="slidenum">
              <a:rPr b="0" lang="en-US" sz="1200" spc="-1" strike="noStrike">
                <a:solidFill>
                  <a:srgbClr val="8b8b8b"/>
                </a:solidFill>
                <a:latin typeface="Lato Regular"/>
              </a:rPr>
              <a:t>&lt;number&gt;</a:t>
            </a:fld>
            <a:endParaRPr b="0" lang="en-ID" sz="1200" spc="-1" strike="noStrike">
              <a:latin typeface="Times New Roman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dt" idx="15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D" sz="1400" spc="-1" strike="noStrike">
                <a:latin typeface="Times New Roman"/>
              </a:defRPr>
            </a:lvl1pPr>
          </a:lstStyle>
          <a:p>
            <a:r>
              <a:rPr b="0" lang="en-ID" sz="1400" spc="-1" strike="noStrike">
                <a:latin typeface="Times New Roman"/>
              </a:rPr>
              <a:t>&lt;date/time&gt;</a:t>
            </a:r>
            <a:endParaRPr b="0" lang="en-ID" sz="1400" spc="-1" strike="noStrike"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D" sz="4400" spc="-1" strike="noStrike">
                <a:latin typeface="Arial"/>
              </a:rPr>
              <a:t>Click to edit the title text format</a:t>
            </a:r>
            <a:endParaRPr b="0" lang="en-ID" sz="44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latin typeface="Arial"/>
              </a:rPr>
              <a:t>Click to edit the outline text format</a:t>
            </a:r>
            <a:endParaRPr b="0" lang="en-ID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latin typeface="Arial"/>
              </a:rPr>
              <a:t>Second Outline Level</a:t>
            </a:r>
            <a:endParaRPr b="0" lang="en-ID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latin typeface="Arial"/>
              </a:rPr>
              <a:t>Third Outline Level</a:t>
            </a:r>
            <a:endParaRPr b="0" lang="en-ID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000" spc="-1" strike="noStrike">
                <a:latin typeface="Arial"/>
              </a:rPr>
              <a:t>Fourth Outline Level</a:t>
            </a:r>
            <a:endParaRPr b="0" lang="en-ID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Fifth Outline Level</a:t>
            </a:r>
            <a:endParaRPr b="0" lang="en-ID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Sixth Outline Level</a:t>
            </a:r>
            <a:endParaRPr b="0" lang="en-ID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Seventh Outline Level</a:t>
            </a:r>
            <a:endParaRPr b="0" lang="en-ID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microsoft.com/office/2007/relationships/hdphoto" Target="../media/hdphoto1.wdp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github.com/rahard/BRiot-stuff/blob/master/MQTT/klien-paho.py" TargetMode="External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gif"/><Relationship Id="rId2" Type="http://schemas.openxmlformats.org/officeDocument/2006/relationships/image" Target="../media/image7.gif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Picture 3" descr="photo559633135318444158.jpg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11000"/>
                    </a14:imgEffect>
                  </a14:imgLayer>
                </a14:imgProps>
              </a:ext>
            </a:extLst>
          </a:blip>
          <a:srcRect l="6496" t="0" r="24348" b="9092"/>
          <a:stretch/>
        </p:blipFill>
        <p:spPr>
          <a:xfrm>
            <a:off x="4818960" y="0"/>
            <a:ext cx="7372440" cy="6857280"/>
          </a:xfrm>
          <a:prstGeom prst="rect">
            <a:avLst/>
          </a:prstGeom>
          <a:ln w="0">
            <a:noFill/>
          </a:ln>
        </p:spPr>
      </p:pic>
      <p:sp>
        <p:nvSpPr>
          <p:cNvPr id="206" name="Freeform: Shape 8"/>
          <p:cNvSpPr/>
          <p:nvPr/>
        </p:nvSpPr>
        <p:spPr>
          <a:xfrm flipV="1">
            <a:off x="0" y="-1080"/>
            <a:ext cx="8895960" cy="6857640"/>
          </a:xfrm>
          <a:custGeom>
            <a:avLst/>
            <a:gdLst/>
            <a:ahLst/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Freeform: Shape 10"/>
          <p:cNvSpPr/>
          <p:nvPr/>
        </p:nvSpPr>
        <p:spPr>
          <a:xfrm flipV="1">
            <a:off x="0" y="-1080"/>
            <a:ext cx="8095680" cy="6857640"/>
          </a:xfrm>
          <a:custGeom>
            <a:avLst/>
            <a:gdLst/>
            <a:ahLst/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804600" y="775800"/>
            <a:ext cx="5290560" cy="270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8000"/>
          </a:bodyPr>
          <a:p>
            <a:pPr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0000"/>
                </a:solidFill>
                <a:latin typeface="Zilla Slab"/>
                <a:ea typeface="Zilla Slab"/>
              </a:rPr>
              <a:t>IoT &amp; MQTT</a:t>
            </a:r>
            <a:br>
              <a:rPr sz="5400"/>
            </a:br>
            <a:r>
              <a:rPr b="0" lang="en-US" sz="4800" spc="-1" strike="noStrike">
                <a:solidFill>
                  <a:srgbClr val="000000"/>
                </a:solidFill>
                <a:latin typeface="Zilla Slab"/>
                <a:ea typeface="Zilla Slab"/>
              </a:rPr>
              <a:t>theory &amp; practice</a:t>
            </a:r>
            <a:endParaRPr b="0" lang="en-ID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804600" y="3629520"/>
            <a:ext cx="4168800" cy="11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Zilla Slab Medium"/>
                <a:ea typeface="Zilla Slab Medium"/>
              </a:rPr>
              <a:t>Budi Rahardjo</a:t>
            </a:r>
            <a:endParaRPr b="0" lang="en-ID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Zilla Slab Medium"/>
                <a:ea typeface="Zilla Slab Medium"/>
              </a:rPr>
              <a:t>@rahard</a:t>
            </a:r>
            <a:endParaRPr b="0" lang="en-ID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Zilla Slab Medium"/>
                <a:ea typeface="Zilla Slab Medium"/>
              </a:rPr>
              <a:t>2022</a:t>
            </a:r>
            <a:endParaRPr b="0" lang="en-ID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Lato Regular"/>
              </a:rPr>
              <a:t>ESP8266 board</a:t>
            </a:r>
            <a:endParaRPr b="0" lang="en-ID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Have a look at the code at this Github</a:t>
            </a:r>
            <a:endParaRPr b="0" lang="en-ID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Lato Regular"/>
              </a:rPr>
              <a:t>https://github.com/rahard/BRiot-stuff/MQTT/mqtt_esp8266.ino</a:t>
            </a:r>
            <a:endParaRPr b="0" lang="en-ID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Edit the content (the access point part, MQTT server)</a:t>
            </a:r>
            <a:endParaRPr b="0" lang="en-ID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Add libraries (PubSubClient)</a:t>
            </a:r>
            <a:endParaRPr b="0" lang="en-ID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dt" idx="24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ID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D" sz="1200" spc="-1" strike="noStrike">
                <a:solidFill>
                  <a:srgbClr val="8b8b8b"/>
                </a:solidFill>
                <a:latin typeface="Lato Regular"/>
              </a:rPr>
              <a:t>2023</a:t>
            </a:r>
            <a:endParaRPr b="0" lang="en-ID" sz="1200" spc="-1" strike="noStrike">
              <a:latin typeface="Times New Roman"/>
            </a:endParaRPr>
          </a:p>
        </p:txBody>
      </p:sp>
      <p:pic>
        <p:nvPicPr>
          <p:cNvPr id="238" name="Picture 8" descr="Graphical user interface, text, application, Word&#10;&#10;Description automatically generated"/>
          <p:cNvPicPr/>
          <p:nvPr/>
        </p:nvPicPr>
        <p:blipFill>
          <a:blip r:embed="rId1"/>
          <a:stretch/>
        </p:blipFill>
        <p:spPr>
          <a:xfrm>
            <a:off x="531720" y="4024800"/>
            <a:ext cx="11128320" cy="205524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BR - MQTT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670E1B-E1C0-46FB-B6E4-75EFBD220017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Lato Regular"/>
              </a:rPr>
              <a:t>Local Broker</a:t>
            </a:r>
            <a:endParaRPr b="0" lang="en-ID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Mosquitto (install locally)</a:t>
            </a:r>
            <a:endParaRPr b="0" lang="en-ID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ID" sz="3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unix%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mosquitto</a:t>
            </a:r>
            <a:endParaRPr b="0" lang="en-ID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ID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Lato Regular"/>
              </a:rPr>
              <a:t>IP: </a:t>
            </a:r>
            <a:r>
              <a:rPr b="0" lang="nb-NO" sz="2800" spc="-1" strike="noStrike">
                <a:solidFill>
                  <a:srgbClr val="000000"/>
                </a:solidFill>
                <a:latin typeface="Lato Regular"/>
              </a:rPr>
              <a:t>192.168.43.67</a:t>
            </a:r>
            <a:endParaRPr b="0" lang="en-ID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Lato Regular"/>
              </a:rPr>
              <a:t>Port: 1883</a:t>
            </a:r>
            <a:endParaRPr b="0" lang="en-ID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Lato Regular"/>
              </a:rPr>
              <a:t>Topic: </a:t>
            </a:r>
            <a:r>
              <a:rPr b="1" lang="en-US" sz="2800" spc="-1" strike="noStrike">
                <a:solidFill>
                  <a:srgbClr val="000000"/>
                </a:solidFill>
                <a:latin typeface="Lato Regular"/>
              </a:rPr>
              <a:t>LED1</a:t>
            </a:r>
            <a:endParaRPr b="0" lang="en-ID" sz="28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dt" idx="25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ID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D" sz="1200" spc="-1" strike="noStrike">
                <a:solidFill>
                  <a:srgbClr val="8b8b8b"/>
                </a:solidFill>
                <a:latin typeface="Lato Regular"/>
              </a:rPr>
              <a:t>2023</a:t>
            </a:r>
            <a:endParaRPr b="0" lang="en-ID" sz="12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BR - MQTT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F486CB-1FBD-4884-AC90-96B0B3128A61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Lato Regular"/>
              </a:rPr>
              <a:t>Client</a:t>
            </a:r>
            <a:endParaRPr b="0" lang="en-ID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Mosquito</a:t>
            </a:r>
            <a:endParaRPr b="0" lang="en-ID" sz="3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mosquitto_sub –h 192.168.4.130 –t “LED1”</a:t>
            </a:r>
            <a:endParaRPr b="0" lang="en-ID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GUI: </a:t>
            </a:r>
            <a:r>
              <a:rPr b="0" lang="en-US" sz="2000" spc="-1" strike="sngStrike">
                <a:solidFill>
                  <a:srgbClr val="808080"/>
                </a:solidFill>
                <a:latin typeface="Lato Regular"/>
              </a:rPr>
              <a:t>MQTT.fx </a:t>
            </a:r>
            <a:r>
              <a:rPr b="0" lang="en-US" sz="2000" spc="-1" strike="noStrike">
                <a:solidFill>
                  <a:srgbClr val="808080"/>
                </a:solidFill>
                <a:latin typeface="Lato Regular"/>
              </a:rPr>
              <a:t>(now commercial), </a:t>
            </a: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MQTT X</a:t>
            </a:r>
            <a:endParaRPr b="0" lang="en-ID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Python: paho-mqtt</a:t>
            </a:r>
            <a:endParaRPr b="0" lang="en-ID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Android: MQTT Dash</a:t>
            </a:r>
            <a:endParaRPr b="0" lang="en-ID" sz="3200" spc="-1" strike="noStrike">
              <a:latin typeface="Arial"/>
            </a:endParaRPr>
          </a:p>
        </p:txBody>
      </p:sp>
      <p:pic>
        <p:nvPicPr>
          <p:cNvPr id="244" name="Picture 4" descr=""/>
          <p:cNvPicPr/>
          <p:nvPr/>
        </p:nvPicPr>
        <p:blipFill>
          <a:blip r:embed="rId1"/>
          <a:stretch/>
        </p:blipFill>
        <p:spPr>
          <a:xfrm>
            <a:off x="5485320" y="4566240"/>
            <a:ext cx="1220760" cy="1220760"/>
          </a:xfrm>
          <a:prstGeom prst="rect">
            <a:avLst/>
          </a:prstGeom>
          <a:ln w="0">
            <a:noFill/>
          </a:ln>
        </p:spPr>
      </p:pic>
      <p:pic>
        <p:nvPicPr>
          <p:cNvPr id="245" name="Picture 2" descr="MQTT X: Cross-platform MQTT 5.0 Desktop Client"/>
          <p:cNvPicPr/>
          <p:nvPr/>
        </p:nvPicPr>
        <p:blipFill>
          <a:blip r:embed="rId2"/>
          <a:stretch/>
        </p:blipFill>
        <p:spPr>
          <a:xfrm>
            <a:off x="6949800" y="4112640"/>
            <a:ext cx="4322160" cy="2012760"/>
          </a:xfrm>
          <a:prstGeom prst="rect">
            <a:avLst/>
          </a:prstGeom>
          <a:ln w="0">
            <a:noFill/>
          </a:ln>
        </p:spPr>
      </p:pic>
      <p:sp>
        <p:nvSpPr>
          <p:cNvPr id="246" name="PlaceHolder 3"/>
          <p:cNvSpPr>
            <a:spLocks noGrp="1"/>
          </p:cNvSpPr>
          <p:nvPr>
            <p:ph type="dt" idx="26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ID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D" sz="1200" spc="-1" strike="noStrike">
                <a:solidFill>
                  <a:srgbClr val="8b8b8b"/>
                </a:solidFill>
                <a:latin typeface="Lato Regular"/>
              </a:rPr>
              <a:t>2023</a:t>
            </a:r>
            <a:endParaRPr b="0" lang="en-ID" sz="12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BR - MQTT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F08648-3AA5-4B12-A635-C31F20BC7BD0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Lato Regular"/>
              </a:rPr>
              <a:t>PAHO Client (python)</a:t>
            </a:r>
            <a:endParaRPr b="0" lang="en-ID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609480" y="1371600"/>
            <a:ext cx="10972080" cy="4753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46000"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D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highlight>
                  <a:srgbClr val="729fcf"/>
                </a:highlight>
                <a:latin typeface="Courier New"/>
              </a:rPr>
              <a:t># </a:t>
            </a:r>
            <a:r>
              <a:rPr b="0" lang="en-US" sz="3200" spc="-1" strike="noStrike" u="sng">
                <a:solidFill>
                  <a:srgbClr val="0000ff"/>
                </a:solidFill>
                <a:highlight>
                  <a:srgbClr val="729fcf"/>
                </a:highlight>
                <a:uFillTx/>
                <a:latin typeface="Courier New"/>
                <a:hlinkClick r:id="rId1"/>
              </a:rPr>
              <a:t>https://github.com/rahard/BRiot-stuff/blob/master/MQTT/klien-paho.py</a:t>
            </a:r>
            <a:endParaRPr b="0" lang="en-ID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import paho.mqtt.client as paho</a:t>
            </a:r>
            <a:endParaRPr b="0" lang="en-ID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D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def on_connect(client, userdata, flags, rc):</a:t>
            </a:r>
            <a:endParaRPr b="0" lang="en-ID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print("Connected with result code "+str(rc))</a:t>
            </a:r>
            <a:endParaRPr b="0" lang="en-ID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client.subscribe("inTopic")</a:t>
            </a:r>
            <a:endParaRPr b="0" lang="en-ID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D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def on_message(client, userdata, msg):</a:t>
            </a:r>
            <a:endParaRPr b="0" lang="en-ID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print(f'topic: {msg.topic} - msg: {msg.payload.decode()}')</a:t>
            </a:r>
            <a:endParaRPr b="0" lang="en-ID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D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client = paho.Client()</a:t>
            </a:r>
            <a:endParaRPr b="0" lang="en-ID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client.on_connect = on_connect</a:t>
            </a:r>
            <a:endParaRPr b="0" lang="en-ID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client.on_message = on_message</a:t>
            </a:r>
            <a:endParaRPr b="0" lang="en-ID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D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client.connect("mqtt.luqmanr.xyz", 1883, 60)</a:t>
            </a:r>
            <a:endParaRPr b="0" lang="en-ID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D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client.loop_forever()</a:t>
            </a:r>
            <a:endParaRPr b="0" lang="en-ID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dt" idx="27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ID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D" sz="1200" spc="-1" strike="noStrike">
                <a:solidFill>
                  <a:srgbClr val="8b8b8b"/>
                </a:solidFill>
                <a:latin typeface="Lato Regular"/>
              </a:rPr>
              <a:t>2023</a:t>
            </a:r>
            <a:endParaRPr b="0" lang="en-ID" sz="12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BR - MQTT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A0E44E4-7E5B-4ED1-B6A8-7838871591B8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Lato Regular"/>
              </a:rPr>
              <a:t>Publisher</a:t>
            </a:r>
            <a:endParaRPr b="0" lang="en-ID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Mosquitto</a:t>
            </a:r>
            <a:endParaRPr b="0" lang="en-ID" sz="3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mosquitto_pub –h 192.168.4.242 –t “LED1” –m “hello world” –q 0 –r</a:t>
            </a:r>
            <a:endParaRPr b="0" lang="en-ID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mosquitto_pub –h 192.168.4.242 –t “suhu” –m “23” –q 0 –r</a:t>
            </a:r>
            <a:endParaRPr b="0" lang="en-ID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MQTT.fx</a:t>
            </a:r>
            <a:endParaRPr b="0" lang="en-ID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IoT: Espectro</a:t>
            </a:r>
            <a:endParaRPr b="0" lang="en-ID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Python:</a:t>
            </a:r>
            <a:endParaRPr b="0" lang="en-ID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dt" idx="28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ID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D" sz="1200" spc="-1" strike="noStrike">
                <a:solidFill>
                  <a:srgbClr val="8b8b8b"/>
                </a:solidFill>
                <a:latin typeface="Lato Regular"/>
              </a:rPr>
              <a:t>2023</a:t>
            </a:r>
            <a:endParaRPr b="0" lang="en-ID" sz="12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BR - MQTT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FBAF9A6-B4FC-47F5-A2CE-AD25D4083D69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MQTTX Connect Steps</a:t>
            </a:r>
            <a:endParaRPr b="0" lang="en-ID" sz="4000" spc="-1" strike="noStrike"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>
            <a:off x="457560" y="1371600"/>
            <a:ext cx="11201040" cy="367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D" sz="1800" spc="-1" strike="noStrike">
                <a:latin typeface="Arial"/>
              </a:rPr>
              <a:t>1. Add new </a:t>
            </a:r>
            <a:r>
              <a:rPr b="1" lang="en-ID" sz="1800" spc="-1" strike="noStrike">
                <a:latin typeface="Arial"/>
              </a:rPr>
              <a:t>Connections </a:t>
            </a:r>
            <a:r>
              <a:rPr b="0" lang="en-ID" sz="1800" spc="-1" strike="noStrike">
                <a:latin typeface="Arial"/>
              </a:rPr>
              <a:t>(click on </a:t>
            </a:r>
            <a:r>
              <a:rPr b="1" lang="en-ID" sz="1800" spc="-1" strike="noStrike">
                <a:latin typeface="Arial"/>
              </a:rPr>
              <a:t>[+] </a:t>
            </a:r>
            <a:r>
              <a:rPr b="0" lang="en-ID" sz="1800" spc="-1" strike="noStrike">
                <a:latin typeface="Arial"/>
              </a:rPr>
              <a:t>button on top left)</a:t>
            </a:r>
            <a:endParaRPr b="0" lang="en-ID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D" sz="1800" spc="-1" strike="noStrike">
                <a:latin typeface="Arial"/>
              </a:rPr>
              <a:t>2. Select </a:t>
            </a:r>
            <a:r>
              <a:rPr b="1" lang="en-ID" sz="1800" spc="-1" strike="noStrike">
                <a:latin typeface="Arial"/>
              </a:rPr>
              <a:t>New Connection</a:t>
            </a:r>
            <a:endParaRPr b="0" lang="en-ID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D" sz="1800" spc="-1" strike="noStrike">
                <a:latin typeface="Arial"/>
                <a:ea typeface="Microsoft YaHei"/>
              </a:rPr>
              <a:t>3. Enter the configuration like so (randomize </a:t>
            </a:r>
            <a:r>
              <a:rPr b="1" lang="en-ID" sz="1800" spc="-1" strike="noStrike">
                <a:latin typeface="Arial"/>
                <a:ea typeface="Microsoft YaHei"/>
              </a:rPr>
              <a:t>Client ID</a:t>
            </a:r>
            <a:r>
              <a:rPr b="0" lang="en-ID" sz="1800" spc="-1" strike="noStrike">
                <a:latin typeface="Arial"/>
                <a:ea typeface="Microsoft YaHei"/>
              </a:rPr>
              <a:t> using the </a:t>
            </a:r>
            <a:r>
              <a:rPr b="1" lang="en-ID" sz="1800" spc="-1" strike="noStrike">
                <a:latin typeface="Arial"/>
                <a:ea typeface="Microsoft YaHei"/>
              </a:rPr>
              <a:t>↻ </a:t>
            </a:r>
            <a:r>
              <a:rPr b="0" lang="en-ID" sz="1800" spc="-1" strike="noStrike">
                <a:latin typeface="Arial"/>
                <a:ea typeface="Microsoft YaHei"/>
              </a:rPr>
              <a:t>(</a:t>
            </a:r>
            <a:r>
              <a:rPr b="1" lang="en-ID" sz="1800" spc="-1" strike="noStrike">
                <a:latin typeface="Arial"/>
                <a:ea typeface="Microsoft YaHei"/>
              </a:rPr>
              <a:t>refresh</a:t>
            </a:r>
            <a:r>
              <a:rPr b="0" lang="en-ID" sz="1800" spc="-1" strike="noStrike">
                <a:latin typeface="Arial"/>
                <a:ea typeface="Microsoft YaHei"/>
              </a:rPr>
              <a:t>) icon)</a:t>
            </a:r>
            <a:endParaRPr b="0" lang="en-ID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D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D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D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D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D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D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D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D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D" sz="1800" spc="-1" strike="noStrike">
                <a:latin typeface="Arial"/>
                <a:ea typeface="Microsoft YaHei"/>
              </a:rPr>
              <a:t>4. Click </a:t>
            </a:r>
            <a:r>
              <a:rPr b="1" lang="en-ID" sz="1800" spc="-1" strike="noStrike">
                <a:latin typeface="Arial"/>
                <a:ea typeface="Microsoft YaHei"/>
              </a:rPr>
              <a:t>Connect </a:t>
            </a:r>
            <a:r>
              <a:rPr b="0" lang="en-ID" sz="1800" spc="-1" strike="noStrike">
                <a:latin typeface="Arial"/>
                <a:ea typeface="Microsoft YaHei"/>
              </a:rPr>
              <a:t>on the upper right corner</a:t>
            </a:r>
            <a:endParaRPr b="0" lang="en-ID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D" sz="1800" spc="-1" strike="noStrike">
                <a:latin typeface="Arial"/>
                <a:ea typeface="Microsoft YaHei"/>
              </a:rPr>
              <a:t>5. Add new </a:t>
            </a:r>
            <a:r>
              <a:rPr b="1" lang="en-ID" sz="1800" spc="-1" strike="noStrike">
                <a:latin typeface="Arial"/>
                <a:ea typeface="Microsoft YaHei"/>
              </a:rPr>
              <a:t>Subscription Topic</a:t>
            </a:r>
            <a:r>
              <a:rPr b="0" lang="en-ID" sz="1800" spc="-1" strike="noStrike">
                <a:latin typeface="Arial"/>
                <a:ea typeface="Microsoft YaHei"/>
              </a:rPr>
              <a:t> by clicking </a:t>
            </a:r>
            <a:r>
              <a:rPr b="1" lang="en-ID" sz="1800" spc="-1" strike="noStrike">
                <a:solidFill>
                  <a:srgbClr val="81d41a"/>
                </a:solidFill>
                <a:highlight>
                  <a:srgbClr val="ffffff"/>
                </a:highlight>
                <a:latin typeface="Arial"/>
                <a:ea typeface="Microsoft YaHei"/>
              </a:rPr>
              <a:t>+ New Subscription</a:t>
            </a:r>
            <a:r>
              <a:rPr b="1" lang="en-ID" sz="1800" spc="-1" strike="noStrike">
                <a:latin typeface="Arial"/>
                <a:ea typeface="Microsoft YaHei"/>
              </a:rPr>
              <a:t> </a:t>
            </a:r>
            <a:r>
              <a:rPr b="0" lang="en-ID" sz="1800" spc="-1" strike="noStrike">
                <a:latin typeface="Arial"/>
                <a:ea typeface="Microsoft YaHei"/>
              </a:rPr>
              <a:t>button</a:t>
            </a:r>
            <a:endParaRPr b="0" lang="en-ID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D" sz="1800" spc="-1" strike="noStrike">
                <a:latin typeface="Arial"/>
                <a:ea typeface="Microsoft YaHei"/>
              </a:rPr>
              <a:t>6. Enter </a:t>
            </a:r>
            <a:r>
              <a:rPr b="1" lang="en-ID" sz="1800" spc="-1" strike="noStrike">
                <a:latin typeface="Arial"/>
                <a:ea typeface="Microsoft YaHei"/>
              </a:rPr>
              <a:t>Topic </a:t>
            </a:r>
            <a:r>
              <a:rPr b="0" lang="en-ID" sz="1800" spc="-1" strike="noStrike">
                <a:latin typeface="Arial"/>
                <a:ea typeface="Microsoft YaHei"/>
              </a:rPr>
              <a:t>name</a:t>
            </a:r>
            <a:endParaRPr b="0" lang="en-ID" sz="1800" spc="-1" strike="noStrike">
              <a:latin typeface="Arial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1"/>
          <a:stretch/>
        </p:blipFill>
        <p:spPr>
          <a:xfrm>
            <a:off x="914400" y="2553120"/>
            <a:ext cx="5800680" cy="1799640"/>
          </a:xfrm>
          <a:prstGeom prst="rect">
            <a:avLst/>
          </a:prstGeom>
          <a:ln w="0">
            <a:noFill/>
          </a:ln>
        </p:spPr>
      </p:pic>
      <p:pic>
        <p:nvPicPr>
          <p:cNvPr id="256" name="" descr=""/>
          <p:cNvPicPr/>
          <p:nvPr/>
        </p:nvPicPr>
        <p:blipFill>
          <a:blip r:embed="rId2"/>
          <a:stretch/>
        </p:blipFill>
        <p:spPr>
          <a:xfrm>
            <a:off x="914400" y="5401080"/>
            <a:ext cx="4886280" cy="9993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BR - MQTT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0CB4924-33DA-4C02-9E35-6C5E4F4AEF54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angle 1036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8" name="Picture 2" descr="Screenshot image 1"/>
          <p:cNvPicPr/>
          <p:nvPr/>
        </p:nvPicPr>
        <p:blipFill>
          <a:blip r:embed="rId1"/>
          <a:stretch/>
        </p:blipFill>
        <p:spPr>
          <a:xfrm>
            <a:off x="1044720" y="1844640"/>
            <a:ext cx="2472480" cy="4448880"/>
          </a:xfrm>
          <a:prstGeom prst="rect">
            <a:avLst/>
          </a:prstGeom>
          <a:ln w="0">
            <a:noFill/>
          </a:ln>
        </p:spPr>
      </p:pic>
      <p:pic>
        <p:nvPicPr>
          <p:cNvPr id="259" name="Picture 4" descr="Screenshot image 3"/>
          <p:cNvPicPr/>
          <p:nvPr/>
        </p:nvPicPr>
        <p:blipFill>
          <a:blip r:embed="rId2"/>
          <a:stretch/>
        </p:blipFill>
        <p:spPr>
          <a:xfrm>
            <a:off x="3586320" y="1844640"/>
            <a:ext cx="2472480" cy="4448880"/>
          </a:xfrm>
          <a:prstGeom prst="rect">
            <a:avLst/>
          </a:prstGeom>
          <a:ln w="0">
            <a:noFill/>
          </a:ln>
        </p:spPr>
      </p:pic>
      <p:pic>
        <p:nvPicPr>
          <p:cNvPr id="260" name="Picture 6" descr="Screenshot image 4"/>
          <p:cNvPicPr/>
          <p:nvPr/>
        </p:nvPicPr>
        <p:blipFill>
          <a:blip r:embed="rId3"/>
          <a:stretch/>
        </p:blipFill>
        <p:spPr>
          <a:xfrm>
            <a:off x="6127920" y="1844640"/>
            <a:ext cx="2472480" cy="4448880"/>
          </a:xfrm>
          <a:prstGeom prst="rect">
            <a:avLst/>
          </a:prstGeom>
          <a:ln w="0">
            <a:noFill/>
          </a:ln>
        </p:spPr>
      </p:pic>
      <p:pic>
        <p:nvPicPr>
          <p:cNvPr id="261" name="Picture 8" descr="Screenshot image 5"/>
          <p:cNvPicPr/>
          <p:nvPr/>
        </p:nvPicPr>
        <p:blipFill>
          <a:blip r:embed="rId4"/>
          <a:stretch/>
        </p:blipFill>
        <p:spPr>
          <a:xfrm>
            <a:off x="8669160" y="1844640"/>
            <a:ext cx="2472480" cy="4448880"/>
          </a:xfrm>
          <a:prstGeom prst="rect">
            <a:avLst/>
          </a:prstGeom>
          <a:ln w="0">
            <a:noFill/>
          </a:ln>
        </p:spPr>
      </p:pic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838080" y="184680"/>
            <a:ext cx="10514880" cy="15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5200" spc="-1" strike="noStrike">
                <a:solidFill>
                  <a:srgbClr val="000000"/>
                </a:solidFill>
                <a:latin typeface="Lato Regular"/>
              </a:rPr>
              <a:t>Sesi MQTT Dash (Android)</a:t>
            </a:r>
            <a:endParaRPr b="0" lang="en-ID" sz="52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dt" idx="29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ID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D" sz="1200" spc="-1" strike="noStrike">
                <a:solidFill>
                  <a:srgbClr val="8b8b8b"/>
                </a:solidFill>
                <a:latin typeface="Lato Regular"/>
              </a:rPr>
              <a:t>2023</a:t>
            </a:r>
            <a:endParaRPr b="0" lang="en-ID" sz="1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BR - MQTT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498300F-441B-4E1B-BFF3-998AA55FF87B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Lato Regular"/>
              </a:rPr>
              <a:t>What is MQTT</a:t>
            </a:r>
            <a:endParaRPr b="0" lang="en-ID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MQ Telemetry Transport</a:t>
            </a:r>
            <a:endParaRPr b="0" lang="en-ID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A light-weight protocol originally developed @ IBM</a:t>
            </a:r>
            <a:endParaRPr b="0" lang="en-ID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Communication among sensors and devices – Internet of Things (IoT)</a:t>
            </a:r>
            <a:endParaRPr b="0" lang="en-ID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Lato Regular"/>
              </a:rPr>
              <a:t>Designed for data from a </a:t>
            </a:r>
            <a:r>
              <a:rPr b="1" lang="en-US" sz="2800" spc="-1" strike="noStrike">
                <a:solidFill>
                  <a:srgbClr val="000000"/>
                </a:solidFill>
                <a:latin typeface="Lato Regular"/>
              </a:rPr>
              <a:t>huge</a:t>
            </a:r>
            <a:r>
              <a:rPr b="0" lang="en-US" sz="2800" spc="-1" strike="noStrike">
                <a:solidFill>
                  <a:srgbClr val="000000"/>
                </a:solidFill>
                <a:latin typeface="Lato Regular"/>
              </a:rPr>
              <a:t> number of sensors</a:t>
            </a:r>
            <a:endParaRPr b="0" lang="en-ID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Based on Queue: </a:t>
            </a:r>
            <a:r>
              <a:rPr b="1" lang="en-US" sz="3200" spc="-1" strike="noStrike">
                <a:solidFill>
                  <a:srgbClr val="000000"/>
                </a:solidFill>
                <a:latin typeface="Lato Regular"/>
              </a:rPr>
              <a:t>publish</a:t>
            </a: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 &amp; </a:t>
            </a:r>
            <a:r>
              <a:rPr b="1" lang="en-US" sz="3200" spc="-1" strike="noStrike">
                <a:solidFill>
                  <a:srgbClr val="000000"/>
                </a:solidFill>
                <a:latin typeface="Lato Regular"/>
              </a:rPr>
              <a:t>subscribe</a:t>
            </a: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 and a </a:t>
            </a:r>
            <a:r>
              <a:rPr b="1" lang="en-US" sz="3200" spc="-1" strike="noStrike">
                <a:solidFill>
                  <a:srgbClr val="000000"/>
                </a:solidFill>
                <a:latin typeface="Lato Regular"/>
              </a:rPr>
              <a:t>message broker</a:t>
            </a:r>
            <a:endParaRPr b="0" lang="en-ID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dt" idx="16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ID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D" sz="1200" spc="-1" strike="noStrike">
                <a:solidFill>
                  <a:srgbClr val="8b8b8b"/>
                </a:solidFill>
                <a:latin typeface="Lato Regular"/>
              </a:rPr>
              <a:t>2023</a:t>
            </a:r>
            <a:endParaRPr b="0" lang="en-ID" sz="12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BR - MQTT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E55351-E4E0-453A-8BC5-068F3079C82F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Lato Regular"/>
              </a:rPr>
              <a:t>Basic Queue: FIFO (First in, First Out)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214" name="Picture 3" descr=""/>
          <p:cNvPicPr/>
          <p:nvPr/>
        </p:nvPicPr>
        <p:blipFill>
          <a:blip r:embed="rId1"/>
          <a:stretch/>
        </p:blipFill>
        <p:spPr>
          <a:xfrm>
            <a:off x="4191120" y="2184480"/>
            <a:ext cx="3809160" cy="2488320"/>
          </a:xfrm>
          <a:prstGeom prst="rect">
            <a:avLst/>
          </a:prstGeom>
          <a:ln w="0">
            <a:noFill/>
          </a:ln>
        </p:spPr>
      </p:pic>
      <p:sp>
        <p:nvSpPr>
          <p:cNvPr id="215" name="PlaceHolder 2"/>
          <p:cNvSpPr>
            <a:spLocks noGrp="1"/>
          </p:cNvSpPr>
          <p:nvPr>
            <p:ph type="dt" idx="17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ID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D" sz="1200" spc="-1" strike="noStrike">
                <a:solidFill>
                  <a:srgbClr val="8b8b8b"/>
                </a:solidFill>
                <a:latin typeface="Lato Regular"/>
              </a:rPr>
              <a:t>2023</a:t>
            </a:r>
            <a:endParaRPr b="0" lang="en-ID" sz="1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BR - MQTT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1CB5E2B-8B4F-423D-BB6E-04900346E40B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Lato Regular"/>
              </a:rPr>
              <a:t>Example: RabbitMQ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217" name="Picture 2" descr=""/>
          <p:cNvPicPr/>
          <p:nvPr/>
        </p:nvPicPr>
        <p:blipFill>
          <a:blip r:embed="rId1"/>
          <a:stretch/>
        </p:blipFill>
        <p:spPr>
          <a:xfrm>
            <a:off x="1523880" y="2476440"/>
            <a:ext cx="9143280" cy="1900440"/>
          </a:xfrm>
          <a:prstGeom prst="rect">
            <a:avLst/>
          </a:prstGeom>
          <a:ln w="0">
            <a:noFill/>
          </a:ln>
        </p:spPr>
      </p:pic>
      <p:sp>
        <p:nvSpPr>
          <p:cNvPr id="218" name="PlaceHolder 2"/>
          <p:cNvSpPr>
            <a:spLocks noGrp="1"/>
          </p:cNvSpPr>
          <p:nvPr>
            <p:ph type="dt" idx="18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ID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D" sz="1200" spc="-1" strike="noStrike">
                <a:solidFill>
                  <a:srgbClr val="8b8b8b"/>
                </a:solidFill>
                <a:latin typeface="Lato Regular"/>
              </a:rPr>
              <a:t>2023</a:t>
            </a:r>
            <a:endParaRPr b="0" lang="en-ID" sz="1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BR - MQTT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E1AE17F-5EBA-455B-AB46-EF6A4B87BFD4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ture 3" descr=""/>
          <p:cNvPicPr/>
          <p:nvPr/>
        </p:nvPicPr>
        <p:blipFill>
          <a:blip r:embed="rId1"/>
          <a:stretch/>
        </p:blipFill>
        <p:spPr>
          <a:xfrm>
            <a:off x="1523880" y="0"/>
            <a:ext cx="9143280" cy="6857280"/>
          </a:xfrm>
          <a:prstGeom prst="rect">
            <a:avLst/>
          </a:prstGeom>
          <a:ln w="0">
            <a:noFill/>
          </a:ln>
        </p:spPr>
      </p:pic>
      <p:sp>
        <p:nvSpPr>
          <p:cNvPr id="220" name="PlaceHolder 1"/>
          <p:cNvSpPr>
            <a:spLocks noGrp="1"/>
          </p:cNvSpPr>
          <p:nvPr>
            <p:ph type="dt" idx="19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ID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D" sz="1200" spc="-1" strike="noStrike">
                <a:solidFill>
                  <a:srgbClr val="8b8b8b"/>
                </a:solidFill>
                <a:latin typeface="Lato Regular"/>
              </a:rPr>
              <a:t>2023</a:t>
            </a:r>
            <a:endParaRPr b="0" lang="en-ID" sz="1200" spc="-1" strike="noStrike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BR - MQTT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6A9B391-8148-4340-92E2-812AEBDBB278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1" descr=""/>
          <p:cNvPicPr/>
          <p:nvPr/>
        </p:nvPicPr>
        <p:blipFill>
          <a:blip r:embed="rId1"/>
          <a:stretch/>
        </p:blipFill>
        <p:spPr>
          <a:xfrm>
            <a:off x="1523880" y="1612800"/>
            <a:ext cx="9143280" cy="3611520"/>
          </a:xfrm>
          <a:prstGeom prst="rect">
            <a:avLst/>
          </a:prstGeom>
          <a:ln w="0">
            <a:noFill/>
          </a:ln>
        </p:spPr>
      </p:pic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Lato Regular"/>
              </a:rPr>
              <a:t>(PubSub) Communication Model</a:t>
            </a:r>
            <a:endParaRPr b="0" lang="en-ID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dt" idx="20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ID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D" sz="1200" spc="-1" strike="noStrike">
                <a:solidFill>
                  <a:srgbClr val="8b8b8b"/>
                </a:solidFill>
                <a:latin typeface="Lato Regular"/>
              </a:rPr>
              <a:t>2023</a:t>
            </a:r>
            <a:endParaRPr b="0" lang="en-ID" sz="1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BR - MQTT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FBC7B2F-389B-4626-8B95-C90C00AC053D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Lato Regular"/>
              </a:rPr>
              <a:t>MQTT Brokers</a:t>
            </a:r>
            <a:endParaRPr b="0" lang="en-ID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Clouds</a:t>
            </a:r>
            <a:endParaRPr b="0" lang="en-ID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Lato Regular"/>
              </a:rPr>
              <a:t>IBM, Azure, Amazon</a:t>
            </a:r>
            <a:endParaRPr b="0" lang="en-ID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Lato Regular"/>
              </a:rPr>
              <a:t>Smaller clouds:</a:t>
            </a:r>
            <a:endParaRPr b="0" lang="en-ID" sz="2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Lato Regular"/>
              </a:rPr>
              <a:t>https://mqtthq.com</a:t>
            </a:r>
            <a:endParaRPr b="0" lang="en-ID" sz="24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Lato Regular"/>
              </a:rPr>
              <a:t>http://www.hivemq.com</a:t>
            </a:r>
            <a:endParaRPr b="0" lang="en-ID" sz="24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Lato Regular"/>
              </a:rPr>
              <a:t>http://www.mqtt-dashboard.com/</a:t>
            </a:r>
            <a:endParaRPr b="0" lang="en-ID" sz="24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Next Condensed"/>
              </a:rPr>
              <a:t>http://www.hivemq.com/demos/websocket-client/</a:t>
            </a:r>
            <a:endParaRPr b="0" lang="en-ID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Open source</a:t>
            </a:r>
            <a:endParaRPr b="0" lang="en-ID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Lato Regular"/>
              </a:rPr>
              <a:t>Mosquitto</a:t>
            </a:r>
            <a:endParaRPr b="0" lang="en-ID" sz="28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dt" idx="21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ID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D" sz="1200" spc="-1" strike="noStrike">
                <a:solidFill>
                  <a:srgbClr val="8b8b8b"/>
                </a:solidFill>
                <a:latin typeface="Lato Regular"/>
              </a:rPr>
              <a:t>2023</a:t>
            </a:r>
            <a:endParaRPr b="0" lang="en-ID" sz="1200" spc="-1" strike="noStrike">
              <a:latin typeface="Times New Roman"/>
            </a:endParaRPr>
          </a:p>
        </p:txBody>
      </p:sp>
      <p:pic>
        <p:nvPicPr>
          <p:cNvPr id="227" name="Picture 2" descr="Public MQTT Broker"/>
          <p:cNvPicPr/>
          <p:nvPr/>
        </p:nvPicPr>
        <p:blipFill>
          <a:blip r:embed="rId1"/>
          <a:stretch/>
        </p:blipFill>
        <p:spPr>
          <a:xfrm>
            <a:off x="7327440" y="3611520"/>
            <a:ext cx="4635720" cy="269640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4" descr=""/>
          <p:cNvPicPr/>
          <p:nvPr/>
        </p:nvPicPr>
        <p:blipFill>
          <a:blip r:embed="rId2"/>
          <a:stretch/>
        </p:blipFill>
        <p:spPr>
          <a:xfrm>
            <a:off x="7327440" y="779760"/>
            <a:ext cx="4635720" cy="271584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BR - MQTT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F63CFE1-1B80-4D3D-955C-A67E24395EA7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icture 3" descr=""/>
          <p:cNvPicPr/>
          <p:nvPr/>
        </p:nvPicPr>
        <p:blipFill>
          <a:blip r:embed="rId1"/>
          <a:stretch/>
        </p:blipFill>
        <p:spPr>
          <a:xfrm>
            <a:off x="2044800" y="1143000"/>
            <a:ext cx="8101800" cy="4558680"/>
          </a:xfrm>
          <a:prstGeom prst="rect">
            <a:avLst/>
          </a:prstGeom>
          <a:ln w="0">
            <a:noFill/>
          </a:ln>
        </p:spPr>
      </p:pic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Lato Regular"/>
              </a:rPr>
              <a:t>Brokers</a:t>
            </a:r>
            <a:endParaRPr b="0" lang="en-ID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dt" idx="22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ID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D" sz="1200" spc="-1" strike="noStrike">
                <a:solidFill>
                  <a:srgbClr val="8b8b8b"/>
                </a:solidFill>
                <a:latin typeface="Lato Regular"/>
              </a:rPr>
              <a:t>2023</a:t>
            </a:r>
            <a:endParaRPr b="0" lang="en-ID" sz="1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BR - MQTT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CF2AFF2-F615-4747-A749-D385220C924F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963000" y="4406760"/>
            <a:ext cx="10362600" cy="1361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rgbClr val="000000"/>
                </a:solidFill>
                <a:latin typeface="Lato Regular"/>
              </a:rPr>
              <a:t>Demos</a:t>
            </a:r>
            <a:endParaRPr b="0" lang="en-ID" sz="40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963000" y="2906640"/>
            <a:ext cx="10362600" cy="1499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dt" idx="23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ID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D" sz="1200" spc="-1" strike="noStrike">
                <a:solidFill>
                  <a:srgbClr val="8b8b8b"/>
                </a:solidFill>
                <a:latin typeface="Lato Regular"/>
              </a:rPr>
              <a:t>2023</a:t>
            </a:r>
            <a:endParaRPr b="0" lang="en-ID" sz="12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BR - MQTT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AB5AC9B-A728-4785-A5EF-E5B565EEDB5F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</TotalTime>
  <Application>LibreOffice/7.3.2.2$Windows_X86_64 LibreOffice_project/49f2b1bff42cfccbd8f788c8dc32c1c309559be0</Application>
  <AppVersion>15.0000</AppVersion>
  <Words>454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2016-12-30T03:53:45Z</dcterms:created>
  <dc:creator>Budi Rahardjo</dc:creator>
  <dc:description/>
  <dc:language>en-ID</dc:language>
  <cp:lastModifiedBy/>
  <cp:lastPrinted>2016-12-30T04:28:45Z</cp:lastPrinted>
  <dcterms:modified xsi:type="dcterms:W3CDTF">2023-09-18T11:01:50Z</dcterms:modified>
  <cp:revision>119</cp:revision>
  <dc:subject/>
  <dc:title>MQTT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15</vt:i4>
  </property>
</Properties>
</file>