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95"/>
  </p:normalViewPr>
  <p:slideViewPr>
    <p:cSldViewPr snapToGrid="0">
      <p:cViewPr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A0D0-1F52-8E49-3451-6E13A253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C69BF-BC94-A2F0-3A07-F1631F42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94B3-56F1-8619-0A18-F5D6977D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3199-89C1-D154-A4BF-ABD961B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E3FB-E06A-79D6-8172-08CBA97C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5E2-1A6E-0F53-774E-B09F715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8EB4-2257-9333-DEC7-9164BACD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3E5E-E6DD-F2BE-7C42-943F199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1A0F-49AC-F382-74C0-104FF0A7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20B5-89FB-5203-C06D-30C7912E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337F1-481C-B7BD-692B-C31186D9D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49629-BE1F-F208-BBA0-151DBFEFE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26B7-5F03-ED37-44A0-6353534C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39D7-AB96-C431-8938-774225D4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4548-A83D-551F-0954-88FCD40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7A8-2163-A50F-4047-CD66BF48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32BA-97C9-3633-96CC-5B852D08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AE02-9584-D2B7-A505-710413A6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3C21-B54E-C454-4F82-7C70BF7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FA1B-EEB1-CB36-EC15-CB6CE909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32E9-8987-F417-0C20-F595EE3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76BB-1550-9A48-8411-DE4A7EFE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B878-3F88-67CC-A9F2-9B3C4762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E121-2EFD-EE9A-D850-8B1E7610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7DE5-46F6-5330-1AED-554B20C1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956F-D4D4-EBA4-D968-3042BC6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013-10D9-FA65-7B35-0B6577AE6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03072-3531-3CB9-3FB1-D7CE4C36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72C9-907A-DA21-33E7-0F5D31E5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9AD80-5611-0D3C-51CD-ADB4CF66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0BE1-95B6-26DB-C34D-96C222DF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2AE5-DC74-FBCD-39EA-25CFE02D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823C-4BF1-BAF4-7BFB-A26955C8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C5FF-3148-DF41-EBDF-F1AFFB54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7540-F948-64FE-40A9-905E0E6AD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3623E-319D-D6D7-CE72-8D0003E1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98963-97FE-AC95-E7E1-0E6474B9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729DD-4E73-C214-FD77-6F0A6DFE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547E1-0883-A31E-6321-ACDAB755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57A5-9C46-AAE7-F428-362D300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B235B-74D4-D296-D05D-D8271AF7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795E-F96F-636C-4F54-2730CBC6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DBD75-BFFC-80EC-3A3C-511207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1C26E-61B3-79B6-3B6A-7E271C05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DB6E8-AF0C-6635-2C6D-B01FB75A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0DA2-82F2-CF56-9B1B-9B493EB6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E573-5563-A8D1-A64D-2B99EDB8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B19D-2762-1EB2-102F-F8AFF238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F036-AA54-E1B3-7845-1BA9C5CD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80E-D17F-C074-7647-736893E4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D4C0-514B-A8EC-E15D-D3734FDF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FD1F-6B32-1DBA-FA23-74755974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FA6A-5F08-B202-B832-33994CDA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3C6A-FB9C-4A29-7E68-80D4B9C3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0C079-A6DE-B45F-9046-4EF2D643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14AE5-D4FB-559F-33BA-C6F45A7A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4CEE-F1C1-B26B-F997-D7789BD5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CD100-28A6-B748-EF26-E451607F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2BC7A-B2BB-8596-4251-AE4906DF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1F01-3293-61C2-2BE3-DC55C590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8524-FF23-0975-5E01-296E4AED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60F3-45AA-694F-8F92-C89C46FD85A6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EED8-BADA-D02A-88DF-3ECD2B63C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F335-8BA5-92EB-8EC8-1BF1ADFA2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9275-1130-0A40-B345-4DD40AFC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D286-6591-AC94-5459-3DDB11D3B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112A7-DEC6-44BD-CEEA-5B5E78E1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6C23-6DFA-0B43-A502-6E07A32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5CC76-D6E9-39E9-3DBE-9DB285AE2F4D}"/>
              </a:ext>
            </a:extLst>
          </p:cNvPr>
          <p:cNvSpPr txBox="1"/>
          <p:nvPr/>
        </p:nvSpPr>
        <p:spPr>
          <a:xfrm>
            <a:off x="1323975" y="2114412"/>
            <a:ext cx="7048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put your setup code here, to run once: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EA8C-CA91-6F19-E3B7-732AD2D7DA47}"/>
              </a:ext>
            </a:extLst>
          </p:cNvPr>
          <p:cNvSpPr txBox="1"/>
          <p:nvPr/>
        </p:nvSpPr>
        <p:spPr>
          <a:xfrm>
            <a:off x="838200" y="5569545"/>
            <a:ext cx="1062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 ”//” double slash </a:t>
            </a:r>
            <a:r>
              <a:rPr lang="en-US" dirty="0" err="1"/>
              <a:t>merupakan</a:t>
            </a:r>
            <a:r>
              <a:rPr lang="en-US" dirty="0"/>
              <a:t> syntax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syntax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oleh program.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A08C3-95FB-4787-7637-DB01D4E99CFE}"/>
              </a:ext>
            </a:extLst>
          </p:cNvPr>
          <p:cNvSpPr txBox="1"/>
          <p:nvPr/>
        </p:nvSpPr>
        <p:spPr>
          <a:xfrm>
            <a:off x="1323975" y="4088825"/>
            <a:ext cx="6862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put your main code here, to run repeatedly: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8FAF5-B909-A7F2-A3A3-66BCFE65ED07}"/>
              </a:ext>
            </a:extLst>
          </p:cNvPr>
          <p:cNvSpPr txBox="1"/>
          <p:nvPr/>
        </p:nvSpPr>
        <p:spPr>
          <a:xfrm>
            <a:off x="1323975" y="1717884"/>
            <a:ext cx="824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Setup –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pada </a:t>
            </a:r>
            <a:r>
              <a:rPr lang="en-US" dirty="0" err="1"/>
              <a:t>awal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49A3-32E0-B9F4-8EFC-1B77D488F71F}"/>
              </a:ext>
            </a:extLst>
          </p:cNvPr>
          <p:cNvSpPr txBox="1"/>
          <p:nvPr/>
        </p:nvSpPr>
        <p:spPr>
          <a:xfrm>
            <a:off x="1323975" y="3752062"/>
            <a:ext cx="774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Blok Loop –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setup </a:t>
            </a:r>
            <a:r>
              <a:rPr lang="en-US" dirty="0" err="1"/>
              <a:t>dijalankan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DF90-F6F7-C472-BB3D-468491DF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Blink.ino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E06DA-9921-FD40-8927-A58C20C4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41" y="1690688"/>
            <a:ext cx="8186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1EC2-586D-CDA8-2FC8-B295008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Blink.ino</a:t>
            </a:r>
            <a:r>
              <a:rPr lang="en-US" dirty="0"/>
              <a:t> – Blok 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7D05-000B-3C63-5479-07D4E9C0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035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/*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Blink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Turns an LED on for one second, then off for one second, repeatedly.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Most Arduinos have an on-board LED you can control. On the UNO, MEGA and ZERO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.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.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This example code is in the public domain.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</a:b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ID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www.arduino.cc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ID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en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/Tutorial/</a:t>
            </a:r>
            <a:r>
              <a:rPr lang="en-ID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BuiltInExamples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/Blink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*/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79140-8D1B-1FB3-4719-DB57171D5E30}"/>
              </a:ext>
            </a:extLst>
          </p:cNvPr>
          <p:cNvSpPr txBox="1"/>
          <p:nvPr/>
        </p:nvSpPr>
        <p:spPr>
          <a:xfrm>
            <a:off x="838200" y="5292546"/>
            <a:ext cx="1062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 ”/* … */” </a:t>
            </a:r>
            <a:r>
              <a:rPr lang="en-US" dirty="0" err="1"/>
              <a:t>merupakan</a:t>
            </a:r>
            <a:r>
              <a:rPr lang="en-US" dirty="0"/>
              <a:t> syntax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“/*” dan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“*/”.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syntax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oleh program.</a:t>
            </a:r>
          </a:p>
        </p:txBody>
      </p:sp>
    </p:spTree>
    <p:extLst>
      <p:ext uri="{BB962C8B-B14F-4D97-AF65-F5344CB8AC3E}">
        <p14:creationId xmlns:p14="http://schemas.microsoft.com/office/powerpoint/2010/main" val="182438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781-4B58-A744-20CB-67DB394A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Blink.ino</a:t>
            </a:r>
            <a:r>
              <a:rPr lang="en-US" dirty="0"/>
              <a:t> – Blok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FDD4A-8CE2-AB9A-945B-AB0ADF7A61D4}"/>
              </a:ext>
            </a:extLst>
          </p:cNvPr>
          <p:cNvSpPr txBox="1"/>
          <p:nvPr/>
        </p:nvSpPr>
        <p:spPr>
          <a:xfrm>
            <a:off x="838200" y="222867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initialize digital pin LED_BUILTIN as an output.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OUTPUT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FE3AF-2658-C274-6497-5CC1F3D52DD0}"/>
              </a:ext>
            </a:extLst>
          </p:cNvPr>
          <p:cNvSpPr txBox="1"/>
          <p:nvPr/>
        </p:nvSpPr>
        <p:spPr>
          <a:xfrm>
            <a:off x="3409950" y="43179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OUTPUT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1A9A8-EE29-27DE-CE95-4E5153C858A0}"/>
              </a:ext>
            </a:extLst>
          </p:cNvPr>
          <p:cNvSpPr txBox="1"/>
          <p:nvPr/>
        </p:nvSpPr>
        <p:spPr>
          <a:xfrm>
            <a:off x="838200" y="3471862"/>
            <a:ext cx="1068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blok</a:t>
            </a:r>
            <a:r>
              <a:rPr lang="en-US" dirty="0"/>
              <a:t> setup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method yang </a:t>
            </a:r>
            <a:r>
              <a:rPr lang="en-US" dirty="0" err="1"/>
              <a:t>memberitahu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</a:t>
            </a:r>
            <a:r>
              <a:rPr lang="en-US" dirty="0"/>
              <a:t>-set “mode”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pin pada </a:t>
            </a:r>
            <a:r>
              <a:rPr lang="en-US" dirty="0" err="1"/>
              <a:t>modul</a:t>
            </a:r>
            <a:r>
              <a:rPr lang="en-US" dirty="0"/>
              <a:t> Arduino/ESP8266.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7E6B2-6771-155D-E8E9-97B48A81C91E}"/>
              </a:ext>
            </a:extLst>
          </p:cNvPr>
          <p:cNvSpPr txBox="1"/>
          <p:nvPr/>
        </p:nvSpPr>
        <p:spPr>
          <a:xfrm>
            <a:off x="838200" y="4887008"/>
            <a:ext cx="1068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pin “LED_BUILTIN” di-set </a:t>
            </a:r>
            <a:r>
              <a:rPr lang="en-US" dirty="0" err="1"/>
              <a:t>modenya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pin </a:t>
            </a:r>
            <a:r>
              <a:rPr lang="en-US" dirty="0" err="1"/>
              <a:t>untuk</a:t>
            </a:r>
            <a:r>
              <a:rPr lang="en-US" dirty="0"/>
              <a:t> output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dirty="0" err="1"/>
              <a:t>pinMode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1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60B-1C94-7D1E-4520-C9C0823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Blink.ino</a:t>
            </a:r>
            <a:r>
              <a:rPr lang="en-US" dirty="0"/>
              <a:t> – Blok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5DC7-58BA-E63A-7FA8-BD615FA38547}"/>
              </a:ext>
            </a:extLst>
          </p:cNvPr>
          <p:cNvSpPr txBox="1"/>
          <p:nvPr/>
        </p:nvSpPr>
        <p:spPr>
          <a:xfrm>
            <a:off x="757237" y="2717752"/>
            <a:ext cx="106775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6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HIGH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sz="16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turn the LED on (HIGH is the voltage level)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sz="16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sz="16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wait for a second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LOW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sz="16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turn the LED off by making the voltage LOW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sz="1600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sz="1600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sz="1600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wait for a second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1600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ID" sz="1600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60B-1C94-7D1E-4520-C9C0823E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5DC7-58BA-E63A-7FA8-BD615FA38547}"/>
              </a:ext>
            </a:extLst>
          </p:cNvPr>
          <p:cNvSpPr txBox="1"/>
          <p:nvPr/>
        </p:nvSpPr>
        <p:spPr>
          <a:xfrm>
            <a:off x="1302543" y="2127260"/>
            <a:ext cx="8358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HIGH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  <a:p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LED_BUILTIN, LOW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ID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ID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  <a:endParaRPr lang="en-ID" b="0" dirty="0">
              <a:solidFill>
                <a:srgbClr val="4E5B6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C3E60-2336-1E23-DA65-FCD7AC546930}"/>
              </a:ext>
            </a:extLst>
          </p:cNvPr>
          <p:cNvSpPr txBox="1"/>
          <p:nvPr/>
        </p:nvSpPr>
        <p:spPr>
          <a:xfrm>
            <a:off x="757237" y="4270414"/>
            <a:ext cx="8843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blok</a:t>
            </a:r>
            <a:r>
              <a:rPr lang="en-US" dirty="0"/>
              <a:t> loop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method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dirty="0">
                <a:solidFill>
                  <a:srgbClr val="D35400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dan 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en-ID" dirty="0">
                <a:solidFill>
                  <a:srgbClr val="D35400"/>
                </a:solidFill>
                <a:latin typeface="Menlo" panose="020B0609030804020204" pitchFamily="49" charset="0"/>
              </a:rPr>
              <a:t> </a:t>
            </a:r>
            <a:r>
              <a:rPr lang="en-ID" dirty="0" err="1">
                <a:latin typeface="Menlo" panose="020B0609030804020204" pitchFamily="49" charset="0"/>
              </a:rPr>
              <a:t>digunakan</a:t>
            </a:r>
            <a:r>
              <a:rPr lang="en-ID" dirty="0">
                <a:latin typeface="Menlo" panose="020B0609030804020204" pitchFamily="49" charset="0"/>
              </a:rPr>
              <a:t> </a:t>
            </a:r>
            <a:r>
              <a:rPr lang="en-ID" dirty="0" err="1">
                <a:latin typeface="Menlo" panose="020B0609030804020204" pitchFamily="49" charset="0"/>
              </a:rPr>
              <a:t>untuk</a:t>
            </a:r>
            <a:r>
              <a:rPr lang="en-ID" dirty="0">
                <a:latin typeface="Menlo" panose="020B0609030804020204" pitchFamily="49" charset="0"/>
              </a:rPr>
              <a:t> </a:t>
            </a:r>
            <a:r>
              <a:rPr lang="en-ID" dirty="0" err="1">
                <a:latin typeface="Menlo" panose="020B0609030804020204" pitchFamily="49" charset="0"/>
              </a:rPr>
              <a:t>mengubah</a:t>
            </a:r>
            <a:r>
              <a:rPr lang="en-ID" dirty="0">
                <a:latin typeface="Menlo" panose="020B0609030804020204" pitchFamily="49" charset="0"/>
              </a:rPr>
              <a:t> state </a:t>
            </a:r>
            <a:r>
              <a:rPr lang="en-ID" dirty="0" err="1">
                <a:latin typeface="Menlo" panose="020B0609030804020204" pitchFamily="49" charset="0"/>
              </a:rPr>
              <a:t>dari</a:t>
            </a:r>
            <a:r>
              <a:rPr lang="en-ID" dirty="0">
                <a:latin typeface="Menlo" panose="020B0609030804020204" pitchFamily="49" charset="0"/>
              </a:rPr>
              <a:t> pin </a:t>
            </a:r>
            <a:r>
              <a:rPr lang="en-ID" dirty="0" err="1">
                <a:latin typeface="Menlo" panose="020B0609030804020204" pitchFamily="49" charset="0"/>
              </a:rPr>
              <a:t>menjadi</a:t>
            </a:r>
            <a:r>
              <a:rPr lang="en-ID" dirty="0">
                <a:latin typeface="Menlo" panose="020B0609030804020204" pitchFamily="49" charset="0"/>
              </a:rPr>
              <a:t> HIGH (High Voltage/1) </a:t>
            </a:r>
            <a:r>
              <a:rPr lang="en-ID" dirty="0" err="1">
                <a:latin typeface="Menlo" panose="020B0609030804020204" pitchFamily="49" charset="0"/>
              </a:rPr>
              <a:t>atau</a:t>
            </a:r>
            <a:r>
              <a:rPr lang="en-ID" dirty="0">
                <a:latin typeface="Menlo" panose="020B0609030804020204" pitchFamily="49" charset="0"/>
              </a:rPr>
              <a:t> LOW (Low Voltage/0)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D35400"/>
                </a:solidFill>
                <a:latin typeface="Menlo" panose="020B0609030804020204" pitchFamily="49" charset="0"/>
              </a:rPr>
              <a:t>d</a:t>
            </a:r>
            <a:r>
              <a:rPr lang="en-ID" b="0" dirty="0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elay </a:t>
            </a:r>
            <a:r>
              <a:rPr lang="en-ID" b="0" dirty="0" err="1">
                <a:effectLst/>
                <a:latin typeface="Menlo" panose="020B0609030804020204" pitchFamily="49" charset="0"/>
              </a:rPr>
              <a:t>digunakan</a:t>
            </a:r>
            <a:r>
              <a:rPr lang="en-ID" b="0" dirty="0"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effectLst/>
                <a:latin typeface="Menlo" panose="020B0609030804020204" pitchFamily="49" charset="0"/>
              </a:rPr>
              <a:t>untuk</a:t>
            </a:r>
            <a:r>
              <a:rPr lang="en-ID" b="0" dirty="0"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effectLst/>
                <a:latin typeface="Menlo" panose="020B0609030804020204" pitchFamily="49" charset="0"/>
              </a:rPr>
              <a:t>meminta</a:t>
            </a:r>
            <a:r>
              <a:rPr lang="en-ID" b="0" dirty="0">
                <a:effectLst/>
                <a:latin typeface="Menlo" panose="020B0609030804020204" pitchFamily="49" charset="0"/>
              </a:rPr>
              <a:t> program </a:t>
            </a:r>
            <a:r>
              <a:rPr lang="en-ID" b="0" dirty="0" err="1">
                <a:effectLst/>
                <a:latin typeface="Menlo" panose="020B0609030804020204" pitchFamily="49" charset="0"/>
              </a:rPr>
              <a:t>menunggu</a:t>
            </a:r>
            <a:r>
              <a:rPr lang="en-ID" b="0" dirty="0">
                <a:effectLst/>
                <a:latin typeface="Menlo" panose="020B0609030804020204" pitchFamily="49" charset="0"/>
              </a:rPr>
              <a:t> </a:t>
            </a:r>
            <a:r>
              <a:rPr lang="en-ID" b="0" dirty="0" err="1">
                <a:effectLst/>
                <a:latin typeface="Menlo" panose="020B0609030804020204" pitchFamily="49" charset="0"/>
              </a:rPr>
              <a:t>selama</a:t>
            </a:r>
            <a:r>
              <a:rPr lang="en-ID" b="0" dirty="0">
                <a:effectLst/>
                <a:latin typeface="Menlo" panose="020B0609030804020204" pitchFamily="49" charset="0"/>
              </a:rPr>
              <a:t> x milliseconds.</a:t>
            </a:r>
            <a:endParaRPr lang="en-ID" dirty="0"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6EA7B-168E-1C1C-C305-3D48B50BCEFF}"/>
              </a:ext>
            </a:extLst>
          </p:cNvPr>
          <p:cNvSpPr txBox="1"/>
          <p:nvPr/>
        </p:nvSpPr>
        <p:spPr>
          <a:xfrm>
            <a:off x="945356" y="2395657"/>
            <a:ext cx="35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EC9D2-2D27-38C8-E0B8-053EF72A31E8}"/>
              </a:ext>
            </a:extLst>
          </p:cNvPr>
          <p:cNvSpPr txBox="1"/>
          <p:nvPr/>
        </p:nvSpPr>
        <p:spPr>
          <a:xfrm>
            <a:off x="945356" y="2678342"/>
            <a:ext cx="35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58112-5556-F6AC-7E8D-6E941202AB06}"/>
              </a:ext>
            </a:extLst>
          </p:cNvPr>
          <p:cNvSpPr txBox="1"/>
          <p:nvPr/>
        </p:nvSpPr>
        <p:spPr>
          <a:xfrm>
            <a:off x="940588" y="2945046"/>
            <a:ext cx="35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E416E-FE56-61C5-A471-6297E525CB33}"/>
              </a:ext>
            </a:extLst>
          </p:cNvPr>
          <p:cNvSpPr txBox="1"/>
          <p:nvPr/>
        </p:nvSpPr>
        <p:spPr>
          <a:xfrm>
            <a:off x="950110" y="3226038"/>
            <a:ext cx="35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24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5B76-73CD-C422-2CE8-4B049B1C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</a:t>
            </a:r>
            <a:r>
              <a:rPr lang="en-US" dirty="0" err="1"/>
              <a:t>Blink.ino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25E9-5DA1-BE48-DD26-FD83469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Mengubah</a:t>
            </a:r>
            <a:r>
              <a:rPr lang="en-US" dirty="0"/>
              <a:t> state pin 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HIGH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Memerintahkan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1000 milliseconds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baris program </a:t>
            </a:r>
            <a:r>
              <a:rPr lang="en-US" dirty="0" err="1"/>
              <a:t>selanjutnya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/>
              <a:t>Mengubah</a:t>
            </a:r>
            <a:r>
              <a:rPr lang="en-US" dirty="0"/>
              <a:t> state pin 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LED_BUILTIN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ID" b="0" dirty="0">
                <a:solidFill>
                  <a:srgbClr val="4E5B61"/>
                </a:solidFill>
                <a:effectLst/>
                <a:latin typeface="Menlo" panose="020B0609030804020204" pitchFamily="49" charset="0"/>
              </a:rPr>
              <a:t>LOW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Memerintahkan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1000 milliseconds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baris program </a:t>
            </a:r>
            <a:r>
              <a:rPr lang="en-US" dirty="0" err="1"/>
              <a:t>selanjutnya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program baris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step 1.</a:t>
            </a:r>
          </a:p>
        </p:txBody>
      </p:sp>
    </p:spTree>
    <p:extLst>
      <p:ext uri="{BB962C8B-B14F-4D97-AF65-F5344CB8AC3E}">
        <p14:creationId xmlns:p14="http://schemas.microsoft.com/office/powerpoint/2010/main" val="6804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493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IoT Code</vt:lpstr>
      <vt:lpstr>Arduino Code</vt:lpstr>
      <vt:lpstr>Blink.ino</vt:lpstr>
      <vt:lpstr>Blink.ino – Blok komentar</vt:lpstr>
      <vt:lpstr>Blink.ino – Blok Setup</vt:lpstr>
      <vt:lpstr>Blink.ino – Blok Loop</vt:lpstr>
      <vt:lpstr>PowerPoint Presentation</vt:lpstr>
      <vt:lpstr>Step-by-step Blink.ino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2023-09-11T04:36:24Z</dcterms:created>
  <dcterms:modified xsi:type="dcterms:W3CDTF">2023-09-11T07:07:25Z</dcterms:modified>
</cp:coreProperties>
</file>