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9.jpeg" ContentType="image/jpeg"/>
  <Override PartName="/ppt/media/image6.gif" ContentType="image/gif"/>
  <Override PartName="/ppt/media/hdphoto1.wdp" ContentType="image/vnd.ms-photo"/>
  <Override PartName="/ppt/media/image2.png" ContentType="image/png"/>
  <Override PartName="/ppt/media/image4.png" ContentType="image/png"/>
  <Override PartName="/ppt/media/image7.gif" ContentType="image/gif"/>
  <Override PartName="/ppt/media/image5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1748D-DCEE-4738-8EFB-C6096DD8B8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BD742-0205-49F5-AE61-BDA74D5CF1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1151B-69CD-4D05-93CE-F2786D7E10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4E3C8A-04BD-4331-A232-8416D3991A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F36696-D65E-4764-AC34-E821DEA70C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051F7C-0D69-4EA4-9E35-9068528572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07DB35-2E27-4A4E-A787-5136614434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C81AC3-3C3C-4AB6-8D50-628BC42E54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317183-A3E5-4F42-A74F-AA36D0BAEC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AF5E65-B8E5-496D-BBC3-740D8E0CE7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080CA-0E36-410B-A843-27073A2C56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73AD0-9714-4573-90F4-D08B919055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76E2E1-EA48-4378-869A-7472441E39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F9A1A1-828C-494D-B3EB-343EFD57AE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469901-8FD0-4F02-9A7E-5B1E2414D5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1B8A04-FFDC-4E7B-A713-6106874077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F88326-FC65-443F-9856-D82DED2539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5A95BE-597E-4074-8E98-05F5CD2198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D9506A-C36A-4921-B46E-91E88E3EC0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5A1ED6-7676-4B53-B326-A22F4CD0C5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D403FB-2E85-4F4F-ACA8-B92FF5CEF7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203B3F-B681-4E22-A539-09172D303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AF2AF7-AF3B-4118-AD6D-71406B7393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BDA518-F0DD-4D3E-9203-F3603880C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AB0C9B-14C2-4D65-A3D5-66CBD0BB5C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4E5E8D-6EBE-420D-821E-C636E1690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EAF880-DC3E-473F-9039-37FE98B957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AB0C62-2BE7-4684-9BA6-8F93C20285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1466BB-C3BE-49D3-8DBF-2E54FD1F1B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E67F25-2A8C-4762-9E56-21B1203831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850CCC-FCDB-4161-8DF4-20DA121CC1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FD17B5-1876-4769-88C9-E5E6E1995C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0BD2BE-81D2-45F7-BFBB-67F7A7D565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0B9925-143E-428B-827A-AAA8070154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FE149D-1497-4301-BBA8-304A1C0374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A0D97B-7F94-477A-8D90-8E0D3746EE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D732C5-90E1-48AE-B867-70F7AD8A7B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6CDE32-6320-470A-A8D5-E33DAA0699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CF33A1-645B-44CD-90D8-D85C00C5D9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DD7109-AD73-47D8-9E90-9A371A3D2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7EF1DC-E429-4E7A-BEF0-2AE74D3F0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AFAAC1-92E6-40AC-9339-E0726405B9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26B841-A290-4CE7-B37D-E49D83215E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3B0118A-5DDD-4AB4-93C0-CCEF7928DC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35CB1-757A-44AD-BFD1-723486C96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E3856B-60A2-4AB7-9233-E1A2B18D36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40C61E1-194B-48F8-A8CE-14C424F2BE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FD56F15-59C6-4145-9F7C-6830322E2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66C8D4F-6AC0-4A83-B047-49714BA727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01F3361-ACF6-4151-BC6F-D9AFE3F418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86CBBCC-88BC-45B9-95BB-35F65FB330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D0F82B-E50D-480A-BE6C-79D8593EA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ABA5950-EAD8-4994-A10D-22FEB5886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EB004BF-4462-45E6-98FA-265B626F0B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0C72A3A-8422-45E6-BD88-B8095C89DB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3ACBA-1F1D-45D1-A569-29E99B7D40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67E832A-C818-4D24-92EE-4C5B8853F5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19D31-A917-4286-883B-EE95A8A7CE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E62DA-A221-4F14-A801-489EA4C6C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6E1D63-1100-454B-A94A-EA21743DC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 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BR - MQTT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FCEE98-617A-4681-891B-14DA388B1F33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16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4EB97-0614-4CE3-A02D-ECD242248E1D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C958FB-6F45-48B0-8000-6C5CB40FCFF7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1FAA07-688A-4B72-BFBC-93341F45BADC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 Regular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Lato Regular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Lato Regular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&lt;footer&gt;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D6E95-96FF-4CFF-AB12-EC7ED00F5E79}" type="slidenum">
              <a:rPr b="0" lang="en-US" sz="1200" spc="-1" strike="noStrike">
                <a:solidFill>
                  <a:srgbClr val="8b8b8b"/>
                </a:solidFill>
                <a:latin typeface="Lato Regular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rahard/BRiot-stuff/blob/master/MQTT/klien-paho.py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3" descr="photo559633135318444158.jpg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1000"/>
                    </a14:imgEffect>
                  </a14:imgLayer>
                </a14:imgProps>
              </a:ext>
            </a:extLst>
          </a:blip>
          <a:srcRect l="6496" t="0" r="24351" b="9092"/>
          <a:stretch/>
        </p:blipFill>
        <p:spPr>
          <a:xfrm>
            <a:off x="4818960" y="0"/>
            <a:ext cx="7372800" cy="6857640"/>
          </a:xfrm>
          <a:prstGeom prst="rect">
            <a:avLst/>
          </a:prstGeom>
          <a:ln w="0">
            <a:noFill/>
          </a:ln>
        </p:spPr>
      </p:pic>
      <p:sp>
        <p:nvSpPr>
          <p:cNvPr id="206" name="Freeform: Shape 8"/>
          <p:cNvSpPr/>
          <p:nvPr/>
        </p:nvSpPr>
        <p:spPr>
          <a:xfrm flipV="1">
            <a:off x="0" y="-360"/>
            <a:ext cx="8896320" cy="6858000"/>
          </a:xfrm>
          <a:custGeom>
            <a:avLst/>
            <a:gdLst/>
            <a:ahLst/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Freeform: Shape 10"/>
          <p:cNvSpPr/>
          <p:nvPr/>
        </p:nvSpPr>
        <p:spPr>
          <a:xfrm flipV="1">
            <a:off x="0" y="-360"/>
            <a:ext cx="8096040" cy="6858000"/>
          </a:xfrm>
          <a:custGeom>
            <a:avLst/>
            <a:gdLst/>
            <a:ahLst/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04600" y="775800"/>
            <a:ext cx="5290920" cy="270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ffffff"/>
                </a:solidFill>
                <a:latin typeface="Zilla Slab"/>
                <a:ea typeface="Zilla Slab"/>
              </a:rPr>
              <a:t>IoT &amp; MQTT</a:t>
            </a:r>
            <a:br>
              <a:rPr sz="5400"/>
            </a:br>
            <a:r>
              <a:rPr b="0" lang="en-US" sz="4800" spc="-1" strike="noStrike">
                <a:solidFill>
                  <a:srgbClr val="ffffff"/>
                </a:solidFill>
                <a:latin typeface="Zilla Slab"/>
                <a:ea typeface="Zilla Slab"/>
              </a:rPr>
              <a:t>theory &amp; practice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804600" y="3629520"/>
            <a:ext cx="4169160" cy="1155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Zilla Slab Medium"/>
                <a:ea typeface="Zilla Slab Medium"/>
              </a:rPr>
              <a:t>Budi Rahardjo</a:t>
            </a:r>
            <a:endParaRPr b="0" lang="en-ID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Zilla Slab Medium"/>
                <a:ea typeface="Zilla Slab Medium"/>
              </a:rPr>
              <a:t>@rahard</a:t>
            </a:r>
            <a:endParaRPr b="0" lang="en-ID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Zilla Slab Medium"/>
                <a:ea typeface="Zilla Slab Medium"/>
              </a:rPr>
              <a:t>2022</a:t>
            </a:r>
            <a:endParaRPr b="0" lang="en-ID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ESP8266 board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Have a look at the code at this Github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https://github.com/rahard/BRiot-stuff/MQTT/mqtt_esp8266.ino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Edit the content (the access point part, MQTT server)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Add libraries (PubSubClient)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pic>
        <p:nvPicPr>
          <p:cNvPr id="238" name="Picture 8" descr="Graphical user interface, text, application, Word&#10;&#10;Description automatically generated"/>
          <p:cNvPicPr/>
          <p:nvPr/>
        </p:nvPicPr>
        <p:blipFill>
          <a:blip r:embed="rId1"/>
          <a:stretch/>
        </p:blipFill>
        <p:spPr>
          <a:xfrm>
            <a:off x="531720" y="4024800"/>
            <a:ext cx="11128680" cy="2055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104805-1394-4237-A847-F1CD89751F3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Local Broker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Mosquitto (install locally)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unix%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mosquitto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IP: </a:t>
            </a:r>
            <a:r>
              <a:rPr b="0" lang="nb-NO" sz="2800" spc="-1" strike="noStrike">
                <a:solidFill>
                  <a:srgbClr val="000000"/>
                </a:solidFill>
                <a:latin typeface="Lato Regular"/>
              </a:rPr>
              <a:t>192.168.43.67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Port: 1883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Topic: </a:t>
            </a: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LED1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B529A3-6640-4311-9B8B-4540A1D2728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Client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Mosquito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mosquitto_sub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–h 192.168.4.130 –t “LED1”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GUI: </a:t>
            </a:r>
            <a:r>
              <a:rPr b="0" lang="en-US" sz="2000" spc="-1" strike="sngStrike">
                <a:solidFill>
                  <a:srgbClr val="808080"/>
                </a:solidFill>
                <a:latin typeface="Lato Regular"/>
              </a:rPr>
              <a:t>MQTT.fx </a:t>
            </a:r>
            <a:r>
              <a:rPr b="0" lang="en-US" sz="2000" spc="-1" strike="noStrike">
                <a:solidFill>
                  <a:srgbClr val="808080"/>
                </a:solidFill>
                <a:latin typeface="Lato Regular"/>
              </a:rPr>
              <a:t>(now commercial), 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MQTT X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Python: paho-mqtt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Android: MQTT Dash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5485320" y="4566240"/>
            <a:ext cx="1221120" cy="1221120"/>
          </a:xfrm>
          <a:prstGeom prst="rect">
            <a:avLst/>
          </a:prstGeom>
          <a:ln w="0">
            <a:noFill/>
          </a:ln>
        </p:spPr>
      </p:pic>
      <p:pic>
        <p:nvPicPr>
          <p:cNvPr id="245" name="Picture 2" descr="MQTT X: Cross-platform MQTT 5.0 Desktop Client"/>
          <p:cNvPicPr/>
          <p:nvPr/>
        </p:nvPicPr>
        <p:blipFill>
          <a:blip r:embed="rId2"/>
          <a:stretch/>
        </p:blipFill>
        <p:spPr>
          <a:xfrm>
            <a:off x="6949800" y="4112640"/>
            <a:ext cx="4322520" cy="201312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3"/>
          <p:cNvSpPr>
            <a:spLocks noGrp="1"/>
          </p:cNvSpPr>
          <p:nvPr>
            <p:ph type="dt" idx="2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0297E2-E33C-487E-9B86-09A30D0347C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PAHO Client (python)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371600"/>
            <a:ext cx="10972440" cy="4754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6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highlight>
                  <a:srgbClr val="729fcf"/>
                </a:highlight>
                <a:latin typeface="Courier New"/>
              </a:rPr>
              <a:t># </a:t>
            </a:r>
            <a:r>
              <a:rPr b="0" lang="en-US" sz="3200" spc="-1" strike="noStrike">
                <a:solidFill>
                  <a:srgbClr val="000000"/>
                </a:solidFill>
                <a:highlight>
                  <a:srgbClr val="729fcf"/>
                </a:highlight>
                <a:latin typeface="Courier New"/>
                <a:hlinkClick r:id="rId1"/>
              </a:rPr>
              <a:t>https://github.com/rahard/BRiot-stuff/blob/master/MQTT/klien-paho.py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import paho.mqtt.client as paho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def on_connect(client, userdata, flags, rc):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print("Connected with result code "+str(rc))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client.subscribe("inTopic")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def on_message(client, userdata, msg):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print(f'topic: {msg.topic} - msg: {msg.payload.decode()}')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 = paho.Client()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client.on_connect = on_connect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client.on_message = on_message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client.connect("mqtt.luqmanr.xyz", 1883, 60)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client.loop_forever()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A0451-BCA3-4B45-8928-22B196BAA10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Publisher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Mosquitto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mosquitto_pub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–h 192.168.4.242 –t “LED1” –m “hello world” –q 0 –r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mosquitto_pub –h 192.168.4.242 –t “suhu” –m “23” –q 0 –r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MQTT.fx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IoT: Espectro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Python: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4A2211-0350-4EB2-81AF-1A139F024CF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103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4" name="Picture 2" descr="Screenshot image 1"/>
          <p:cNvPicPr/>
          <p:nvPr/>
        </p:nvPicPr>
        <p:blipFill>
          <a:blip r:embed="rId1"/>
          <a:stretch/>
        </p:blipFill>
        <p:spPr>
          <a:xfrm>
            <a:off x="10447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4" descr="Screenshot image 3"/>
          <p:cNvPicPr/>
          <p:nvPr/>
        </p:nvPicPr>
        <p:blipFill>
          <a:blip r:embed="rId2"/>
          <a:stretch/>
        </p:blipFill>
        <p:spPr>
          <a:xfrm>
            <a:off x="35863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256" name="Picture 6" descr="Screenshot image 4"/>
          <p:cNvPicPr/>
          <p:nvPr/>
        </p:nvPicPr>
        <p:blipFill>
          <a:blip r:embed="rId3"/>
          <a:stretch/>
        </p:blipFill>
        <p:spPr>
          <a:xfrm>
            <a:off x="6127920" y="1844640"/>
            <a:ext cx="2472840" cy="4449240"/>
          </a:xfrm>
          <a:prstGeom prst="rect">
            <a:avLst/>
          </a:prstGeom>
          <a:ln w="0">
            <a:noFill/>
          </a:ln>
        </p:spPr>
      </p:pic>
      <p:pic>
        <p:nvPicPr>
          <p:cNvPr id="257" name="Picture 8" descr="Screenshot image 5"/>
          <p:cNvPicPr/>
          <p:nvPr/>
        </p:nvPicPr>
        <p:blipFill>
          <a:blip r:embed="rId4"/>
          <a:stretch/>
        </p:blipFill>
        <p:spPr>
          <a:xfrm>
            <a:off x="8669160" y="1844640"/>
            <a:ext cx="2472840" cy="444924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184680"/>
            <a:ext cx="10515240" cy="150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Lato Regular"/>
              </a:rPr>
              <a:t>Sesi MQTT Dash (Android)</a:t>
            </a:r>
            <a:endParaRPr b="0" lang="en-US" sz="5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dt" idx="2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09070A-B351-4F60-BAC4-9C08FCEEBB7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MQTTX Connect Steps</a:t>
            </a:r>
            <a:endParaRPr b="1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457200" y="1600200"/>
            <a:ext cx="11201400" cy="367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D" sz="1800" spc="-1" strike="noStrike">
                <a:latin typeface="Arial"/>
              </a:rPr>
              <a:t>1. Add new </a:t>
            </a:r>
            <a:r>
              <a:rPr b="1" lang="en-ID" sz="1800" spc="-1" strike="noStrike">
                <a:latin typeface="Arial"/>
              </a:rPr>
              <a:t>Connections </a:t>
            </a:r>
            <a:r>
              <a:rPr b="0" lang="en-ID" sz="1800" spc="-1" strike="noStrike">
                <a:latin typeface="Arial"/>
              </a:rPr>
              <a:t>(click on </a:t>
            </a:r>
            <a:r>
              <a:rPr b="1" lang="en-ID" sz="1800" spc="-1" strike="noStrike">
                <a:latin typeface="Arial"/>
              </a:rPr>
              <a:t>[+] </a:t>
            </a:r>
            <a:r>
              <a:rPr b="0" lang="en-ID" sz="1800" spc="-1" strike="noStrike">
                <a:latin typeface="Arial"/>
              </a:rPr>
              <a:t>button on top left)</a:t>
            </a:r>
            <a:endParaRPr b="0" lang="en-ID" sz="1800" spc="-1" strike="noStrike">
              <a:latin typeface="Arial"/>
            </a:endParaRPr>
          </a:p>
          <a:p>
            <a:r>
              <a:rPr b="0" lang="en-ID" sz="1800" spc="-1" strike="noStrike">
                <a:latin typeface="Arial"/>
              </a:rPr>
              <a:t>2. Select </a:t>
            </a:r>
            <a:r>
              <a:rPr b="1" lang="en-ID" sz="1800" spc="-1" strike="noStrike">
                <a:latin typeface="Arial"/>
              </a:rPr>
              <a:t>New Connection</a:t>
            </a:r>
            <a:endParaRPr b="0" lang="en-ID" sz="1800" spc="-1" strike="noStrike">
              <a:latin typeface="Arial"/>
            </a:endParaRPr>
          </a:p>
          <a:p>
            <a:r>
              <a:rPr b="0" lang="en-ID" sz="1800" spc="-1" strike="noStrike">
                <a:latin typeface="Arial"/>
                <a:ea typeface="Microsoft YaHei"/>
              </a:rPr>
              <a:t>3. Enter the configuration like so (</a:t>
            </a:r>
            <a:r>
              <a:rPr b="0" lang="en-ID" sz="1800" spc="-1" strike="noStrike">
                <a:latin typeface="Arial"/>
              </a:rPr>
              <a:t>randomize </a:t>
            </a:r>
            <a:r>
              <a:rPr b="1" lang="en-ID" sz="1800" spc="-1" strike="noStrike">
                <a:latin typeface="Arial"/>
              </a:rPr>
              <a:t>Client ID</a:t>
            </a:r>
            <a:r>
              <a:rPr b="0" lang="en-ID" sz="1800" spc="-1" strike="noStrike">
                <a:latin typeface="Arial"/>
              </a:rPr>
              <a:t> using the </a:t>
            </a:r>
            <a:r>
              <a:rPr b="1" lang="en-ID" sz="1800" spc="-1" strike="noStrike">
                <a:latin typeface="Arial"/>
              </a:rPr>
              <a:t>↻ </a:t>
            </a:r>
            <a:r>
              <a:rPr b="0" lang="en-ID" sz="1800" spc="-1" strike="noStrike">
                <a:latin typeface="Arial"/>
              </a:rPr>
              <a:t>(</a:t>
            </a:r>
            <a:r>
              <a:rPr b="1" lang="en-ID" sz="1800" spc="-1" strike="noStrike">
                <a:latin typeface="Arial"/>
              </a:rPr>
              <a:t>refresh</a:t>
            </a:r>
            <a:r>
              <a:rPr b="0" lang="en-ID" sz="1800" spc="-1" strike="noStrike">
                <a:latin typeface="Arial"/>
              </a:rPr>
              <a:t>) icon)</a:t>
            </a:r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endParaRPr b="0" lang="en-ID" sz="1800" spc="-1" strike="noStrike">
              <a:latin typeface="Arial"/>
            </a:endParaRPr>
          </a:p>
          <a:p>
            <a:r>
              <a:rPr b="0" lang="en-ID" sz="1800" spc="-1" strike="noStrike">
                <a:latin typeface="Arial"/>
              </a:rPr>
              <a:t>4. Click </a:t>
            </a:r>
            <a:r>
              <a:rPr b="1" lang="en-ID" sz="1800" spc="-1" strike="noStrike">
                <a:latin typeface="Arial"/>
              </a:rPr>
              <a:t>Connect </a:t>
            </a:r>
            <a:r>
              <a:rPr b="0" lang="en-ID" sz="1800" spc="-1" strike="noStrike">
                <a:latin typeface="Arial"/>
              </a:rPr>
              <a:t>on the upper right corner</a:t>
            </a:r>
            <a:endParaRPr b="0" lang="en-ID" sz="1800" spc="-1" strike="noStrike">
              <a:latin typeface="Arial"/>
            </a:endParaRPr>
          </a:p>
          <a:p>
            <a:r>
              <a:rPr b="0" lang="en-ID" sz="1800" spc="-1" strike="noStrike">
                <a:latin typeface="Arial"/>
              </a:rPr>
              <a:t>5. Add new </a:t>
            </a:r>
            <a:r>
              <a:rPr b="1" lang="en-ID" sz="1800" spc="-1" strike="noStrike">
                <a:latin typeface="Arial"/>
              </a:rPr>
              <a:t>Subscription Topic</a:t>
            </a:r>
            <a:r>
              <a:rPr b="0" lang="en-ID" sz="1800" spc="-1" strike="noStrike">
                <a:latin typeface="Arial"/>
              </a:rPr>
              <a:t> by clicking </a:t>
            </a:r>
            <a:r>
              <a:rPr b="1" lang="en-ID" sz="1800" spc="-1" strike="noStrike">
                <a:solidFill>
                  <a:srgbClr val="81d41a"/>
                </a:solidFill>
                <a:highlight>
                  <a:srgbClr val="ffffff"/>
                </a:highlight>
                <a:latin typeface="Arial"/>
              </a:rPr>
              <a:t>+ New Subscription</a:t>
            </a:r>
            <a:r>
              <a:rPr b="1" lang="en-ID" sz="1800" spc="-1" strike="noStrike">
                <a:latin typeface="Arial"/>
              </a:rPr>
              <a:t> </a:t>
            </a:r>
            <a:r>
              <a:rPr b="0" lang="en-ID" sz="1800" spc="-1" strike="noStrike">
                <a:latin typeface="Arial"/>
              </a:rPr>
              <a:t>button</a:t>
            </a:r>
            <a:endParaRPr b="0" lang="en-ID" sz="1800" spc="-1" strike="noStrike">
              <a:latin typeface="Arial"/>
            </a:endParaRPr>
          </a:p>
          <a:p>
            <a:r>
              <a:rPr b="0" lang="en-ID" sz="1800" spc="-1" strike="noStrike">
                <a:latin typeface="Arial"/>
              </a:rPr>
              <a:t>6. Enter </a:t>
            </a:r>
            <a:r>
              <a:rPr b="1" lang="en-ID" sz="1800" spc="-1" strike="noStrike">
                <a:latin typeface="Arial"/>
              </a:rPr>
              <a:t>Topic </a:t>
            </a:r>
            <a:r>
              <a:rPr b="0" lang="en-ID" sz="1800" spc="-1" strike="noStrike">
                <a:latin typeface="Arial"/>
              </a:rPr>
              <a:t>name</a:t>
            </a:r>
            <a:endParaRPr b="0" lang="en-ID" sz="18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914400" y="2553120"/>
            <a:ext cx="5801040" cy="180000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914400" y="5401080"/>
            <a:ext cx="4886640" cy="999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5C8ED4-7BE0-4AD5-9023-F3CC41E2602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What is MQTT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MQ Telemetry Transport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A light-weight protocol originally developed @ IBM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Communication among sensors and devices 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– Internet of Things (IoT)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Designed for data from a </a:t>
            </a:r>
            <a:r>
              <a:rPr b="1" lang="en-US" sz="2800" spc="-1" strike="noStrike">
                <a:solidFill>
                  <a:srgbClr val="000000"/>
                </a:solidFill>
                <a:latin typeface="Lato Regular"/>
              </a:rPr>
              <a:t>huge</a:t>
            </a: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 number of sensors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Based on Queue: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publish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 &amp;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subscribe</a:t>
            </a: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 and a </a:t>
            </a:r>
            <a:r>
              <a:rPr b="1" lang="en-US" sz="3200" spc="-1" strike="noStrike">
                <a:solidFill>
                  <a:srgbClr val="000000"/>
                </a:solidFill>
                <a:latin typeface="Lato Regular"/>
              </a:rPr>
              <a:t>message broker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430782-56D8-4357-BBDD-D57A7E8F374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Basic Queue: FIFO (First in, First Out)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4191120" y="2184480"/>
            <a:ext cx="3809520" cy="248868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2"/>
          <p:cNvSpPr>
            <a:spLocks noGrp="1"/>
          </p:cNvSpPr>
          <p:nvPr>
            <p:ph type="dt" idx="1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36D32F-3526-4A38-83DF-2DD3F510B5F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Example: RabbitMQ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523880" y="2476440"/>
            <a:ext cx="9143640" cy="190080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2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47DDBB-9BCF-4B40-A08B-1DBDB620419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152388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451BA3-DFFC-4AB0-90E5-6AF46702B77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" descr=""/>
          <p:cNvPicPr/>
          <p:nvPr/>
        </p:nvPicPr>
        <p:blipFill>
          <a:blip r:embed="rId1"/>
          <a:stretch/>
        </p:blipFill>
        <p:spPr>
          <a:xfrm>
            <a:off x="1523880" y="1612800"/>
            <a:ext cx="9143640" cy="361188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(PubSub) Communication Model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dt" idx="2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D6BD80-C217-4E6C-AACF-5DBB9737D46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MQTT Brokers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Clouds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IBM, Azure, Amazon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Smaller clouds: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https://mqtthq.com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http://www.hivemq.com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 Regular"/>
              </a:rPr>
              <a:t>http://www.mqtt-dashboard.com/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Condensed"/>
              </a:rPr>
              <a:t>http://www.hivemq.com/demos/websocket-client/</a:t>
            </a:r>
            <a:endParaRPr b="0" lang="en-US" sz="2400" spc="-1" strike="noStrike">
              <a:solidFill>
                <a:srgbClr val="000000"/>
              </a:solidFill>
              <a:latin typeface="Lato Regular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ato Regular"/>
              </a:rPr>
              <a:t>Open source</a:t>
            </a:r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Lato Regular"/>
              </a:rPr>
              <a:t>Mosquitto</a:t>
            </a:r>
            <a:endParaRPr b="0" lang="en-US" sz="28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pic>
        <p:nvPicPr>
          <p:cNvPr id="227" name="Picture 2" descr="Public MQTT Broker"/>
          <p:cNvPicPr/>
          <p:nvPr/>
        </p:nvPicPr>
        <p:blipFill>
          <a:blip r:embed="rId1"/>
          <a:stretch/>
        </p:blipFill>
        <p:spPr>
          <a:xfrm>
            <a:off x="7327440" y="3611520"/>
            <a:ext cx="4636080" cy="26967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4" descr=""/>
          <p:cNvPicPr/>
          <p:nvPr/>
        </p:nvPicPr>
        <p:blipFill>
          <a:blip r:embed="rId2"/>
          <a:stretch/>
        </p:blipFill>
        <p:spPr>
          <a:xfrm>
            <a:off x="7327440" y="779760"/>
            <a:ext cx="4636080" cy="2716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7F3C4A-EC40-4118-B184-78DC0A0E557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"/>
          <p:cNvPicPr/>
          <p:nvPr/>
        </p:nvPicPr>
        <p:blipFill>
          <a:blip r:embed="rId1"/>
          <a:stretch/>
        </p:blipFill>
        <p:spPr>
          <a:xfrm>
            <a:off x="2044800" y="1143000"/>
            <a:ext cx="8102160" cy="455904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Lato Regular"/>
              </a:rPr>
              <a:t>Brokers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A4B51B-6FA2-4C9D-914E-6CB3150D473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000000"/>
                </a:solidFill>
                <a:latin typeface="Lato Regular"/>
              </a:rPr>
              <a:t>Demos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Lato Regular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2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D" sz="1200" spc="-1" strike="noStrike">
                <a:solidFill>
                  <a:srgbClr val="8b8b8b"/>
                </a:solidFill>
                <a:latin typeface="Lato Regular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rgbClr val="8b8b8b"/>
                </a:solidFill>
                <a:latin typeface="Lato Regular"/>
              </a:rPr>
              <a:t>2023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BR - MQTT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3F3C521-BD5E-4679-A4C7-8F1739EE7D2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Application>LibreOffice/7.3.2.2$Windows_X86_64 LibreOffice_project/49f2b1bff42cfccbd8f788c8dc32c1c309559be0</Application>
  <AppVersion>15.0000</AppVersion>
  <Words>454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2016-12-30T03:53:45Z</dcterms:created>
  <dc:creator>Budi Rahardjo</dc:creator>
  <dc:description/>
  <dc:language>en-ID</dc:language>
  <cp:lastModifiedBy/>
  <cp:lastPrinted>2016-12-30T04:28:45Z</cp:lastPrinted>
  <dcterms:modified xsi:type="dcterms:W3CDTF">2023-09-18T10:57:56Z</dcterms:modified>
  <cp:revision>116</cp:revision>
  <dc:subject/>
  <dc:title>MQTT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