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3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heme/theme4.xml" ContentType="application/vnd.openxmlformats-officedocument.them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7"/>
  </p:notesMasterIdLst>
  <p:handoutMasterIdLst>
    <p:handoutMasterId r:id="rId8"/>
  </p:handoutMasterIdLst>
  <p:sldIdLst>
    <p:sldId id="256" r:id="rId3"/>
    <p:sldId id="378" r:id="rId4"/>
    <p:sldId id="354" r:id="rId5"/>
    <p:sldId id="379" r:id="rId6"/>
  </p:sldIdLst>
  <p:sldSz cx="9144000" cy="6858000" type="screen4x3"/>
  <p:notesSz cx="6858000" cy="9144000"/>
  <p:custDataLst>
    <p:tags r:id="rId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391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orient="horz" pos="436">
          <p15:clr>
            <a:srgbClr val="A4A3A4"/>
          </p15:clr>
        </p15:guide>
        <p15:guide id="5" orient="horz" pos="754" userDrawn="1">
          <p15:clr>
            <a:srgbClr val="A4A3A4"/>
          </p15:clr>
        </p15:guide>
        <p15:guide id="6" orient="horz" pos="164">
          <p15:clr>
            <a:srgbClr val="A4A3A4"/>
          </p15:clr>
        </p15:guide>
        <p15:guide id="7" pos="5602">
          <p15:clr>
            <a:srgbClr val="A4A3A4"/>
          </p15:clr>
        </p15:guide>
        <p15:guide id="8" pos="4604">
          <p15:clr>
            <a:srgbClr val="A4A3A4"/>
          </p15:clr>
        </p15:guide>
        <p15:guide id="9" pos="431" userDrawn="1">
          <p15:clr>
            <a:srgbClr val="A4A3A4"/>
          </p15:clr>
        </p15:guide>
        <p15:guide id="10" pos="4468">
          <p15:clr>
            <a:srgbClr val="A4A3A4"/>
          </p15:clr>
        </p15:guide>
        <p15:guide id="11" pos="2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44">
          <p15:clr>
            <a:srgbClr val="A4A3A4"/>
          </p15:clr>
        </p15:guide>
        <p15:guide id="2" pos="164">
          <p15:clr>
            <a:srgbClr val="A4A3A4"/>
          </p15:clr>
        </p15:guide>
        <p15:guide id="3" pos="415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ösch, Christoph" initials="BC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A0AA"/>
    <a:srgbClr val="64A0B4"/>
    <a:srgbClr val="78AAB5"/>
    <a:srgbClr val="364A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32" autoAdjust="0"/>
    <p:restoredTop sz="87456" autoAdjust="0"/>
  </p:normalViewPr>
  <p:slideViewPr>
    <p:cSldViewPr showGuides="1">
      <p:cViewPr varScale="1">
        <p:scale>
          <a:sx n="78" d="100"/>
          <a:sy n="78" d="100"/>
        </p:scale>
        <p:origin x="1046" y="31"/>
      </p:cViewPr>
      <p:guideLst>
        <p:guide orient="horz" pos="3884"/>
        <p:guide orient="horz" pos="391"/>
        <p:guide orient="horz" pos="4110"/>
        <p:guide orient="horz" pos="436"/>
        <p:guide orient="horz" pos="754"/>
        <p:guide orient="horz" pos="164"/>
        <p:guide pos="5602"/>
        <p:guide pos="4604"/>
        <p:guide pos="431"/>
        <p:guide pos="4468"/>
        <p:guide pos="2925"/>
      </p:guideLst>
    </p:cSldViewPr>
  </p:slideViewPr>
  <p:outlineViewPr>
    <p:cViewPr>
      <p:scale>
        <a:sx n="33" d="100"/>
        <a:sy n="33" d="100"/>
      </p:scale>
      <p:origin x="0" y="-9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125" d="100"/>
          <a:sy n="125" d="100"/>
        </p:scale>
        <p:origin x="42" y="-198"/>
      </p:cViewPr>
      <p:guideLst>
        <p:guide orient="horz" pos="2744"/>
        <p:guide pos="164"/>
        <p:guide pos="4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heme" Target="../theme/theme4.xml"/><Relationship Id="rId4" Type="http://schemas.openxmlformats.org/officeDocument/2006/relationships/tags" Target="../tags/tag4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13.11.2016</a:t>
            </a:fld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5" name="Foliennummernplatzhalter 12"/>
          <p:cNvSpPr>
            <a:spLocks noGrp="1"/>
          </p:cNvSpPr>
          <p:nvPr>
            <p:ph type="sldNum" sz="quarter" idx="3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41429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heme" Target="../theme/theme3.xml"/><Relationship Id="rId4" Type="http://schemas.openxmlformats.org/officeDocument/2006/relationships/tags" Target="../tags/tag4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6056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260350" y="4343400"/>
            <a:ext cx="63373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13.11.2016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4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Foliennummernplatzhalter 12"/>
          <p:cNvSpPr>
            <a:spLocks noGrp="1"/>
          </p:cNvSpPr>
          <p:nvPr>
            <p:ph type="sldNum" sz="quarter" idx="5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44670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spcBef>
        <a:spcPts val="200"/>
      </a:spcBef>
      <a:spcAft>
        <a:spcPts val="200"/>
      </a:spcAft>
      <a:defRPr sz="1000" b="1" kern="1200">
        <a:solidFill>
          <a:schemeClr val="accent3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3975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6pPr>
    <a:lvl7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7pPr>
    <a:lvl8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8pPr>
    <a:lvl9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B235-C013-4595-AD43-98D85B14F371}" type="datetime1">
              <a:rPr lang="de-DE" smtClean="0"/>
              <a:t>13.11.2016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9582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89C9-2E37-46FD-9AE7-6AD1A01DBAD7}" type="datetime1">
              <a:rPr lang="de-DE" smtClean="0">
                <a:solidFill>
                  <a:srgbClr val="5F5F5F"/>
                </a:solidFill>
              </a:rPr>
              <a:pPr/>
              <a:t>13.11.2016</a:t>
            </a:fld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>
                <a:solidFill>
                  <a:srgbClr val="5F5F5F"/>
                </a:solidFill>
              </a:rPr>
              <a:pPr/>
              <a:t>2</a:t>
            </a:fld>
            <a:endParaRPr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455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Talk:</a:t>
            </a:r>
            <a:r>
              <a:rPr lang="en-US" baseline="0" dirty="0"/>
              <a:t> </a:t>
            </a:r>
          </a:p>
          <a:p>
            <a:r>
              <a:rPr lang="en-US" baseline="0" dirty="0"/>
              <a:t>Mention that there will be an introduction to </a:t>
            </a:r>
            <a:r>
              <a:rPr lang="en-US" baseline="0" dirty="0" err="1"/>
              <a:t>Ethereum</a:t>
            </a:r>
            <a:r>
              <a:rPr lang="en-US" baseline="0" dirty="0"/>
              <a:t> for those who never worked with the platform.</a:t>
            </a:r>
          </a:p>
          <a:p>
            <a:r>
              <a:rPr lang="en-US" baseline="0" dirty="0"/>
              <a:t>„If you ever wanted to get the </a:t>
            </a:r>
            <a:r>
              <a:rPr lang="en-US" baseline="0" dirty="0" err="1"/>
              <a:t>blockchain</a:t>
            </a:r>
            <a:r>
              <a:rPr lang="en-US" baseline="0" dirty="0"/>
              <a:t> and smart contract technology better, here is your chance. For beginners we offer a tutorial in the form of hello world examples and an introduction to the tools. We also prepared an introduction to </a:t>
            </a:r>
            <a:r>
              <a:rPr lang="en-US" baseline="0" dirty="0" err="1"/>
              <a:t>Ethereum‘s</a:t>
            </a:r>
            <a:r>
              <a:rPr lang="en-US" baseline="0" dirty="0"/>
              <a:t> solidity language. If you are already an </a:t>
            </a:r>
            <a:r>
              <a:rPr lang="en-US" baseline="0" dirty="0" err="1"/>
              <a:t>Etheruem</a:t>
            </a:r>
            <a:r>
              <a:rPr lang="en-US" baseline="0" dirty="0"/>
              <a:t> you don‘t have to bother with the introduction. You can start with the </a:t>
            </a:r>
            <a:r>
              <a:rPr lang="en-US" baseline="0" dirty="0" err="1"/>
              <a:t>challange</a:t>
            </a:r>
            <a:r>
              <a:rPr lang="en-US" baseline="0" dirty="0"/>
              <a:t> immediately.“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89C9-2E37-46FD-9AE7-6AD1A01DBAD7}" type="datetime1">
              <a:rPr lang="de-DE" smtClean="0">
                <a:solidFill>
                  <a:srgbClr val="5F5F5F"/>
                </a:solidFill>
              </a:rPr>
              <a:pPr/>
              <a:t>13.11.2016</a:t>
            </a:fld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>
                <a:solidFill>
                  <a:srgbClr val="5F5F5F"/>
                </a:solidFill>
              </a:rPr>
              <a:pPr/>
              <a:t>3</a:t>
            </a:fld>
            <a:endParaRPr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455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0.xml"/><Relationship Id="rId7" Type="http://schemas.openxmlformats.org/officeDocument/2006/relationships/oleObject" Target="../embeddings/oleObject2.bin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8.xml"/><Relationship Id="rId7" Type="http://schemas.openxmlformats.org/officeDocument/2006/relationships/image" Target="../media/image1.emf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9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8.xml"/><Relationship Id="rId7" Type="http://schemas.openxmlformats.org/officeDocument/2006/relationships/oleObject" Target="../embeddings/oleObject6.bin"/><Relationship Id="rId2" Type="http://schemas.openxmlformats.org/officeDocument/2006/relationships/tags" Target="../tags/tag27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4.xml"/><Relationship Id="rId7" Type="http://schemas.openxmlformats.org/officeDocument/2006/relationships/oleObject" Target="../embeddings/oleObject7.bin"/><Relationship Id="rId2" Type="http://schemas.openxmlformats.org/officeDocument/2006/relationships/tags" Target="../tags/tag33.xml"/><Relationship Id="rId1" Type="http://schemas.openxmlformats.org/officeDocument/2006/relationships/vmlDrawing" Target="../drawings/vmlDrawing8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4.xml"/><Relationship Id="rId7" Type="http://schemas.openxmlformats.org/officeDocument/2006/relationships/oleObject" Target="../embeddings/oleObject3.bin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38.xml"/><Relationship Id="rId7" Type="http://schemas.openxmlformats.org/officeDocument/2006/relationships/image" Target="../media/image1.emf"/><Relationship Id="rId2" Type="http://schemas.openxmlformats.org/officeDocument/2006/relationships/tags" Target="../tags/tag3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8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793992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5661542"/>
            <a:ext cx="8642350" cy="503838"/>
          </a:xfrm>
        </p:spPr>
        <p:txBody>
          <a:bodyPr anchor="b" anchorCtr="0">
            <a:noAutofit/>
          </a:bodyPr>
          <a:lstStyle>
            <a:lvl1pPr marL="0" indent="0">
              <a:buFont typeface="Arial" pitchFamily="34" charset="0"/>
              <a:buNone/>
              <a:defRPr sz="1200" b="0">
                <a:solidFill>
                  <a:schemeClr val="bg2"/>
                </a:solidFill>
              </a:defRPr>
            </a:lvl1pPr>
            <a:lvl2pPr marL="0" indent="0"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Ort, Datum eingeben</a:t>
            </a:r>
          </a:p>
        </p:txBody>
      </p:sp>
      <p:pic>
        <p:nvPicPr>
          <p:cNvPr id="11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11061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13.11.2016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4807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13.11.2016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8236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0" y="699293"/>
            <a:ext cx="9144000" cy="5825332"/>
          </a:xfrm>
          <a:noFill/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gray">
          <a:xfrm>
            <a:off x="250825" y="1628775"/>
            <a:ext cx="3313113" cy="2016125"/>
          </a:xfrm>
          <a:solidFill>
            <a:schemeClr val="bg1">
              <a:alpha val="80000"/>
            </a:schemeClr>
          </a:solidFill>
        </p:spPr>
        <p:txBody>
          <a:bodyPr lIns="72000" tIns="72000" rIns="72000" bIns="7200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13.11.2016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56483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260350"/>
            <a:ext cx="6842125" cy="431800"/>
          </a:xfrm>
        </p:spPr>
        <p:txBody>
          <a:bodyPr tIns="0" bIns="36000"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0" cap="all" baseline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Vorname Nachname</a:t>
            </a:r>
          </a:p>
          <a:p>
            <a:pPr lvl="1"/>
            <a:r>
              <a:rPr lang="de-DE" dirty="0"/>
              <a:t>Position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13.11.2016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Textplatzhalter 19"/>
          <p:cNvSpPr>
            <a:spLocks noGrp="1"/>
          </p:cNvSpPr>
          <p:nvPr>
            <p:ph type="body" sz="quarter" idx="11"/>
          </p:nvPr>
        </p:nvSpPr>
        <p:spPr>
          <a:xfrm>
            <a:off x="251400" y="1052513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7" name="Textplatzhalter 24"/>
          <p:cNvSpPr>
            <a:spLocks noGrp="1"/>
          </p:cNvSpPr>
          <p:nvPr>
            <p:ph type="body" sz="quarter" idx="13"/>
          </p:nvPr>
        </p:nvSpPr>
        <p:spPr>
          <a:xfrm>
            <a:off x="251400" y="1484313"/>
            <a:ext cx="4248590" cy="136842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1368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Textplatzhalter 19"/>
          <p:cNvSpPr>
            <a:spLocks noGrp="1"/>
          </p:cNvSpPr>
          <p:nvPr>
            <p:ph type="body" sz="quarter" idx="14"/>
          </p:nvPr>
        </p:nvSpPr>
        <p:spPr>
          <a:xfrm>
            <a:off x="251400" y="299696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9" name="Textplatzhalter 24"/>
          <p:cNvSpPr>
            <a:spLocks noGrp="1"/>
          </p:cNvSpPr>
          <p:nvPr>
            <p:ph type="body" sz="quarter" idx="15"/>
          </p:nvPr>
        </p:nvSpPr>
        <p:spPr>
          <a:xfrm>
            <a:off x="251973" y="342876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1" name="Textplatzhalter 19"/>
          <p:cNvSpPr>
            <a:spLocks noGrp="1"/>
          </p:cNvSpPr>
          <p:nvPr>
            <p:ph type="body" sz="quarter" idx="16"/>
          </p:nvPr>
        </p:nvSpPr>
        <p:spPr>
          <a:xfrm>
            <a:off x="251400" y="465319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2" name="Textplatzhalter 24"/>
          <p:cNvSpPr>
            <a:spLocks noGrp="1"/>
          </p:cNvSpPr>
          <p:nvPr>
            <p:ph type="body" sz="quarter" idx="17"/>
          </p:nvPr>
        </p:nvSpPr>
        <p:spPr>
          <a:xfrm>
            <a:off x="251973" y="508499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4" name="Textplatzhalter 19"/>
          <p:cNvSpPr>
            <a:spLocks noGrp="1"/>
          </p:cNvSpPr>
          <p:nvPr>
            <p:ph type="body" sz="quarter" idx="18"/>
          </p:nvPr>
        </p:nvSpPr>
        <p:spPr>
          <a:xfrm>
            <a:off x="4644010" y="1052670"/>
            <a:ext cx="4249165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2" name="Textplatzhalter 24"/>
          <p:cNvSpPr>
            <a:spLocks noGrp="1"/>
          </p:cNvSpPr>
          <p:nvPr>
            <p:ph type="body" sz="quarter" idx="19"/>
          </p:nvPr>
        </p:nvSpPr>
        <p:spPr>
          <a:xfrm>
            <a:off x="4644584" y="1484470"/>
            <a:ext cx="4248592" cy="4681380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3" name="Bildplatzhalter 21"/>
          <p:cNvSpPr>
            <a:spLocks noGrp="1"/>
          </p:cNvSpPr>
          <p:nvPr>
            <p:ph type="pic" sz="quarter" idx="12"/>
          </p:nvPr>
        </p:nvSpPr>
        <p:spPr>
          <a:xfrm>
            <a:off x="3203810" y="1196975"/>
            <a:ext cx="1152525" cy="1511300"/>
          </a:xfr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98095458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dirty="0"/>
              <a:t>&lt;Ihre Ansprechpartner&gt;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Vorname Nachname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716020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Vorname Nachname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7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13.11.2016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88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r>
              <a:rPr lang="de-DE" sz="800" dirty="0">
                <a:solidFill>
                  <a:srgbClr val="5F5F5F"/>
                </a:solidFill>
              </a:rPr>
              <a:t>Senacor Technologies AG</a:t>
            </a: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5661542"/>
            <a:ext cx="8642350" cy="503838"/>
          </a:xfrm>
        </p:spPr>
        <p:txBody>
          <a:bodyPr anchor="b" anchorCtr="0">
            <a:noAutofit/>
          </a:bodyPr>
          <a:lstStyle>
            <a:lvl1pPr marL="0" indent="0">
              <a:buFont typeface="Arial" pitchFamily="34" charset="0"/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Ort, Datum eingeben</a:t>
            </a:r>
          </a:p>
        </p:txBody>
      </p:sp>
      <p:pic>
        <p:nvPicPr>
          <p:cNvPr id="11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9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0773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4" name="Objekt 1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r>
              <a:rPr lang="de-DE" sz="800" dirty="0">
                <a:solidFill>
                  <a:srgbClr val="5F5F5F"/>
                </a:solidFill>
              </a:rPr>
              <a:t>Senacor Technologies AG</a:t>
            </a:r>
          </a:p>
        </p:txBody>
      </p:sp>
    </p:spTree>
    <p:extLst>
      <p:ext uri="{BB962C8B-B14F-4D97-AF65-F5344CB8AC3E}">
        <p14:creationId xmlns:p14="http://schemas.microsoft.com/office/powerpoint/2010/main" val="296153211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r>
              <a:rPr lang="de-DE" sz="800" dirty="0">
                <a:solidFill>
                  <a:srgbClr val="5F5F5F"/>
                </a:solidFill>
              </a:rPr>
              <a:t>Senacor Technologies AG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274F-E4AE-45D1-8462-735FF203E3CB}" type="datetime1">
              <a:rPr lang="de-DE" smtClean="0">
                <a:solidFill>
                  <a:srgbClr val="5F5F5F"/>
                </a:solidFill>
              </a:rPr>
              <a:pPr/>
              <a:t>13.11.2016</a:t>
            </a:fld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>
                <a:solidFill>
                  <a:srgbClr val="5F5F5F"/>
                </a:solidFill>
              </a:rPr>
              <a:pPr/>
              <a:t>‹Nr.›</a:t>
            </a:fld>
            <a:endParaRPr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42659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6"/>
          </p:nvPr>
        </p:nvSpPr>
        <p:spPr bwMode="gray">
          <a:xfrm>
            <a:off x="250825" y="1628751"/>
            <a:ext cx="8642350" cy="453709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>
                <a:solidFill>
                  <a:srgbClr val="5F5F5F"/>
                </a:solidFill>
              </a:rPr>
              <a:pPr/>
              <a:t>13.11.2016</a:t>
            </a:fld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>
                <a:solidFill>
                  <a:srgbClr val="5F5F5F"/>
                </a:solidFill>
              </a:rPr>
              <a:pPr/>
              <a:t>‹Nr.›</a:t>
            </a:fld>
            <a:endParaRPr>
              <a:solidFill>
                <a:srgbClr val="5F5F5F"/>
              </a:solidFill>
            </a:endParaRPr>
          </a:p>
        </p:txBody>
      </p:sp>
      <p:sp>
        <p:nvSpPr>
          <p:cNvPr id="6" name="Textfeld 5"/>
          <p:cNvSpPr txBox="1"/>
          <p:nvPr userDrawn="1"/>
        </p:nvSpPr>
        <p:spPr bwMode="gray">
          <a:xfrm>
            <a:off x="6804248" y="153026"/>
            <a:ext cx="2232348" cy="792088"/>
          </a:xfrm>
          <a:prstGeom prst="rect">
            <a:avLst/>
          </a:prstGeom>
          <a:solidFill>
            <a:srgbClr val="78A0AA"/>
          </a:solidFill>
        </p:spPr>
        <p:txBody>
          <a:bodyPr wrap="square" lIns="0" tIns="0" rIns="0" bIns="0" rtlCol="0">
            <a:spAutoFit/>
          </a:bodyPr>
          <a:lstStyle/>
          <a:p>
            <a:pPr marL="180975" indent="-180975">
              <a:buClr>
                <a:schemeClr val="accent3"/>
              </a:buClr>
              <a:buFont typeface="Wingdings" pitchFamily="2" charset="2"/>
              <a:buChar char="§"/>
            </a:pPr>
            <a:endParaRPr lang="de-DE" sz="1400" dirty="0" err="1"/>
          </a:p>
        </p:txBody>
      </p:sp>
    </p:spTree>
    <p:extLst>
      <p:ext uri="{BB962C8B-B14F-4D97-AF65-F5344CB8AC3E}">
        <p14:creationId xmlns:p14="http://schemas.microsoft.com/office/powerpoint/2010/main" val="160406480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45370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4643438" y="1628775"/>
            <a:ext cx="4249737" cy="45370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>
                <a:solidFill>
                  <a:srgbClr val="5F5F5F"/>
                </a:solidFill>
              </a:rPr>
              <a:pPr/>
              <a:t>13.11.2016</a:t>
            </a:fld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>
                <a:solidFill>
                  <a:srgbClr val="5F5F5F"/>
                </a:solidFill>
              </a:rPr>
              <a:pPr/>
              <a:t>‹Nr.›</a:t>
            </a:fld>
            <a:endParaRPr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10331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13.11.2016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19686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Querforma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8642350" cy="237630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8642350" cy="194474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>
                <a:solidFill>
                  <a:srgbClr val="5F5F5F"/>
                </a:solidFill>
              </a:rPr>
              <a:pPr/>
              <a:t>13.11.2016</a:t>
            </a:fld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>
                <a:solidFill>
                  <a:srgbClr val="5F5F5F"/>
                </a:solidFill>
              </a:rPr>
              <a:pPr/>
              <a:t>‹Nr.›</a:t>
            </a:fld>
            <a:endParaRPr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90721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237630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4249738" cy="194474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9" name="Inhaltsplatzhalter 5"/>
          <p:cNvSpPr>
            <a:spLocks noGrp="1"/>
          </p:cNvSpPr>
          <p:nvPr>
            <p:ph sz="quarter" idx="18"/>
          </p:nvPr>
        </p:nvSpPr>
        <p:spPr bwMode="gray">
          <a:xfrm>
            <a:off x="4642861" y="1628775"/>
            <a:ext cx="4249738" cy="237630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2"/>
          <p:cNvSpPr>
            <a:spLocks noGrp="1"/>
          </p:cNvSpPr>
          <p:nvPr>
            <p:ph sz="quarter" idx="19"/>
          </p:nvPr>
        </p:nvSpPr>
        <p:spPr bwMode="gray">
          <a:xfrm>
            <a:off x="4642862" y="4221110"/>
            <a:ext cx="4249738" cy="194474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07F274F-E4AE-45D1-8462-735FF203E3CB}" type="datetime1">
              <a:rPr lang="de-DE" smtClean="0">
                <a:solidFill>
                  <a:srgbClr val="5F5F5F"/>
                </a:solidFill>
              </a:rPr>
              <a:pPr/>
              <a:t>13.11.2016</a:t>
            </a:fld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>
                <a:solidFill>
                  <a:srgbClr val="5F5F5F"/>
                </a:solidFill>
              </a:rPr>
              <a:pPr/>
              <a:t>‹Nr.›</a:t>
            </a:fld>
            <a:endParaRPr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49654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4" y="1628775"/>
            <a:ext cx="6842125" cy="45370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>
                <a:solidFill>
                  <a:srgbClr val="5F5F5F"/>
                </a:solidFill>
              </a:rPr>
              <a:pPr/>
              <a:t>13.11.2016</a:t>
            </a:fld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>
                <a:solidFill>
                  <a:srgbClr val="5F5F5F"/>
                </a:solidFill>
              </a:rPr>
              <a:pPr/>
              <a:t>‹Nr.›</a:t>
            </a:fld>
            <a:endParaRPr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88357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>
                <a:solidFill>
                  <a:srgbClr val="5F5F5F"/>
                </a:solidFill>
              </a:rPr>
              <a:pPr/>
              <a:t>13.11.2016</a:t>
            </a:fld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>
                <a:solidFill>
                  <a:srgbClr val="5F5F5F"/>
                </a:solidFill>
              </a:rPr>
              <a:pPr/>
              <a:t>‹Nr.›</a:t>
            </a:fld>
            <a:endParaRPr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07689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1969" y="1628775"/>
            <a:ext cx="6840981" cy="2592388"/>
          </a:xfrm>
        </p:spPr>
        <p:txBody>
          <a:bodyPr anchor="b"/>
          <a:lstStyle>
            <a:lvl1pPr marL="180975" indent="-180975">
              <a:defRPr sz="2200"/>
            </a:lvl1pPr>
          </a:lstStyle>
          <a:p>
            <a:r>
              <a:rPr lang="de-DE" dirty="0"/>
              <a:t>„Hier steht das Zitat“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0825" y="4365625"/>
            <a:ext cx="6842125" cy="287338"/>
          </a:xfrm>
        </p:spPr>
        <p:txBody>
          <a:bodyPr/>
          <a:lstStyle>
            <a:lvl1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2pPr>
            <a:lvl3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3pPr>
            <a:lvl4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4pPr>
            <a:lvl5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5pPr>
            <a:lvl6pPr marL="162000" indent="0">
              <a:buNone/>
              <a:defRPr/>
            </a:lvl6pPr>
            <a:lvl7pPr marL="162000" indent="0">
              <a:buNone/>
              <a:defRPr/>
            </a:lvl7pPr>
            <a:lvl8pPr marL="162000" indent="0">
              <a:buNone/>
              <a:defRPr/>
            </a:lvl8pPr>
            <a:lvl9pPr marL="162000" indent="0">
              <a:buNone/>
              <a:defRPr/>
            </a:lvl9pPr>
          </a:lstStyle>
          <a:p>
            <a:pPr lvl="0"/>
            <a:r>
              <a:rPr lang="de-DE" dirty="0"/>
              <a:t>Hier steht der Autor.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07F274F-E4AE-45D1-8462-735FF203E3CB}" type="datetime1">
              <a:rPr lang="de-DE" smtClean="0">
                <a:solidFill>
                  <a:srgbClr val="5F5F5F"/>
                </a:solidFill>
              </a:rPr>
              <a:pPr/>
              <a:t>13.11.2016</a:t>
            </a:fld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>
                <a:solidFill>
                  <a:srgbClr val="5F5F5F"/>
                </a:solidFill>
              </a:rPr>
              <a:pPr/>
              <a:t>‹Nr.›</a:t>
            </a:fld>
            <a:endParaRPr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64594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>
                <a:solidFill>
                  <a:srgbClr val="5F5F5F"/>
                </a:solidFill>
              </a:rPr>
              <a:pPr/>
              <a:t>13.11.2016</a:t>
            </a:fld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>
                <a:solidFill>
                  <a:srgbClr val="5F5F5F"/>
                </a:solidFill>
              </a:rPr>
              <a:pPr/>
              <a:t>‹Nr.›</a:t>
            </a:fld>
            <a:endParaRPr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161418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>
                <a:solidFill>
                  <a:srgbClr val="5F5F5F"/>
                </a:solidFill>
              </a:rPr>
              <a:pPr/>
              <a:t>13.11.2016</a:t>
            </a:fld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>
                <a:solidFill>
                  <a:srgbClr val="5F5F5F"/>
                </a:solidFill>
              </a:rPr>
              <a:pPr/>
              <a:t>‹Nr.›</a:t>
            </a:fld>
            <a:endParaRPr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0586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0" y="699293"/>
            <a:ext cx="9144000" cy="5825332"/>
          </a:xfrm>
          <a:noFill/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gray">
          <a:xfrm>
            <a:off x="250825" y="1628775"/>
            <a:ext cx="3313113" cy="2016125"/>
          </a:xfrm>
          <a:solidFill>
            <a:schemeClr val="bg1">
              <a:alpha val="80000"/>
            </a:schemeClr>
          </a:solidFill>
        </p:spPr>
        <p:txBody>
          <a:bodyPr lIns="72000" tIns="72000" rIns="72000" bIns="7200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07F274F-E4AE-45D1-8462-735FF203E3CB}" type="datetime1">
              <a:rPr lang="de-DE" smtClean="0">
                <a:solidFill>
                  <a:srgbClr val="5F5F5F"/>
                </a:solidFill>
              </a:rPr>
              <a:pPr/>
              <a:t>13.11.2016</a:t>
            </a:fld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>
                <a:solidFill>
                  <a:srgbClr val="5F5F5F"/>
                </a:solidFill>
              </a:rPr>
              <a:pPr/>
              <a:t>‹Nr.›</a:t>
            </a:fld>
            <a:endParaRPr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68652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260350"/>
            <a:ext cx="6842125" cy="431800"/>
          </a:xfrm>
        </p:spPr>
        <p:txBody>
          <a:bodyPr tIns="0" bIns="36000"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0" cap="all" baseline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Vorname Nachname</a:t>
            </a:r>
          </a:p>
          <a:p>
            <a:pPr lvl="1"/>
            <a:r>
              <a:rPr lang="de-DE" dirty="0"/>
              <a:t>Position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07F274F-E4AE-45D1-8462-735FF203E3CB}" type="datetime1">
              <a:rPr lang="de-DE" smtClean="0">
                <a:solidFill>
                  <a:srgbClr val="5F5F5F"/>
                </a:solidFill>
              </a:rPr>
              <a:pPr/>
              <a:t>13.11.2016</a:t>
            </a:fld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>
                <a:solidFill>
                  <a:srgbClr val="5F5F5F"/>
                </a:solidFill>
              </a:rPr>
              <a:pPr/>
              <a:t>‹Nr.›</a:t>
            </a:fld>
            <a:endParaRPr>
              <a:solidFill>
                <a:srgbClr val="5F5F5F"/>
              </a:solidFill>
            </a:endParaRPr>
          </a:p>
        </p:txBody>
      </p:sp>
      <p:sp>
        <p:nvSpPr>
          <p:cNvPr id="16" name="Textplatzhalter 19"/>
          <p:cNvSpPr>
            <a:spLocks noGrp="1"/>
          </p:cNvSpPr>
          <p:nvPr>
            <p:ph type="body" sz="quarter" idx="11"/>
          </p:nvPr>
        </p:nvSpPr>
        <p:spPr>
          <a:xfrm>
            <a:off x="251400" y="1052513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7" name="Textplatzhalter 24"/>
          <p:cNvSpPr>
            <a:spLocks noGrp="1"/>
          </p:cNvSpPr>
          <p:nvPr>
            <p:ph type="body" sz="quarter" idx="13"/>
          </p:nvPr>
        </p:nvSpPr>
        <p:spPr>
          <a:xfrm>
            <a:off x="251400" y="1484313"/>
            <a:ext cx="4248590" cy="136842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1368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Textplatzhalter 19"/>
          <p:cNvSpPr>
            <a:spLocks noGrp="1"/>
          </p:cNvSpPr>
          <p:nvPr>
            <p:ph type="body" sz="quarter" idx="14"/>
          </p:nvPr>
        </p:nvSpPr>
        <p:spPr>
          <a:xfrm>
            <a:off x="251400" y="299696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9" name="Textplatzhalter 24"/>
          <p:cNvSpPr>
            <a:spLocks noGrp="1"/>
          </p:cNvSpPr>
          <p:nvPr>
            <p:ph type="body" sz="quarter" idx="15"/>
          </p:nvPr>
        </p:nvSpPr>
        <p:spPr>
          <a:xfrm>
            <a:off x="251973" y="342876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1" name="Textplatzhalter 19"/>
          <p:cNvSpPr>
            <a:spLocks noGrp="1"/>
          </p:cNvSpPr>
          <p:nvPr>
            <p:ph type="body" sz="quarter" idx="16"/>
          </p:nvPr>
        </p:nvSpPr>
        <p:spPr>
          <a:xfrm>
            <a:off x="251400" y="465319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2" name="Textplatzhalter 24"/>
          <p:cNvSpPr>
            <a:spLocks noGrp="1"/>
          </p:cNvSpPr>
          <p:nvPr>
            <p:ph type="body" sz="quarter" idx="17"/>
          </p:nvPr>
        </p:nvSpPr>
        <p:spPr>
          <a:xfrm>
            <a:off x="251973" y="508499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4" name="Textplatzhalter 19"/>
          <p:cNvSpPr>
            <a:spLocks noGrp="1"/>
          </p:cNvSpPr>
          <p:nvPr>
            <p:ph type="body" sz="quarter" idx="18"/>
          </p:nvPr>
        </p:nvSpPr>
        <p:spPr>
          <a:xfrm>
            <a:off x="4644010" y="1052670"/>
            <a:ext cx="4249165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2" name="Textplatzhalter 24"/>
          <p:cNvSpPr>
            <a:spLocks noGrp="1"/>
          </p:cNvSpPr>
          <p:nvPr>
            <p:ph type="body" sz="quarter" idx="19"/>
          </p:nvPr>
        </p:nvSpPr>
        <p:spPr>
          <a:xfrm>
            <a:off x="4644584" y="1484470"/>
            <a:ext cx="4248592" cy="4681380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3" name="Bildplatzhalter 21"/>
          <p:cNvSpPr>
            <a:spLocks noGrp="1"/>
          </p:cNvSpPr>
          <p:nvPr>
            <p:ph type="pic" sz="quarter" idx="12"/>
          </p:nvPr>
        </p:nvSpPr>
        <p:spPr>
          <a:xfrm>
            <a:off x="3203810" y="1196975"/>
            <a:ext cx="1152525" cy="1511300"/>
          </a:xfr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3566433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r>
              <a:rPr lang="de-DE" sz="800" dirty="0">
                <a:solidFill>
                  <a:srgbClr val="5F5F5F"/>
                </a:solidFill>
              </a:rPr>
              <a:t>Senacor Technologies AG</a:t>
            </a: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dirty="0"/>
              <a:t>&lt;Ihre Ansprechpartner&gt;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Vorname Nachname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716020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Vorname Nachname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7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07F274F-E4AE-45D1-8462-735FF203E3CB}" type="datetime1">
              <a:rPr lang="de-DE" smtClean="0">
                <a:solidFill>
                  <a:srgbClr val="5F5F5F"/>
                </a:solidFill>
              </a:rPr>
              <a:pPr/>
              <a:t>13.11.2016</a:t>
            </a:fld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>
                <a:solidFill>
                  <a:srgbClr val="5F5F5F"/>
                </a:solidFill>
              </a:rPr>
              <a:pPr/>
              <a:t>‹Nr.›</a:t>
            </a:fld>
            <a:endParaRPr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32540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6"/>
          </p:nvPr>
        </p:nvSpPr>
        <p:spPr bwMode="gray">
          <a:xfrm>
            <a:off x="250825" y="1628751"/>
            <a:ext cx="8642350" cy="453709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13.11.2016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2446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45370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4643438" y="1628775"/>
            <a:ext cx="4249737" cy="45370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13.11.2016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2759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Querforma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8642350" cy="237630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8642350" cy="194474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13.11.2016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8673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237630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4249738" cy="194474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9" name="Inhaltsplatzhalter 5"/>
          <p:cNvSpPr>
            <a:spLocks noGrp="1"/>
          </p:cNvSpPr>
          <p:nvPr>
            <p:ph sz="quarter" idx="18"/>
          </p:nvPr>
        </p:nvSpPr>
        <p:spPr bwMode="gray">
          <a:xfrm>
            <a:off x="4642861" y="1628775"/>
            <a:ext cx="4249738" cy="237630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2"/>
          <p:cNvSpPr>
            <a:spLocks noGrp="1"/>
          </p:cNvSpPr>
          <p:nvPr>
            <p:ph sz="quarter" idx="19"/>
          </p:nvPr>
        </p:nvSpPr>
        <p:spPr bwMode="gray">
          <a:xfrm>
            <a:off x="4642862" y="4221110"/>
            <a:ext cx="4249738" cy="194474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13.11.2016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358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4" y="1628775"/>
            <a:ext cx="6842125" cy="45370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13.11.2016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85827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13.11.2016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94572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1969" y="1628775"/>
            <a:ext cx="6840981" cy="2592388"/>
          </a:xfrm>
        </p:spPr>
        <p:txBody>
          <a:bodyPr anchor="b"/>
          <a:lstStyle>
            <a:lvl1pPr marL="180975" indent="-180975">
              <a:defRPr sz="2200"/>
            </a:lvl1pPr>
          </a:lstStyle>
          <a:p>
            <a:r>
              <a:rPr lang="de-DE" dirty="0"/>
              <a:t>„Hier steht das Zitat“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0825" y="4365625"/>
            <a:ext cx="6842125" cy="287338"/>
          </a:xfrm>
        </p:spPr>
        <p:txBody>
          <a:bodyPr/>
          <a:lstStyle>
            <a:lvl1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2pPr>
            <a:lvl3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3pPr>
            <a:lvl4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4pPr>
            <a:lvl5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5pPr>
            <a:lvl6pPr marL="162000" indent="0">
              <a:buNone/>
              <a:defRPr/>
            </a:lvl6pPr>
            <a:lvl7pPr marL="162000" indent="0">
              <a:buNone/>
              <a:defRPr/>
            </a:lvl7pPr>
            <a:lvl8pPr marL="162000" indent="0">
              <a:buNone/>
              <a:defRPr/>
            </a:lvl8pPr>
            <a:lvl9pPr marL="162000" indent="0">
              <a:buNone/>
              <a:defRPr/>
            </a:lvl9pPr>
          </a:lstStyle>
          <a:p>
            <a:pPr lvl="0"/>
            <a:r>
              <a:rPr lang="de-DE" dirty="0"/>
              <a:t>Hier steht der Autor.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13.11.2016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265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6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tags" Target="../tags/tag20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21" Type="http://schemas.openxmlformats.org/officeDocument/2006/relationships/tags" Target="../tags/tag23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vmlDrawing" Target="../drawings/vmlDrawing5.vml"/><Relationship Id="rId25" Type="http://schemas.openxmlformats.org/officeDocument/2006/relationships/oleObject" Target="../embeddings/oleObject5.bin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20" Type="http://schemas.openxmlformats.org/officeDocument/2006/relationships/tags" Target="../tags/tag2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26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tags" Target="../tags/tag25.xml"/><Relationship Id="rId10" Type="http://schemas.openxmlformats.org/officeDocument/2006/relationships/slideLayout" Target="../slideLayouts/slideLayout24.xml"/><Relationship Id="rId19" Type="http://schemas.openxmlformats.org/officeDocument/2006/relationships/tags" Target="../tags/tag21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ags" Target="../tags/tag24.xml"/><Relationship Id="rId27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gray">
          <a:xfrm>
            <a:off x="0" y="6525430"/>
            <a:ext cx="9144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 bwMode="gray">
          <a:xfrm>
            <a:off x="251969" y="908650"/>
            <a:ext cx="8640631" cy="5042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 bwMode="gray">
          <a:xfrm>
            <a:off x="251970" y="1628750"/>
            <a:ext cx="8640630" cy="4537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10" name="Rechteck 9"/>
          <p:cNvSpPr/>
          <p:nvPr>
            <p:custDataLst>
              <p:tags r:id="rId20"/>
            </p:custDataLst>
          </p:nvPr>
        </p:nvSpPr>
        <p:spPr bwMode="gray">
          <a:xfrm>
            <a:off x="251970" y="6525430"/>
            <a:ext cx="136762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 bwMode="gray">
          <a:xfrm>
            <a:off x="1748410" y="6525430"/>
            <a:ext cx="7353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07F274F-E4AE-45D1-8462-735FF203E3CB}" type="datetime1">
              <a:rPr lang="de-DE" smtClean="0"/>
              <a:pPr/>
              <a:t>13.11.2016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 bwMode="gray">
          <a:xfrm>
            <a:off x="2556500" y="6525430"/>
            <a:ext cx="561600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 bwMode="gray">
          <a:xfrm>
            <a:off x="8244510" y="6525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VCT_Marker_ID_12" hidden="1"/>
          <p:cNvSpPr/>
          <p:nvPr>
            <p:custDataLst>
              <p:tags r:id="rId23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 bwMode="gray">
          <a:xfrm flipH="1">
            <a:off x="0" y="69262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1" descr="K:\Senacor Technologies (steercom)\05_Präsentationsgestaltung\Vaino, Raphael\Neues Logo\Logo Senacor_sw_EMF.emf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480" y="315390"/>
            <a:ext cx="1764000" cy="3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3" r:id="rId4"/>
    <p:sldLayoutId id="2147483668" r:id="rId5"/>
    <p:sldLayoutId id="2147483669" r:id="rId6"/>
    <p:sldLayoutId id="2147483666" r:id="rId7"/>
    <p:sldLayoutId id="2147483667" r:id="rId8"/>
    <p:sldLayoutId id="2147483673" r:id="rId9"/>
    <p:sldLayoutId id="2147483664" r:id="rId10"/>
    <p:sldLayoutId id="2147483665" r:id="rId11"/>
    <p:sldLayoutId id="2147483670" r:id="rId12"/>
    <p:sldLayoutId id="2147483674" r:id="rId13"/>
    <p:sldLayoutId id="2147483672" r:id="rId14"/>
  </p:sldLayoutIdLst>
  <p:transition>
    <p:fade/>
  </p:transition>
  <p:hf hdr="0" ft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400"/>
        </a:spcBef>
        <a:spcAft>
          <a:spcPts val="400"/>
        </a:spcAft>
        <a:buFont typeface="Arial" pitchFamily="34" charset="0"/>
        <a:buNone/>
        <a:tabLst>
          <a:tab pos="180975" algn="l"/>
        </a:tabLst>
        <a:defRPr sz="1400" b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3">
                <a:lumMod val="75000"/>
                <a:lumOff val="25000"/>
              </a:schemeClr>
            </a:gs>
            <a:gs pos="58000">
              <a:schemeClr val="accent3">
                <a:lumMod val="90000"/>
                <a:lumOff val="10000"/>
              </a:schemeClr>
            </a:gs>
            <a:gs pos="100000">
              <a:schemeClr val="accent4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gray">
          <a:xfrm>
            <a:off x="0" y="6525430"/>
            <a:ext cx="9144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 bwMode="gray">
          <a:xfrm>
            <a:off x="251969" y="908650"/>
            <a:ext cx="8640631" cy="5042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 bwMode="gray">
          <a:xfrm>
            <a:off x="251970" y="1628750"/>
            <a:ext cx="8640630" cy="4537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10" name="Rechteck 9"/>
          <p:cNvSpPr/>
          <p:nvPr>
            <p:custDataLst>
              <p:tags r:id="rId21"/>
            </p:custDataLst>
          </p:nvPr>
        </p:nvSpPr>
        <p:spPr bwMode="gray">
          <a:xfrm>
            <a:off x="251970" y="6525430"/>
            <a:ext cx="136762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r>
              <a:rPr lang="de-DE" sz="800" dirty="0">
                <a:solidFill>
                  <a:srgbClr val="5F5F5F"/>
                </a:solidFill>
              </a:rPr>
              <a:t>Senacor Technologies AG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 bwMode="gray">
          <a:xfrm>
            <a:off x="1748410" y="6525430"/>
            <a:ext cx="7353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07F274F-E4AE-45D1-8462-735FF203E3CB}" type="datetime1">
              <a:rPr lang="de-DE" smtClean="0">
                <a:solidFill>
                  <a:srgbClr val="5F5F5F"/>
                </a:solidFill>
              </a:rPr>
              <a:pPr/>
              <a:t>13.11.2016</a:t>
            </a:fld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 bwMode="gray">
          <a:xfrm>
            <a:off x="2556500" y="6525430"/>
            <a:ext cx="561600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 bwMode="gray">
          <a:xfrm>
            <a:off x="8244510" y="6525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>
                <a:solidFill>
                  <a:srgbClr val="5F5F5F"/>
                </a:solidFill>
              </a:rPr>
              <a:pPr/>
              <a:t>‹Nr.›</a:t>
            </a:fld>
            <a:endParaRPr>
              <a:solidFill>
                <a:srgbClr val="5F5F5F"/>
              </a:solidFill>
            </a:endParaRPr>
          </a:p>
        </p:txBody>
      </p:sp>
      <p:sp>
        <p:nvSpPr>
          <p:cNvPr id="12" name="VCT_Marker_ID_12" hidden="1"/>
          <p:cNvSpPr/>
          <p:nvPr>
            <p:custDataLst>
              <p:tags r:id="rId24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pic>
        <p:nvPicPr>
          <p:cNvPr id="16" name="Picture 31" descr="K:\Senacor Technologies (steercom)\05_Präsentationsgestaltung\Vaino, Raphael\Neues Logo\Logo Senacor_sw_EMF.emf"/>
          <p:cNvPicPr>
            <a:picLocks noChangeAspect="1" noChangeArrowheads="1"/>
          </p:cNvPicPr>
          <p:nvPr/>
        </p:nvPicPr>
        <p:blipFill>
          <a:blip r:embed="rId27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480" y="315390"/>
            <a:ext cx="1764000" cy="3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02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0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</p:sldLayoutIdLst>
  <p:transition>
    <p:fade/>
  </p:transition>
  <p:hf hdr="0" ft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400"/>
        </a:spcBef>
        <a:spcAft>
          <a:spcPts val="400"/>
        </a:spcAft>
        <a:buFont typeface="Arial" pitchFamily="34" charset="0"/>
        <a:buNone/>
        <a:tabLst>
          <a:tab pos="180975" algn="l"/>
        </a:tabLst>
        <a:defRPr sz="1400" b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 err="1"/>
              <a:t>Blockchain</a:t>
            </a:r>
            <a:r>
              <a:rPr lang="en-US" dirty="0"/>
              <a:t> Lottery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pPr indent="-180000"/>
            <a:r>
              <a:rPr lang="en-US" dirty="0">
                <a:solidFill>
                  <a:schemeClr val="bg1"/>
                </a:solidFill>
              </a:rPr>
              <a:t>Munich, 11.11.2016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Slack</a:t>
            </a:r>
          </a:p>
        </p:txBody>
      </p:sp>
    </p:spTree>
    <p:extLst>
      <p:ext uri="{BB962C8B-B14F-4D97-AF65-F5344CB8AC3E}">
        <p14:creationId xmlns:p14="http://schemas.microsoft.com/office/powerpoint/2010/main" val="177048917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 nach rechts 10"/>
          <p:cNvSpPr/>
          <p:nvPr/>
        </p:nvSpPr>
        <p:spPr bwMode="gray">
          <a:xfrm>
            <a:off x="3563888" y="3068960"/>
            <a:ext cx="2016224" cy="720080"/>
          </a:xfrm>
          <a:prstGeom prst="rightArrow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>
          <a:xfrm>
            <a:off x="1748410" y="6525430"/>
            <a:ext cx="735300" cy="333613"/>
          </a:xfrm>
          <a:noFill/>
        </p:spPr>
        <p:txBody>
          <a:bodyPr/>
          <a:lstStyle/>
          <a:p>
            <a:fld id="{7299ED31-B6BD-4CFC-8C77-58961B6150E5}" type="datetime1">
              <a:rPr lang="en-US" smtClean="0">
                <a:solidFill>
                  <a:srgbClr val="5F5F5F"/>
                </a:solidFill>
              </a:rPr>
              <a:pPr/>
              <a:t>11/13/2016</a:t>
            </a:fld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0"/>
          </p:nvPr>
        </p:nvSpPr>
        <p:spPr>
          <a:xfrm>
            <a:off x="8244510" y="6525430"/>
            <a:ext cx="648664" cy="331526"/>
          </a:xfrm>
        </p:spPr>
        <p:txBody>
          <a:bodyPr/>
          <a:lstStyle/>
          <a:p>
            <a:fld id="{ACC26C6A-0CF6-4B2A-95E7-F1C069A12223}" type="slidenum">
              <a:rPr lang="en-US" smtClean="0">
                <a:solidFill>
                  <a:srgbClr val="5F5F5F"/>
                </a:solidFill>
              </a:rPr>
              <a:pPr/>
              <a:t>2</a:t>
            </a:fld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84213" y="908650"/>
            <a:ext cx="8208387" cy="504225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Smart Contracts</a:t>
            </a:r>
          </a:p>
        </p:txBody>
      </p:sp>
      <p:sp>
        <p:nvSpPr>
          <p:cNvPr id="7" name="Datumsplatzhalter 1"/>
          <p:cNvSpPr txBox="1">
            <a:spLocks/>
          </p:cNvSpPr>
          <p:nvPr/>
        </p:nvSpPr>
        <p:spPr bwMode="gray">
          <a:xfrm>
            <a:off x="1748410" y="6525430"/>
            <a:ext cx="735300" cy="333613"/>
          </a:xfrm>
          <a:prstGeom prst="rect">
            <a:avLst/>
          </a:prstGeom>
          <a:noFill/>
        </p:spPr>
        <p:txBody>
          <a:bodyPr vert="horz" lIns="0" tIns="0" rIns="0" bIns="12600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99ED31-B6BD-4CFC-8C77-58961B6150E5}" type="datetime1">
              <a:rPr lang="en-US" smtClean="0"/>
              <a:pPr/>
              <a:t>11/13/2016</a:t>
            </a:fld>
            <a:endParaRPr lang="en-US" dirty="0"/>
          </a:p>
        </p:txBody>
      </p:sp>
      <p:pic>
        <p:nvPicPr>
          <p:cNvPr id="77" name="Grafik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2235614"/>
            <a:ext cx="1796478" cy="2160000"/>
          </a:xfrm>
          <a:prstGeom prst="rect">
            <a:avLst/>
          </a:prstGeom>
        </p:spPr>
      </p:pic>
      <p:pic>
        <p:nvPicPr>
          <p:cNvPr id="118" name="Grafik 1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165" y="2220239"/>
            <a:ext cx="1807089" cy="2160000"/>
          </a:xfrm>
          <a:prstGeom prst="rect">
            <a:avLst/>
          </a:prstGeom>
        </p:spPr>
      </p:pic>
      <p:pic>
        <p:nvPicPr>
          <p:cNvPr id="10" name="Picture 2" descr="Image result for ethereum logo white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370" y="2204864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98667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>
          <a:xfrm>
            <a:off x="1748410" y="6525430"/>
            <a:ext cx="735300" cy="333613"/>
          </a:xfrm>
          <a:noFill/>
        </p:spPr>
        <p:txBody>
          <a:bodyPr/>
          <a:lstStyle/>
          <a:p>
            <a:fld id="{7299ED31-B6BD-4CFC-8C77-58961B6150E5}" type="datetime1">
              <a:rPr lang="en-US" smtClean="0">
                <a:solidFill>
                  <a:srgbClr val="5F5F5F"/>
                </a:solidFill>
              </a:rPr>
              <a:pPr/>
              <a:t>11/13/2016</a:t>
            </a:fld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0"/>
          </p:nvPr>
        </p:nvSpPr>
        <p:spPr>
          <a:xfrm>
            <a:off x="8244510" y="6525430"/>
            <a:ext cx="648664" cy="331526"/>
          </a:xfrm>
        </p:spPr>
        <p:txBody>
          <a:bodyPr/>
          <a:lstStyle/>
          <a:p>
            <a:fld id="{ACC26C6A-0CF6-4B2A-95E7-F1C069A12223}" type="slidenum">
              <a:rPr lang="en-US" smtClean="0">
                <a:solidFill>
                  <a:srgbClr val="5F5F5F"/>
                </a:solidFill>
              </a:rPr>
              <a:pPr/>
              <a:t>3</a:t>
            </a:fld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84213" y="908650"/>
            <a:ext cx="8208387" cy="504225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The Challenge: Write a “Lottery” Smart Contract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>
          <a:xfrm>
            <a:off x="684213" y="1628752"/>
            <a:ext cx="7704211" cy="1607614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Challenge Description:</a:t>
            </a:r>
          </a:p>
          <a:p>
            <a:r>
              <a:rPr lang="en-US" sz="1600" b="0" i="1" dirty="0">
                <a:solidFill>
                  <a:schemeClr val="bg1"/>
                </a:solidFill>
              </a:rPr>
              <a:t>	„Write a </a:t>
            </a:r>
            <a:r>
              <a:rPr lang="en-US" sz="1600" i="1" dirty="0">
                <a:solidFill>
                  <a:schemeClr val="bg1"/>
                </a:solidFill>
              </a:rPr>
              <a:t>Lottery-Smart-Contract</a:t>
            </a:r>
            <a:r>
              <a:rPr lang="en-US" sz="1600" b="0" i="1" dirty="0">
                <a:solidFill>
                  <a:schemeClr val="bg1"/>
                </a:solidFill>
              </a:rPr>
              <a:t> using the </a:t>
            </a:r>
            <a:r>
              <a:rPr lang="en-US" sz="1600" i="1" dirty="0" err="1">
                <a:solidFill>
                  <a:schemeClr val="bg1"/>
                </a:solidFill>
              </a:rPr>
              <a:t>Ethereum</a:t>
            </a:r>
            <a:r>
              <a:rPr lang="en-US" sz="1600" i="1" dirty="0">
                <a:solidFill>
                  <a:schemeClr val="bg1"/>
                </a:solidFill>
              </a:rPr>
              <a:t> platform</a:t>
            </a:r>
            <a:r>
              <a:rPr lang="en-US" sz="1600" b="0" i="1" dirty="0">
                <a:solidFill>
                  <a:schemeClr val="bg1"/>
                </a:solidFill>
              </a:rPr>
              <a:t>. It has to be possible that several players participate in the lottery (the contract). In the end only one of the participants should be marked as the winner.“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sp>
        <p:nvSpPr>
          <p:cNvPr id="7" name="Datumsplatzhalter 1"/>
          <p:cNvSpPr txBox="1">
            <a:spLocks/>
          </p:cNvSpPr>
          <p:nvPr/>
        </p:nvSpPr>
        <p:spPr bwMode="gray">
          <a:xfrm>
            <a:off x="1748410" y="6525430"/>
            <a:ext cx="735300" cy="333613"/>
          </a:xfrm>
          <a:prstGeom prst="rect">
            <a:avLst/>
          </a:prstGeom>
          <a:noFill/>
        </p:spPr>
        <p:txBody>
          <a:bodyPr vert="horz" lIns="0" tIns="0" rIns="0" bIns="12600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11</a:t>
            </a:r>
          </a:p>
        </p:txBody>
      </p:sp>
      <p:pic>
        <p:nvPicPr>
          <p:cNvPr id="77" name="Grafik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19" y="3285224"/>
            <a:ext cx="1796478" cy="2160000"/>
          </a:xfrm>
          <a:prstGeom prst="rect">
            <a:avLst/>
          </a:prstGeom>
        </p:spPr>
      </p:pic>
      <p:pic>
        <p:nvPicPr>
          <p:cNvPr id="9218" name="Picture 2" descr="Image result for ethereum logo whit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080" y="3133771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el 4"/>
          <p:cNvSpPr txBox="1">
            <a:spLocks/>
          </p:cNvSpPr>
          <p:nvPr/>
        </p:nvSpPr>
        <p:spPr bwMode="gray">
          <a:xfrm>
            <a:off x="6588424" y="3539462"/>
            <a:ext cx="1800000" cy="50422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de-DE"/>
            </a:defPPr>
            <a:lvl1pPr algn="ctr">
              <a:spcBef>
                <a:spcPct val="0"/>
              </a:spcBef>
              <a:buNone/>
              <a:defRPr sz="1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play the </a:t>
            </a:r>
            <a:r>
              <a:rPr lang="en-US" sz="2400" dirty="0"/>
              <a:t>Lottery</a:t>
            </a:r>
          </a:p>
        </p:txBody>
      </p:sp>
      <p:sp>
        <p:nvSpPr>
          <p:cNvPr id="12" name="Titel 4"/>
          <p:cNvSpPr txBox="1">
            <a:spLocks/>
          </p:cNvSpPr>
          <p:nvPr/>
        </p:nvSpPr>
        <p:spPr bwMode="gray">
          <a:xfrm>
            <a:off x="6588424" y="4655686"/>
            <a:ext cx="1800000" cy="50422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de-DE"/>
            </a:defPPr>
            <a:lvl1pPr algn="ctr">
              <a:spcBef>
                <a:spcPct val="0"/>
              </a:spcBef>
              <a:buNone/>
              <a:defRPr sz="1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Win</a:t>
            </a:r>
          </a:p>
          <a:p>
            <a:r>
              <a:rPr lang="en-US" dirty="0"/>
              <a:t>or lose</a:t>
            </a:r>
          </a:p>
        </p:txBody>
      </p:sp>
      <p:grpSp>
        <p:nvGrpSpPr>
          <p:cNvPr id="13" name="Gruppieren 12"/>
          <p:cNvGrpSpPr/>
          <p:nvPr/>
        </p:nvGrpSpPr>
        <p:grpSpPr>
          <a:xfrm>
            <a:off x="5710680" y="4457799"/>
            <a:ext cx="900000" cy="900000"/>
            <a:chOff x="782115" y="2833218"/>
            <a:chExt cx="1080000" cy="1080000"/>
          </a:xfrm>
          <a:effectLst/>
        </p:grpSpPr>
        <p:sp>
          <p:nvSpPr>
            <p:cNvPr id="14" name="Abgerundetes Rechteck 13"/>
            <p:cNvSpPr/>
            <p:nvPr/>
          </p:nvSpPr>
          <p:spPr bwMode="gray">
            <a:xfrm>
              <a:off x="782115" y="2833218"/>
              <a:ext cx="1080000" cy="108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tx1"/>
                </a:solidFill>
              </a:endParaRPr>
            </a:p>
          </p:txBody>
        </p:sp>
        <p:pic>
          <p:nvPicPr>
            <p:cNvPr id="15" name="Picture 12" descr="https://maxcdn.icons8.com/Share/icon/Cinema//treasure_chest16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15" y="2923218"/>
              <a:ext cx="89999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uppieren 15"/>
          <p:cNvGrpSpPr/>
          <p:nvPr/>
        </p:nvGrpSpPr>
        <p:grpSpPr>
          <a:xfrm>
            <a:off x="5710680" y="3341575"/>
            <a:ext cx="900000" cy="900000"/>
            <a:chOff x="2974176" y="3996088"/>
            <a:chExt cx="900000" cy="900000"/>
          </a:xfrm>
        </p:grpSpPr>
        <p:sp>
          <p:nvSpPr>
            <p:cNvPr id="17" name="Abgerundetes Rechteck 16"/>
            <p:cNvSpPr/>
            <p:nvPr/>
          </p:nvSpPr>
          <p:spPr bwMode="gray">
            <a:xfrm>
              <a:off x="2974176" y="3996088"/>
              <a:ext cx="900000" cy="90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tx1"/>
                </a:solidFill>
              </a:endParaRPr>
            </a:p>
          </p:txBody>
        </p:sp>
        <p:pic>
          <p:nvPicPr>
            <p:cNvPr id="18" name="Picture 2" descr="Bildergebnis für icon lottery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6740" y="4122088"/>
              <a:ext cx="648000" cy="6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6188610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8494713" y="6526213"/>
            <a:ext cx="649287" cy="331787"/>
          </a:xfrm>
        </p:spPr>
        <p:txBody>
          <a:bodyPr/>
          <a:lstStyle/>
          <a:p>
            <a:fld id="{ACC26C6A-0CF6-4B2A-95E7-F1C069A12223}" type="slidenum">
              <a:rPr lang="en-US" sz="600" smtClean="0">
                <a:solidFill>
                  <a:schemeClr val="tx1"/>
                </a:solidFill>
              </a:rPr>
              <a:pPr/>
              <a:t>4</a:t>
            </a:fld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1245370" y="391914"/>
            <a:ext cx="1573912" cy="107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MIST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48" name="Rechteck 47"/>
          <p:cNvSpPr/>
          <p:nvPr/>
        </p:nvSpPr>
        <p:spPr>
          <a:xfrm>
            <a:off x="1245370" y="3193077"/>
            <a:ext cx="1573912" cy="380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Web3 API</a:t>
            </a:r>
          </a:p>
        </p:txBody>
      </p:sp>
      <p:sp>
        <p:nvSpPr>
          <p:cNvPr id="49" name="Rechteck 48"/>
          <p:cNvSpPr/>
          <p:nvPr/>
        </p:nvSpPr>
        <p:spPr>
          <a:xfrm>
            <a:off x="1245370" y="3573283"/>
            <a:ext cx="1573912" cy="148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Ethereum</a:t>
            </a:r>
            <a:r>
              <a:rPr lang="de-DE" sz="1400" dirty="0">
                <a:solidFill>
                  <a:schemeClr val="tx1"/>
                </a:solidFill>
              </a:rPr>
              <a:t> Client</a:t>
            </a:r>
          </a:p>
        </p:txBody>
      </p:sp>
      <p:sp>
        <p:nvSpPr>
          <p:cNvPr id="50" name="Rechteck 49"/>
          <p:cNvSpPr/>
          <p:nvPr/>
        </p:nvSpPr>
        <p:spPr>
          <a:xfrm>
            <a:off x="1438532" y="4035245"/>
            <a:ext cx="1187588" cy="8810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Lottery</a:t>
            </a:r>
            <a:endParaRPr lang="de-DE" sz="1400" dirty="0">
              <a:solidFill>
                <a:schemeClr val="tx1"/>
              </a:solidFill>
            </a:endParaRP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Contract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1202507" y="5340151"/>
            <a:ext cx="1573912" cy="107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Blockchain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1438532" y="5487789"/>
            <a:ext cx="1187588" cy="4953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Contract</a:t>
            </a:r>
            <a:r>
              <a:rPr lang="de-DE" sz="1400" dirty="0">
                <a:solidFill>
                  <a:schemeClr val="tx1"/>
                </a:solidFill>
              </a:rPr>
              <a:t> State</a:t>
            </a:r>
          </a:p>
        </p:txBody>
      </p:sp>
      <p:sp>
        <p:nvSpPr>
          <p:cNvPr id="53" name="Rechteck 52"/>
          <p:cNvSpPr/>
          <p:nvPr/>
        </p:nvSpPr>
        <p:spPr>
          <a:xfrm>
            <a:off x="4460057" y="5340151"/>
            <a:ext cx="1573912" cy="107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Blockchain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4653219" y="5487789"/>
            <a:ext cx="1187588" cy="4953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Contract</a:t>
            </a:r>
            <a:r>
              <a:rPr lang="de-DE" sz="1400" dirty="0">
                <a:solidFill>
                  <a:schemeClr val="tx1"/>
                </a:solidFill>
              </a:rPr>
              <a:t> State</a:t>
            </a:r>
          </a:p>
        </p:txBody>
      </p:sp>
      <p:sp>
        <p:nvSpPr>
          <p:cNvPr id="55" name="Rechteck 54"/>
          <p:cNvSpPr/>
          <p:nvPr/>
        </p:nvSpPr>
        <p:spPr>
          <a:xfrm>
            <a:off x="4460057" y="3193077"/>
            <a:ext cx="1573912" cy="380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Web3 API</a:t>
            </a:r>
          </a:p>
        </p:txBody>
      </p:sp>
      <p:sp>
        <p:nvSpPr>
          <p:cNvPr id="56" name="Rechteck 55"/>
          <p:cNvSpPr/>
          <p:nvPr/>
        </p:nvSpPr>
        <p:spPr>
          <a:xfrm>
            <a:off x="4460057" y="3573283"/>
            <a:ext cx="1573912" cy="148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Ethereum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4653219" y="4035244"/>
            <a:ext cx="1187588" cy="8810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Smart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Contract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 err="1">
                <a:solidFill>
                  <a:schemeClr val="tx1"/>
                </a:solidFill>
              </a:rPr>
              <a:t>Lottery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460057" y="1949251"/>
            <a:ext cx="1573912" cy="558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Node</a:t>
            </a:r>
            <a:r>
              <a:rPr lang="de-DE" sz="1400" dirty="0">
                <a:solidFill>
                  <a:schemeClr val="tx1"/>
                </a:solidFill>
              </a:rPr>
              <a:t> JS</a:t>
            </a:r>
          </a:p>
        </p:txBody>
      </p:sp>
      <p:sp>
        <p:nvSpPr>
          <p:cNvPr id="59" name="Rechteck 58"/>
          <p:cNvSpPr/>
          <p:nvPr/>
        </p:nvSpPr>
        <p:spPr>
          <a:xfrm>
            <a:off x="4460057" y="373660"/>
            <a:ext cx="1573912" cy="727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Slack</a:t>
            </a:r>
            <a:r>
              <a:rPr lang="de-DE" sz="1400" dirty="0">
                <a:solidFill>
                  <a:schemeClr val="tx1"/>
                </a:solidFill>
              </a:rPr>
              <a:t> Chat</a:t>
            </a:r>
          </a:p>
        </p:txBody>
      </p:sp>
      <p:sp>
        <p:nvSpPr>
          <p:cNvPr id="60" name="Rechteck 59"/>
          <p:cNvSpPr/>
          <p:nvPr/>
        </p:nvSpPr>
        <p:spPr>
          <a:xfrm>
            <a:off x="4460057" y="1083270"/>
            <a:ext cx="1573912" cy="380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Slack</a:t>
            </a:r>
            <a:r>
              <a:rPr lang="de-DE" sz="1400" dirty="0">
                <a:solidFill>
                  <a:schemeClr val="tx1"/>
                </a:solidFill>
              </a:rPr>
              <a:t> Bot</a:t>
            </a:r>
          </a:p>
        </p:txBody>
      </p:sp>
      <p:sp>
        <p:nvSpPr>
          <p:cNvPr id="61" name="Rechteck 60"/>
          <p:cNvSpPr/>
          <p:nvPr/>
        </p:nvSpPr>
        <p:spPr>
          <a:xfrm>
            <a:off x="7300040" y="1949251"/>
            <a:ext cx="1355213" cy="558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Twilio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62" name="Gerader Verbinder 61"/>
          <p:cNvCxnSpPr/>
          <p:nvPr/>
        </p:nvCxnSpPr>
        <p:spPr>
          <a:xfrm flipH="1">
            <a:off x="3522979" y="129975"/>
            <a:ext cx="16671" cy="6357938"/>
          </a:xfrm>
          <a:prstGeom prst="line">
            <a:avLst/>
          </a:prstGeom>
          <a:ln w="412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47" idx="2"/>
            <a:endCxn id="48" idx="0"/>
          </p:cNvCxnSpPr>
          <p:nvPr/>
        </p:nvCxnSpPr>
        <p:spPr>
          <a:xfrm>
            <a:off x="2032326" y="1463476"/>
            <a:ext cx="0" cy="172960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50" idx="2"/>
            <a:endCxn id="52" idx="0"/>
          </p:cNvCxnSpPr>
          <p:nvPr/>
        </p:nvCxnSpPr>
        <p:spPr>
          <a:xfrm>
            <a:off x="2032326" y="4916307"/>
            <a:ext cx="0" cy="5714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52" idx="3"/>
            <a:endCxn id="54" idx="1"/>
          </p:cNvCxnSpPr>
          <p:nvPr/>
        </p:nvCxnSpPr>
        <p:spPr>
          <a:xfrm>
            <a:off x="2626120" y="5735439"/>
            <a:ext cx="202709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57" idx="2"/>
            <a:endCxn id="54" idx="0"/>
          </p:cNvCxnSpPr>
          <p:nvPr/>
        </p:nvCxnSpPr>
        <p:spPr>
          <a:xfrm>
            <a:off x="5247013" y="4916307"/>
            <a:ext cx="0" cy="5714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>
            <a:off x="4713605" y="2507259"/>
            <a:ext cx="0" cy="685818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58" idx="0"/>
            <a:endCxn id="60" idx="2"/>
          </p:cNvCxnSpPr>
          <p:nvPr/>
        </p:nvCxnSpPr>
        <p:spPr>
          <a:xfrm flipV="1">
            <a:off x="5247013" y="1463476"/>
            <a:ext cx="0" cy="48577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58" idx="3"/>
            <a:endCxn id="61" idx="1"/>
          </p:cNvCxnSpPr>
          <p:nvPr/>
        </p:nvCxnSpPr>
        <p:spPr>
          <a:xfrm>
            <a:off x="6033969" y="2228255"/>
            <a:ext cx="1266071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krümmter Verbinder 69"/>
          <p:cNvCxnSpPr>
            <a:stCxn id="61" idx="3"/>
            <a:endCxn id="72" idx="3"/>
          </p:cNvCxnSpPr>
          <p:nvPr/>
        </p:nvCxnSpPr>
        <p:spPr>
          <a:xfrm flipH="1" flipV="1">
            <a:off x="8123072" y="775888"/>
            <a:ext cx="532181" cy="1452367"/>
          </a:xfrm>
          <a:prstGeom prst="curvedConnector3">
            <a:avLst>
              <a:gd name="adj1" fmla="val -42955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4" descr="Free stick figure vector clip art free vector for free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770" y="121044"/>
            <a:ext cx="804302" cy="130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Gerade Verbindung mit Pfeil 73"/>
          <p:cNvCxnSpPr/>
          <p:nvPr/>
        </p:nvCxnSpPr>
        <p:spPr>
          <a:xfrm flipV="1">
            <a:off x="827584" y="945880"/>
            <a:ext cx="417786" cy="250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827584" y="1887696"/>
            <a:ext cx="947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chemeClr val="bg1"/>
                </a:solidFill>
              </a:rPr>
              <a:t>Contract</a:t>
            </a:r>
            <a:endParaRPr lang="de-DE" sz="1400" dirty="0">
              <a:solidFill>
                <a:schemeClr val="bg1"/>
              </a:solidFill>
            </a:endParaRPr>
          </a:p>
          <a:p>
            <a:r>
              <a:rPr lang="de-DE" sz="1400" dirty="0" err="1">
                <a:solidFill>
                  <a:schemeClr val="bg1"/>
                </a:solidFill>
              </a:rPr>
              <a:t>Creation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312943" y="1108490"/>
            <a:ext cx="94776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chemeClr val="bg1"/>
                </a:solidFill>
              </a:rPr>
              <a:t>Deploy</a:t>
            </a:r>
            <a:endParaRPr lang="de-DE" sz="1400" dirty="0">
              <a:solidFill>
                <a:schemeClr val="bg1"/>
              </a:solidFill>
            </a:endParaRPr>
          </a:p>
          <a:p>
            <a:r>
              <a:rPr lang="de-DE" sz="1400" dirty="0" err="1">
                <a:solidFill>
                  <a:schemeClr val="bg1"/>
                </a:solidFill>
              </a:rPr>
              <a:t>Contract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3564926" y="5340151"/>
            <a:ext cx="618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chemeClr val="bg1"/>
                </a:solidFill>
              </a:rPr>
              <a:t>Sync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4780261" y="2542047"/>
            <a:ext cx="909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Request</a:t>
            </a:r>
          </a:p>
          <a:p>
            <a:r>
              <a:rPr lang="de-DE" sz="1400" dirty="0">
                <a:solidFill>
                  <a:schemeClr val="bg1"/>
                </a:solidFill>
              </a:rPr>
              <a:t>Winner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3555274" y="2508077"/>
            <a:ext cx="1140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solidFill>
                  <a:schemeClr val="bg1"/>
                </a:solidFill>
              </a:rPr>
              <a:t>Register</a:t>
            </a:r>
          </a:p>
          <a:p>
            <a:pPr algn="r"/>
            <a:r>
              <a:rPr lang="de-DE" sz="1400" dirty="0" err="1">
                <a:solidFill>
                  <a:schemeClr val="bg1"/>
                </a:solidFill>
              </a:rPr>
              <a:t>Participant</a:t>
            </a:r>
            <a:endParaRPr lang="de-DE" sz="1400" dirty="0">
              <a:solidFill>
                <a:schemeClr val="bg1"/>
              </a:solidFill>
            </a:endParaRPr>
          </a:p>
        </p:txBody>
      </p:sp>
      <p:cxnSp>
        <p:nvCxnSpPr>
          <p:cNvPr id="80" name="Gerade Verbindung mit Pfeil 79"/>
          <p:cNvCxnSpPr/>
          <p:nvPr/>
        </p:nvCxnSpPr>
        <p:spPr>
          <a:xfrm>
            <a:off x="5689934" y="2507259"/>
            <a:ext cx="0" cy="685818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6105977" y="620688"/>
            <a:ext cx="1346343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Join</a:t>
            </a:r>
            <a:endParaRPr lang="de-DE" sz="1400" dirty="0">
              <a:solidFill>
                <a:schemeClr val="bg1"/>
              </a:solidFill>
            </a:endParaRPr>
          </a:p>
          <a:p>
            <a:pPr algn="ctr"/>
            <a:r>
              <a:rPr lang="de-DE" sz="1400" dirty="0" err="1">
                <a:solidFill>
                  <a:schemeClr val="bg1"/>
                </a:solidFill>
              </a:rPr>
              <a:t>with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phone</a:t>
            </a:r>
            <a:endParaRPr lang="de-DE" sz="1400" dirty="0">
              <a:solidFill>
                <a:schemeClr val="bg1"/>
              </a:solidFill>
            </a:endParaRPr>
          </a:p>
          <a:p>
            <a:pPr algn="ctr"/>
            <a:r>
              <a:rPr lang="de-DE" sz="1400" dirty="0" err="1">
                <a:solidFill>
                  <a:schemeClr val="bg1"/>
                </a:solidFill>
              </a:rPr>
              <a:t>number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4322724" y="1579919"/>
            <a:ext cx="2317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Listen </a:t>
            </a:r>
            <a:r>
              <a:rPr lang="de-DE" sz="1400" dirty="0" err="1">
                <a:solidFill>
                  <a:schemeClr val="bg1"/>
                </a:solidFill>
              </a:rPr>
              <a:t>to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Participants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8254416" y="1275191"/>
            <a:ext cx="104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SMS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7261649" y="1488382"/>
            <a:ext cx="1330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1"/>
                </a:solidFill>
              </a:rPr>
              <a:t>participant</a:t>
            </a:r>
            <a:endParaRPr lang="de-DE" sz="1400" dirty="0">
              <a:solidFill>
                <a:schemeClr val="bg1"/>
              </a:solidFill>
            </a:endParaRPr>
          </a:p>
        </p:txBody>
      </p:sp>
      <p:cxnSp>
        <p:nvCxnSpPr>
          <p:cNvPr id="85" name="Gerade Verbindung mit Pfeil 84"/>
          <p:cNvCxnSpPr/>
          <p:nvPr/>
        </p:nvCxnSpPr>
        <p:spPr>
          <a:xfrm flipH="1">
            <a:off x="6272964" y="881657"/>
            <a:ext cx="1464836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6013750" y="1981439"/>
            <a:ext cx="2317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Send</a:t>
            </a:r>
          </a:p>
          <a:p>
            <a:r>
              <a:rPr lang="de-DE" sz="1400" dirty="0" err="1">
                <a:solidFill>
                  <a:schemeClr val="bg1"/>
                </a:solidFill>
              </a:rPr>
              <a:t>message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</a:p>
          <a:p>
            <a:r>
              <a:rPr lang="de-DE" sz="1400" dirty="0" err="1">
                <a:solidFill>
                  <a:schemeClr val="bg1"/>
                </a:solidFill>
              </a:rPr>
              <a:t>to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client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41230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YxM.Skp3E6AEO9R1XMC7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WvJ5CRD.02ZfCuNTUsH4g"/>
  <p:tag name="VCT-BODYINDENTATION" val="0;0;0;14.17323;14.17323;28.34646;28.32677;42.5;42.51968;56.69291;42.51968;56.69291;42.51968;56.69291;42.51968;56.69291;42.51968;56.69291;"/>
  <p:tag name="VCT-BULLETVISIBILITY" val="G ********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9.04.2011 12:45:31"/>
  <p:tag name="VCT-TEMPLATE" val="Senacor Vorlage.potx"/>
  <p:tag name="VCTMASTER" val="Senacor Vorlage"/>
  <p:tag name="VCT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YxM.Skp3E6AEO9R1XMC7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WvJ5CRD.02ZfCuNTUsH4g"/>
  <p:tag name="VCT-BODYINDENTATION" val="0;0;0;14.17323;14.17323;28.34646;28.32677;42.5;42.51968;56.69291;42.51968;56.69291;42.51968;56.69291;42.51968;56.69291;42.51968;56.69291;"/>
  <p:tag name="VCT-BULLETVISIBILITY" val="G ********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9.04.2011 12:45:31"/>
  <p:tag name="VCT-TEMPLATE" val="Senacor Vorlage.potx"/>
  <p:tag name="VCTMASTER" val="Senacor Vorlage"/>
  <p:tag name="VCT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121107_Senacor Vorlage_neuesCICD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marL="180975" indent="-180975">
          <a:buClr>
            <a:schemeClr val="accent3"/>
          </a:buClr>
          <a:buFont typeface="Wingdings" pitchFamily="2" charset="2"/>
          <a:buChar char="§"/>
          <a:defRPr sz="1400" dirty="0" err="1" smtClean="0"/>
        </a:defPPr>
      </a:lstStyle>
    </a:txDef>
  </a:objectDefaults>
  <a:extraClrSchemeLst/>
  <a:custClrLst>
    <a:custClr name="Akzent Rot">
      <a:srgbClr val="DF0917"/>
    </a:custClr>
    <a:custClr name="Ampel Gelb">
      <a:srgbClr val="FFD500"/>
    </a:custClr>
    <a:custClr name="Ampel Grün">
      <a:srgbClr val="059E7F"/>
    </a:custClr>
  </a:custClrLst>
</a:theme>
</file>

<file path=ppt/theme/theme2.xml><?xml version="1.0" encoding="utf-8"?>
<a:theme xmlns:a="http://schemas.openxmlformats.org/drawingml/2006/main" name="1_20121107_Senacor Vorlage_neuesCICD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marL="180975" indent="-180975">
          <a:buClr>
            <a:schemeClr val="accent3"/>
          </a:buClr>
          <a:buFont typeface="Wingdings" pitchFamily="2" charset="2"/>
          <a:buChar char="§"/>
          <a:defRPr sz="1400" dirty="0" err="1" smtClean="0"/>
        </a:defPPr>
      </a:lstStyle>
    </a:txDef>
  </a:objectDefaults>
  <a:extraClrSchemeLst/>
  <a:custClrLst>
    <a:custClr name="Akzent Rot">
      <a:srgbClr val="DF0917"/>
    </a:custClr>
    <a:custClr name="Ampel Gelb">
      <a:srgbClr val="FFD500"/>
    </a:custClr>
    <a:custClr name="Ampel Grün">
      <a:srgbClr val="059E7F"/>
    </a:custClr>
  </a:custClrLst>
</a:theme>
</file>

<file path=ppt/theme/theme3.xml><?xml version="1.0" encoding="utf-8"?>
<a:theme xmlns:a="http://schemas.openxmlformats.org/drawingml/2006/main" name="Larissa-Design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Larissa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20121107_Senacor Vorlage_neuesCICD</Template>
  <TotalTime>0</TotalTime>
  <Words>182</Words>
  <Application>Microsoft Office PowerPoint</Application>
  <PresentationFormat>Bildschirmpräsentation (4:3)</PresentationFormat>
  <Paragraphs>62</Paragraphs>
  <Slides>4</Slides>
  <Notes>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Arial</vt:lpstr>
      <vt:lpstr>Symbol</vt:lpstr>
      <vt:lpstr>Verdana</vt:lpstr>
      <vt:lpstr>Wingdings</vt:lpstr>
      <vt:lpstr>20121107_Senacor Vorlage_neuesCICD</vt:lpstr>
      <vt:lpstr>1_20121107_Senacor Vorlage_neuesCICD</vt:lpstr>
      <vt:lpstr>think-cell Slide</vt:lpstr>
      <vt:lpstr>Blockchain Lottery</vt:lpstr>
      <vt:lpstr>Smart Contracts</vt:lpstr>
      <vt:lpstr>The Challenge: Write a “Lottery” Smart Contract</vt:lpstr>
      <vt:lpstr>PowerPoint-Präsentation</vt:lpstr>
    </vt:vector>
  </TitlesOfParts>
  <Company>Senacor Technologies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[Untertitel der Präsentation]</dc:subject>
  <dc:creator>Bösch, Christoph</dc:creator>
  <dc:description>Optimiert für MS PowerPoint 2010/2011.</dc:description>
  <cp:lastModifiedBy>Andreas Denner</cp:lastModifiedBy>
  <cp:revision>257</cp:revision>
  <dcterms:created xsi:type="dcterms:W3CDTF">2016-10-11T21:21:32Z</dcterms:created>
  <dcterms:modified xsi:type="dcterms:W3CDTF">2016-11-13T12:00:43Z</dcterms:modified>
</cp:coreProperties>
</file>