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9"/>
  </p:notesMasterIdLst>
  <p:handoutMasterIdLst>
    <p:handoutMasterId r:id="rId10"/>
  </p:handoutMasterIdLst>
  <p:sldIdLst>
    <p:sldId id="256" r:id="rId3"/>
    <p:sldId id="354" r:id="rId4"/>
    <p:sldId id="380" r:id="rId5"/>
    <p:sldId id="378" r:id="rId6"/>
    <p:sldId id="379" r:id="rId7"/>
    <p:sldId id="381" r:id="rId8"/>
  </p:sldIdLst>
  <p:sldSz cx="9144000" cy="6858000" type="screen4x3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orient="horz" pos="164">
          <p15:clr>
            <a:srgbClr val="A4A3A4"/>
          </p15:clr>
        </p15:guide>
        <p15:guide id="7" pos="5602">
          <p15:clr>
            <a:srgbClr val="A4A3A4"/>
          </p15:clr>
        </p15:guide>
        <p15:guide id="8" pos="4604">
          <p15:clr>
            <a:srgbClr val="A4A3A4"/>
          </p15:clr>
        </p15:guide>
        <p15:guide id="9" pos="431" userDrawn="1">
          <p15:clr>
            <a:srgbClr val="A4A3A4"/>
          </p15:clr>
        </p15:guide>
        <p15:guide id="10" pos="4468">
          <p15:clr>
            <a:srgbClr val="A4A3A4"/>
          </p15:clr>
        </p15:guide>
        <p15:guide id="11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4">
          <p15:clr>
            <a:srgbClr val="A4A3A4"/>
          </p15:clr>
        </p15:guide>
        <p15:guide id="2" pos="164">
          <p15:clr>
            <a:srgbClr val="A4A3A4"/>
          </p15:clr>
        </p15:guide>
        <p15:guide id="3" pos="4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ösch, Christoph" initials="BC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0AA"/>
    <a:srgbClr val="64A0B4"/>
    <a:srgbClr val="78AAB5"/>
    <a:srgbClr val="364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87456" autoAdjust="0"/>
  </p:normalViewPr>
  <p:slideViewPr>
    <p:cSldViewPr showGuides="1">
      <p:cViewPr varScale="1">
        <p:scale>
          <a:sx n="78" d="100"/>
          <a:sy n="78" d="100"/>
        </p:scale>
        <p:origin x="1046" y="36"/>
      </p:cViewPr>
      <p:guideLst>
        <p:guide orient="horz" pos="3884"/>
        <p:guide orient="horz" pos="391"/>
        <p:guide orient="horz" pos="4110"/>
        <p:guide orient="horz" pos="436"/>
        <p:guide orient="horz" pos="754"/>
        <p:guide orient="horz" pos="164"/>
        <p:guide pos="5602"/>
        <p:guide pos="4604"/>
        <p:guide pos="431"/>
        <p:guide pos="4468"/>
        <p:guide pos="2925"/>
      </p:guideLst>
    </p:cSldViewPr>
  </p:slideViewPr>
  <p:outlineViewPr>
    <p:cViewPr>
      <p:scale>
        <a:sx n="33" d="100"/>
        <a:sy n="33" d="100"/>
      </p:scale>
      <p:origin x="0" y="-9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42" y="-198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heme" Target="../theme/theme4.xml"/><Relationship Id="rId4" Type="http://schemas.openxmlformats.org/officeDocument/2006/relationships/tags" Target="../tags/tag4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13T12:05:16.006"/>
    </inkml:context>
    <inkml:brush xml:id="br0">
      <inkml:brushProperty name="width" value="0.04667" units="cm"/>
      <inkml:brushProperty name="height" value="0.04667" units="cm"/>
      <inkml:brushProperty name="ignorePressure" value="1"/>
    </inkml:brush>
  </inkml:definitions>
  <inkml:trace contextRef="#ctx0" brushRef="#br0">22106 21088,'0'0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13T12:05:16.537"/>
    </inkml:context>
    <inkml:brush xml:id="br0">
      <inkml:brushProperty name="width" value="0.04667" units="cm"/>
      <inkml:brushProperty name="height" value="0.04667" units="cm"/>
      <inkml:brushProperty name="ignorePressure" value="1"/>
    </inkml:brush>
  </inkml:definitions>
  <inkml:traceGroup>
    <inkml:annotationXML>
      <emma:emma xmlns:emma="http://www.w3.org/2003/04/emma" version="1.0">
        <emma:interpretation id="{3CA33A16-FA7C-45D1-9D08-E869DD755AD9}" emma:medium="tactile" emma:mode="ink">
          <msink:context xmlns:msink="http://schemas.microsoft.com/ink/2010/main" type="writingRegion" rotatedBoundingBox="4494,12426 4509,12426 4509,12441 4494,12441"/>
        </emma:interpretation>
      </emma:emma>
    </inkml:annotationXML>
    <inkml:traceGroup>
      <inkml:annotationXML>
        <emma:emma xmlns:emma="http://www.w3.org/2003/04/emma" version="1.0">
          <emma:interpretation id="{81489607-1D59-4A1D-9A74-A712CE2E5441}" emma:medium="tactile" emma:mode="ink">
            <msink:context xmlns:msink="http://schemas.microsoft.com/ink/2010/main" type="paragraph" rotatedBoundingBox="4494,12426 4509,12426 4509,12441 4494,12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5DF07B-A884-4A19-BBD4-0A5294214C11}" emma:medium="tactile" emma:mode="ink">
              <msink:context xmlns:msink="http://schemas.microsoft.com/ink/2010/main" type="line" rotatedBoundingBox="4494,12426 4509,12426 4509,12441 4494,12441"/>
            </emma:interpretation>
          </emma:emma>
        </inkml:annotationXML>
        <inkml:traceGroup>
          <inkml:annotationXML>
            <emma:emma xmlns:emma="http://www.w3.org/2003/04/emma" version="1.0">
              <emma:interpretation id="{53BB6484-04F3-4A24-9A82-D0DE314B13EF}" emma:medium="tactile" emma:mode="ink">
                <msink:context xmlns:msink="http://schemas.microsoft.com/ink/2010/main" type="inkWord" rotatedBoundingBox="4494,12426 4509,12426 4509,12441 4494,12441"/>
              </emma:interpretation>
              <emma:one-of disjunction-type="recognition" id="oneOf0">
                <emma:interpretation id="interp0" emma:lang="de-DE" emma:confidence="0">
                  <emma:literal>.</emma:literal>
                </emma:interpretation>
                <emma:interpretation id="interp1" emma:lang="de-DE" emma:confidence="0">
                  <emma:literal>'</emma:literal>
                </emma:interpretation>
                <emma:interpretation id="interp2" emma:lang="de-DE" emma:confidence="0">
                  <emma:literal>*</emma:literal>
                </emma:interpretation>
                <emma:interpretation id="interp3" emma:lang="de-DE" emma:confidence="0">
                  <emma:literal>,</emma:literal>
                </emma:interpretation>
                <emma:interpretation id="interp4" emma:lang="de-DE" emma:confidence="0">
                  <emma:literal>l</emma:literal>
                </emma:interpretation>
              </emma:one-of>
            </emma:emma>
          </inkml:annotationXML>
          <inkml:trace contextRef="#ctx0" brushRef="#br0">15628 18907,'0'0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heme" Target="../theme/theme3.xml"/><Relationship Id="rId4" Type="http://schemas.openxmlformats.org/officeDocument/2006/relationships/tags" Target="../tags/tag4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235-C013-4595-AD43-98D85B14F371}" type="datetime1">
              <a:rPr lang="de-DE" smtClean="0"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58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Talk:</a:t>
            </a:r>
            <a:r>
              <a:rPr lang="en-US" baseline="0" dirty="0"/>
              <a:t> </a:t>
            </a:r>
          </a:p>
          <a:p>
            <a:r>
              <a:rPr lang="en-US" baseline="0" dirty="0"/>
              <a:t>Mention that there will be an introduction to </a:t>
            </a:r>
            <a:r>
              <a:rPr lang="en-US" baseline="0" dirty="0" err="1"/>
              <a:t>Ethereum</a:t>
            </a:r>
            <a:r>
              <a:rPr lang="en-US" baseline="0" dirty="0"/>
              <a:t> for those who never worked with the platform.</a:t>
            </a:r>
          </a:p>
          <a:p>
            <a:r>
              <a:rPr lang="en-US" baseline="0" dirty="0"/>
              <a:t>„If you ever wanted to get the </a:t>
            </a:r>
            <a:r>
              <a:rPr lang="en-US" baseline="0" dirty="0" err="1"/>
              <a:t>blockchain</a:t>
            </a:r>
            <a:r>
              <a:rPr lang="en-US" baseline="0" dirty="0"/>
              <a:t> and smart contract technology better, here is your chance. For beginners we offer a tutorial in the form of hello world examples and an introduction to the tools. We also prepared an introduction to </a:t>
            </a:r>
            <a:r>
              <a:rPr lang="en-US" baseline="0" dirty="0" err="1"/>
              <a:t>Ethereum‘s</a:t>
            </a:r>
            <a:r>
              <a:rPr lang="en-US" baseline="0" dirty="0"/>
              <a:t> solidity language. If you are already an </a:t>
            </a:r>
            <a:r>
              <a:rPr lang="en-US" baseline="0" dirty="0" err="1"/>
              <a:t>Etheruem</a:t>
            </a:r>
            <a:r>
              <a:rPr lang="en-US" baseline="0" dirty="0"/>
              <a:t> you don‘t have to bother with the introduction. You can start with the </a:t>
            </a:r>
            <a:r>
              <a:rPr lang="en-US" baseline="0" dirty="0" err="1"/>
              <a:t>challange</a:t>
            </a:r>
            <a:r>
              <a:rPr lang="en-US" baseline="0" dirty="0"/>
              <a:t> immediately.“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2</a:t>
            </a:fld>
            <a:endParaRPr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4</a:t>
            </a:fld>
            <a:endParaRPr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5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7.bin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8.xml"/><Relationship Id="rId7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&lt;Ihre Ansprechpartner&gt;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r>
              <a:rPr lang="de-DE" sz="800" dirty="0">
                <a:solidFill>
                  <a:srgbClr val="5F5F5F"/>
                </a:solidFill>
              </a:rPr>
              <a:t>Senacor Technologies AG</a:t>
            </a: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77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4" name="Objek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r>
              <a:rPr lang="de-DE" sz="800" dirty="0">
                <a:solidFill>
                  <a:srgbClr val="5F5F5F"/>
                </a:solidFill>
              </a:rPr>
              <a:t>Senacor Technologies AG</a:t>
            </a:r>
          </a:p>
        </p:txBody>
      </p:sp>
    </p:spTree>
    <p:extLst>
      <p:ext uri="{BB962C8B-B14F-4D97-AF65-F5344CB8AC3E}">
        <p14:creationId xmlns:p14="http://schemas.microsoft.com/office/powerpoint/2010/main" val="29615321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r>
              <a:rPr lang="de-DE" sz="800" dirty="0">
                <a:solidFill>
                  <a:srgbClr val="5F5F5F"/>
                </a:solidFill>
              </a:rPr>
              <a:t>Senacor Technologies AG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265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6480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033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072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965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8357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768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/>
              <a:t>„Hier steht das Zitat“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6459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6141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58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865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566433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r>
              <a:rPr lang="de-DE" sz="800" dirty="0">
                <a:solidFill>
                  <a:srgbClr val="5F5F5F"/>
                </a:solidFill>
              </a:rPr>
              <a:t>Senacor Technologies AG</a:t>
            </a: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&lt;Ihre Ansprechpartner&gt;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254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/>
              <a:t>„Hier steht das Zitat“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20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21" Type="http://schemas.openxmlformats.org/officeDocument/2006/relationships/tags" Target="../tags/tag23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vmlDrawing" Target="../drawings/vmlDrawing5.vml"/><Relationship Id="rId25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20" Type="http://schemas.openxmlformats.org/officeDocument/2006/relationships/tags" Target="../tags/tag2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26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25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21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24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3">
                <a:lumMod val="75000"/>
                <a:lumOff val="25000"/>
              </a:schemeClr>
            </a:gs>
            <a:gs pos="58000">
              <a:schemeClr val="accent3">
                <a:lumMod val="90000"/>
                <a:lumOff val="1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Rechteck 9"/>
          <p:cNvSpPr/>
          <p:nvPr>
            <p:custDataLst>
              <p:tags r:id="rId21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r>
              <a:rPr lang="de-DE" sz="800" dirty="0">
                <a:solidFill>
                  <a:srgbClr val="5F5F5F"/>
                </a:solidFill>
              </a:rPr>
              <a:t>Senacor Technologies AG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  <p:sp>
        <p:nvSpPr>
          <p:cNvPr id="12" name="VCT_Marker_ID_12" hidden="1"/>
          <p:cNvSpPr/>
          <p:nvPr>
            <p:custDataLst>
              <p:tags r:id="rId24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7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2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ransition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Blockchain</a:t>
            </a:r>
            <a:r>
              <a:rPr lang="en-US" dirty="0"/>
              <a:t> Lottery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indent="-180000"/>
            <a:r>
              <a:rPr lang="en-US" dirty="0">
                <a:solidFill>
                  <a:schemeClr val="bg1"/>
                </a:solidFill>
              </a:rPr>
              <a:t>Munich, 13.11.2016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Fancypants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Freihand 2"/>
              <p14:cNvContentPartPr/>
              <p14:nvPr/>
            </p14:nvContentPartPr>
            <p14:xfrm>
              <a:off x="3172990" y="4996952"/>
              <a:ext cx="0" cy="360"/>
            </p14:xfrm>
          </p:contentPart>
        </mc:Choice>
        <mc:Fallback>
          <p:pic>
            <p:nvPicPr>
              <p:cNvPr id="3" name="Freihand 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1618150" y="4473512"/>
              <a:ext cx="360" cy="360"/>
            </p14:xfrm>
          </p:contentPart>
        </mc:Choice>
        <mc:Fallback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9870" y="4465232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4891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>
          <a:xfrm>
            <a:off x="1748410" y="6525430"/>
            <a:ext cx="735300" cy="333613"/>
          </a:xfrm>
          <a:noFill/>
        </p:spPr>
        <p:txBody>
          <a:bodyPr/>
          <a:lstStyle/>
          <a:p>
            <a:fld id="{7299ED31-B6BD-4CFC-8C77-58961B6150E5}" type="datetime1">
              <a:rPr lang="en-US" smtClean="0">
                <a:solidFill>
                  <a:srgbClr val="5F5F5F"/>
                </a:solidFill>
              </a:rPr>
              <a:pPr/>
              <a:t>11/13/2016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0"/>
          </p:nvPr>
        </p:nvSpPr>
        <p:spPr>
          <a:xfrm>
            <a:off x="8244510" y="6525430"/>
            <a:ext cx="648664" cy="331526"/>
          </a:xfrm>
        </p:spPr>
        <p:txBody>
          <a:bodyPr/>
          <a:lstStyle/>
          <a:p>
            <a:fld id="{ACC26C6A-0CF6-4B2A-95E7-F1C069A12223}" type="slidenum">
              <a:rPr lang="en-US" smtClean="0">
                <a:solidFill>
                  <a:srgbClr val="5F5F5F"/>
                </a:solidFill>
              </a:rPr>
              <a:pPr/>
              <a:t>2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4213" y="908650"/>
            <a:ext cx="8208387" cy="5042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The Challenge: Write a “Lottery” Smart Contract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684213" y="1628752"/>
            <a:ext cx="7704211" cy="160761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Challenge Description:</a:t>
            </a:r>
          </a:p>
          <a:p>
            <a:r>
              <a:rPr lang="en-US" sz="1600" b="0" i="1" dirty="0">
                <a:solidFill>
                  <a:schemeClr val="bg1"/>
                </a:solidFill>
              </a:rPr>
              <a:t>	„Write a </a:t>
            </a:r>
            <a:r>
              <a:rPr lang="en-US" sz="1600" i="1" dirty="0">
                <a:solidFill>
                  <a:schemeClr val="bg1"/>
                </a:solidFill>
              </a:rPr>
              <a:t>Lottery-Smart-Contract</a:t>
            </a:r>
            <a:r>
              <a:rPr lang="en-US" sz="1600" b="0" i="1" dirty="0">
                <a:solidFill>
                  <a:schemeClr val="bg1"/>
                </a:solidFill>
              </a:rPr>
              <a:t> using the </a:t>
            </a:r>
            <a:r>
              <a:rPr lang="en-US" sz="1600" i="1" dirty="0" err="1">
                <a:solidFill>
                  <a:schemeClr val="bg1"/>
                </a:solidFill>
              </a:rPr>
              <a:t>Ethereum</a:t>
            </a:r>
            <a:r>
              <a:rPr lang="en-US" sz="1600" i="1" dirty="0">
                <a:solidFill>
                  <a:schemeClr val="bg1"/>
                </a:solidFill>
              </a:rPr>
              <a:t> platform</a:t>
            </a:r>
            <a:r>
              <a:rPr lang="en-US" sz="1600" b="0" i="1" dirty="0">
                <a:solidFill>
                  <a:schemeClr val="bg1"/>
                </a:solidFill>
              </a:rPr>
              <a:t>. It has to be possible that several players participate in the lottery (the contract). In the end only one of the participants should be marked as the winner.“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7" name="Datumsplatzhalter 1"/>
          <p:cNvSpPr txBox="1">
            <a:spLocks/>
          </p:cNvSpPr>
          <p:nvPr/>
        </p:nvSpPr>
        <p:spPr bwMode="gray">
          <a:xfrm>
            <a:off x="1748410" y="6525430"/>
            <a:ext cx="735300" cy="333613"/>
          </a:xfrm>
          <a:prstGeom prst="rect">
            <a:avLst/>
          </a:prstGeom>
          <a:noFill/>
        </p:spPr>
        <p:txBody>
          <a:bodyPr vert="horz" lIns="0" tIns="0" rIns="0" bIns="126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</a:t>
            </a:r>
          </a:p>
        </p:txBody>
      </p:sp>
      <p:pic>
        <p:nvPicPr>
          <p:cNvPr id="77" name="Grafik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19" y="3285224"/>
            <a:ext cx="1796478" cy="2160000"/>
          </a:xfrm>
          <a:prstGeom prst="rect">
            <a:avLst/>
          </a:prstGeom>
        </p:spPr>
      </p:pic>
      <p:pic>
        <p:nvPicPr>
          <p:cNvPr id="9218" name="Picture 2" descr="Image result for ethereum logo whit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80" y="3133771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4"/>
          <p:cNvSpPr txBox="1">
            <a:spLocks/>
          </p:cNvSpPr>
          <p:nvPr/>
        </p:nvSpPr>
        <p:spPr bwMode="gray">
          <a:xfrm>
            <a:off x="6588424" y="3539462"/>
            <a:ext cx="1800000" cy="5042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algn="ctr">
              <a:spcBef>
                <a:spcPct val="0"/>
              </a:spcBef>
              <a:buNone/>
              <a:defRPr sz="1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play the </a:t>
            </a:r>
            <a:r>
              <a:rPr lang="en-US" sz="2400" dirty="0"/>
              <a:t>Lottery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gray">
          <a:xfrm>
            <a:off x="6588424" y="4655686"/>
            <a:ext cx="1800000" cy="5042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algn="ctr">
              <a:spcBef>
                <a:spcPct val="0"/>
              </a:spcBef>
              <a:buNone/>
              <a:defRPr sz="1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Win</a:t>
            </a:r>
          </a:p>
          <a:p>
            <a:r>
              <a:rPr lang="en-US" dirty="0"/>
              <a:t>or lose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5710680" y="4457799"/>
            <a:ext cx="900000" cy="900000"/>
            <a:chOff x="782115" y="2833218"/>
            <a:chExt cx="1080000" cy="1080000"/>
          </a:xfrm>
          <a:effectLst/>
        </p:grpSpPr>
        <p:sp>
          <p:nvSpPr>
            <p:cNvPr id="14" name="Abgerundetes Rechteck 13"/>
            <p:cNvSpPr/>
            <p:nvPr/>
          </p:nvSpPr>
          <p:spPr bwMode="gray">
            <a:xfrm>
              <a:off x="782115" y="2833218"/>
              <a:ext cx="1080000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15" name="Picture 12" descr="https://maxcdn.icons8.com/Share/icon/Cinema//treasure_chest16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15" y="2923218"/>
              <a:ext cx="89999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pieren 15"/>
          <p:cNvGrpSpPr/>
          <p:nvPr/>
        </p:nvGrpSpPr>
        <p:grpSpPr>
          <a:xfrm>
            <a:off x="5710680" y="3341575"/>
            <a:ext cx="900000" cy="900000"/>
            <a:chOff x="2974176" y="3996088"/>
            <a:chExt cx="900000" cy="900000"/>
          </a:xfrm>
        </p:grpSpPr>
        <p:sp>
          <p:nvSpPr>
            <p:cNvPr id="17" name="Abgerundetes Rechteck 16"/>
            <p:cNvSpPr/>
            <p:nvPr/>
          </p:nvSpPr>
          <p:spPr bwMode="gray">
            <a:xfrm>
              <a:off x="2974176" y="3996088"/>
              <a:ext cx="900000" cy="90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Bildergebnis für icon lotter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740" y="4122088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18861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>
                <a:solidFill>
                  <a:schemeClr val="bg1"/>
                </a:solidFill>
              </a:rPr>
              <a:t>Why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using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Blockchain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107504" y="1628800"/>
            <a:ext cx="8642350" cy="45370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Decentralized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Democratic </a:t>
            </a:r>
            <a:r>
              <a:rPr lang="de-DE" sz="2400" dirty="0" err="1">
                <a:solidFill>
                  <a:schemeClr val="bg1"/>
                </a:solidFill>
              </a:rPr>
              <a:t>network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No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trusted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third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party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needed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>
                <a:solidFill>
                  <a:srgbClr val="5F5F5F"/>
                </a:solidFill>
              </a:rPr>
              <a:pPr/>
              <a:t>3</a:t>
            </a:fld>
            <a:endParaRPr lang="de-DE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366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 bwMode="gray">
          <a:xfrm>
            <a:off x="3563888" y="3068960"/>
            <a:ext cx="2016224" cy="720080"/>
          </a:xfrm>
          <a:prstGeom prst="rightArrow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>
          <a:xfrm>
            <a:off x="1748410" y="6525430"/>
            <a:ext cx="735300" cy="333613"/>
          </a:xfrm>
          <a:noFill/>
        </p:spPr>
        <p:txBody>
          <a:bodyPr/>
          <a:lstStyle/>
          <a:p>
            <a:fld id="{7299ED31-B6BD-4CFC-8C77-58961B6150E5}" type="datetime1">
              <a:rPr lang="en-US" smtClean="0">
                <a:solidFill>
                  <a:srgbClr val="5F5F5F"/>
                </a:solidFill>
              </a:rPr>
              <a:pPr/>
              <a:t>11/13/2016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0"/>
          </p:nvPr>
        </p:nvSpPr>
        <p:spPr>
          <a:xfrm>
            <a:off x="8244510" y="6525430"/>
            <a:ext cx="648664" cy="331526"/>
          </a:xfrm>
        </p:spPr>
        <p:txBody>
          <a:bodyPr/>
          <a:lstStyle/>
          <a:p>
            <a:fld id="{ACC26C6A-0CF6-4B2A-95E7-F1C069A12223}" type="slidenum">
              <a:rPr lang="en-US" smtClean="0">
                <a:solidFill>
                  <a:srgbClr val="5F5F5F"/>
                </a:solidFill>
              </a:rPr>
              <a:pPr/>
              <a:t>4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4213" y="908650"/>
            <a:ext cx="8208387" cy="5042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Smart Contracts</a:t>
            </a:r>
          </a:p>
        </p:txBody>
      </p:sp>
      <p:sp>
        <p:nvSpPr>
          <p:cNvPr id="7" name="Datumsplatzhalter 1"/>
          <p:cNvSpPr txBox="1">
            <a:spLocks/>
          </p:cNvSpPr>
          <p:nvPr/>
        </p:nvSpPr>
        <p:spPr bwMode="gray">
          <a:xfrm>
            <a:off x="1748410" y="6525430"/>
            <a:ext cx="735300" cy="333613"/>
          </a:xfrm>
          <a:prstGeom prst="rect">
            <a:avLst/>
          </a:prstGeom>
          <a:noFill/>
        </p:spPr>
        <p:txBody>
          <a:bodyPr vert="horz" lIns="0" tIns="0" rIns="0" bIns="126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9ED31-B6BD-4CFC-8C77-58961B6150E5}" type="datetime1">
              <a:rPr lang="en-US" smtClean="0"/>
              <a:pPr/>
              <a:t>11/13/2016</a:t>
            </a:fld>
            <a:endParaRPr lang="en-US" dirty="0"/>
          </a:p>
        </p:txBody>
      </p:sp>
      <p:pic>
        <p:nvPicPr>
          <p:cNvPr id="77" name="Grafik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235614"/>
            <a:ext cx="1796478" cy="2160000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65" y="2220239"/>
            <a:ext cx="1807089" cy="2160000"/>
          </a:xfrm>
          <a:prstGeom prst="rect">
            <a:avLst/>
          </a:prstGeom>
        </p:spPr>
      </p:pic>
      <p:pic>
        <p:nvPicPr>
          <p:cNvPr id="10" name="Picture 2" descr="Image result for ethereum logo white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70" y="2204864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866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494713" y="6526213"/>
            <a:ext cx="649287" cy="331787"/>
          </a:xfrm>
        </p:spPr>
        <p:txBody>
          <a:bodyPr/>
          <a:lstStyle/>
          <a:p>
            <a:fld id="{ACC26C6A-0CF6-4B2A-95E7-F1C069A12223}" type="slidenum">
              <a:rPr lang="en-US" sz="600" smtClean="0">
                <a:solidFill>
                  <a:schemeClr val="tx1"/>
                </a:solidFill>
              </a:rPr>
              <a:pPr/>
              <a:t>5</a:t>
            </a:fld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245370" y="391914"/>
            <a:ext cx="1573912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MIST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1245370" y="3193077"/>
            <a:ext cx="1573912" cy="38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Web3 API</a:t>
            </a:r>
          </a:p>
        </p:txBody>
      </p:sp>
      <p:sp>
        <p:nvSpPr>
          <p:cNvPr id="49" name="Rechteck 48"/>
          <p:cNvSpPr/>
          <p:nvPr/>
        </p:nvSpPr>
        <p:spPr>
          <a:xfrm>
            <a:off x="1245370" y="3573283"/>
            <a:ext cx="1573912" cy="148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Ethereum</a:t>
            </a:r>
            <a:r>
              <a:rPr lang="de-DE" sz="1400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50" name="Rechteck 49"/>
          <p:cNvSpPr/>
          <p:nvPr/>
        </p:nvSpPr>
        <p:spPr>
          <a:xfrm>
            <a:off x="1438532" y="4035245"/>
            <a:ext cx="1187588" cy="8810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Lottery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Contract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202507" y="5340151"/>
            <a:ext cx="1573912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Blockchain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438532" y="5487789"/>
            <a:ext cx="1187588" cy="4953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Contract</a:t>
            </a:r>
            <a:r>
              <a:rPr lang="de-DE" sz="1400" dirty="0">
                <a:solidFill>
                  <a:schemeClr val="tx1"/>
                </a:solidFill>
              </a:rPr>
              <a:t> State</a:t>
            </a:r>
          </a:p>
        </p:txBody>
      </p:sp>
      <p:sp>
        <p:nvSpPr>
          <p:cNvPr id="53" name="Rechteck 52"/>
          <p:cNvSpPr/>
          <p:nvPr/>
        </p:nvSpPr>
        <p:spPr>
          <a:xfrm>
            <a:off x="4460057" y="5340151"/>
            <a:ext cx="1573912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Blockchain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653219" y="5487789"/>
            <a:ext cx="1187588" cy="4953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Contract</a:t>
            </a:r>
            <a:r>
              <a:rPr lang="de-DE" sz="1400" dirty="0">
                <a:solidFill>
                  <a:schemeClr val="tx1"/>
                </a:solidFill>
              </a:rPr>
              <a:t> State</a:t>
            </a:r>
          </a:p>
        </p:txBody>
      </p:sp>
      <p:sp>
        <p:nvSpPr>
          <p:cNvPr id="55" name="Rechteck 54"/>
          <p:cNvSpPr/>
          <p:nvPr/>
        </p:nvSpPr>
        <p:spPr>
          <a:xfrm>
            <a:off x="4460057" y="3193077"/>
            <a:ext cx="1573912" cy="38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Web3 API</a:t>
            </a:r>
          </a:p>
        </p:txBody>
      </p:sp>
      <p:sp>
        <p:nvSpPr>
          <p:cNvPr id="56" name="Rechteck 55"/>
          <p:cNvSpPr/>
          <p:nvPr/>
        </p:nvSpPr>
        <p:spPr>
          <a:xfrm>
            <a:off x="4460057" y="3573283"/>
            <a:ext cx="1573912" cy="148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Ethereum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653219" y="4035244"/>
            <a:ext cx="1187588" cy="8810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Smart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Contract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Lottery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460057" y="1949251"/>
            <a:ext cx="1573912" cy="55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Node</a:t>
            </a:r>
            <a:r>
              <a:rPr lang="de-DE" sz="1400" dirty="0">
                <a:solidFill>
                  <a:schemeClr val="tx1"/>
                </a:solidFill>
              </a:rPr>
              <a:t> JS</a:t>
            </a:r>
          </a:p>
        </p:txBody>
      </p:sp>
      <p:sp>
        <p:nvSpPr>
          <p:cNvPr id="59" name="Rechteck 58"/>
          <p:cNvSpPr/>
          <p:nvPr/>
        </p:nvSpPr>
        <p:spPr>
          <a:xfrm>
            <a:off x="4460057" y="373660"/>
            <a:ext cx="1573912" cy="7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Slack</a:t>
            </a:r>
            <a:r>
              <a:rPr lang="de-DE" sz="1400" dirty="0">
                <a:solidFill>
                  <a:schemeClr val="tx1"/>
                </a:solidFill>
              </a:rPr>
              <a:t> Chat</a:t>
            </a:r>
          </a:p>
        </p:txBody>
      </p:sp>
      <p:sp>
        <p:nvSpPr>
          <p:cNvPr id="60" name="Rechteck 59"/>
          <p:cNvSpPr/>
          <p:nvPr/>
        </p:nvSpPr>
        <p:spPr>
          <a:xfrm>
            <a:off x="4460057" y="1083270"/>
            <a:ext cx="1573912" cy="38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Slack</a:t>
            </a:r>
            <a:r>
              <a:rPr lang="de-DE" sz="1400" dirty="0">
                <a:solidFill>
                  <a:schemeClr val="tx1"/>
                </a:solidFill>
              </a:rPr>
              <a:t> Bot</a:t>
            </a:r>
          </a:p>
        </p:txBody>
      </p:sp>
      <p:sp>
        <p:nvSpPr>
          <p:cNvPr id="61" name="Rechteck 60"/>
          <p:cNvSpPr/>
          <p:nvPr/>
        </p:nvSpPr>
        <p:spPr>
          <a:xfrm>
            <a:off x="7300040" y="1949251"/>
            <a:ext cx="1355213" cy="55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Twilio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2" name="Gerader Verbinder 61"/>
          <p:cNvCxnSpPr/>
          <p:nvPr/>
        </p:nvCxnSpPr>
        <p:spPr>
          <a:xfrm flipH="1">
            <a:off x="3522979" y="129975"/>
            <a:ext cx="16671" cy="6357938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7" idx="2"/>
            <a:endCxn id="48" idx="0"/>
          </p:cNvCxnSpPr>
          <p:nvPr/>
        </p:nvCxnSpPr>
        <p:spPr>
          <a:xfrm>
            <a:off x="2032326" y="1463476"/>
            <a:ext cx="0" cy="172960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0" idx="2"/>
            <a:endCxn id="52" idx="0"/>
          </p:cNvCxnSpPr>
          <p:nvPr/>
        </p:nvCxnSpPr>
        <p:spPr>
          <a:xfrm>
            <a:off x="2032326" y="4916307"/>
            <a:ext cx="0" cy="571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2" idx="3"/>
            <a:endCxn id="54" idx="1"/>
          </p:cNvCxnSpPr>
          <p:nvPr/>
        </p:nvCxnSpPr>
        <p:spPr>
          <a:xfrm>
            <a:off x="2626120" y="5735439"/>
            <a:ext cx="202709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7" idx="2"/>
            <a:endCxn id="54" idx="0"/>
          </p:cNvCxnSpPr>
          <p:nvPr/>
        </p:nvCxnSpPr>
        <p:spPr>
          <a:xfrm>
            <a:off x="5247013" y="4916307"/>
            <a:ext cx="0" cy="571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4713605" y="2507259"/>
            <a:ext cx="0" cy="68581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0"/>
            <a:endCxn id="60" idx="2"/>
          </p:cNvCxnSpPr>
          <p:nvPr/>
        </p:nvCxnSpPr>
        <p:spPr>
          <a:xfrm flipV="1">
            <a:off x="5247013" y="1463476"/>
            <a:ext cx="0" cy="4857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8" idx="3"/>
            <a:endCxn id="61" idx="1"/>
          </p:cNvCxnSpPr>
          <p:nvPr/>
        </p:nvCxnSpPr>
        <p:spPr>
          <a:xfrm>
            <a:off x="6033969" y="2228255"/>
            <a:ext cx="1266071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krümmter Verbinder 69"/>
          <p:cNvCxnSpPr>
            <a:stCxn id="61" idx="3"/>
          </p:cNvCxnSpPr>
          <p:nvPr/>
        </p:nvCxnSpPr>
        <p:spPr>
          <a:xfrm flipH="1" flipV="1">
            <a:off x="8123072" y="775888"/>
            <a:ext cx="532181" cy="1452367"/>
          </a:xfrm>
          <a:prstGeom prst="curvedConnector3">
            <a:avLst>
              <a:gd name="adj1" fmla="val -42955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V="1">
            <a:off x="827584" y="945880"/>
            <a:ext cx="417786" cy="25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827584" y="1887696"/>
            <a:ext cx="94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</a:rPr>
              <a:t>Contract</a:t>
            </a:r>
            <a:endParaRPr lang="de-DE" sz="1400" dirty="0">
              <a:solidFill>
                <a:schemeClr val="bg1"/>
              </a:solidFill>
            </a:endParaRPr>
          </a:p>
          <a:p>
            <a:r>
              <a:rPr lang="de-DE" sz="1400" dirty="0" err="1">
                <a:solidFill>
                  <a:schemeClr val="bg1"/>
                </a:solidFill>
              </a:rPr>
              <a:t>Creation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312943" y="1108490"/>
            <a:ext cx="94776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</a:rPr>
              <a:t>Deploy</a:t>
            </a:r>
            <a:endParaRPr lang="de-DE" sz="1400" dirty="0">
              <a:solidFill>
                <a:schemeClr val="bg1"/>
              </a:solidFill>
            </a:endParaRPr>
          </a:p>
          <a:p>
            <a:r>
              <a:rPr lang="de-DE" sz="1400" dirty="0" err="1">
                <a:solidFill>
                  <a:schemeClr val="bg1"/>
                </a:solidFill>
              </a:rPr>
              <a:t>Contract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3564926" y="5340151"/>
            <a:ext cx="618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</a:rPr>
              <a:t>Sync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4780261" y="2542047"/>
            <a:ext cx="909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Request</a:t>
            </a:r>
          </a:p>
          <a:p>
            <a:r>
              <a:rPr lang="de-DE" sz="1400" dirty="0">
                <a:solidFill>
                  <a:schemeClr val="bg1"/>
                </a:solidFill>
              </a:rPr>
              <a:t>Winner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3555274" y="2508077"/>
            <a:ext cx="1140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</a:rPr>
              <a:t>Register</a:t>
            </a:r>
          </a:p>
          <a:p>
            <a:pPr algn="r"/>
            <a:r>
              <a:rPr lang="de-DE" sz="1400" dirty="0" err="1">
                <a:solidFill>
                  <a:schemeClr val="bg1"/>
                </a:solidFill>
              </a:rPr>
              <a:t>Participant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0" name="Gerade Verbindung mit Pfeil 79"/>
          <p:cNvCxnSpPr/>
          <p:nvPr/>
        </p:nvCxnSpPr>
        <p:spPr>
          <a:xfrm>
            <a:off x="5689934" y="2507259"/>
            <a:ext cx="0" cy="68581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6105977" y="620688"/>
            <a:ext cx="134634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Join</a:t>
            </a:r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with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phone</a:t>
            </a:r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number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4355976" y="1579919"/>
            <a:ext cx="2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Listen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Participants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8254416" y="1275191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SMS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261649" y="1488382"/>
            <a:ext cx="133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</a:rPr>
              <a:t>participant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H="1">
            <a:off x="6272964" y="881657"/>
            <a:ext cx="1464836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6013750" y="1981439"/>
            <a:ext cx="2317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Send</a:t>
            </a:r>
          </a:p>
          <a:p>
            <a:r>
              <a:rPr lang="de-DE" sz="1400" dirty="0" err="1">
                <a:solidFill>
                  <a:schemeClr val="bg1"/>
                </a:solidFill>
              </a:rPr>
              <a:t>message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</a:p>
          <a:p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client</a:t>
            </a:r>
            <a:endParaRPr lang="de-DE" sz="1400" dirty="0">
              <a:solidFill>
                <a:schemeClr val="bg1"/>
              </a:solidFill>
            </a:endParaRPr>
          </a:p>
        </p:txBody>
      </p:sp>
      <p:grpSp>
        <p:nvGrpSpPr>
          <p:cNvPr id="112" name="Gruppieren 111"/>
          <p:cNvGrpSpPr/>
          <p:nvPr/>
        </p:nvGrpSpPr>
        <p:grpSpPr>
          <a:xfrm>
            <a:off x="7688763" y="412055"/>
            <a:ext cx="432048" cy="720080"/>
            <a:chOff x="3887738" y="1052736"/>
            <a:chExt cx="432048" cy="720080"/>
          </a:xfrm>
        </p:grpSpPr>
        <p:cxnSp>
          <p:nvCxnSpPr>
            <p:cNvPr id="113" name="Gerade Verbindung 6"/>
            <p:cNvCxnSpPr/>
            <p:nvPr/>
          </p:nvCxnSpPr>
          <p:spPr bwMode="gray">
            <a:xfrm>
              <a:off x="3887738" y="1340768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7"/>
            <p:cNvCxnSpPr/>
            <p:nvPr/>
          </p:nvCxnSpPr>
          <p:spPr bwMode="gray">
            <a:xfrm>
              <a:off x="4103762" y="1268760"/>
              <a:ext cx="186" cy="2880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Ellipse 114"/>
            <p:cNvSpPr/>
            <p:nvPr/>
          </p:nvSpPr>
          <p:spPr bwMode="gray">
            <a:xfrm>
              <a:off x="3995750" y="1052736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16" name="Gerade Verbindung 9"/>
            <p:cNvCxnSpPr/>
            <p:nvPr/>
          </p:nvCxnSpPr>
          <p:spPr bwMode="gray">
            <a:xfrm flipV="1">
              <a:off x="3923928" y="1556792"/>
              <a:ext cx="179834" cy="21602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0"/>
            <p:cNvCxnSpPr/>
            <p:nvPr/>
          </p:nvCxnSpPr>
          <p:spPr bwMode="gray">
            <a:xfrm flipH="1" flipV="1">
              <a:off x="4103762" y="1559769"/>
              <a:ext cx="180206" cy="2106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57723" y="413407"/>
            <a:ext cx="432048" cy="720080"/>
            <a:chOff x="3887738" y="1052736"/>
            <a:chExt cx="432048" cy="720080"/>
          </a:xfrm>
        </p:grpSpPr>
        <p:cxnSp>
          <p:nvCxnSpPr>
            <p:cNvPr id="119" name="Gerade Verbindung 6"/>
            <p:cNvCxnSpPr/>
            <p:nvPr/>
          </p:nvCxnSpPr>
          <p:spPr bwMode="gray">
            <a:xfrm>
              <a:off x="3887738" y="1340768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7"/>
            <p:cNvCxnSpPr/>
            <p:nvPr/>
          </p:nvCxnSpPr>
          <p:spPr bwMode="gray">
            <a:xfrm>
              <a:off x="4103762" y="1268760"/>
              <a:ext cx="186" cy="2880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Ellipse 120"/>
            <p:cNvSpPr/>
            <p:nvPr/>
          </p:nvSpPr>
          <p:spPr bwMode="gray">
            <a:xfrm>
              <a:off x="3995750" y="1052736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22" name="Gerade Verbindung 9"/>
            <p:cNvCxnSpPr/>
            <p:nvPr/>
          </p:nvCxnSpPr>
          <p:spPr bwMode="gray">
            <a:xfrm flipV="1">
              <a:off x="3923928" y="1556792"/>
              <a:ext cx="179834" cy="21602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0"/>
            <p:cNvCxnSpPr/>
            <p:nvPr/>
          </p:nvCxnSpPr>
          <p:spPr bwMode="gray">
            <a:xfrm flipH="1" flipV="1">
              <a:off x="4103762" y="1559769"/>
              <a:ext cx="180206" cy="2106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4123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3803914" cy="2852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36912"/>
            <a:ext cx="4475989" cy="3356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>
                <a:solidFill>
                  <a:schemeClr val="bg1"/>
                </a:solidFill>
              </a:rPr>
              <a:t>Thanks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for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your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attention</a:t>
            </a:r>
            <a:r>
              <a:rPr lang="de-DE" sz="2400" dirty="0">
                <a:solidFill>
                  <a:schemeClr val="bg1"/>
                </a:solidFill>
              </a:rPr>
              <a:t>!!!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49335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21107_Senacor Vorlage_neuesCICD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1_20121107_Senacor Vorlage_neuesCICD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3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20121107_Senacor Vorlage_neuesCICD</Template>
  <TotalTime>0</TotalTime>
  <Words>205</Words>
  <Application>Microsoft Office PowerPoint</Application>
  <PresentationFormat>Bildschirmpräsentation (4:3)</PresentationFormat>
  <Paragraphs>69</Paragraphs>
  <Slides>6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Symbol</vt:lpstr>
      <vt:lpstr>Verdana</vt:lpstr>
      <vt:lpstr>Wingdings</vt:lpstr>
      <vt:lpstr>20121107_Senacor Vorlage_neuesCICD</vt:lpstr>
      <vt:lpstr>1_20121107_Senacor Vorlage_neuesCICD</vt:lpstr>
      <vt:lpstr>think-cell Slide</vt:lpstr>
      <vt:lpstr>How to create a Blockchain Lottery</vt:lpstr>
      <vt:lpstr>The Challenge: Write a “Lottery” Smart Contract</vt:lpstr>
      <vt:lpstr>Why using Blockchain?</vt:lpstr>
      <vt:lpstr>Smart Contracts</vt:lpstr>
      <vt:lpstr>PowerPoint-Präsentation</vt:lpstr>
      <vt:lpstr>Thanks for your attention!!!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Bösch, Christoph</dc:creator>
  <dc:description>Optimiert für MS PowerPoint 2010/2011.</dc:description>
  <cp:lastModifiedBy>Andreas Denner</cp:lastModifiedBy>
  <cp:revision>260</cp:revision>
  <dcterms:created xsi:type="dcterms:W3CDTF">2016-10-11T21:21:32Z</dcterms:created>
  <dcterms:modified xsi:type="dcterms:W3CDTF">2016-11-13T12:12:54Z</dcterms:modified>
</cp:coreProperties>
</file>