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60" r:id="rId3"/>
    <p:sldId id="261" r:id="rId4"/>
    <p:sldId id="262" r:id="rId5"/>
    <p:sldId id="263" r:id="rId6"/>
    <p:sldId id="265" r:id="rId7"/>
    <p:sldId id="269" r:id="rId8"/>
    <p:sldId id="266" r:id="rId9"/>
    <p:sldId id="270" r:id="rId10"/>
    <p:sldId id="271" r:id="rId11"/>
    <p:sldId id="267" r:id="rId12"/>
    <p:sldId id="268" r:id="rId13"/>
    <p:sldId id="264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39A"/>
    <a:srgbClr val="F1BE48"/>
    <a:srgbClr val="6E6259"/>
    <a:srgbClr val="010000"/>
    <a:srgbClr val="C8102E"/>
    <a:srgbClr val="7A6E67"/>
    <a:srgbClr val="F2BF49"/>
    <a:srgbClr val="ADA07A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5" autoAdjust="0"/>
    <p:restoredTop sz="88391" autoAdjust="0"/>
  </p:normalViewPr>
  <p:slideViewPr>
    <p:cSldViewPr>
      <p:cViewPr varScale="1">
        <p:scale>
          <a:sx n="106" d="100"/>
          <a:sy n="106" d="100"/>
        </p:scale>
        <p:origin x="126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5A0C9-E830-1241-BEA3-6925DA004EC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84522-76EF-EF4D-8870-07F3436BA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2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45082-6AF3-024B-A14D-C5AD8123919E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6D18E-8B09-B24B-9169-4FC527B8D8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885950"/>
            <a:ext cx="6629400" cy="800100"/>
          </a:xfrm>
        </p:spPr>
        <p:txBody>
          <a:bodyPr anchor="b"/>
          <a:lstStyle>
            <a:lvl1pPr>
              <a:defRPr>
                <a:solidFill>
                  <a:srgbClr val="F1BE4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686050"/>
            <a:ext cx="6248400" cy="131445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2616994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622697"/>
            <a:ext cx="3562350" cy="29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971550"/>
            <a:ext cx="3657600" cy="342900"/>
          </a:xfr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dirty="0"/>
              <a:t>Unit Name Goes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14300"/>
            <a:ext cx="2000250" cy="3771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"/>
            <a:ext cx="5848350" cy="3771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9144000" cy="5715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4300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800100"/>
            <a:ext cx="76200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2616994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ISU LEFT white.eps"/>
          <p:cNvPicPr>
            <a:picLocks noChangeAspect="1"/>
          </p:cNvPicPr>
          <p:nvPr userDrawn="1"/>
        </p:nvPicPr>
        <p:blipFill>
          <a:blip r:embed="rId13"/>
          <a:srcRect b="38235"/>
          <a:stretch>
            <a:fillRect/>
          </a:stretch>
        </p:blipFill>
        <p:spPr bwMode="auto">
          <a:xfrm>
            <a:off x="533400" y="4774446"/>
            <a:ext cx="2396490" cy="19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715000" y="473632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i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algn="r"/>
            <a:r>
              <a:rPr lang="en-US" dirty="0"/>
              <a:t>Unit Name Goes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810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04950"/>
            <a:ext cx="8001000" cy="11811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Mapping Housing Ownership Type and Demographic Profile of the U.S.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429000"/>
            <a:ext cx="6248400" cy="361950"/>
          </a:xfrm>
        </p:spPr>
        <p:txBody>
          <a:bodyPr/>
          <a:lstStyle/>
          <a:p>
            <a:r>
              <a:rPr lang="en-US" sz="2800" b="1" dirty="0"/>
              <a:t>Rakibul Ahasan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8312" y="971550"/>
            <a:ext cx="4484687" cy="342900"/>
          </a:xfrm>
        </p:spPr>
        <p:txBody>
          <a:bodyPr/>
          <a:lstStyle/>
          <a:p>
            <a:r>
              <a:rPr lang="en-US" dirty="0"/>
              <a:t>Department of Community and Regional Planning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C19041F-A7B2-45B9-B7F4-3D2AB107D34C}"/>
              </a:ext>
            </a:extLst>
          </p:cNvPr>
          <p:cNvSpPr txBox="1">
            <a:spLocks/>
          </p:cNvSpPr>
          <p:nvPr/>
        </p:nvSpPr>
        <p:spPr bwMode="auto">
          <a:xfrm>
            <a:off x="533400" y="3943350"/>
            <a:ext cx="62484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None/>
              <a:defRPr sz="2400">
                <a:solidFill>
                  <a:srgbClr val="6E62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eaLnBrk="1" hangingPunct="1"/>
            <a:r>
              <a:rPr lang="en-US" kern="0" dirty="0" err="1"/>
              <a:t>Webmapping</a:t>
            </a:r>
            <a:r>
              <a:rPr lang="en-US" kern="0" dirty="0"/>
              <a:t> Final Project- Spring 2019</a:t>
            </a:r>
          </a:p>
        </p:txBody>
      </p:sp>
    </p:spTree>
    <p:extLst>
      <p:ext uri="{BB962C8B-B14F-4D97-AF65-F5344CB8AC3E}">
        <p14:creationId xmlns:p14="http://schemas.microsoft.com/office/powerpoint/2010/main" val="87335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9AAF-A401-42CE-A37F-49DD4ED3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Legend, Pop up and Layer Control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F7E76D-672C-427B-AB75-453CF85A4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604" y="1124019"/>
            <a:ext cx="6477000" cy="3436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80047-796A-4F93-BF0A-AC9E0EAEA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59E9C-5123-454B-9DA7-D3C4014C98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2798-1527-42BE-A283-71DF8F8E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Markers and Buttons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8DEBB9-1FD1-435E-8EE1-01928EF83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" y="1436610"/>
            <a:ext cx="9144000" cy="31234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96D3A-5758-418C-B3BD-50B27A572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1ABC2-2AC6-46CB-B2B9-3BDC594FD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994069-4215-4B0F-B847-D8877B7D6219}"/>
              </a:ext>
            </a:extLst>
          </p:cNvPr>
          <p:cNvSpPr/>
          <p:nvPr/>
        </p:nvSpPr>
        <p:spPr bwMode="auto">
          <a:xfrm>
            <a:off x="5105400" y="2952750"/>
            <a:ext cx="685800" cy="685800"/>
          </a:xfrm>
          <a:prstGeom prst="ellipse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668E76-DDEA-42EE-A0DD-39AFD391E3D8}"/>
              </a:ext>
            </a:extLst>
          </p:cNvPr>
          <p:cNvSpPr/>
          <p:nvPr/>
        </p:nvSpPr>
        <p:spPr bwMode="auto">
          <a:xfrm>
            <a:off x="7391400" y="2419350"/>
            <a:ext cx="685800" cy="685800"/>
          </a:xfrm>
          <a:prstGeom prst="ellipse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9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35AD-D111-4270-9C75-883DB617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2209800" cy="857250"/>
          </a:xfrm>
        </p:spPr>
        <p:txBody>
          <a:bodyPr/>
          <a:lstStyle/>
          <a:p>
            <a:r>
              <a:rPr lang="en-US" dirty="0" err="1"/>
              <a:t>Highmaps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8B5E86-88D8-498A-8CBE-5ED1CDE29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3400" y="809657"/>
            <a:ext cx="4800600" cy="37748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2DDC3-6D78-484F-BB2A-1EA644C62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1EF9E-19FB-46E5-85DB-27A32DD4E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23146-024E-4E61-97B6-E9F23A51C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05312"/>
            <a:ext cx="4191000" cy="35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8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C54C-D433-4969-8204-839A92D7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68684A-84EA-4A4F-8FDF-4BAB077E7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670220"/>
            <a:ext cx="4056479" cy="38898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F19EF-6144-4894-90C0-A7D905E21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E2562-70FA-4007-87D6-750294BFA2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106C3-BEFC-43AC-9CCB-E0C23C5ED146}"/>
              </a:ext>
            </a:extLst>
          </p:cNvPr>
          <p:cNvSpPr txBox="1"/>
          <p:nvPr/>
        </p:nvSpPr>
        <p:spPr>
          <a:xfrm>
            <a:off x="463990" y="1908299"/>
            <a:ext cx="428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>
                <a:latin typeface="+mj-lt"/>
              </a:rPr>
              <a:t>JQuery</a:t>
            </a:r>
            <a:r>
              <a:rPr lang="en-US" dirty="0">
                <a:latin typeface="+mj-lt"/>
              </a:rPr>
              <a:t> codes for data filtering</a:t>
            </a:r>
          </a:p>
        </p:txBody>
      </p:sp>
    </p:spTree>
    <p:extLst>
      <p:ext uri="{BB962C8B-B14F-4D97-AF65-F5344CB8AC3E}">
        <p14:creationId xmlns:p14="http://schemas.microsoft.com/office/powerpoint/2010/main" val="134113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A10F-260C-48A4-A924-851529C0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1FB12-545A-4658-8C13-12941F8D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6794"/>
            <a:ext cx="8001000" cy="3086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 was not sure how to incorporate multiple leaflet maps in one layout. It was really confusing and difficult for me to find out the way to use containers</a:t>
            </a:r>
          </a:p>
          <a:p>
            <a:r>
              <a:rPr lang="en-US" dirty="0">
                <a:solidFill>
                  <a:schemeClr val="tx1"/>
                </a:solidFill>
              </a:rPr>
              <a:t>Use of multiple legends in one map was interesting and way difficult to implement than I thought it would 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49D6A-7CEC-4651-A981-7373C5810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281FD-07D8-4B83-B046-09C19FBC58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7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51A2-3D38-46A0-BF93-590975AA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Maps (1)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B0B59B-415D-45F1-9915-7BA819251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058" y="782432"/>
            <a:ext cx="7067884" cy="37776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40A01-2264-4D78-A143-F35BCF0F8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19C32-CC25-489F-B35B-84B1652F76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873F-17AB-4AD6-A39A-423EF8F8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Maps (2)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9B0CD9-E835-43A7-A330-5DFFFD9C4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329" y="762355"/>
            <a:ext cx="6984141" cy="37764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75773-5878-446D-9956-E6C288EEF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B9AE2-FDF6-4C6E-94D4-715C49F70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40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7AB9-9B3C-406C-8054-E8B69193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Maps (3)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F705FB-543C-41DE-84C6-16E154D07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435" y="952455"/>
            <a:ext cx="6954690" cy="37764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A4265-37E1-482D-95EE-E63C55CD8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32347-A691-4813-94B7-7C672C7D49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4F59-2385-4BF8-AC97-591FDDFF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Maps 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F17FD-C9B5-48AD-9B90-213B9604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3DA-D92A-4110-9292-ABAF2CBCE5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72A1D5-9F75-4DA6-ACA5-BEE22D6F9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327" y="819150"/>
            <a:ext cx="4757505" cy="37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88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B142-287B-4A7F-AE8D-661309B4E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81150"/>
            <a:ext cx="7772400" cy="857250"/>
          </a:xfrm>
        </p:spPr>
        <p:txBody>
          <a:bodyPr/>
          <a:lstStyle/>
          <a:p>
            <a:pPr algn="ctr"/>
            <a:r>
              <a:rPr lang="en-US" sz="4800" b="1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92F20-B300-40CD-8286-C58C039DA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ACC98-0BC6-4871-A979-60AD795BA4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7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781"/>
            <a:ext cx="7772400" cy="857250"/>
          </a:xfrm>
        </p:spPr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269"/>
            <a:ext cx="7620000" cy="3086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Housing price is increasing, and the supply inventory has been decreasing</a:t>
            </a:r>
          </a:p>
          <a:p>
            <a:r>
              <a:rPr lang="en-US" dirty="0">
                <a:solidFill>
                  <a:schemeClr val="tx1"/>
                </a:solidFill>
              </a:rPr>
              <a:t>Median housing price increased by 7% in past year</a:t>
            </a:r>
          </a:p>
          <a:p>
            <a:r>
              <a:rPr lang="en-US" dirty="0">
                <a:solidFill>
                  <a:schemeClr val="tx1"/>
                </a:solidFill>
              </a:rPr>
              <a:t>Renter percentage is the highest since 1965 </a:t>
            </a:r>
          </a:p>
          <a:p>
            <a:r>
              <a:rPr lang="en-US" dirty="0">
                <a:solidFill>
                  <a:schemeClr val="tx1"/>
                </a:solidFill>
              </a:rPr>
              <a:t>37% people rent their houses, which increase by 6% in the past decade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0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D9C9-DB37-4849-A763-0FDC88AA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94509"/>
            <a:ext cx="7735432" cy="857250"/>
          </a:xfrm>
        </p:spPr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AEFD-6026-4512-AB72-3F85B10F7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16" y="1207453"/>
            <a:ext cx="7620000" cy="3086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 examine the distribution of renter-owned housing in all the states</a:t>
            </a:r>
          </a:p>
          <a:p>
            <a:r>
              <a:rPr lang="en-US" dirty="0">
                <a:solidFill>
                  <a:schemeClr val="tx1"/>
                </a:solidFill>
              </a:rPr>
              <a:t>To explore the relationship between median income and house ownership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77534-3987-44C1-A84F-3E8CC989A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F9D2E-B963-40C8-953C-37228BFAD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7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5ACE-5999-43B7-9E69-220F6E55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88" y="6326"/>
            <a:ext cx="7772400" cy="857250"/>
          </a:xfrm>
        </p:spPr>
        <p:txBody>
          <a:bodyPr/>
          <a:lstStyle/>
          <a:p>
            <a:r>
              <a:rPr lang="en-US" sz="3600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F538-FF74-4224-9020-8C0293CD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27903"/>
            <a:ext cx="7620000" cy="857250"/>
          </a:xfrm>
        </p:spPr>
        <p:txBody>
          <a:bodyPr/>
          <a:lstStyle/>
          <a:p>
            <a:r>
              <a:rPr lang="en-US" sz="2400" dirty="0"/>
              <a:t>The data used was collected from the US Census Bureau website (American Factfinder and from HUD website)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486D8-DF1C-4DD5-B780-63FC7EB3C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E822E-B591-4E6E-8E8E-41F12282A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3B45BD-CB17-4B23-B895-95E79909F8AF}"/>
              </a:ext>
            </a:extLst>
          </p:cNvPr>
          <p:cNvSpPr txBox="1">
            <a:spLocks/>
          </p:cNvSpPr>
          <p:nvPr/>
        </p:nvSpPr>
        <p:spPr bwMode="auto">
          <a:xfrm>
            <a:off x="533400" y="2106730"/>
            <a:ext cx="76200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eaLnBrk="1" hangingPunct="1"/>
            <a:r>
              <a:rPr lang="en-US" sz="2400" kern="0" dirty="0"/>
              <a:t>Excel </a:t>
            </a:r>
          </a:p>
          <a:p>
            <a:pPr eaLnBrk="1" hangingPunct="1"/>
            <a:r>
              <a:rPr lang="en-US" sz="2400" kern="0" dirty="0"/>
              <a:t>GeoJSON.io </a:t>
            </a:r>
          </a:p>
          <a:p>
            <a:pPr eaLnBrk="1" hangingPunct="1"/>
            <a:r>
              <a:rPr lang="en-US" sz="2400" kern="0" dirty="0"/>
              <a:t>HTML, CSS, JavaScript, and </a:t>
            </a:r>
            <a:r>
              <a:rPr lang="en-US" sz="2400" kern="0" dirty="0" err="1"/>
              <a:t>JQuery</a:t>
            </a:r>
            <a:r>
              <a:rPr lang="en-US" sz="2400" kern="0" dirty="0"/>
              <a:t> </a:t>
            </a:r>
          </a:p>
          <a:p>
            <a:pPr eaLnBrk="1" hangingPunct="1"/>
            <a:r>
              <a:rPr lang="en-US" sz="2400" kern="0" dirty="0"/>
              <a:t>Leaflet</a:t>
            </a:r>
          </a:p>
          <a:p>
            <a:pPr eaLnBrk="1" hangingPunct="1"/>
            <a:r>
              <a:rPr lang="en-US" sz="2400" kern="0" dirty="0" err="1"/>
              <a:t>HighMaps</a:t>
            </a:r>
            <a:endParaRPr lang="en-US" sz="2400" kern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833EAA-C5B5-45BF-9E55-F513F2A8BD39}"/>
              </a:ext>
            </a:extLst>
          </p:cNvPr>
          <p:cNvSpPr txBox="1">
            <a:spLocks/>
          </p:cNvSpPr>
          <p:nvPr/>
        </p:nvSpPr>
        <p:spPr bwMode="auto">
          <a:xfrm>
            <a:off x="480588" y="1394222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8102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E1126"/>
                </a:solidFill>
                <a:latin typeface="Univers 67 Condensed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E1126"/>
                </a:solidFill>
                <a:latin typeface="Univers 67 Condensed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E1126"/>
                </a:solidFill>
                <a:latin typeface="Univers 67 Condensed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E1126"/>
                </a:solidFill>
                <a:latin typeface="Univers 67 Condensed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E1126"/>
                </a:solidFill>
                <a:latin typeface="Univers 67 Condensed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E1126"/>
                </a:solidFill>
                <a:latin typeface="Univers 67 Condensed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E1126"/>
                </a:solidFill>
                <a:latin typeface="Univers 67 Condensed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E1126"/>
                </a:solidFill>
                <a:latin typeface="Univers 67 CondensedBold" charset="0"/>
              </a:defRPr>
            </a:lvl9pPr>
          </a:lstStyle>
          <a:p>
            <a:pPr eaLnBrk="1" hangingPunct="1"/>
            <a:r>
              <a:rPr lang="en-US" sz="3600" b="1" dirty="0" err="1"/>
              <a:t>Webmapping</a:t>
            </a:r>
            <a:r>
              <a:rPr lang="en-US" sz="3600" b="1" dirty="0"/>
              <a:t> technology used</a:t>
            </a:r>
            <a:endParaRPr 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302379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1267-7789-4AA8-87B0-1671F645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Maps Prepared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3761E-8808-44FE-B623-FAF38844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16794"/>
            <a:ext cx="7620000" cy="30861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Percentage of Renter-Occupied </a:t>
            </a:r>
            <a:r>
              <a:rPr lang="en-US" dirty="0" err="1">
                <a:solidFill>
                  <a:schemeClr val="tx1"/>
                </a:solidFill>
              </a:rPr>
              <a:t>Housinng</a:t>
            </a:r>
            <a:r>
              <a:rPr lang="en-US" dirty="0">
                <a:solidFill>
                  <a:schemeClr val="tx1"/>
                </a:solidFill>
              </a:rPr>
              <a:t> in each States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Population in each Major Races in Each States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Median Income of each of the States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Highmap</a:t>
            </a:r>
            <a:r>
              <a:rPr lang="en-US" dirty="0">
                <a:solidFill>
                  <a:schemeClr val="tx1"/>
                </a:solidFill>
              </a:rPr>
              <a:t> showing the Population Density in Each States.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2DF5E-BA58-4778-8DCD-F62655675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EF1E4-AEC7-4C43-BD9E-F751C309D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1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87EA-38FF-45F6-8423-6DA93F23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17433"/>
            <a:ext cx="2225787" cy="857250"/>
          </a:xfrm>
        </p:spPr>
        <p:txBody>
          <a:bodyPr/>
          <a:lstStyle/>
          <a:p>
            <a:r>
              <a:rPr lang="en-US" b="1" dirty="0"/>
              <a:t>Using containers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1FCB502-3717-4083-AF65-6C5E19A48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896" y="114300"/>
            <a:ext cx="6797787" cy="4269841"/>
          </a:xfrm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90715-CC49-4CA3-A83B-6108D5E2F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33791-9EF4-4D27-8DA3-2DF01E760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9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56EF-A4E9-4FE9-819D-D40CF4B3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Leaflet and overlay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3977-175A-458E-9E52-EF85A7F1C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35856"/>
            <a:ext cx="2438400" cy="30861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Leaflet maps were used to visualize-</a:t>
            </a:r>
          </a:p>
          <a:p>
            <a:pPr marL="0" indent="0">
              <a:buNone/>
            </a:pPr>
            <a:r>
              <a:rPr lang="en-US" sz="2400" dirty="0"/>
              <a:t>The base maps, legend creation and overlaying multiple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3301D-F6A0-4D47-B09D-43DCF0201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D7917-E323-493F-AF2F-534A15B9C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833A8D-33B6-4A02-997B-B8E2963B4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71550"/>
            <a:ext cx="633289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4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0143-7CA2-4F9F-A86F-01D5062B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5" y="1924698"/>
            <a:ext cx="2900205" cy="857250"/>
          </a:xfrm>
        </p:spPr>
        <p:txBody>
          <a:bodyPr/>
          <a:lstStyle/>
          <a:p>
            <a:r>
              <a:rPr lang="en-US" b="1" dirty="0"/>
              <a:t>Header, and First map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1E657C-B63A-4D92-BE7A-30393B6B5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283475"/>
            <a:ext cx="6100605" cy="41396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ABDA5-85F8-43E5-BAF8-F2C60DF1E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55A55-B992-4B0C-81DF-8E0F88E470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278F-9222-412A-AF65-E22EA279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48" y="1809750"/>
            <a:ext cx="4267200" cy="857250"/>
          </a:xfrm>
        </p:spPr>
        <p:txBody>
          <a:bodyPr/>
          <a:lstStyle/>
          <a:p>
            <a:r>
              <a:rPr lang="en-US" b="1" dirty="0"/>
              <a:t>Using Bootstrap buttons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2B9626-39AD-44F8-B8BF-7148C29E0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0" y="738117"/>
            <a:ext cx="3868848" cy="36850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17F67-ACFD-47B7-B976-65411A954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15F4B-E9D8-4BB2-A9CF-68D6AA07FA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2894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170</TotalTime>
  <Words>279</Words>
  <Application>Microsoft Office PowerPoint</Application>
  <PresentationFormat>On-screen Show (16:9)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Times</vt:lpstr>
      <vt:lpstr>Univers 65</vt:lpstr>
      <vt:lpstr>Univers 67 CondensedBold</vt:lpstr>
      <vt:lpstr>Wingdings</vt:lpstr>
      <vt:lpstr>PowerPoint</vt:lpstr>
      <vt:lpstr>Mapping Housing Ownership Type and Demographic Profile of the U.S.</vt:lpstr>
      <vt:lpstr>Background</vt:lpstr>
      <vt:lpstr>Objective</vt:lpstr>
      <vt:lpstr>Data</vt:lpstr>
      <vt:lpstr>Maps Prepared</vt:lpstr>
      <vt:lpstr>Using containers</vt:lpstr>
      <vt:lpstr>Leaflet and overlay</vt:lpstr>
      <vt:lpstr>Header, and First map</vt:lpstr>
      <vt:lpstr>Using Bootstrap buttons</vt:lpstr>
      <vt:lpstr>Legend, Pop up and Layer Control</vt:lpstr>
      <vt:lpstr>Markers and Buttons</vt:lpstr>
      <vt:lpstr>Highmaps</vt:lpstr>
      <vt:lpstr>Data Filtering</vt:lpstr>
      <vt:lpstr>Challenges</vt:lpstr>
      <vt:lpstr>Final Maps (1)</vt:lpstr>
      <vt:lpstr>Final Maps (2)</vt:lpstr>
      <vt:lpstr>Final Maps (3)</vt:lpstr>
      <vt:lpstr>Final Maps (4)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Ahasan, Rakibul [C R P]</dc:creator>
  <cp:lastModifiedBy>Rakibul Ahasan</cp:lastModifiedBy>
  <cp:revision>16</cp:revision>
  <dcterms:created xsi:type="dcterms:W3CDTF">2018-04-04T18:20:04Z</dcterms:created>
  <dcterms:modified xsi:type="dcterms:W3CDTF">2019-05-06T01:41:33Z</dcterms:modified>
</cp:coreProperties>
</file>