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57" r:id="rId5"/>
    <p:sldId id="258" r:id="rId6"/>
    <p:sldId id="259" r:id="rId7"/>
    <p:sldId id="260" r:id="rId8"/>
    <p:sldId id="261" r:id="rId9"/>
    <p:sldId id="262" r:id="rId10"/>
    <p:sldId id="270" r:id="rId11"/>
    <p:sldId id="271" r:id="rId12"/>
    <p:sldId id="272" r:id="rId13"/>
    <p:sldId id="263" r:id="rId14"/>
    <p:sldId id="273" r:id="rId15"/>
    <p:sldId id="274" r:id="rId16"/>
    <p:sldId id="275" r:id="rId17"/>
    <p:sldId id="276" r:id="rId18"/>
    <p:sldId id="277" r:id="rId19"/>
    <p:sldId id="278" r:id="rId20"/>
    <p:sldId id="279" r:id="rId21"/>
    <p:sldId id="264" r:id="rId22"/>
    <p:sldId id="266" r:id="rId23"/>
    <p:sldId id="267" r:id="rId24"/>
    <p:sldId id="268" r:id="rId25"/>
    <p:sldId id="269" r:id="rId26"/>
    <p:sldId id="265" r:id="rId2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4660"/>
  </p:normalViewPr>
  <p:slideViewPr>
    <p:cSldViewPr>
      <p:cViewPr varScale="1">
        <p:scale>
          <a:sx n="89" d="100"/>
          <a:sy n="89" d="100"/>
        </p:scale>
        <p:origin x="504"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5/22/2024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5/22/2024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5/22/2024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5/22/2024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5/22/2024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5/22/2024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5/22/2024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5/22/2024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5/22/2024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5/22/2024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5/22/2024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5812" y="1676400"/>
            <a:ext cx="8735325" cy="2000251"/>
          </a:xfrm>
        </p:spPr>
        <p:txBody>
          <a:bodyPr>
            <a:normAutofit fontScale="90000"/>
          </a:bodyPr>
          <a:lstStyle/>
          <a:p>
            <a:r>
              <a:rPr kumimoji="0" lang="en-US" sz="7200" i="0" u="none" strike="noStrike" kern="1200" cap="all" spc="0" normalizeH="0" baseline="0" noProof="0" dirty="0">
                <a:ln>
                  <a:noFill/>
                </a:ln>
                <a:solidFill>
                  <a:srgbClr val="FFC000"/>
                </a:solidFill>
                <a:effectLst/>
                <a:uLnTx/>
                <a:uFillTx/>
                <a:latin typeface="Tw Cen MT" panose="020B0602020104020603"/>
                <a:ea typeface="+mj-ea"/>
                <a:cs typeface="+mj-cs"/>
              </a:rPr>
              <a:t>Tutoring Center</a:t>
            </a:r>
            <a:br>
              <a:rPr kumimoji="0" lang="en-US" sz="7200" i="0" u="none" strike="noStrike" kern="1200" cap="all" spc="0" normalizeH="0" baseline="0" noProof="0" dirty="0">
                <a:ln>
                  <a:noFill/>
                </a:ln>
                <a:solidFill>
                  <a:srgbClr val="FFC000"/>
                </a:solidFill>
                <a:effectLst/>
                <a:uLnTx/>
                <a:uFillTx/>
                <a:latin typeface="Tw Cen MT" panose="020B0602020104020603"/>
                <a:ea typeface="+mj-ea"/>
                <a:cs typeface="+mj-cs"/>
              </a:rPr>
            </a:br>
            <a:r>
              <a:rPr kumimoji="0" lang="en-US" sz="7200" i="0" u="none" strike="noStrike" kern="1200" cap="all" spc="0" normalizeH="0" baseline="0" noProof="0" dirty="0">
                <a:ln>
                  <a:noFill/>
                </a:ln>
                <a:solidFill>
                  <a:srgbClr val="FFC000"/>
                </a:solidFill>
                <a:effectLst/>
                <a:uLnTx/>
                <a:uFillTx/>
                <a:latin typeface="Tw Cen MT" panose="020B0602020104020603"/>
                <a:ea typeface="+mj-ea"/>
                <a:cs typeface="+mj-cs"/>
              </a:rPr>
              <a:t>Management System</a:t>
            </a:r>
            <a:endParaRPr lang="en-US" dirty="0">
              <a:solidFill>
                <a:srgbClr val="FFC000"/>
              </a:solidFill>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5C758CE-9943-292A-03D8-AAC633B05941}"/>
              </a:ext>
            </a:extLst>
          </p:cNvPr>
          <p:cNvSpPr>
            <a:spLocks noGrp="1" noChangeArrowheads="1"/>
          </p:cNvSpPr>
          <p:nvPr>
            <p:ph type="title"/>
          </p:nvPr>
        </p:nvSpPr>
        <p:spPr bwMode="auto">
          <a:xfrm>
            <a:off x="1293812" y="533400"/>
            <a:ext cx="329320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rgbClr val="FFC000"/>
                </a:solidFill>
                <a:effectLst/>
                <a:latin typeface="Tw Cen MT" panose="020B0602020104020603" pitchFamily="34" charset="0"/>
              </a:rPr>
              <a:t>INTERFACES </a:t>
            </a:r>
          </a:p>
        </p:txBody>
      </p:sp>
      <p:pic>
        <p:nvPicPr>
          <p:cNvPr id="4" name="Picture 3">
            <a:extLst>
              <a:ext uri="{FF2B5EF4-FFF2-40B4-BE49-F238E27FC236}">
                <a16:creationId xmlns:a16="http://schemas.microsoft.com/office/drawing/2014/main" id="{9A0CCC29-67DA-D23F-44EB-9C1DF7A9B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812" y="1909578"/>
            <a:ext cx="10058400" cy="4928294"/>
          </a:xfrm>
          <a:prstGeom prst="rect">
            <a:avLst/>
          </a:prstGeom>
        </p:spPr>
      </p:pic>
      <p:sp>
        <p:nvSpPr>
          <p:cNvPr id="5" name="TextBox 4">
            <a:extLst>
              <a:ext uri="{FF2B5EF4-FFF2-40B4-BE49-F238E27FC236}">
                <a16:creationId xmlns:a16="http://schemas.microsoft.com/office/drawing/2014/main" id="{3F8D0CC7-9329-3E33-4C21-BB1AF3014347}"/>
              </a:ext>
            </a:extLst>
          </p:cNvPr>
          <p:cNvSpPr txBox="1"/>
          <p:nvPr/>
        </p:nvSpPr>
        <p:spPr>
          <a:xfrm>
            <a:off x="1522412" y="1364397"/>
            <a:ext cx="2667000" cy="523220"/>
          </a:xfrm>
          <a:prstGeom prst="rect">
            <a:avLst/>
          </a:prstGeom>
          <a:noFill/>
        </p:spPr>
        <p:txBody>
          <a:bodyPr wrap="square" rtlCol="0">
            <a:spAutoFit/>
          </a:bodyPr>
          <a:lstStyle/>
          <a:p>
            <a:r>
              <a:rPr lang="en-US" sz="2800" dirty="0">
                <a:solidFill>
                  <a:srgbClr val="92D050"/>
                </a:solidFill>
                <a:latin typeface="Cambria" panose="02040503050406030204" pitchFamily="18" charset="0"/>
                <a:ea typeface="Cambria" panose="02040503050406030204" pitchFamily="18" charset="0"/>
              </a:rPr>
              <a:t>Dashboard</a:t>
            </a:r>
          </a:p>
        </p:txBody>
      </p:sp>
    </p:spTree>
    <p:extLst>
      <p:ext uri="{BB962C8B-B14F-4D97-AF65-F5344CB8AC3E}">
        <p14:creationId xmlns:p14="http://schemas.microsoft.com/office/powerpoint/2010/main" val="1724705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3E5DB6-821E-9BD0-4BAA-424B6E5505E3}"/>
              </a:ext>
            </a:extLst>
          </p:cNvPr>
          <p:cNvSpPr txBox="1"/>
          <p:nvPr/>
        </p:nvSpPr>
        <p:spPr>
          <a:xfrm>
            <a:off x="1217612" y="457200"/>
            <a:ext cx="3810000" cy="461665"/>
          </a:xfrm>
          <a:prstGeom prst="rect">
            <a:avLst/>
          </a:prstGeom>
          <a:noFill/>
        </p:spPr>
        <p:txBody>
          <a:bodyPr wrap="square" rtlCol="0">
            <a:spAutoFit/>
          </a:bodyPr>
          <a:lstStyle/>
          <a:p>
            <a:r>
              <a:rPr lang="en-US" dirty="0">
                <a:solidFill>
                  <a:srgbClr val="92D050"/>
                </a:solidFill>
                <a:latin typeface="Cambria" panose="02040503050406030204" pitchFamily="18" charset="0"/>
                <a:ea typeface="Cambria" panose="02040503050406030204" pitchFamily="18" charset="0"/>
              </a:rPr>
              <a:t>Registration </a:t>
            </a:r>
          </a:p>
        </p:txBody>
      </p:sp>
      <p:pic>
        <p:nvPicPr>
          <p:cNvPr id="4" name="Picture 3">
            <a:extLst>
              <a:ext uri="{FF2B5EF4-FFF2-40B4-BE49-F238E27FC236}">
                <a16:creationId xmlns:a16="http://schemas.microsoft.com/office/drawing/2014/main" id="{7E14ED6A-E574-10CB-846A-1A2943E427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2" y="949057"/>
            <a:ext cx="10515600" cy="5656957"/>
          </a:xfrm>
          <a:prstGeom prst="rect">
            <a:avLst/>
          </a:prstGeom>
        </p:spPr>
      </p:pic>
    </p:spTree>
    <p:extLst>
      <p:ext uri="{BB962C8B-B14F-4D97-AF65-F5344CB8AC3E}">
        <p14:creationId xmlns:p14="http://schemas.microsoft.com/office/powerpoint/2010/main" val="70563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1BE6BF-ADE5-BA4C-7B4A-3B8C1D40F593}"/>
              </a:ext>
            </a:extLst>
          </p:cNvPr>
          <p:cNvSpPr txBox="1"/>
          <p:nvPr/>
        </p:nvSpPr>
        <p:spPr>
          <a:xfrm>
            <a:off x="912812" y="457200"/>
            <a:ext cx="2438400" cy="461665"/>
          </a:xfrm>
          <a:prstGeom prst="rect">
            <a:avLst/>
          </a:prstGeom>
          <a:noFill/>
        </p:spPr>
        <p:txBody>
          <a:bodyPr wrap="square" rtlCol="0">
            <a:spAutoFit/>
          </a:bodyPr>
          <a:lstStyle/>
          <a:p>
            <a:r>
              <a:rPr lang="en-US" dirty="0">
                <a:solidFill>
                  <a:srgbClr val="92D050"/>
                </a:solidFill>
                <a:latin typeface="Cambria" panose="02040503050406030204" pitchFamily="18" charset="0"/>
                <a:ea typeface="Cambria" panose="02040503050406030204" pitchFamily="18" charset="0"/>
              </a:rPr>
              <a:t>Manage Students </a:t>
            </a:r>
          </a:p>
        </p:txBody>
      </p:sp>
      <p:pic>
        <p:nvPicPr>
          <p:cNvPr id="4" name="Picture 3">
            <a:extLst>
              <a:ext uri="{FF2B5EF4-FFF2-40B4-BE49-F238E27FC236}">
                <a16:creationId xmlns:a16="http://schemas.microsoft.com/office/drawing/2014/main" id="{0D7DC2BD-723C-11FB-149D-8AC22BDBD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918865"/>
            <a:ext cx="10668000" cy="5785544"/>
          </a:xfrm>
          <a:prstGeom prst="rect">
            <a:avLst/>
          </a:prstGeom>
        </p:spPr>
      </p:pic>
    </p:spTree>
    <p:extLst>
      <p:ext uri="{BB962C8B-B14F-4D97-AF65-F5344CB8AC3E}">
        <p14:creationId xmlns:p14="http://schemas.microsoft.com/office/powerpoint/2010/main" val="70772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B44234-8FE2-710E-3887-55B4D976625C}"/>
              </a:ext>
            </a:extLst>
          </p:cNvPr>
          <p:cNvSpPr txBox="1"/>
          <p:nvPr/>
        </p:nvSpPr>
        <p:spPr>
          <a:xfrm>
            <a:off x="1065212" y="381000"/>
            <a:ext cx="3581400" cy="461665"/>
          </a:xfrm>
          <a:prstGeom prst="rect">
            <a:avLst/>
          </a:prstGeom>
          <a:noFill/>
        </p:spPr>
        <p:txBody>
          <a:bodyPr wrap="square" rtlCol="0">
            <a:spAutoFit/>
          </a:bodyPr>
          <a:lstStyle/>
          <a:p>
            <a:r>
              <a:rPr lang="en-US" dirty="0">
                <a:solidFill>
                  <a:srgbClr val="92D050"/>
                </a:solidFill>
                <a:latin typeface="Cambria" panose="02040503050406030204" pitchFamily="18" charset="0"/>
                <a:ea typeface="Cambria" panose="02040503050406030204" pitchFamily="18" charset="0"/>
              </a:rPr>
              <a:t>Print Student List</a:t>
            </a:r>
          </a:p>
        </p:txBody>
      </p:sp>
      <p:pic>
        <p:nvPicPr>
          <p:cNvPr id="4" name="Picture 3">
            <a:extLst>
              <a:ext uri="{FF2B5EF4-FFF2-40B4-BE49-F238E27FC236}">
                <a16:creationId xmlns:a16="http://schemas.microsoft.com/office/drawing/2014/main" id="{97E45A13-F428-F443-3751-0FEB9CF32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913676"/>
            <a:ext cx="10896600" cy="5914132"/>
          </a:xfrm>
          <a:prstGeom prst="rect">
            <a:avLst/>
          </a:prstGeom>
        </p:spPr>
      </p:pic>
    </p:spTree>
    <p:extLst>
      <p:ext uri="{BB962C8B-B14F-4D97-AF65-F5344CB8AC3E}">
        <p14:creationId xmlns:p14="http://schemas.microsoft.com/office/powerpoint/2010/main" val="98847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3C0162-6069-6360-2031-7026C4DD762B}"/>
              </a:ext>
            </a:extLst>
          </p:cNvPr>
          <p:cNvSpPr txBox="1"/>
          <p:nvPr/>
        </p:nvSpPr>
        <p:spPr>
          <a:xfrm>
            <a:off x="836612" y="381000"/>
            <a:ext cx="3429000" cy="461665"/>
          </a:xfrm>
          <a:prstGeom prst="rect">
            <a:avLst/>
          </a:prstGeom>
          <a:noFill/>
        </p:spPr>
        <p:txBody>
          <a:bodyPr wrap="square" rtlCol="0">
            <a:spAutoFit/>
          </a:bodyPr>
          <a:lstStyle/>
          <a:p>
            <a:r>
              <a:rPr lang="en-US" dirty="0">
                <a:solidFill>
                  <a:srgbClr val="92D050"/>
                </a:solidFill>
                <a:latin typeface="Cambria" panose="02040503050406030204" pitchFamily="18" charset="0"/>
                <a:ea typeface="Cambria" panose="02040503050406030204" pitchFamily="18" charset="0"/>
              </a:rPr>
              <a:t>Registered Course</a:t>
            </a:r>
          </a:p>
        </p:txBody>
      </p:sp>
      <p:pic>
        <p:nvPicPr>
          <p:cNvPr id="4" name="Picture 3">
            <a:extLst>
              <a:ext uri="{FF2B5EF4-FFF2-40B4-BE49-F238E27FC236}">
                <a16:creationId xmlns:a16="http://schemas.microsoft.com/office/drawing/2014/main" id="{DE4361F9-8024-77C9-F646-01C5232EA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13" y="918865"/>
            <a:ext cx="11125200" cy="5914132"/>
          </a:xfrm>
          <a:prstGeom prst="rect">
            <a:avLst/>
          </a:prstGeom>
        </p:spPr>
      </p:pic>
    </p:spTree>
    <p:extLst>
      <p:ext uri="{BB962C8B-B14F-4D97-AF65-F5344CB8AC3E}">
        <p14:creationId xmlns:p14="http://schemas.microsoft.com/office/powerpoint/2010/main" val="691247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0749A7-2BC5-4C00-295C-92E884795E8D}"/>
              </a:ext>
            </a:extLst>
          </p:cNvPr>
          <p:cNvSpPr txBox="1"/>
          <p:nvPr/>
        </p:nvSpPr>
        <p:spPr>
          <a:xfrm>
            <a:off x="836612" y="228600"/>
            <a:ext cx="3276600" cy="461665"/>
          </a:xfrm>
          <a:prstGeom prst="rect">
            <a:avLst/>
          </a:prstGeom>
          <a:noFill/>
        </p:spPr>
        <p:txBody>
          <a:bodyPr wrap="square" rtlCol="0">
            <a:spAutoFit/>
          </a:bodyPr>
          <a:lstStyle/>
          <a:p>
            <a:r>
              <a:rPr lang="en-US" dirty="0">
                <a:solidFill>
                  <a:srgbClr val="92D050"/>
                </a:solidFill>
                <a:latin typeface="Cambria" panose="02040503050406030204" pitchFamily="18" charset="0"/>
                <a:ea typeface="Cambria" panose="02040503050406030204" pitchFamily="18" charset="0"/>
              </a:rPr>
              <a:t>Manage Course </a:t>
            </a:r>
          </a:p>
        </p:txBody>
      </p:sp>
      <p:pic>
        <p:nvPicPr>
          <p:cNvPr id="4" name="Picture 3">
            <a:extLst>
              <a:ext uri="{FF2B5EF4-FFF2-40B4-BE49-F238E27FC236}">
                <a16:creationId xmlns:a16="http://schemas.microsoft.com/office/drawing/2014/main" id="{A7ACD7EB-10D7-7C83-71AD-B931B6908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179" y="737525"/>
            <a:ext cx="10945633" cy="6085582"/>
          </a:xfrm>
          <a:prstGeom prst="rect">
            <a:avLst/>
          </a:prstGeom>
        </p:spPr>
      </p:pic>
    </p:spTree>
    <p:extLst>
      <p:ext uri="{BB962C8B-B14F-4D97-AF65-F5344CB8AC3E}">
        <p14:creationId xmlns:p14="http://schemas.microsoft.com/office/powerpoint/2010/main" val="381195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09B319-DA60-404B-8973-03CDAA978D03}"/>
              </a:ext>
            </a:extLst>
          </p:cNvPr>
          <p:cNvSpPr txBox="1"/>
          <p:nvPr/>
        </p:nvSpPr>
        <p:spPr>
          <a:xfrm>
            <a:off x="836612" y="228600"/>
            <a:ext cx="2133600" cy="461665"/>
          </a:xfrm>
          <a:prstGeom prst="rect">
            <a:avLst/>
          </a:prstGeom>
          <a:noFill/>
        </p:spPr>
        <p:txBody>
          <a:bodyPr wrap="square" rtlCol="0">
            <a:spAutoFit/>
          </a:bodyPr>
          <a:lstStyle/>
          <a:p>
            <a:r>
              <a:rPr lang="en-US" dirty="0">
                <a:solidFill>
                  <a:srgbClr val="92D050"/>
                </a:solidFill>
                <a:latin typeface="Cambria" panose="02040503050406030204" pitchFamily="18" charset="0"/>
                <a:ea typeface="Cambria" panose="02040503050406030204" pitchFamily="18" charset="0"/>
              </a:rPr>
              <a:t>New Score</a:t>
            </a:r>
          </a:p>
        </p:txBody>
      </p:sp>
      <p:pic>
        <p:nvPicPr>
          <p:cNvPr id="4" name="Picture 3">
            <a:extLst>
              <a:ext uri="{FF2B5EF4-FFF2-40B4-BE49-F238E27FC236}">
                <a16:creationId xmlns:a16="http://schemas.microsoft.com/office/drawing/2014/main" id="{9AE05247-965F-47A6-5860-3E2749DA19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15" y="788820"/>
            <a:ext cx="11048998" cy="6003636"/>
          </a:xfrm>
          <a:prstGeom prst="rect">
            <a:avLst/>
          </a:prstGeom>
        </p:spPr>
      </p:pic>
    </p:spTree>
    <p:extLst>
      <p:ext uri="{BB962C8B-B14F-4D97-AF65-F5344CB8AC3E}">
        <p14:creationId xmlns:p14="http://schemas.microsoft.com/office/powerpoint/2010/main" val="135655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CD024E-E11D-D5C2-AF08-E3DD508D033F}"/>
              </a:ext>
            </a:extLst>
          </p:cNvPr>
          <p:cNvSpPr txBox="1"/>
          <p:nvPr/>
        </p:nvSpPr>
        <p:spPr>
          <a:xfrm>
            <a:off x="836612" y="186825"/>
            <a:ext cx="2667000" cy="461665"/>
          </a:xfrm>
          <a:prstGeom prst="rect">
            <a:avLst/>
          </a:prstGeom>
          <a:noFill/>
        </p:spPr>
        <p:txBody>
          <a:bodyPr wrap="square" rtlCol="0">
            <a:spAutoFit/>
          </a:bodyPr>
          <a:lstStyle/>
          <a:p>
            <a:r>
              <a:rPr lang="en-US" dirty="0">
                <a:solidFill>
                  <a:srgbClr val="92D050"/>
                </a:solidFill>
                <a:latin typeface="Cambria" panose="02040503050406030204" pitchFamily="18" charset="0"/>
                <a:ea typeface="Cambria" panose="02040503050406030204" pitchFamily="18" charset="0"/>
              </a:rPr>
              <a:t>Manage Score</a:t>
            </a:r>
          </a:p>
        </p:txBody>
      </p:sp>
      <p:pic>
        <p:nvPicPr>
          <p:cNvPr id="4" name="Picture 3">
            <a:extLst>
              <a:ext uri="{FF2B5EF4-FFF2-40B4-BE49-F238E27FC236}">
                <a16:creationId xmlns:a16="http://schemas.microsoft.com/office/drawing/2014/main" id="{7C8B9ED0-D77C-6DD0-18EB-4BFEA319EF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298" y="764232"/>
            <a:ext cx="10895313" cy="5914132"/>
          </a:xfrm>
          <a:prstGeom prst="rect">
            <a:avLst/>
          </a:prstGeom>
        </p:spPr>
      </p:pic>
    </p:spTree>
    <p:extLst>
      <p:ext uri="{BB962C8B-B14F-4D97-AF65-F5344CB8AC3E}">
        <p14:creationId xmlns:p14="http://schemas.microsoft.com/office/powerpoint/2010/main" val="2189620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FF3F65B-8BE5-FED3-DD24-0FB892EDDCD5}"/>
              </a:ext>
            </a:extLst>
          </p:cNvPr>
          <p:cNvSpPr>
            <a:spLocks noGrp="1" noChangeArrowheads="1"/>
          </p:cNvSpPr>
          <p:nvPr>
            <p:ph type="title"/>
          </p:nvPr>
        </p:nvSpPr>
        <p:spPr bwMode="auto">
          <a:xfrm>
            <a:off x="1293812" y="609600"/>
            <a:ext cx="305275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rgbClr val="FFC000"/>
                </a:solidFill>
                <a:effectLst/>
                <a:latin typeface="Tw Cen MT" panose="020B0602020104020603" pitchFamily="34" charset="0"/>
              </a:rPr>
              <a:t>LIMITATION</a:t>
            </a:r>
          </a:p>
        </p:txBody>
      </p:sp>
      <p:sp>
        <p:nvSpPr>
          <p:cNvPr id="4" name="TextBox 3">
            <a:extLst>
              <a:ext uri="{FF2B5EF4-FFF2-40B4-BE49-F238E27FC236}">
                <a16:creationId xmlns:a16="http://schemas.microsoft.com/office/drawing/2014/main" id="{E7865B61-B16A-D10D-E96D-90C4EED4673C}"/>
              </a:ext>
            </a:extLst>
          </p:cNvPr>
          <p:cNvSpPr txBox="1"/>
          <p:nvPr/>
        </p:nvSpPr>
        <p:spPr>
          <a:xfrm>
            <a:off x="1293812" y="1618891"/>
            <a:ext cx="10591800" cy="1815882"/>
          </a:xfrm>
          <a:prstGeom prst="rect">
            <a:avLst/>
          </a:prstGeom>
          <a:noFill/>
        </p:spPr>
        <p:txBody>
          <a:bodyPr wrap="square" rtlCol="0">
            <a:spAutoFit/>
          </a:bodyPr>
          <a:lstStyle/>
          <a:p>
            <a:pPr marL="457200" indent="-457200" algn="just">
              <a:buFont typeface="Wingdings" panose="05000000000000000000" pitchFamily="2" charset="2"/>
              <a:buChar char="§"/>
            </a:pPr>
            <a:r>
              <a:rPr lang="en-US" sz="2800" b="1" dirty="0">
                <a:solidFill>
                  <a:srgbClr val="92D050"/>
                </a:solidFill>
                <a:latin typeface="Cambria" panose="02040503050406030204" pitchFamily="18" charset="0"/>
                <a:ea typeface="Cambria" panose="02040503050406030204" pitchFamily="18" charset="0"/>
              </a:rPr>
              <a:t>Manual Input Dependency:</a:t>
            </a:r>
            <a:r>
              <a:rPr lang="en-US" sz="2800" dirty="0">
                <a:solidFill>
                  <a:srgbClr val="92D050"/>
                </a:solidFill>
                <a:latin typeface="Cambria" panose="02040503050406030204" pitchFamily="18" charset="0"/>
                <a:ea typeface="Cambria" panose="02040503050406030204" pitchFamily="18" charset="0"/>
              </a:rPr>
              <a:t> </a:t>
            </a:r>
            <a:r>
              <a:rPr lang="en-US" sz="2800" dirty="0">
                <a:latin typeface="Cambria" panose="02040503050406030204" pitchFamily="18" charset="0"/>
                <a:ea typeface="Cambria" panose="02040503050406030204" pitchFamily="18" charset="0"/>
              </a:rPr>
              <a:t>All tasks, including user registration and control over panels, are dependent on manual input by the admin. This can be time-consuming and inefficient, especially as the system scales up with more users.</a:t>
            </a:r>
          </a:p>
        </p:txBody>
      </p:sp>
      <p:sp>
        <p:nvSpPr>
          <p:cNvPr id="5" name="TextBox 4">
            <a:extLst>
              <a:ext uri="{FF2B5EF4-FFF2-40B4-BE49-F238E27FC236}">
                <a16:creationId xmlns:a16="http://schemas.microsoft.com/office/drawing/2014/main" id="{0FFCD266-22F1-6DA7-01B0-8E2D1305E6CA}"/>
              </a:ext>
            </a:extLst>
          </p:cNvPr>
          <p:cNvSpPr txBox="1"/>
          <p:nvPr/>
        </p:nvSpPr>
        <p:spPr>
          <a:xfrm>
            <a:off x="1279284" y="3613067"/>
            <a:ext cx="10591800" cy="1384995"/>
          </a:xfrm>
          <a:prstGeom prst="rect">
            <a:avLst/>
          </a:prstGeom>
          <a:noFill/>
        </p:spPr>
        <p:txBody>
          <a:bodyPr wrap="square" rtlCol="0">
            <a:spAutoFit/>
          </a:bodyPr>
          <a:lstStyle/>
          <a:p>
            <a:pPr marL="457200" indent="-457200" algn="just">
              <a:buFont typeface="Wingdings" panose="05000000000000000000" pitchFamily="2" charset="2"/>
              <a:buChar char="§"/>
            </a:pPr>
            <a:r>
              <a:rPr lang="en-US" sz="2800" b="1" dirty="0">
                <a:solidFill>
                  <a:srgbClr val="92D050"/>
                </a:solidFill>
                <a:latin typeface="Cambria" panose="02040503050406030204" pitchFamily="18" charset="0"/>
                <a:ea typeface="Cambria" panose="02040503050406030204" pitchFamily="18" charset="0"/>
              </a:rPr>
              <a:t>Limited Autonomy for Users:</a:t>
            </a:r>
            <a:r>
              <a:rPr lang="en-US" sz="2800" dirty="0">
                <a:solidFill>
                  <a:srgbClr val="92D050"/>
                </a:solidFill>
                <a:latin typeface="Cambria" panose="02040503050406030204" pitchFamily="18" charset="0"/>
                <a:ea typeface="Cambria" panose="02040503050406030204" pitchFamily="18" charset="0"/>
              </a:rPr>
              <a:t> </a:t>
            </a:r>
            <a:r>
              <a:rPr lang="en-US" sz="2800" dirty="0">
                <a:latin typeface="Cambria" panose="02040503050406030204" pitchFamily="18" charset="0"/>
                <a:ea typeface="Cambria" panose="02040503050406030204" pitchFamily="18" charset="0"/>
              </a:rPr>
              <a:t>Teachers and students cannot sign up independently, nor do they have control over their respective panels.</a:t>
            </a:r>
          </a:p>
        </p:txBody>
      </p:sp>
      <p:sp>
        <p:nvSpPr>
          <p:cNvPr id="6" name="TextBox 5">
            <a:extLst>
              <a:ext uri="{FF2B5EF4-FFF2-40B4-BE49-F238E27FC236}">
                <a16:creationId xmlns:a16="http://schemas.microsoft.com/office/drawing/2014/main" id="{EF7A0EA2-6C55-3E50-EA67-D51DA55617A9}"/>
              </a:ext>
            </a:extLst>
          </p:cNvPr>
          <p:cNvSpPr txBox="1"/>
          <p:nvPr/>
        </p:nvSpPr>
        <p:spPr>
          <a:xfrm>
            <a:off x="1279284" y="5176356"/>
            <a:ext cx="10591800" cy="1384995"/>
          </a:xfrm>
          <a:prstGeom prst="rect">
            <a:avLst/>
          </a:prstGeom>
          <a:noFill/>
        </p:spPr>
        <p:txBody>
          <a:bodyPr wrap="square" rtlCol="0">
            <a:spAutoFit/>
          </a:bodyPr>
          <a:lstStyle/>
          <a:p>
            <a:pPr marL="457200" indent="-457200" algn="just">
              <a:buFont typeface="Wingdings" panose="05000000000000000000" pitchFamily="2" charset="2"/>
              <a:buChar char="§"/>
            </a:pPr>
            <a:r>
              <a:rPr lang="en-US" sz="2800" b="1" dirty="0">
                <a:solidFill>
                  <a:srgbClr val="92D050"/>
                </a:solidFill>
                <a:latin typeface="Cambria" panose="02040503050406030204" pitchFamily="18" charset="0"/>
                <a:ea typeface="Cambria" panose="02040503050406030204" pitchFamily="18" charset="0"/>
              </a:rPr>
              <a:t>Limited Functionality:</a:t>
            </a:r>
            <a:r>
              <a:rPr lang="en-US" sz="2800" dirty="0">
                <a:solidFill>
                  <a:srgbClr val="92D050"/>
                </a:solidFill>
                <a:latin typeface="Cambria" panose="02040503050406030204" pitchFamily="18" charset="0"/>
                <a:ea typeface="Cambria" panose="02040503050406030204" pitchFamily="18" charset="0"/>
              </a:rPr>
              <a:t> </a:t>
            </a:r>
            <a:r>
              <a:rPr lang="en-US" sz="2800" dirty="0">
                <a:latin typeface="Cambria" panose="02040503050406030204" pitchFamily="18" charset="0"/>
                <a:ea typeface="Cambria" panose="02040503050406030204" pitchFamily="18" charset="0"/>
              </a:rPr>
              <a:t>By restricting user capabilities to admin-controlled actions only, you limit the potential functionality and flexibility of the system.</a:t>
            </a:r>
          </a:p>
        </p:txBody>
      </p:sp>
    </p:spTree>
    <p:extLst>
      <p:ext uri="{BB962C8B-B14F-4D97-AF65-F5344CB8AC3E}">
        <p14:creationId xmlns:p14="http://schemas.microsoft.com/office/powerpoint/2010/main" val="900887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50E35A-B1C4-8449-5B28-C473079EAB4C}"/>
              </a:ext>
            </a:extLst>
          </p:cNvPr>
          <p:cNvSpPr txBox="1"/>
          <p:nvPr/>
        </p:nvSpPr>
        <p:spPr>
          <a:xfrm>
            <a:off x="1138386" y="533400"/>
            <a:ext cx="10515600" cy="1815882"/>
          </a:xfrm>
          <a:prstGeom prst="rect">
            <a:avLst/>
          </a:prstGeom>
          <a:noFill/>
        </p:spPr>
        <p:txBody>
          <a:bodyPr wrap="square" rtlCol="0">
            <a:spAutoFit/>
          </a:bodyPr>
          <a:lstStyle/>
          <a:p>
            <a:pPr marL="457200" indent="-457200" algn="just">
              <a:buFont typeface="Wingdings" panose="05000000000000000000" pitchFamily="2" charset="2"/>
              <a:buChar char="§"/>
            </a:pPr>
            <a:r>
              <a:rPr lang="en-US" sz="2800" b="1" dirty="0">
                <a:solidFill>
                  <a:srgbClr val="92D050"/>
                </a:solidFill>
                <a:latin typeface="Cambria" panose="02040503050406030204" pitchFamily="18" charset="0"/>
                <a:ea typeface="Cambria" panose="02040503050406030204" pitchFamily="18" charset="0"/>
              </a:rPr>
              <a:t>Administrative Overload:</a:t>
            </a:r>
            <a:r>
              <a:rPr lang="en-US" sz="2800" dirty="0">
                <a:solidFill>
                  <a:srgbClr val="92D050"/>
                </a:solidFill>
                <a:latin typeface="Cambria" panose="02040503050406030204" pitchFamily="18" charset="0"/>
                <a:ea typeface="Cambria" panose="02040503050406030204" pitchFamily="18" charset="0"/>
              </a:rPr>
              <a:t> </a:t>
            </a:r>
            <a:r>
              <a:rPr lang="en-US" sz="2800" dirty="0">
                <a:latin typeface="Cambria" panose="02040503050406030204" pitchFamily="18" charset="0"/>
                <a:ea typeface="Cambria" panose="02040503050406030204" pitchFamily="18" charset="0"/>
              </a:rPr>
              <a:t>With all tasks being managed manually by the admin, there's a risk of administrative overload, especially as the number of users and tasks increases. This could lead to delays, errors,</a:t>
            </a:r>
          </a:p>
        </p:txBody>
      </p:sp>
      <p:sp>
        <p:nvSpPr>
          <p:cNvPr id="3" name="TextBox 2">
            <a:extLst>
              <a:ext uri="{FF2B5EF4-FFF2-40B4-BE49-F238E27FC236}">
                <a16:creationId xmlns:a16="http://schemas.microsoft.com/office/drawing/2014/main" id="{D7288E15-1D01-6886-A0EA-22A6492D7E6A}"/>
              </a:ext>
            </a:extLst>
          </p:cNvPr>
          <p:cNvSpPr txBox="1"/>
          <p:nvPr/>
        </p:nvSpPr>
        <p:spPr>
          <a:xfrm>
            <a:off x="1138386" y="3123724"/>
            <a:ext cx="10363200" cy="1384995"/>
          </a:xfrm>
          <a:prstGeom prst="rect">
            <a:avLst/>
          </a:prstGeom>
          <a:noFill/>
        </p:spPr>
        <p:txBody>
          <a:bodyPr wrap="square" rtlCol="0">
            <a:spAutoFit/>
          </a:bodyPr>
          <a:lstStyle/>
          <a:p>
            <a:pPr marL="457200" indent="-457200" algn="just">
              <a:buFont typeface="Wingdings" panose="05000000000000000000" pitchFamily="2" charset="2"/>
              <a:buChar char="§"/>
            </a:pPr>
            <a:r>
              <a:rPr lang="en-US" sz="2800" b="1" dirty="0">
                <a:solidFill>
                  <a:srgbClr val="92D050"/>
                </a:solidFill>
                <a:latin typeface="Cambria" panose="02040503050406030204" pitchFamily="18" charset="0"/>
                <a:ea typeface="Cambria" panose="02040503050406030204" pitchFamily="18" charset="0"/>
              </a:rPr>
              <a:t>Scalability Concerns:</a:t>
            </a:r>
            <a:r>
              <a:rPr lang="en-US" sz="2800" dirty="0">
                <a:solidFill>
                  <a:srgbClr val="92D050"/>
                </a:solidFill>
                <a:latin typeface="Cambria" panose="02040503050406030204" pitchFamily="18" charset="0"/>
                <a:ea typeface="Cambria" panose="02040503050406030204" pitchFamily="18" charset="0"/>
              </a:rPr>
              <a:t> </a:t>
            </a:r>
            <a:r>
              <a:rPr lang="en-US" sz="2800" dirty="0">
                <a:latin typeface="Cambria" panose="02040503050406030204" pitchFamily="18" charset="0"/>
                <a:ea typeface="Cambria" panose="02040503050406030204" pitchFamily="18" charset="0"/>
              </a:rPr>
              <a:t>As the system grows with more users, courses, and activities, relying solely on manual input and admin control may not be sustainable.</a:t>
            </a:r>
          </a:p>
        </p:txBody>
      </p:sp>
    </p:spTree>
    <p:extLst>
      <p:ext uri="{BB962C8B-B14F-4D97-AF65-F5344CB8AC3E}">
        <p14:creationId xmlns:p14="http://schemas.microsoft.com/office/powerpoint/2010/main" val="265235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60C0-2062-D567-71DE-C9685333237D}"/>
              </a:ext>
            </a:extLst>
          </p:cNvPr>
          <p:cNvSpPr>
            <a:spLocks noGrp="1"/>
          </p:cNvSpPr>
          <p:nvPr>
            <p:ph type="title"/>
          </p:nvPr>
        </p:nvSpPr>
        <p:spPr>
          <a:xfrm>
            <a:off x="1141412" y="304800"/>
            <a:ext cx="10360501" cy="1223963"/>
          </a:xfrm>
        </p:spPr>
        <p:txBody>
          <a:bodyPr/>
          <a:lstStyle/>
          <a:p>
            <a:r>
              <a:rPr kumimoji="0" lang="en-US" sz="4800" b="0" i="0" u="none" strike="noStrike" kern="1200" cap="all" spc="0" normalizeH="0" baseline="0" noProof="0" dirty="0">
                <a:ln>
                  <a:noFill/>
                </a:ln>
                <a:solidFill>
                  <a:srgbClr val="FFC000"/>
                </a:solidFill>
                <a:effectLst/>
                <a:uLnTx/>
                <a:uFillTx/>
                <a:latin typeface="Tw Cen MT" panose="020B0602020104020603"/>
                <a:ea typeface="+mj-ea"/>
                <a:cs typeface="+mj-cs"/>
              </a:rPr>
              <a:t>Presented by</a:t>
            </a:r>
            <a:endParaRPr lang="en-US" dirty="0">
              <a:solidFill>
                <a:srgbClr val="FFC000"/>
              </a:solidFill>
            </a:endParaRPr>
          </a:p>
        </p:txBody>
      </p:sp>
      <p:graphicFrame>
        <p:nvGraphicFramePr>
          <p:cNvPr id="3" name="Table 2">
            <a:extLst>
              <a:ext uri="{FF2B5EF4-FFF2-40B4-BE49-F238E27FC236}">
                <a16:creationId xmlns:a16="http://schemas.microsoft.com/office/drawing/2014/main" id="{9A12202F-BE80-15A8-0C3E-B7F95B20D9AA}"/>
              </a:ext>
            </a:extLst>
          </p:cNvPr>
          <p:cNvGraphicFramePr>
            <a:graphicFrameLocks noGrp="1"/>
          </p:cNvGraphicFramePr>
          <p:nvPr>
            <p:extLst>
              <p:ext uri="{D42A27DB-BD31-4B8C-83A1-F6EECF244321}">
                <p14:modId xmlns:p14="http://schemas.microsoft.com/office/powerpoint/2010/main" val="707888674"/>
              </p:ext>
            </p:extLst>
          </p:nvPr>
        </p:nvGraphicFramePr>
        <p:xfrm>
          <a:off x="2208212" y="2057400"/>
          <a:ext cx="8686800" cy="3108960"/>
        </p:xfrm>
        <a:graphic>
          <a:graphicData uri="http://schemas.openxmlformats.org/drawingml/2006/table">
            <a:tbl>
              <a:tblPr firstRow="1" bandRow="1">
                <a:tableStyleId>{5DA37D80-6434-44D0-A028-1B22A696006F}</a:tableStyleId>
              </a:tblPr>
              <a:tblGrid>
                <a:gridCol w="4648200">
                  <a:extLst>
                    <a:ext uri="{9D8B030D-6E8A-4147-A177-3AD203B41FA5}">
                      <a16:colId xmlns:a16="http://schemas.microsoft.com/office/drawing/2014/main" val="3585927124"/>
                    </a:ext>
                  </a:extLst>
                </a:gridCol>
                <a:gridCol w="4038600">
                  <a:extLst>
                    <a:ext uri="{9D8B030D-6E8A-4147-A177-3AD203B41FA5}">
                      <a16:colId xmlns:a16="http://schemas.microsoft.com/office/drawing/2014/main" val="1832956122"/>
                    </a:ext>
                  </a:extLst>
                </a:gridCol>
              </a:tblGrid>
              <a:tr h="508000">
                <a:tc>
                  <a:txBody>
                    <a:bodyPr/>
                    <a:lstStyle/>
                    <a:p>
                      <a:pPr algn="ctr"/>
                      <a:r>
                        <a:rPr lang="en-US" sz="2800" dirty="0"/>
                        <a:t>Name</a:t>
                      </a:r>
                    </a:p>
                  </a:txBody>
                  <a:tcPr/>
                </a:tc>
                <a:tc>
                  <a:txBody>
                    <a:bodyPr/>
                    <a:lstStyle/>
                    <a:p>
                      <a:pPr algn="ctr"/>
                      <a:r>
                        <a:rPr lang="en-US" sz="2800" dirty="0"/>
                        <a:t>ID</a:t>
                      </a:r>
                    </a:p>
                  </a:txBody>
                  <a:tcPr/>
                </a:tc>
                <a:extLst>
                  <a:ext uri="{0D108BD9-81ED-4DB2-BD59-A6C34878D82A}">
                    <a16:rowId xmlns:a16="http://schemas.microsoft.com/office/drawing/2014/main" val="1028189566"/>
                  </a:ext>
                </a:extLst>
              </a:tr>
              <a:tr h="508000">
                <a:tc>
                  <a:txBody>
                    <a:bodyPr/>
                    <a:lstStyle/>
                    <a:p>
                      <a:r>
                        <a:rPr lang="en-US" sz="2400" dirty="0"/>
                        <a:t>Md. Rahat Bin Israil</a:t>
                      </a:r>
                    </a:p>
                  </a:txBody>
                  <a:tcPr/>
                </a:tc>
                <a:tc>
                  <a:txBody>
                    <a:bodyPr/>
                    <a:lstStyle/>
                    <a:p>
                      <a:pPr algn="ctr"/>
                      <a:r>
                        <a:rPr lang="en-US" sz="2400" dirty="0"/>
                        <a:t>22234103</a:t>
                      </a:r>
                      <a:r>
                        <a:rPr lang="en-US" sz="2800" b="1" dirty="0"/>
                        <a:t>139</a:t>
                      </a:r>
                      <a:endParaRPr lang="en-US" sz="2800" dirty="0"/>
                    </a:p>
                  </a:txBody>
                  <a:tcPr/>
                </a:tc>
                <a:extLst>
                  <a:ext uri="{0D108BD9-81ED-4DB2-BD59-A6C34878D82A}">
                    <a16:rowId xmlns:a16="http://schemas.microsoft.com/office/drawing/2014/main" val="54170504"/>
                  </a:ext>
                </a:extLst>
              </a:tr>
              <a:tr h="508000">
                <a:tc>
                  <a:txBody>
                    <a:bodyPr/>
                    <a:lstStyle/>
                    <a:p>
                      <a:r>
                        <a:rPr lang="en-US" sz="2400" dirty="0"/>
                        <a:t>Md. Shahidul Islam Parvez</a:t>
                      </a:r>
                    </a:p>
                  </a:txBody>
                  <a:tcPr/>
                </a:tc>
                <a:tc>
                  <a:txBody>
                    <a:bodyPr/>
                    <a:lstStyle/>
                    <a:p>
                      <a:pPr algn="ctr"/>
                      <a:r>
                        <a:rPr lang="en-US" sz="2400" dirty="0"/>
                        <a:t>22234103</a:t>
                      </a:r>
                      <a:r>
                        <a:rPr lang="en-US" sz="2800" b="1" dirty="0"/>
                        <a:t>123</a:t>
                      </a:r>
                      <a:endParaRPr lang="en-US" sz="2800" dirty="0"/>
                    </a:p>
                  </a:txBody>
                  <a:tcPr/>
                </a:tc>
                <a:extLst>
                  <a:ext uri="{0D108BD9-81ED-4DB2-BD59-A6C34878D82A}">
                    <a16:rowId xmlns:a16="http://schemas.microsoft.com/office/drawing/2014/main" val="3898668567"/>
                  </a:ext>
                </a:extLst>
              </a:tr>
              <a:tr h="508000">
                <a:tc>
                  <a:txBody>
                    <a:bodyPr/>
                    <a:lstStyle/>
                    <a:p>
                      <a:r>
                        <a:rPr lang="en-US" sz="2400" dirty="0"/>
                        <a:t>Md. Noor Uddin Yousuf </a:t>
                      </a:r>
                      <a:r>
                        <a:rPr lang="en-US" sz="2400" dirty="0" err="1"/>
                        <a:t>Shanto</a:t>
                      </a:r>
                      <a:endParaRPr lang="en-US" sz="2400" dirty="0"/>
                    </a:p>
                  </a:txBody>
                  <a:tcPr/>
                </a:tc>
                <a:tc>
                  <a:txBody>
                    <a:bodyPr/>
                    <a:lstStyle/>
                    <a:p>
                      <a:pPr algn="ctr"/>
                      <a:r>
                        <a:rPr lang="en-US" sz="2400" dirty="0"/>
                        <a:t>22234103</a:t>
                      </a:r>
                      <a:r>
                        <a:rPr lang="en-US" sz="2800" b="1" dirty="0"/>
                        <a:t>136</a:t>
                      </a:r>
                      <a:endParaRPr lang="en-US" sz="2800" dirty="0"/>
                    </a:p>
                  </a:txBody>
                  <a:tcPr/>
                </a:tc>
                <a:extLst>
                  <a:ext uri="{0D108BD9-81ED-4DB2-BD59-A6C34878D82A}">
                    <a16:rowId xmlns:a16="http://schemas.microsoft.com/office/drawing/2014/main" val="3622020331"/>
                  </a:ext>
                </a:extLst>
              </a:tr>
              <a:tr h="508000">
                <a:tc>
                  <a:txBody>
                    <a:bodyPr/>
                    <a:lstStyle/>
                    <a:p>
                      <a:r>
                        <a:rPr lang="en-US" sz="2400" dirty="0" err="1"/>
                        <a:t>Akkas</a:t>
                      </a:r>
                      <a:r>
                        <a:rPr lang="en-US" sz="2400" dirty="0"/>
                        <a:t> Uddin Akash</a:t>
                      </a:r>
                    </a:p>
                  </a:txBody>
                  <a:tcPr/>
                </a:tc>
                <a:tc>
                  <a:txBody>
                    <a:bodyPr/>
                    <a:lstStyle/>
                    <a:p>
                      <a:pPr algn="ctr"/>
                      <a:r>
                        <a:rPr lang="en-US" sz="2400" dirty="0"/>
                        <a:t>22234103</a:t>
                      </a:r>
                      <a:r>
                        <a:rPr lang="en-US" sz="2800" b="1" dirty="0"/>
                        <a:t>137</a:t>
                      </a:r>
                      <a:endParaRPr lang="en-US" sz="2800" dirty="0"/>
                    </a:p>
                  </a:txBody>
                  <a:tcPr/>
                </a:tc>
                <a:extLst>
                  <a:ext uri="{0D108BD9-81ED-4DB2-BD59-A6C34878D82A}">
                    <a16:rowId xmlns:a16="http://schemas.microsoft.com/office/drawing/2014/main" val="1303146904"/>
                  </a:ext>
                </a:extLst>
              </a:tr>
              <a:tr h="508000">
                <a:tc>
                  <a:txBody>
                    <a:bodyPr/>
                    <a:lstStyle/>
                    <a:p>
                      <a:r>
                        <a:rPr lang="en-US" sz="2400" dirty="0"/>
                        <a:t>Fahim </a:t>
                      </a:r>
                      <a:r>
                        <a:rPr lang="en-US" sz="2400" dirty="0" err="1"/>
                        <a:t>Sahriar</a:t>
                      </a:r>
                      <a:endParaRPr lang="en-US" sz="2400" dirty="0"/>
                    </a:p>
                  </a:txBody>
                  <a:tcPr/>
                </a:tc>
                <a:tc>
                  <a:txBody>
                    <a:bodyPr/>
                    <a:lstStyle/>
                    <a:p>
                      <a:pPr algn="ctr"/>
                      <a:r>
                        <a:rPr lang="en-US" sz="2400" dirty="0"/>
                        <a:t>22234103</a:t>
                      </a:r>
                      <a:r>
                        <a:rPr lang="en-US" sz="2800" b="1" dirty="0"/>
                        <a:t>151</a:t>
                      </a:r>
                      <a:endParaRPr lang="en-US" sz="2800" dirty="0"/>
                    </a:p>
                  </a:txBody>
                  <a:tcPr/>
                </a:tc>
                <a:extLst>
                  <a:ext uri="{0D108BD9-81ED-4DB2-BD59-A6C34878D82A}">
                    <a16:rowId xmlns:a16="http://schemas.microsoft.com/office/drawing/2014/main" val="659385056"/>
                  </a:ext>
                </a:extLst>
              </a:tr>
            </a:tbl>
          </a:graphicData>
        </a:graphic>
      </p:graphicFrame>
    </p:spTree>
    <p:extLst>
      <p:ext uri="{BB962C8B-B14F-4D97-AF65-F5344CB8AC3E}">
        <p14:creationId xmlns:p14="http://schemas.microsoft.com/office/powerpoint/2010/main" val="89411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7EFA7-978F-7E57-31DB-66CDA50504FD}"/>
              </a:ext>
            </a:extLst>
          </p:cNvPr>
          <p:cNvSpPr>
            <a:spLocks noGrp="1"/>
          </p:cNvSpPr>
          <p:nvPr>
            <p:ph type="title"/>
          </p:nvPr>
        </p:nvSpPr>
        <p:spPr/>
        <p:txBody>
          <a:bodyPr/>
          <a:lstStyle/>
          <a:p>
            <a:r>
              <a:rPr kumimoji="0" lang="en-US" altLang="en-US" sz="4800" b="0" i="0" u="none" strike="noStrike" kern="1200" cap="none" spc="0" normalizeH="0" baseline="0" noProof="0" dirty="0">
                <a:ln>
                  <a:noFill/>
                </a:ln>
                <a:solidFill>
                  <a:srgbClr val="FFC000"/>
                </a:solidFill>
                <a:effectLst/>
                <a:uLnTx/>
                <a:uFillTx/>
                <a:latin typeface="Tw Cen MT" panose="020B0602020104020603" pitchFamily="34" charset="0"/>
                <a:ea typeface="+mj-ea"/>
                <a:cs typeface="+mj-cs"/>
              </a:rPr>
              <a:t>FUTURE WORK</a:t>
            </a:r>
            <a:endParaRPr lang="en-US" dirty="0"/>
          </a:p>
        </p:txBody>
      </p:sp>
      <p:sp>
        <p:nvSpPr>
          <p:cNvPr id="3" name="TextBox 2">
            <a:extLst>
              <a:ext uri="{FF2B5EF4-FFF2-40B4-BE49-F238E27FC236}">
                <a16:creationId xmlns:a16="http://schemas.microsoft.com/office/drawing/2014/main" id="{6A3AB82F-FCF0-F739-DAC6-A4F68F50ED49}"/>
              </a:ext>
            </a:extLst>
          </p:cNvPr>
          <p:cNvSpPr txBox="1"/>
          <p:nvPr/>
        </p:nvSpPr>
        <p:spPr>
          <a:xfrm>
            <a:off x="1370012" y="1515853"/>
            <a:ext cx="10360501" cy="1384995"/>
          </a:xfrm>
          <a:prstGeom prst="rect">
            <a:avLst/>
          </a:prstGeom>
          <a:noFill/>
        </p:spPr>
        <p:txBody>
          <a:bodyPr wrap="square" rtlCol="0">
            <a:spAutoFit/>
          </a:bodyPr>
          <a:lstStyle/>
          <a:p>
            <a:pPr algn="just"/>
            <a:r>
              <a:rPr lang="en-US" sz="2800" kern="0" dirty="0">
                <a:effectLst/>
                <a:latin typeface="Cambria" panose="02040503050406030204" pitchFamily="18" charset="0"/>
                <a:ea typeface="Cambria" panose="02040503050406030204" pitchFamily="18" charset="0"/>
                <a:cs typeface="Times New Roman" panose="02020603050405020304" pitchFamily="18" charset="0"/>
              </a:rPr>
              <a:t>To enhance the professionalism and effectiveness of the Tutoring Management System project in the future, consider implementing the following ideas: </a:t>
            </a:r>
            <a:endParaRPr lang="en-US" sz="2800" kern="100" dirty="0">
              <a:effectLst/>
              <a:latin typeface="Cambria" panose="02040503050406030204" pitchFamily="18" charset="0"/>
              <a:ea typeface="Cambria" panose="020405030504060302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59B3520-DBD9-FFDC-44AB-A624BEF6FE42}"/>
              </a:ext>
            </a:extLst>
          </p:cNvPr>
          <p:cNvSpPr txBox="1"/>
          <p:nvPr/>
        </p:nvSpPr>
        <p:spPr>
          <a:xfrm>
            <a:off x="1370011" y="3429000"/>
            <a:ext cx="10360501" cy="2707088"/>
          </a:xfrm>
          <a:prstGeom prst="rect">
            <a:avLst/>
          </a:prstGeom>
          <a:noFill/>
        </p:spPr>
        <p:txBody>
          <a:bodyPr wrap="square" rtlCol="0">
            <a:spAutoFit/>
          </a:bodyPr>
          <a:lstStyle/>
          <a:p>
            <a:pPr marL="342900" marR="0" lvl="0" indent="-342900" algn="just">
              <a:lnSpc>
                <a:spcPct val="115000"/>
              </a:lnSpc>
              <a:spcBef>
                <a:spcPts val="0"/>
              </a:spcBef>
              <a:spcAft>
                <a:spcPts val="800"/>
              </a:spcAft>
              <a:buFont typeface="Wingdings" panose="05000000000000000000" pitchFamily="2" charset="2"/>
              <a:buChar char="Ø"/>
              <a:tabLst>
                <a:tab pos="457200" algn="l"/>
              </a:tabLst>
            </a:pPr>
            <a:r>
              <a:rPr lang="en-US" b="1" kern="0" dirty="0">
                <a:solidFill>
                  <a:srgbClr val="92D050"/>
                </a:solidFill>
                <a:effectLst/>
                <a:latin typeface="Cambria" panose="02040503050406030204" pitchFamily="18" charset="0"/>
                <a:ea typeface="Cambria" panose="02040503050406030204" pitchFamily="18" charset="0"/>
                <a:cs typeface="Times New Roman" panose="02020603050405020304" pitchFamily="18" charset="0"/>
              </a:rPr>
              <a:t>Enhanced User Interface</a:t>
            </a:r>
            <a:r>
              <a:rPr lang="en-US" kern="0" dirty="0">
                <a:solidFill>
                  <a:srgbClr val="92D050"/>
                </a:solidFill>
                <a:effectLst/>
                <a:latin typeface="Cambria" panose="02040503050406030204" pitchFamily="18" charset="0"/>
                <a:ea typeface="Cambria" panose="02040503050406030204" pitchFamily="18" charset="0"/>
                <a:cs typeface="Times New Roman" panose="02020603050405020304" pitchFamily="18" charset="0"/>
              </a:rPr>
              <a:t>: </a:t>
            </a:r>
            <a:r>
              <a:rPr lang="en-US" kern="0" dirty="0">
                <a:effectLst/>
                <a:latin typeface="Cambria" panose="02040503050406030204" pitchFamily="18" charset="0"/>
                <a:ea typeface="Cambria" panose="02040503050406030204" pitchFamily="18" charset="0"/>
                <a:cs typeface="Times New Roman" panose="02020603050405020304" pitchFamily="18" charset="0"/>
              </a:rPr>
              <a:t>Update the user interface to be more intuitive, visually appealing, and user-friendly. Incorporate modern design principles to improve user experience and engagement. </a:t>
            </a:r>
            <a:endParaRPr lang="en-US" kern="1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gn="just">
              <a:lnSpc>
                <a:spcPct val="115000"/>
              </a:lnSpc>
              <a:spcBef>
                <a:spcPts val="0"/>
              </a:spcBef>
              <a:spcAft>
                <a:spcPts val="800"/>
              </a:spcAft>
              <a:buFont typeface="Wingdings" panose="05000000000000000000" pitchFamily="2" charset="2"/>
              <a:buChar char="Ø"/>
              <a:tabLst>
                <a:tab pos="457200" algn="l"/>
              </a:tabLst>
            </a:pPr>
            <a:r>
              <a:rPr lang="en-US" b="1" kern="0" dirty="0">
                <a:solidFill>
                  <a:srgbClr val="92D050"/>
                </a:solidFill>
                <a:effectLst/>
                <a:latin typeface="Cambria" panose="02040503050406030204" pitchFamily="18" charset="0"/>
                <a:ea typeface="Cambria" panose="02040503050406030204" pitchFamily="18" charset="0"/>
                <a:cs typeface="Times New Roman" panose="02020603050405020304" pitchFamily="18" charset="0"/>
              </a:rPr>
              <a:t>Mobile Application</a:t>
            </a:r>
            <a:r>
              <a:rPr lang="en-US" kern="0" dirty="0">
                <a:solidFill>
                  <a:srgbClr val="92D050"/>
                </a:solidFill>
                <a:effectLst/>
                <a:latin typeface="Cambria" panose="02040503050406030204" pitchFamily="18" charset="0"/>
                <a:ea typeface="Cambria" panose="02040503050406030204" pitchFamily="18" charset="0"/>
                <a:cs typeface="Times New Roman" panose="02020603050405020304" pitchFamily="18" charset="0"/>
              </a:rPr>
              <a:t>: </a:t>
            </a:r>
            <a:r>
              <a:rPr lang="en-US" kern="0" dirty="0">
                <a:effectLst/>
                <a:latin typeface="Cambria" panose="02040503050406030204" pitchFamily="18" charset="0"/>
                <a:ea typeface="Cambria" panose="02040503050406030204" pitchFamily="18" charset="0"/>
                <a:cs typeface="Times New Roman" panose="02020603050405020304" pitchFamily="18" charset="0"/>
              </a:rPr>
              <a:t>Develop a mobile application version of the system to allow users to access tutoring services on-the-go. This will increase accessibility and convenience for both tutors and students. </a:t>
            </a:r>
            <a:endParaRPr lang="en-US" kern="100"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97918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A30B7-7119-7ADF-1CE9-11244078A447}"/>
              </a:ext>
            </a:extLst>
          </p:cNvPr>
          <p:cNvSpPr txBox="1"/>
          <p:nvPr/>
        </p:nvSpPr>
        <p:spPr>
          <a:xfrm>
            <a:off x="1065212" y="381000"/>
            <a:ext cx="10591800" cy="6124754"/>
          </a:xfrm>
          <a:prstGeom prst="rect">
            <a:avLst/>
          </a:prstGeom>
          <a:noFill/>
        </p:spPr>
        <p:txBody>
          <a:bodyPr wrap="square" rtlCol="0">
            <a:spAutoFit/>
          </a:bodyPr>
          <a:lstStyle/>
          <a:p>
            <a:pPr marL="342900" marR="0" lvl="0" indent="-342900" algn="just">
              <a:lnSpc>
                <a:spcPct val="115000"/>
              </a:lnSpc>
              <a:spcBef>
                <a:spcPts val="0"/>
              </a:spcBef>
              <a:spcAft>
                <a:spcPts val="800"/>
              </a:spcAft>
              <a:buFont typeface="Wingdings" panose="05000000000000000000" pitchFamily="2" charset="2"/>
              <a:buChar char="Ø"/>
              <a:tabLst>
                <a:tab pos="457200" algn="l"/>
              </a:tabLst>
            </a:pPr>
            <a:r>
              <a:rPr lang="en-US" b="1" kern="0"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Integration with Learning Management Systems</a:t>
            </a:r>
            <a:r>
              <a:rPr lang="en-US" kern="0"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Integrate the Tutoring Management System with popular Learning Management Systems (LMS) to streamline data sharing, scheduling, and progress tracking for a more cohesive educational experience.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800"/>
              </a:spcAft>
              <a:buFont typeface="Wingdings" panose="05000000000000000000" pitchFamily="2" charset="2"/>
              <a:buChar char="Ø"/>
              <a:tabLst>
                <a:tab pos="457200" algn="l"/>
              </a:tabLst>
            </a:pPr>
            <a:r>
              <a:rPr lang="en-US" b="1" kern="0"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AI-Powered Recommendations</a:t>
            </a:r>
            <a:r>
              <a:rPr lang="en-US" kern="0"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Implement artificial intelligence algorithms to provide personalized tutor recommendations based on student learning styles, preferences, and performance data.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800"/>
              </a:spcAft>
              <a:buFont typeface="Wingdings" panose="05000000000000000000" pitchFamily="2" charset="2"/>
              <a:buChar char="Ø"/>
              <a:tabLst>
                <a:tab pos="457200" algn="l"/>
              </a:tabLst>
            </a:pPr>
            <a:r>
              <a:rPr lang="en-US" b="1" kern="0"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Virtual Tutoring Features</a:t>
            </a:r>
            <a:r>
              <a:rPr lang="en-US" kern="0" dirty="0">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Introduce virtual tutoring capabilities such as video conferencing, virtual whiteboards, and screen sharing to facilitate remote tutoring sessions and enhance collaboration between tutors and students.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Ø"/>
            </a:pPr>
            <a:r>
              <a:rPr lang="en-US" b="1" kern="0" dirty="0">
                <a:solidFill>
                  <a:srgbClr val="92D050"/>
                </a:solidFill>
                <a:effectLst/>
                <a:latin typeface="Cambria" panose="02040503050406030204" pitchFamily="18" charset="0"/>
                <a:ea typeface="Cambria" panose="02040503050406030204" pitchFamily="18" charset="0"/>
              </a:rPr>
              <a:t>Data Analytics and Reporting</a:t>
            </a:r>
            <a:r>
              <a:rPr lang="en-US" kern="0" dirty="0">
                <a:solidFill>
                  <a:srgbClr val="92D050"/>
                </a:solidFill>
                <a:effectLst/>
                <a:latin typeface="Cambria" panose="02040503050406030204" pitchFamily="18" charset="0"/>
                <a:ea typeface="Cambria" panose="02040503050406030204" pitchFamily="18" charset="0"/>
              </a:rPr>
              <a:t>: </a:t>
            </a:r>
            <a:r>
              <a:rPr lang="en-US" kern="0" dirty="0">
                <a:effectLst/>
                <a:latin typeface="Cambria" panose="02040503050406030204" pitchFamily="18" charset="0"/>
                <a:ea typeface="Cambria" panose="02040503050406030204" pitchFamily="18" charset="0"/>
              </a:rPr>
              <a:t>Incorporate advanced data analytics tools to generate insights on tutoring effectiveness, student progress, and areas for improvement. Develop customizable reports for administrators, tutors, and students</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5741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95E65E-3A90-64DF-B886-F046F0831610}"/>
              </a:ext>
            </a:extLst>
          </p:cNvPr>
          <p:cNvSpPr txBox="1"/>
          <p:nvPr/>
        </p:nvSpPr>
        <p:spPr>
          <a:xfrm>
            <a:off x="1293812" y="609600"/>
            <a:ext cx="10439400" cy="5386090"/>
          </a:xfrm>
          <a:prstGeom prst="rect">
            <a:avLst/>
          </a:prstGeom>
          <a:noFill/>
        </p:spPr>
        <p:txBody>
          <a:bodyPr wrap="square" rtlCol="0">
            <a:spAutoFit/>
          </a:bodyPr>
          <a:lstStyle/>
          <a:p>
            <a:pPr marL="342900" marR="0" lvl="0" indent="-342900" algn="just">
              <a:lnSpc>
                <a:spcPct val="115000"/>
              </a:lnSpc>
              <a:spcBef>
                <a:spcPts val="0"/>
              </a:spcBef>
              <a:spcAft>
                <a:spcPts val="800"/>
              </a:spcAft>
              <a:buFont typeface="Wingdings" panose="05000000000000000000" pitchFamily="2" charset="2"/>
              <a:buChar char="Ø"/>
              <a:tabLst>
                <a:tab pos="457200" algn="l"/>
              </a:tabLst>
            </a:pPr>
            <a:r>
              <a:rPr lang="en-US" b="1" kern="0" dirty="0">
                <a:solidFill>
                  <a:srgbClr val="92D050"/>
                </a:solidFill>
                <a:effectLst/>
                <a:latin typeface="Cambria" panose="02040503050406030204" pitchFamily="18" charset="0"/>
                <a:ea typeface="Cambria" panose="02040503050406030204" pitchFamily="18" charset="0"/>
                <a:cs typeface="Times New Roman" panose="02020603050405020304" pitchFamily="18" charset="0"/>
              </a:rPr>
              <a:t>Gamification Elements</a:t>
            </a:r>
            <a:r>
              <a:rPr lang="en-US" kern="0" dirty="0">
                <a:solidFill>
                  <a:srgbClr val="92D050"/>
                </a:solidFill>
                <a:effectLst/>
                <a:latin typeface="Cambria" panose="02040503050406030204" pitchFamily="18" charset="0"/>
                <a:ea typeface="Cambria" panose="02040503050406030204" pitchFamily="18" charset="0"/>
                <a:cs typeface="Times New Roman" panose="02020603050405020304" pitchFamily="18" charset="0"/>
              </a:rPr>
              <a:t>: </a:t>
            </a:r>
            <a:r>
              <a:rPr lang="en-US" kern="0" dirty="0">
                <a:effectLst/>
                <a:latin typeface="Cambria" panose="02040503050406030204" pitchFamily="18" charset="0"/>
                <a:ea typeface="Cambria" panose="02040503050406030204" pitchFamily="18" charset="0"/>
                <a:cs typeface="Times New Roman" panose="02020603050405020304" pitchFamily="18" charset="0"/>
              </a:rPr>
              <a:t>Introduce gamification elements such as badges, rewards, and progress tracking to motivate student engagement and participation in tutoring sessions. </a:t>
            </a:r>
            <a:endParaRPr lang="en-US" kern="1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gn="just">
              <a:lnSpc>
                <a:spcPct val="115000"/>
              </a:lnSpc>
              <a:spcBef>
                <a:spcPts val="0"/>
              </a:spcBef>
              <a:spcAft>
                <a:spcPts val="800"/>
              </a:spcAft>
              <a:buFont typeface="Wingdings" panose="05000000000000000000" pitchFamily="2" charset="2"/>
              <a:buChar char="Ø"/>
              <a:tabLst>
                <a:tab pos="457200" algn="l"/>
              </a:tabLst>
            </a:pPr>
            <a:r>
              <a:rPr lang="en-US" b="1" kern="0" dirty="0">
                <a:solidFill>
                  <a:srgbClr val="92D050"/>
                </a:solidFill>
                <a:effectLst/>
                <a:latin typeface="Cambria" panose="02040503050406030204" pitchFamily="18" charset="0"/>
                <a:ea typeface="Cambria" panose="02040503050406030204" pitchFamily="18" charset="0"/>
                <a:cs typeface="Times New Roman" panose="02020603050405020304" pitchFamily="18" charset="0"/>
              </a:rPr>
              <a:t>Feedback and Rating System</a:t>
            </a:r>
            <a:r>
              <a:rPr lang="en-US" kern="0" dirty="0">
                <a:solidFill>
                  <a:srgbClr val="92D050"/>
                </a:solidFill>
                <a:effectLst/>
                <a:latin typeface="Cambria" panose="02040503050406030204" pitchFamily="18" charset="0"/>
                <a:ea typeface="Cambria" panose="02040503050406030204" pitchFamily="18" charset="0"/>
                <a:cs typeface="Times New Roman" panose="02020603050405020304" pitchFamily="18" charset="0"/>
              </a:rPr>
              <a:t>: </a:t>
            </a:r>
            <a:r>
              <a:rPr lang="en-US" kern="0" dirty="0">
                <a:effectLst/>
                <a:latin typeface="Cambria" panose="02040503050406030204" pitchFamily="18" charset="0"/>
                <a:ea typeface="Cambria" panose="02040503050406030204" pitchFamily="18" charset="0"/>
                <a:cs typeface="Times New Roman" panose="02020603050405020304" pitchFamily="18" charset="0"/>
              </a:rPr>
              <a:t>Implement a feedback and rating system to gather input from students on tutor performance, session quality, and overall satisfaction. Use this data to continuously improve the tutoring experience. </a:t>
            </a:r>
            <a:endParaRPr lang="en-US" kern="1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gn="just">
              <a:lnSpc>
                <a:spcPct val="115000"/>
              </a:lnSpc>
              <a:spcBef>
                <a:spcPts val="0"/>
              </a:spcBef>
              <a:spcAft>
                <a:spcPts val="800"/>
              </a:spcAft>
              <a:buFont typeface="Wingdings" panose="05000000000000000000" pitchFamily="2" charset="2"/>
              <a:buChar char="Ø"/>
              <a:tabLst>
                <a:tab pos="457200" algn="l"/>
              </a:tabLst>
            </a:pPr>
            <a:r>
              <a:rPr lang="en-US" b="1" kern="0" dirty="0">
                <a:solidFill>
                  <a:srgbClr val="92D050"/>
                </a:solidFill>
                <a:effectLst/>
                <a:latin typeface="Cambria" panose="02040503050406030204" pitchFamily="18" charset="0"/>
                <a:ea typeface="Cambria" panose="02040503050406030204" pitchFamily="18" charset="0"/>
                <a:cs typeface="Times New Roman" panose="02020603050405020304" pitchFamily="18" charset="0"/>
              </a:rPr>
              <a:t>Integration with Payment Gateways</a:t>
            </a:r>
            <a:r>
              <a:rPr lang="en-US" kern="0" dirty="0">
                <a:solidFill>
                  <a:srgbClr val="92D050"/>
                </a:solidFill>
                <a:effectLst/>
                <a:latin typeface="Cambria" panose="02040503050406030204" pitchFamily="18" charset="0"/>
                <a:ea typeface="Cambria" panose="02040503050406030204" pitchFamily="18" charset="0"/>
                <a:cs typeface="Times New Roman" panose="02020603050405020304" pitchFamily="18" charset="0"/>
              </a:rPr>
              <a:t>: </a:t>
            </a:r>
            <a:r>
              <a:rPr lang="en-US" kern="0" dirty="0">
                <a:effectLst/>
                <a:latin typeface="Cambria" panose="02040503050406030204" pitchFamily="18" charset="0"/>
                <a:ea typeface="Cambria" panose="02040503050406030204" pitchFamily="18" charset="0"/>
                <a:cs typeface="Times New Roman" panose="02020603050405020304" pitchFamily="18" charset="0"/>
              </a:rPr>
              <a:t>Enable seamless payment processing within the system for tutoring services, allowing for secure transactions and automated invoicing. </a:t>
            </a:r>
            <a:endParaRPr lang="en-US" kern="100" dirty="0">
              <a:effectLst/>
              <a:latin typeface="Cambria" panose="02040503050406030204" pitchFamily="18" charset="0"/>
              <a:ea typeface="Cambria" panose="02040503050406030204" pitchFamily="18" charset="0"/>
              <a:cs typeface="Times New Roman" panose="02020603050405020304" pitchFamily="18" charset="0"/>
            </a:endParaRPr>
          </a:p>
          <a:p>
            <a:pPr marL="342900" indent="-342900">
              <a:buFont typeface="Wingdings" panose="05000000000000000000" pitchFamily="2" charset="2"/>
              <a:buChar char="Ø"/>
            </a:pPr>
            <a:r>
              <a:rPr lang="en-US" b="1" dirty="0">
                <a:solidFill>
                  <a:srgbClr val="92D050"/>
                </a:solidFill>
                <a:latin typeface="Cambria" panose="02040503050406030204" pitchFamily="18" charset="0"/>
                <a:ea typeface="Cambria" panose="02040503050406030204" pitchFamily="18" charset="0"/>
              </a:rPr>
              <a:t>Teacher &amp; Student </a:t>
            </a:r>
            <a:r>
              <a:rPr lang="en-US" b="1" dirty="0" err="1">
                <a:solidFill>
                  <a:srgbClr val="92D050"/>
                </a:solidFill>
                <a:latin typeface="Cambria" panose="02040503050406030204" pitchFamily="18" charset="0"/>
                <a:ea typeface="Cambria" panose="02040503050406030204" pitchFamily="18" charset="0"/>
              </a:rPr>
              <a:t>Singup</a:t>
            </a:r>
            <a:r>
              <a:rPr lang="en-US" b="1" dirty="0">
                <a:solidFill>
                  <a:srgbClr val="92D050"/>
                </a:solidFill>
                <a:latin typeface="Cambria" panose="02040503050406030204" pitchFamily="18" charset="0"/>
                <a:ea typeface="Cambria" panose="02040503050406030204" pitchFamily="18" charset="0"/>
              </a:rPr>
              <a:t> : </a:t>
            </a:r>
            <a:r>
              <a:rPr lang="en-US" dirty="0">
                <a:latin typeface="Cambria" panose="02040503050406030204" pitchFamily="18" charset="0"/>
                <a:ea typeface="Cambria" panose="02040503050406030204" pitchFamily="18" charset="0"/>
              </a:rPr>
              <a:t>Teacher &amp; Student can be </a:t>
            </a:r>
            <a:r>
              <a:rPr lang="en-US" dirty="0" err="1">
                <a:latin typeface="Cambria" panose="02040503050406030204" pitchFamily="18" charset="0"/>
                <a:ea typeface="Cambria" panose="02040503050406030204" pitchFamily="18" charset="0"/>
              </a:rPr>
              <a:t>Singup</a:t>
            </a:r>
            <a:r>
              <a:rPr lang="en-US" dirty="0">
                <a:latin typeface="Cambria" panose="02040503050406030204" pitchFamily="18" charset="0"/>
                <a:ea typeface="Cambria" panose="02040503050406030204" pitchFamily="18" charset="0"/>
              </a:rPr>
              <a:t> separately &amp; handle there information, course by own.</a:t>
            </a:r>
          </a:p>
        </p:txBody>
      </p:sp>
    </p:spTree>
    <p:extLst>
      <p:ext uri="{BB962C8B-B14F-4D97-AF65-F5344CB8AC3E}">
        <p14:creationId xmlns:p14="http://schemas.microsoft.com/office/powerpoint/2010/main" val="18798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A39152F8-5D94-513E-D26B-0201899234FB}"/>
              </a:ext>
            </a:extLst>
          </p:cNvPr>
          <p:cNvSpPr>
            <a:spLocks noGrp="1" noChangeArrowheads="1"/>
          </p:cNvSpPr>
          <p:nvPr>
            <p:ph type="title"/>
          </p:nvPr>
        </p:nvSpPr>
        <p:spPr bwMode="auto">
          <a:xfrm>
            <a:off x="1370012" y="609600"/>
            <a:ext cx="3913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rgbClr val="FFC000"/>
                </a:solidFill>
                <a:effectLst/>
                <a:latin typeface="Tw Cen MT" panose="020B0602020104020603" pitchFamily="34" charset="0"/>
              </a:rPr>
              <a:t>CONCLUSION </a:t>
            </a:r>
          </a:p>
        </p:txBody>
      </p:sp>
      <p:sp>
        <p:nvSpPr>
          <p:cNvPr id="4" name="TextBox 3">
            <a:extLst>
              <a:ext uri="{FF2B5EF4-FFF2-40B4-BE49-F238E27FC236}">
                <a16:creationId xmlns:a16="http://schemas.microsoft.com/office/drawing/2014/main" id="{E573C407-CAE7-E70F-0563-8A537E63E194}"/>
              </a:ext>
            </a:extLst>
          </p:cNvPr>
          <p:cNvSpPr txBox="1"/>
          <p:nvPr/>
        </p:nvSpPr>
        <p:spPr>
          <a:xfrm>
            <a:off x="1598612" y="1600200"/>
            <a:ext cx="10134600" cy="3970318"/>
          </a:xfrm>
          <a:prstGeom prst="rect">
            <a:avLst/>
          </a:prstGeom>
          <a:noFill/>
        </p:spPr>
        <p:txBody>
          <a:bodyPr wrap="square" rtlCol="0">
            <a:spAutoFit/>
          </a:bodyPr>
          <a:lstStyle/>
          <a:p>
            <a:pPr algn="just"/>
            <a:r>
              <a:rPr lang="en-US" sz="2800" kern="100" dirty="0">
                <a:effectLst/>
                <a:latin typeface="Cambria" panose="02040503050406030204" pitchFamily="18" charset="0"/>
                <a:ea typeface="Calibri" panose="020F0502020204030204" pitchFamily="34" charset="0"/>
                <a:cs typeface="Times New Roman" panose="02020603050405020304" pitchFamily="18" charset="0"/>
              </a:rPr>
              <a:t>The Tutoring Center Management System represents a significant advancement in the field of educational management software. By automating routine tasks, optimizing resource allocation, and providing valuable insights, TCMS empowers tutoring centers to operate more efficiently and effectively. With its array of features and user-friendly interface, TCMS is poised to revolutionize the way tutoring centers manage their operations, ultimately enhancing the educational experience for students.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800" dirty="0"/>
          </a:p>
        </p:txBody>
      </p:sp>
    </p:spTree>
    <p:extLst>
      <p:ext uri="{BB962C8B-B14F-4D97-AF65-F5344CB8AC3E}">
        <p14:creationId xmlns:p14="http://schemas.microsoft.com/office/powerpoint/2010/main" val="72400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E784-C890-7E39-22C6-64C17C83EABA}"/>
              </a:ext>
            </a:extLst>
          </p:cNvPr>
          <p:cNvSpPr>
            <a:spLocks noGrp="1"/>
          </p:cNvSpPr>
          <p:nvPr>
            <p:ph type="title"/>
          </p:nvPr>
        </p:nvSpPr>
        <p:spPr/>
        <p:txBody>
          <a:bodyPr/>
          <a:lstStyle/>
          <a:p>
            <a:r>
              <a:rPr kumimoji="0" lang="en-US" sz="4800" b="0" i="0" u="none" strike="noStrike" kern="1200" cap="all" spc="0" normalizeH="0" baseline="0" noProof="0" dirty="0">
                <a:ln>
                  <a:noFill/>
                </a:ln>
                <a:solidFill>
                  <a:srgbClr val="FFC000"/>
                </a:solidFill>
                <a:effectLst/>
                <a:uLnTx/>
                <a:uFillTx/>
                <a:latin typeface="Tw Cen MT" panose="020B0602020104020603"/>
                <a:ea typeface="+mj-ea"/>
                <a:cs typeface="+mj-cs"/>
              </a:rPr>
              <a:t>Introduction </a:t>
            </a:r>
            <a:endParaRPr lang="en-US" dirty="0">
              <a:solidFill>
                <a:srgbClr val="FFC000"/>
              </a:solidFill>
            </a:endParaRPr>
          </a:p>
        </p:txBody>
      </p:sp>
      <p:sp>
        <p:nvSpPr>
          <p:cNvPr id="3" name="TextBox 2">
            <a:extLst>
              <a:ext uri="{FF2B5EF4-FFF2-40B4-BE49-F238E27FC236}">
                <a16:creationId xmlns:a16="http://schemas.microsoft.com/office/drawing/2014/main" id="{C2FC563B-7A1D-B056-8BEC-44CC38CE0D3E}"/>
              </a:ext>
            </a:extLst>
          </p:cNvPr>
          <p:cNvSpPr txBox="1"/>
          <p:nvPr/>
        </p:nvSpPr>
        <p:spPr>
          <a:xfrm>
            <a:off x="1674812" y="1752600"/>
            <a:ext cx="9601200" cy="3108543"/>
          </a:xfrm>
          <a:prstGeom prst="rect">
            <a:avLst/>
          </a:prstGeom>
          <a:noFill/>
        </p:spPr>
        <p:txBody>
          <a:bodyPr wrap="square" rtlCol="0">
            <a:spAutoFit/>
          </a:bodyPr>
          <a:lstStyle/>
          <a:p>
            <a:pPr algn="just"/>
            <a:r>
              <a:rPr lang="en-US" sz="2800" kern="100" dirty="0">
                <a:effectLst/>
                <a:latin typeface="Cambria" panose="02040503050406030204" pitchFamily="18" charset="0"/>
                <a:ea typeface="Cambria" panose="02040503050406030204" pitchFamily="18" charset="0"/>
                <a:cs typeface="Times New Roman" panose="02020603050405020304" pitchFamily="18" charset="0"/>
              </a:rPr>
              <a:t>This </a:t>
            </a:r>
            <a:r>
              <a:rPr lang="en-US" sz="2800" kern="100" dirty="0">
                <a:latin typeface="Cambria" panose="02040503050406030204" pitchFamily="18" charset="0"/>
                <a:ea typeface="Cambria" panose="02040503050406030204" pitchFamily="18" charset="0"/>
                <a:cs typeface="Times New Roman" panose="02020603050405020304" pitchFamily="18" charset="0"/>
              </a:rPr>
              <a:t>Presentation</a:t>
            </a:r>
            <a:r>
              <a:rPr lang="en-US" sz="2800" kern="100" dirty="0">
                <a:effectLst/>
                <a:latin typeface="Cambria" panose="02040503050406030204" pitchFamily="18" charset="0"/>
                <a:ea typeface="Cambria" panose="02040503050406030204" pitchFamily="18" charset="0"/>
                <a:cs typeface="Times New Roman" panose="02020603050405020304" pitchFamily="18" charset="0"/>
              </a:rPr>
              <a:t> details the design and implementation of a database for a Tutoring Center Management System (TCMS). The TCMS aims to streamline and automate various administrative and operational tasks within a tutoring center, enhancing efficiency and providing a better experience for students.</a:t>
            </a:r>
          </a:p>
          <a:p>
            <a:pPr algn="just"/>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17990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A07DF-6451-26C4-86AB-3666B5CEA242}"/>
              </a:ext>
            </a:extLst>
          </p:cNvPr>
          <p:cNvSpPr>
            <a:spLocks noGrp="1"/>
          </p:cNvSpPr>
          <p:nvPr>
            <p:ph type="title"/>
          </p:nvPr>
        </p:nvSpPr>
        <p:spPr>
          <a:xfrm>
            <a:off x="1293812" y="304800"/>
            <a:ext cx="10360501" cy="1223963"/>
          </a:xfrm>
        </p:spPr>
        <p:txBody>
          <a:bodyPr/>
          <a:lstStyle/>
          <a:p>
            <a:r>
              <a:rPr kumimoji="0" lang="en-US" sz="4800" b="0" i="0" u="none" strike="noStrike" kern="1200" cap="all" spc="0" normalizeH="0" baseline="0" noProof="0" dirty="0">
                <a:ln>
                  <a:noFill/>
                </a:ln>
                <a:solidFill>
                  <a:srgbClr val="FFC000"/>
                </a:solidFill>
                <a:effectLst/>
                <a:uLnTx/>
                <a:uFillTx/>
                <a:latin typeface="Tw Cen MT" panose="020B0602020104020603"/>
                <a:ea typeface="+mj-ea"/>
                <a:cs typeface="+mj-cs"/>
              </a:rPr>
              <a:t>Motivation</a:t>
            </a:r>
            <a:endParaRPr lang="en-US" dirty="0">
              <a:solidFill>
                <a:srgbClr val="FFC000"/>
              </a:solidFill>
            </a:endParaRPr>
          </a:p>
        </p:txBody>
      </p:sp>
      <p:sp>
        <p:nvSpPr>
          <p:cNvPr id="3" name="TextBox 2">
            <a:extLst>
              <a:ext uri="{FF2B5EF4-FFF2-40B4-BE49-F238E27FC236}">
                <a16:creationId xmlns:a16="http://schemas.microsoft.com/office/drawing/2014/main" id="{EA45678F-0044-9595-8273-C8868CA09804}"/>
              </a:ext>
            </a:extLst>
          </p:cNvPr>
          <p:cNvSpPr txBox="1"/>
          <p:nvPr/>
        </p:nvSpPr>
        <p:spPr>
          <a:xfrm>
            <a:off x="1446212" y="1676400"/>
            <a:ext cx="10439400" cy="3108543"/>
          </a:xfrm>
          <a:prstGeom prst="rect">
            <a:avLst/>
          </a:prstGeom>
          <a:noFill/>
        </p:spPr>
        <p:txBody>
          <a:bodyPr wrap="square" rtlCol="0">
            <a:spAutoFit/>
          </a:bodyPr>
          <a:lstStyle/>
          <a:p>
            <a:pPr algn="just"/>
            <a:r>
              <a:rPr lang="en-US" sz="2800" kern="100" dirty="0">
                <a:effectLst/>
                <a:latin typeface="Cambria" panose="02040503050406030204" pitchFamily="18" charset="0"/>
                <a:ea typeface="Cambria" panose="02040503050406030204" pitchFamily="18" charset="0"/>
                <a:cs typeface="Times New Roman" panose="02020603050405020304" pitchFamily="18" charset="0"/>
              </a:rPr>
              <a:t>Traditional methods of managing tutoring centers often involve manual processes, which are not only time-consuming but also errors and inconsistencies The motivation behind TCMS is to enhance the efficiency and effectiveness of educational delivery. By leveraging technology, the system aims to streamline administrative tasks, improve student engagement, and learning environments. improve the overall effectiveness of tutoring services.</a:t>
            </a:r>
          </a:p>
        </p:txBody>
      </p:sp>
    </p:spTree>
    <p:extLst>
      <p:ext uri="{BB962C8B-B14F-4D97-AF65-F5344CB8AC3E}">
        <p14:creationId xmlns:p14="http://schemas.microsoft.com/office/powerpoint/2010/main" val="2054715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2988F-F873-89F2-1E6D-6C2E0D019F63}"/>
              </a:ext>
            </a:extLst>
          </p:cNvPr>
          <p:cNvSpPr>
            <a:spLocks noGrp="1"/>
          </p:cNvSpPr>
          <p:nvPr>
            <p:ph type="title"/>
          </p:nvPr>
        </p:nvSpPr>
        <p:spPr>
          <a:xfrm>
            <a:off x="1293812" y="304800"/>
            <a:ext cx="10360501" cy="1223963"/>
          </a:xfrm>
        </p:spPr>
        <p:txBody>
          <a:bodyPr/>
          <a:lstStyle/>
          <a:p>
            <a:r>
              <a:rPr kumimoji="0" lang="en-US" sz="4800" b="0" i="0" u="none" strike="noStrike" kern="1200" cap="all" spc="0" normalizeH="0" baseline="0" noProof="0" dirty="0">
                <a:ln>
                  <a:noFill/>
                </a:ln>
                <a:solidFill>
                  <a:srgbClr val="FFC000"/>
                </a:solidFill>
                <a:effectLst/>
                <a:uLnTx/>
                <a:uFillTx/>
                <a:latin typeface="Tw Cen MT" panose="020B0602020104020603"/>
                <a:ea typeface="+mj-ea"/>
                <a:cs typeface="+mj-cs"/>
              </a:rPr>
              <a:t>Objective </a:t>
            </a:r>
            <a:endParaRPr lang="en-US" dirty="0">
              <a:solidFill>
                <a:srgbClr val="FFC000"/>
              </a:solidFill>
            </a:endParaRPr>
          </a:p>
        </p:txBody>
      </p:sp>
      <p:sp>
        <p:nvSpPr>
          <p:cNvPr id="3" name="TextBox 2">
            <a:extLst>
              <a:ext uri="{FF2B5EF4-FFF2-40B4-BE49-F238E27FC236}">
                <a16:creationId xmlns:a16="http://schemas.microsoft.com/office/drawing/2014/main" id="{A297C64A-871B-D0E0-4441-15D8EF9D0D57}"/>
              </a:ext>
            </a:extLst>
          </p:cNvPr>
          <p:cNvSpPr txBox="1"/>
          <p:nvPr/>
        </p:nvSpPr>
        <p:spPr>
          <a:xfrm>
            <a:off x="1686340" y="1528763"/>
            <a:ext cx="9982200" cy="4734053"/>
          </a:xfrm>
          <a:prstGeom prst="rect">
            <a:avLst/>
          </a:prstGeom>
          <a:noFill/>
        </p:spPr>
        <p:txBody>
          <a:bodyPr wrap="square" rtlCol="0">
            <a:spAutoFit/>
          </a:bodyPr>
          <a:lstStyle/>
          <a:p>
            <a:pPr marL="0" marR="0" algn="just">
              <a:lnSpc>
                <a:spcPct val="107000"/>
              </a:lnSpc>
              <a:spcBef>
                <a:spcPts val="0"/>
              </a:spcBef>
              <a:spcAft>
                <a:spcPts val="800"/>
              </a:spcAft>
            </a:pPr>
            <a:r>
              <a:rPr lang="en-US" sz="2800" kern="100" dirty="0">
                <a:effectLst/>
                <a:latin typeface="Cambria" panose="02040503050406030204" pitchFamily="18" charset="0"/>
                <a:ea typeface="Cambria" panose="02040503050406030204" pitchFamily="18" charset="0"/>
                <a:cs typeface="Times New Roman" panose="02020603050405020304" pitchFamily="18" charset="0"/>
              </a:rPr>
              <a:t>Our goal is to develop a comprehensive Tutoring Center Management System that simplifies administrative tasks, improves communication, and enhances the overall efficiency of tutoring centers.</a:t>
            </a:r>
          </a:p>
          <a:p>
            <a:pPr marL="0" marR="0" algn="just">
              <a:lnSpc>
                <a:spcPct val="107000"/>
              </a:lnSpc>
              <a:spcBef>
                <a:spcPts val="0"/>
              </a:spcBef>
              <a:spcAft>
                <a:spcPts val="800"/>
              </a:spcAft>
            </a:pPr>
            <a:r>
              <a:rPr lang="en-US" sz="2800" kern="100" dirty="0">
                <a:solidFill>
                  <a:srgbClr val="92D050"/>
                </a:solidFill>
                <a:effectLst/>
                <a:latin typeface="Cambria" panose="02040503050406030204" pitchFamily="18" charset="0"/>
                <a:ea typeface="Cambria" panose="02040503050406030204" pitchFamily="18" charset="0"/>
                <a:cs typeface="Times New Roman" panose="02020603050405020304" pitchFamily="18" charset="0"/>
              </a:rPr>
              <a:t>Outline the specific objectives such as:</a:t>
            </a:r>
          </a:p>
          <a:p>
            <a:pPr marL="457200" marR="0" indent="-457200" algn="just">
              <a:lnSpc>
                <a:spcPct val="107000"/>
              </a:lnSpc>
              <a:spcBef>
                <a:spcPts val="0"/>
              </a:spcBef>
              <a:spcAft>
                <a:spcPts val="800"/>
              </a:spcAft>
              <a:buFont typeface="Wingdings" panose="05000000000000000000" pitchFamily="2" charset="2"/>
              <a:buChar char="§"/>
            </a:pPr>
            <a:r>
              <a:rPr lang="en-US" sz="2800" kern="100" dirty="0">
                <a:effectLst/>
                <a:latin typeface="Cambria" panose="02040503050406030204" pitchFamily="18" charset="0"/>
                <a:ea typeface="Cambria" panose="02040503050406030204" pitchFamily="18" charset="0"/>
                <a:cs typeface="Times New Roman" panose="02020603050405020304" pitchFamily="18" charset="0"/>
              </a:rPr>
              <a:t>Streamlining course offering.</a:t>
            </a:r>
          </a:p>
          <a:p>
            <a:pPr marL="457200" marR="0" indent="-457200" algn="just">
              <a:lnSpc>
                <a:spcPct val="107000"/>
              </a:lnSpc>
              <a:spcBef>
                <a:spcPts val="0"/>
              </a:spcBef>
              <a:spcAft>
                <a:spcPts val="800"/>
              </a:spcAft>
              <a:buFont typeface="Wingdings" panose="05000000000000000000" pitchFamily="2" charset="2"/>
              <a:buChar char="§"/>
            </a:pPr>
            <a:r>
              <a:rPr lang="en-US" sz="2800" kern="100" dirty="0">
                <a:effectLst/>
                <a:latin typeface="Cambria" panose="02040503050406030204" pitchFamily="18" charset="0"/>
                <a:ea typeface="Cambria" panose="02040503050406030204" pitchFamily="18" charset="0"/>
                <a:cs typeface="Times New Roman" panose="02020603050405020304" pitchFamily="18" charset="0"/>
              </a:rPr>
              <a:t>Managing student information.</a:t>
            </a:r>
          </a:p>
          <a:p>
            <a:pPr marL="457200" marR="0" indent="-457200" algn="just">
              <a:lnSpc>
                <a:spcPct val="107000"/>
              </a:lnSpc>
              <a:spcBef>
                <a:spcPts val="0"/>
              </a:spcBef>
              <a:spcAft>
                <a:spcPts val="800"/>
              </a:spcAft>
              <a:buFont typeface="Wingdings" panose="05000000000000000000" pitchFamily="2" charset="2"/>
              <a:buChar char="§"/>
            </a:pPr>
            <a:r>
              <a:rPr lang="en-US" sz="2800" kern="100" dirty="0">
                <a:effectLst/>
                <a:latin typeface="Cambria" panose="02040503050406030204" pitchFamily="18" charset="0"/>
                <a:ea typeface="Cambria" panose="02040503050406030204" pitchFamily="18" charset="0"/>
                <a:cs typeface="Times New Roman" panose="02020603050405020304" pitchFamily="18" charset="0"/>
              </a:rPr>
              <a:t>Manage course &amp; see details.</a:t>
            </a:r>
          </a:p>
          <a:p>
            <a:pPr marL="457200" marR="0" indent="-457200" algn="just">
              <a:lnSpc>
                <a:spcPct val="107000"/>
              </a:lnSpc>
              <a:spcBef>
                <a:spcPts val="0"/>
              </a:spcBef>
              <a:spcAft>
                <a:spcPts val="800"/>
              </a:spcAft>
              <a:buFont typeface="Wingdings" panose="05000000000000000000" pitchFamily="2" charset="2"/>
              <a:buChar char="§"/>
            </a:pPr>
            <a:r>
              <a:rPr lang="en-US" sz="2800" kern="100" dirty="0">
                <a:effectLst/>
                <a:latin typeface="Cambria" panose="02040503050406030204" pitchFamily="18" charset="0"/>
                <a:ea typeface="Cambria" panose="02040503050406030204" pitchFamily="18" charset="0"/>
                <a:cs typeface="Times New Roman" panose="02020603050405020304" pitchFamily="18" charset="0"/>
              </a:rPr>
              <a:t>Generating student reports for analysis and decision-making.</a:t>
            </a:r>
          </a:p>
        </p:txBody>
      </p:sp>
    </p:spTree>
    <p:extLst>
      <p:ext uri="{BB962C8B-B14F-4D97-AF65-F5344CB8AC3E}">
        <p14:creationId xmlns:p14="http://schemas.microsoft.com/office/powerpoint/2010/main" val="409428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40233-30E7-0EED-BCCF-A0750F68FBB0}"/>
              </a:ext>
            </a:extLst>
          </p:cNvPr>
          <p:cNvSpPr>
            <a:spLocks noGrp="1"/>
          </p:cNvSpPr>
          <p:nvPr>
            <p:ph type="title"/>
          </p:nvPr>
        </p:nvSpPr>
        <p:spPr>
          <a:xfrm>
            <a:off x="1293812" y="228600"/>
            <a:ext cx="10360501" cy="1223963"/>
          </a:xfrm>
        </p:spPr>
        <p:txBody>
          <a:bodyPr/>
          <a:lstStyle/>
          <a:p>
            <a:r>
              <a:rPr kumimoji="0" lang="en-US" sz="4800" b="0" i="0" u="none" strike="noStrike" kern="1200" cap="all" spc="0" normalizeH="0" baseline="0" noProof="0" dirty="0">
                <a:ln>
                  <a:noFill/>
                </a:ln>
                <a:solidFill>
                  <a:srgbClr val="FFC000"/>
                </a:solidFill>
                <a:effectLst/>
                <a:uLnTx/>
                <a:uFillTx/>
                <a:latin typeface="Tw Cen MT" panose="020B0602020104020603"/>
                <a:ea typeface="+mj-ea"/>
                <a:cs typeface="+mj-cs"/>
              </a:rPr>
              <a:t>Features</a:t>
            </a:r>
            <a:endParaRPr lang="en-US" dirty="0">
              <a:solidFill>
                <a:srgbClr val="FFC000"/>
              </a:solidFill>
            </a:endParaRPr>
          </a:p>
        </p:txBody>
      </p:sp>
      <p:sp>
        <p:nvSpPr>
          <p:cNvPr id="3" name="TextBox 2">
            <a:extLst>
              <a:ext uri="{FF2B5EF4-FFF2-40B4-BE49-F238E27FC236}">
                <a16:creationId xmlns:a16="http://schemas.microsoft.com/office/drawing/2014/main" id="{9BB09C38-A323-E2B2-FE71-68E424E3EAA6}"/>
              </a:ext>
            </a:extLst>
          </p:cNvPr>
          <p:cNvSpPr txBox="1"/>
          <p:nvPr/>
        </p:nvSpPr>
        <p:spPr>
          <a:xfrm>
            <a:off x="1406762" y="1469816"/>
            <a:ext cx="10134600" cy="4832092"/>
          </a:xfrm>
          <a:prstGeom prst="rect">
            <a:avLst/>
          </a:prstGeom>
          <a:noFill/>
        </p:spPr>
        <p:txBody>
          <a:bodyPr wrap="square" rtlCol="0">
            <a:spAutoFit/>
          </a:bodyPr>
          <a:lstStyle/>
          <a:p>
            <a:pPr algn="just"/>
            <a:r>
              <a:rPr lang="en-US" sz="2800" b="1" u="sng" dirty="0">
                <a:latin typeface="Cambria" panose="02040503050406030204" pitchFamily="18" charset="0"/>
                <a:ea typeface="Cambria" panose="02040503050406030204" pitchFamily="18" charset="0"/>
              </a:rPr>
              <a:t>Student Management : </a:t>
            </a:r>
          </a:p>
          <a:p>
            <a:pPr marL="1066693" lvl="1" indent="-457200" algn="just">
              <a:buFont typeface="Wingdings" panose="05000000000000000000" pitchFamily="2" charset="2"/>
              <a:buChar char="§"/>
            </a:pPr>
            <a:r>
              <a:rPr lang="en-US" sz="2800" dirty="0">
                <a:solidFill>
                  <a:srgbClr val="92D050"/>
                </a:solidFill>
                <a:latin typeface="Cambria" panose="02040503050406030204" pitchFamily="18" charset="0"/>
                <a:ea typeface="Cambria" panose="02040503050406030204" pitchFamily="18" charset="0"/>
              </a:rPr>
              <a:t>Registration: </a:t>
            </a:r>
          </a:p>
          <a:p>
            <a:pPr marL="1676187" lvl="2" indent="-4572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Add new students with personal details (name, address, contact information, gender, etc.). </a:t>
            </a:r>
          </a:p>
          <a:p>
            <a:pPr marL="1676187" lvl="2" indent="-4572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Store student records securely. </a:t>
            </a:r>
          </a:p>
          <a:p>
            <a:pPr marL="1066693" lvl="1" indent="-457200" algn="just">
              <a:buFont typeface="Wingdings" panose="05000000000000000000" pitchFamily="2" charset="2"/>
              <a:buChar char="§"/>
            </a:pPr>
            <a:r>
              <a:rPr lang="en-US" sz="2800" dirty="0">
                <a:solidFill>
                  <a:srgbClr val="92D050"/>
                </a:solidFill>
                <a:latin typeface="Cambria" panose="02040503050406030204" pitchFamily="18" charset="0"/>
                <a:ea typeface="Cambria" panose="02040503050406030204" pitchFamily="18" charset="0"/>
              </a:rPr>
              <a:t>Manage Student: </a:t>
            </a:r>
          </a:p>
          <a:p>
            <a:pPr marL="1676187" lvl="2" indent="-4572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Update student information. </a:t>
            </a:r>
          </a:p>
          <a:p>
            <a:pPr marL="1676187" lvl="2" indent="-4572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Search and filter students based on criteria like Address, Name. </a:t>
            </a:r>
          </a:p>
          <a:p>
            <a:pPr marL="1066693" lvl="1" indent="-457200" algn="just">
              <a:buFont typeface="Wingdings" panose="05000000000000000000" pitchFamily="2" charset="2"/>
              <a:buChar char="§"/>
            </a:pPr>
            <a:r>
              <a:rPr lang="en-US" sz="2800" dirty="0">
                <a:solidFill>
                  <a:srgbClr val="92D050"/>
                </a:solidFill>
                <a:latin typeface="Cambria" panose="02040503050406030204" pitchFamily="18" charset="0"/>
                <a:ea typeface="Cambria" panose="02040503050406030204" pitchFamily="18" charset="0"/>
              </a:rPr>
              <a:t>Print: </a:t>
            </a:r>
          </a:p>
          <a:p>
            <a:pPr marL="1676187" lvl="2" indent="-4572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Print student information reports. </a:t>
            </a:r>
          </a:p>
        </p:txBody>
      </p:sp>
    </p:spTree>
    <p:extLst>
      <p:ext uri="{BB962C8B-B14F-4D97-AF65-F5344CB8AC3E}">
        <p14:creationId xmlns:p14="http://schemas.microsoft.com/office/powerpoint/2010/main" val="297316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1E8FEA-F479-2CE5-B84E-50D7DB90297A}"/>
              </a:ext>
            </a:extLst>
          </p:cNvPr>
          <p:cNvSpPr txBox="1"/>
          <p:nvPr/>
        </p:nvSpPr>
        <p:spPr>
          <a:xfrm>
            <a:off x="989012" y="304800"/>
            <a:ext cx="10668000" cy="6124754"/>
          </a:xfrm>
          <a:prstGeom prst="rect">
            <a:avLst/>
          </a:prstGeom>
          <a:noFill/>
        </p:spPr>
        <p:txBody>
          <a:bodyPr wrap="square" rtlCol="0">
            <a:spAutoFit/>
          </a:bodyPr>
          <a:lstStyle/>
          <a:p>
            <a:pPr algn="just"/>
            <a:r>
              <a:rPr lang="en-US" sz="2800" b="1" u="sng" dirty="0">
                <a:latin typeface="Cambria" panose="02040503050406030204" pitchFamily="18" charset="0"/>
                <a:ea typeface="Cambria" panose="02040503050406030204" pitchFamily="18" charset="0"/>
              </a:rPr>
              <a:t>Course and Teacher Management : </a:t>
            </a:r>
          </a:p>
          <a:p>
            <a:pPr marL="1066693" lvl="1" indent="-457200" algn="just">
              <a:buFont typeface="Wingdings" panose="05000000000000000000" pitchFamily="2" charset="2"/>
              <a:buChar char="§"/>
            </a:pPr>
            <a:r>
              <a:rPr lang="en-US" sz="2800" dirty="0">
                <a:solidFill>
                  <a:srgbClr val="92D050"/>
                </a:solidFill>
                <a:latin typeface="Cambria" panose="02040503050406030204" pitchFamily="18" charset="0"/>
                <a:ea typeface="Cambria" panose="02040503050406030204" pitchFamily="18" charset="0"/>
              </a:rPr>
              <a:t>Registered Courses: </a:t>
            </a:r>
          </a:p>
          <a:p>
            <a:pPr marL="1676187" lvl="2" indent="-4572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Add new courses with details (name, description, duration, teacher, etc.). </a:t>
            </a:r>
          </a:p>
          <a:p>
            <a:pPr marL="1676187" lvl="2" indent="-4572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Assign tutors to specific courses. </a:t>
            </a:r>
          </a:p>
          <a:p>
            <a:pPr marL="1676187" lvl="2" indent="-4572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Associate students with specific courses. </a:t>
            </a:r>
          </a:p>
          <a:p>
            <a:pPr marL="1066693" lvl="1" indent="-457200" algn="just">
              <a:buFont typeface="Wingdings" panose="05000000000000000000" pitchFamily="2" charset="2"/>
              <a:buChar char="§"/>
            </a:pPr>
            <a:r>
              <a:rPr lang="en-US" sz="2800" dirty="0">
                <a:solidFill>
                  <a:srgbClr val="92D050"/>
                </a:solidFill>
                <a:latin typeface="Cambria" panose="02040503050406030204" pitchFamily="18" charset="0"/>
                <a:ea typeface="Cambria" panose="02040503050406030204" pitchFamily="18" charset="0"/>
              </a:rPr>
              <a:t>Manage Courses: </a:t>
            </a:r>
          </a:p>
          <a:p>
            <a:pPr marL="1676187" lvl="2" indent="-4572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Update course details. </a:t>
            </a:r>
          </a:p>
          <a:p>
            <a:pPr marL="1676187" lvl="2" indent="-4572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Search and filter for courses by course name or student name. </a:t>
            </a:r>
          </a:p>
          <a:p>
            <a:pPr marL="1676187" lvl="2" indent="-4572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View and manage course. </a:t>
            </a:r>
          </a:p>
          <a:p>
            <a:pPr marL="1066693" lvl="1" indent="-457200" algn="just">
              <a:buFont typeface="Wingdings" panose="05000000000000000000" pitchFamily="2" charset="2"/>
              <a:buChar char="§"/>
            </a:pPr>
            <a:r>
              <a:rPr lang="en-US" sz="2800" dirty="0">
                <a:solidFill>
                  <a:srgbClr val="92D050"/>
                </a:solidFill>
                <a:latin typeface="Cambria" panose="02040503050406030204" pitchFamily="18" charset="0"/>
                <a:ea typeface="Cambria" panose="02040503050406030204" pitchFamily="18" charset="0"/>
              </a:rPr>
              <a:t>Print: </a:t>
            </a:r>
          </a:p>
          <a:p>
            <a:pPr marL="1676187" lvl="2" indent="-4572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Generate course reports with details, including enrolled students and assigned tutors and courses.</a:t>
            </a:r>
          </a:p>
        </p:txBody>
      </p:sp>
    </p:spTree>
    <p:extLst>
      <p:ext uri="{BB962C8B-B14F-4D97-AF65-F5344CB8AC3E}">
        <p14:creationId xmlns:p14="http://schemas.microsoft.com/office/powerpoint/2010/main" val="12070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D1A5B2-3FAF-CABB-1438-4D6794DF7DED}"/>
              </a:ext>
            </a:extLst>
          </p:cNvPr>
          <p:cNvSpPr txBox="1"/>
          <p:nvPr/>
        </p:nvSpPr>
        <p:spPr>
          <a:xfrm>
            <a:off x="1522412" y="762000"/>
            <a:ext cx="9753600" cy="4832092"/>
          </a:xfrm>
          <a:prstGeom prst="rect">
            <a:avLst/>
          </a:prstGeom>
          <a:noFill/>
        </p:spPr>
        <p:txBody>
          <a:bodyPr wrap="square" rtlCol="0">
            <a:spAutoFit/>
          </a:bodyPr>
          <a:lstStyle/>
          <a:p>
            <a:pPr algn="just"/>
            <a:r>
              <a:rPr lang="en-US" sz="2800" b="1" u="sng" dirty="0">
                <a:latin typeface="Cambria" panose="02040503050406030204" pitchFamily="18" charset="0"/>
                <a:ea typeface="Cambria" panose="02040503050406030204" pitchFamily="18" charset="0"/>
              </a:rPr>
              <a:t>Score Management : </a:t>
            </a:r>
          </a:p>
          <a:p>
            <a:pPr marL="1066693" lvl="1" indent="-457200" algn="just">
              <a:buFont typeface="Wingdings" panose="05000000000000000000" pitchFamily="2" charset="2"/>
              <a:buChar char="§"/>
            </a:pPr>
            <a:r>
              <a:rPr lang="en-US" sz="2800" dirty="0">
                <a:solidFill>
                  <a:srgbClr val="92D050"/>
                </a:solidFill>
                <a:latin typeface="Cambria" panose="02040503050406030204" pitchFamily="18" charset="0"/>
                <a:ea typeface="Cambria" panose="02040503050406030204" pitchFamily="18" charset="0"/>
              </a:rPr>
              <a:t>New Score: </a:t>
            </a:r>
          </a:p>
          <a:p>
            <a:pPr marL="1676187" lvl="2" indent="-4572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Record student scores for specific courses. </a:t>
            </a:r>
          </a:p>
          <a:p>
            <a:pPr marL="1676187" lvl="2" indent="-4572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Associate scores with student ID and course details. </a:t>
            </a:r>
          </a:p>
          <a:p>
            <a:pPr marL="1676187" lvl="2" indent="-4572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Add score description (e.g., A+, Very Good). </a:t>
            </a:r>
          </a:p>
          <a:p>
            <a:pPr marL="1066693" lvl="1" indent="-457200" algn="just">
              <a:buFont typeface="Wingdings" panose="05000000000000000000" pitchFamily="2" charset="2"/>
              <a:buChar char="§"/>
            </a:pPr>
            <a:r>
              <a:rPr lang="en-US" sz="2800" dirty="0">
                <a:solidFill>
                  <a:srgbClr val="92D050"/>
                </a:solidFill>
                <a:latin typeface="Cambria" panose="02040503050406030204" pitchFamily="18" charset="0"/>
                <a:ea typeface="Cambria" panose="02040503050406030204" pitchFamily="18" charset="0"/>
              </a:rPr>
              <a:t>Manage Score: </a:t>
            </a:r>
          </a:p>
          <a:p>
            <a:pPr marL="1676187" lvl="2" indent="-4572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Update score details. </a:t>
            </a:r>
          </a:p>
          <a:p>
            <a:pPr marL="1676187" lvl="2" indent="-4572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Search and filter scores by Name or course name. </a:t>
            </a:r>
          </a:p>
          <a:p>
            <a:pPr marL="1066693" lvl="1" indent="-457200" algn="just">
              <a:buFont typeface="Wingdings" panose="05000000000000000000" pitchFamily="2" charset="2"/>
              <a:buChar char="§"/>
            </a:pPr>
            <a:r>
              <a:rPr lang="en-US" sz="2800" dirty="0">
                <a:solidFill>
                  <a:srgbClr val="92D050"/>
                </a:solidFill>
                <a:latin typeface="Cambria" panose="02040503050406030204" pitchFamily="18" charset="0"/>
                <a:ea typeface="Cambria" panose="02040503050406030204" pitchFamily="18" charset="0"/>
              </a:rPr>
              <a:t>Print: </a:t>
            </a:r>
          </a:p>
          <a:p>
            <a:pPr marL="1676187" lvl="2" indent="-4572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Generate comprehensive student result reports, scores and overall performance.</a:t>
            </a:r>
          </a:p>
        </p:txBody>
      </p:sp>
    </p:spTree>
    <p:extLst>
      <p:ext uri="{BB962C8B-B14F-4D97-AF65-F5344CB8AC3E}">
        <p14:creationId xmlns:p14="http://schemas.microsoft.com/office/powerpoint/2010/main" val="366389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F14B65-45D4-4B4A-7994-F7336077EDD1}"/>
              </a:ext>
            </a:extLst>
          </p:cNvPr>
          <p:cNvSpPr txBox="1"/>
          <p:nvPr/>
        </p:nvSpPr>
        <p:spPr>
          <a:xfrm>
            <a:off x="1446212" y="1143000"/>
            <a:ext cx="9980613" cy="3539430"/>
          </a:xfrm>
          <a:prstGeom prst="rect">
            <a:avLst/>
          </a:prstGeom>
          <a:noFill/>
        </p:spPr>
        <p:txBody>
          <a:bodyPr wrap="square" rtlCol="0">
            <a:spAutoFit/>
          </a:bodyPr>
          <a:lstStyle/>
          <a:p>
            <a:pPr algn="just"/>
            <a:r>
              <a:rPr lang="en-US" sz="2800" b="1" u="sng" dirty="0"/>
              <a:t>Dashboard : </a:t>
            </a:r>
          </a:p>
          <a:p>
            <a:pPr marL="1066693" lvl="1" indent="-457200" algn="just">
              <a:buFont typeface="Wingdings" panose="05000000000000000000" pitchFamily="2" charset="2"/>
              <a:buChar char="§"/>
            </a:pPr>
            <a:r>
              <a:rPr lang="en-US" sz="2800" dirty="0">
                <a:solidFill>
                  <a:srgbClr val="92D050"/>
                </a:solidFill>
              </a:rPr>
              <a:t>Student Statistics: </a:t>
            </a:r>
          </a:p>
          <a:p>
            <a:pPr marL="1676187" lvl="2" indent="-457200" algn="just">
              <a:buFont typeface="Arial" panose="020B0604020202020204" pitchFamily="34" charset="0"/>
              <a:buChar char="•"/>
            </a:pPr>
            <a:r>
              <a:rPr lang="en-US" sz="2800" dirty="0"/>
              <a:t>Display the total number of students enrolled. </a:t>
            </a:r>
          </a:p>
          <a:p>
            <a:pPr marL="1676187" lvl="2" indent="-457200" algn="just">
              <a:buFont typeface="Arial" panose="020B0604020202020204" pitchFamily="34" charset="0"/>
              <a:buChar char="•"/>
            </a:pPr>
            <a:r>
              <a:rPr lang="en-US" sz="2800" dirty="0"/>
              <a:t>Show student gender distribution (male/female). </a:t>
            </a:r>
          </a:p>
          <a:p>
            <a:pPr marL="1066693" lvl="1" indent="-457200" algn="just">
              <a:buFont typeface="Wingdings" panose="05000000000000000000" pitchFamily="2" charset="2"/>
              <a:buChar char="§"/>
            </a:pPr>
            <a:r>
              <a:rPr lang="en-US" sz="2800" dirty="0">
                <a:solidFill>
                  <a:srgbClr val="92D050"/>
                </a:solidFill>
              </a:rPr>
              <a:t>Course Enrollment Trends: </a:t>
            </a:r>
          </a:p>
          <a:p>
            <a:pPr marL="1676187" lvl="2" indent="-457200" algn="just">
              <a:buFont typeface="Arial" panose="020B0604020202020204" pitchFamily="34" charset="0"/>
              <a:buChar char="•"/>
            </a:pPr>
            <a:r>
              <a:rPr lang="en-US" sz="2800" dirty="0"/>
              <a:t>Track the number of students enrolled in each course. </a:t>
            </a:r>
          </a:p>
          <a:p>
            <a:pPr algn="just"/>
            <a:r>
              <a:rPr lang="en-US" sz="2800" b="1" u="sng" dirty="0"/>
              <a:t>Exit : </a:t>
            </a:r>
          </a:p>
          <a:p>
            <a:pPr marL="1066693" lvl="1" indent="-457200" algn="just">
              <a:buFont typeface="Wingdings" panose="05000000000000000000" pitchFamily="2" charset="2"/>
              <a:buChar char="§"/>
            </a:pPr>
            <a:r>
              <a:rPr lang="en-US" sz="2800" dirty="0">
                <a:solidFill>
                  <a:srgbClr val="92D050"/>
                </a:solidFill>
              </a:rPr>
              <a:t>Allow users to exit the application securely.</a:t>
            </a:r>
          </a:p>
        </p:txBody>
      </p:sp>
    </p:spTree>
    <p:extLst>
      <p:ext uri="{BB962C8B-B14F-4D97-AF65-F5344CB8AC3E}">
        <p14:creationId xmlns:p14="http://schemas.microsoft.com/office/powerpoint/2010/main" val="309778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99</TotalTime>
  <Words>1012</Words>
  <Application>Microsoft Office PowerPoint</Application>
  <PresentationFormat>Custom</PresentationFormat>
  <Paragraphs>93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Cambria</vt:lpstr>
      <vt:lpstr>Times New Roman</vt:lpstr>
      <vt:lpstr>Tw Cen MT</vt:lpstr>
      <vt:lpstr>Wingdings</vt:lpstr>
      <vt:lpstr>Tech 16x9</vt:lpstr>
      <vt:lpstr>Tutoring Center Management System</vt:lpstr>
      <vt:lpstr>Presented by</vt:lpstr>
      <vt:lpstr>Introduction </vt:lpstr>
      <vt:lpstr>Motivation</vt:lpstr>
      <vt:lpstr>Objective </vt:lpstr>
      <vt:lpstr>Features</vt:lpstr>
      <vt:lpstr>PowerPoint Presentation</vt:lpstr>
      <vt:lpstr>PowerPoint Presentation</vt:lpstr>
      <vt:lpstr>PowerPoint Presentation</vt:lpstr>
      <vt:lpstr>INTERFACES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vt:lpstr>
      <vt:lpstr>PowerPoint Presentation</vt:lpstr>
      <vt:lpstr>FUTURE WORK</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Tutoring Center Management System</dc:title>
  <dc:creator>Rahat Bin Israil</dc:creator>
  <cp:lastModifiedBy>Rahat Bin Israil</cp:lastModifiedBy>
  <cp:revision>3</cp:revision>
  <dcterms:created xsi:type="dcterms:W3CDTF">2024-05-13T23:12:21Z</dcterms:created>
  <dcterms:modified xsi:type="dcterms:W3CDTF">2024-05-22T15:59:38Z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