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 id="2147483756" r:id="rId5"/>
    <p:sldMasterId id="2147483785" r:id="rId6"/>
    <p:sldMasterId id="2147483797" r:id="rId7"/>
  </p:sldMasterIdLst>
  <p:notesMasterIdLst>
    <p:notesMasterId r:id="rId35"/>
  </p:notesMasterIdLst>
  <p:handoutMasterIdLst>
    <p:handoutMasterId r:id="rId36"/>
  </p:handout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466"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12/11/2024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12/11/2024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2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69116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880589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594" y="1346947"/>
            <a:ext cx="1022033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594" y="4299697"/>
            <a:ext cx="1022033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594" y="1484779"/>
            <a:ext cx="10220330"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6702" y="4068923"/>
            <a:ext cx="1080623"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286" y="1432223"/>
            <a:ext cx="9964364" cy="3035808"/>
          </a:xfrm>
        </p:spPr>
        <p:txBody>
          <a:bodyPr anchor="ctr">
            <a:noAutofit/>
          </a:bodyPr>
          <a:lstStyle>
            <a:lvl1pPr algn="l">
              <a:lnSpc>
                <a:spcPct val="80000"/>
              </a:lnSpc>
              <a:defRPr sz="9597"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569" y="4389120"/>
            <a:ext cx="7889217" cy="1069848"/>
          </a:xfrm>
        </p:spPr>
        <p:txBody>
          <a:bodyPr>
            <a:normAutofit/>
          </a:bodyPr>
          <a:lstStyle>
            <a:lvl1pPr marL="0" indent="0" algn="l">
              <a:buNone/>
              <a:defRPr sz="2199">
                <a:solidFill>
                  <a:schemeClr val="tx1"/>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0235" y="4289334"/>
            <a:ext cx="1193557" cy="640080"/>
          </a:xfrm>
        </p:spPr>
        <p:txBody>
          <a:bodyPr/>
          <a:lstStyle>
            <a:lvl1pPr>
              <a:defRPr sz="2799"/>
            </a:lvl1pPr>
          </a:lstStyle>
          <a:p>
            <a:fld id="{C014DD1E-5D91-48A3-AD6D-45FBA980D106}" type="slidenum">
              <a:rPr lang="en-US" smtClean="0"/>
              <a:t>‹#›</a:t>
            </a:fld>
            <a:endParaRPr lang="en-US"/>
          </a:p>
        </p:txBody>
      </p:sp>
    </p:spTree>
    <p:extLst>
      <p:ext uri="{BB962C8B-B14F-4D97-AF65-F5344CB8AC3E}">
        <p14:creationId xmlns:p14="http://schemas.microsoft.com/office/powerpoint/2010/main" val="310345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169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88825"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6564" y="1225296"/>
            <a:ext cx="9278743" cy="3520440"/>
          </a:xfrm>
        </p:spPr>
        <p:txBody>
          <a:bodyPr anchor="ctr">
            <a:normAutofit/>
          </a:bodyPr>
          <a:lstStyle>
            <a:lvl1pPr>
              <a:lnSpc>
                <a:spcPct val="80000"/>
              </a:lnSpc>
              <a:defRPr sz="7998" b="0"/>
            </a:lvl1pPr>
          </a:lstStyle>
          <a:p>
            <a:r>
              <a:rPr lang="en-US"/>
              <a:t>Click to edit Master title style</a:t>
            </a:r>
            <a:endParaRPr lang="en-US" dirty="0"/>
          </a:p>
        </p:txBody>
      </p:sp>
      <p:sp>
        <p:nvSpPr>
          <p:cNvPr id="3" name="Text Placeholder 2"/>
          <p:cNvSpPr>
            <a:spLocks noGrp="1"/>
          </p:cNvSpPr>
          <p:nvPr>
            <p:ph type="body" idx="1"/>
          </p:nvPr>
        </p:nvSpPr>
        <p:spPr>
          <a:xfrm>
            <a:off x="2165210" y="5020056"/>
            <a:ext cx="9050203" cy="1066800"/>
          </a:xfrm>
        </p:spPr>
        <p:txBody>
          <a:bodyPr anchor="t">
            <a:normAutofit/>
          </a:bodyPr>
          <a:lstStyle>
            <a:lvl1pPr marL="0" indent="0">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1430" y="6272785"/>
            <a:ext cx="2643620" cy="365125"/>
          </a:xfrm>
        </p:spPr>
        <p:txBody>
          <a:bodyPr/>
          <a:lstStyle/>
          <a:p>
            <a:fld id="{F0DFD029-FB74-4578-B929-F66AA97659CA}" type="datetimeFigureOut">
              <a:rPr lang="en-US" smtClean="0"/>
              <a:t>12/11/2024</a:t>
            </a:fld>
            <a:endParaRPr lang="en-US"/>
          </a:p>
        </p:txBody>
      </p:sp>
      <p:sp>
        <p:nvSpPr>
          <p:cNvPr id="5" name="Footer Placeholder 4"/>
          <p:cNvSpPr>
            <a:spLocks noGrp="1"/>
          </p:cNvSpPr>
          <p:nvPr>
            <p:ph type="ftr" sz="quarter" idx="11"/>
          </p:nvPr>
        </p:nvSpPr>
        <p:spPr>
          <a:xfrm>
            <a:off x="2182140" y="6272785"/>
            <a:ext cx="6326000" cy="365125"/>
          </a:xfrm>
        </p:spPr>
        <p:txBody>
          <a:bodyPr/>
          <a:lstStyle/>
          <a:p>
            <a:endParaRPr lang="en-US"/>
          </a:p>
        </p:txBody>
      </p:sp>
      <p:grpSp>
        <p:nvGrpSpPr>
          <p:cNvPr id="8" name="Group 7"/>
          <p:cNvGrpSpPr/>
          <p:nvPr/>
        </p:nvGrpSpPr>
        <p:grpSpPr>
          <a:xfrm>
            <a:off x="897165" y="2325848"/>
            <a:ext cx="1080623"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482" y="2506133"/>
            <a:ext cx="1187989" cy="720332"/>
          </a:xfrm>
        </p:spPr>
        <p:txBody>
          <a:bodyPr/>
          <a:lstStyle>
            <a:lvl1pPr>
              <a:defRPr sz="2799"/>
            </a:lvl1pPr>
          </a:lstStyle>
          <a:p>
            <a:fld id="{C014DD1E-5D91-48A3-AD6D-45FBA980D106}" type="slidenum">
              <a:rPr lang="en-US" smtClean="0"/>
              <a:t>‹#›</a:t>
            </a:fld>
            <a:endParaRPr lang="en-US"/>
          </a:p>
        </p:txBody>
      </p:sp>
    </p:spTree>
    <p:extLst>
      <p:ext uri="{BB962C8B-B14F-4D97-AF65-F5344CB8AC3E}">
        <p14:creationId xmlns:p14="http://schemas.microsoft.com/office/powerpoint/2010/main" val="348382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569" y="2194560"/>
            <a:ext cx="4753642" cy="39776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2567" y="2194560"/>
            <a:ext cx="4753642" cy="39776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94449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522" y="2048256"/>
            <a:ext cx="4753642" cy="640080"/>
          </a:xfrm>
        </p:spPr>
        <p:txBody>
          <a:bodyPr anchor="ctr">
            <a:normAutofit/>
          </a:bodyPr>
          <a:lstStyle>
            <a:lvl1pPr marL="0" indent="0">
              <a:buNone/>
              <a:defRPr sz="1999" b="1">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569" y="2743200"/>
            <a:ext cx="4753642" cy="32918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2567" y="2048256"/>
            <a:ext cx="4753642" cy="640080"/>
          </a:xfrm>
        </p:spPr>
        <p:txBody>
          <a:bodyPr anchor="ctr">
            <a:normAutofit/>
          </a:bodyPr>
          <a:lstStyle>
            <a:lvl1pPr marL="0" indent="0">
              <a:buNone/>
              <a:defRPr sz="1999" b="1">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2567" y="2743200"/>
            <a:ext cx="4753642" cy="32918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92701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74996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0556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1578" y="1"/>
            <a:ext cx="388724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7413" y="685800"/>
            <a:ext cx="3199567" cy="1737360"/>
          </a:xfrm>
        </p:spPr>
        <p:txBody>
          <a:bodyPr anchor="b">
            <a:normAutofit/>
          </a:bodyPr>
          <a:lstStyle>
            <a:lvl1pPr>
              <a:defRPr sz="3199" b="1"/>
            </a:lvl1pPr>
          </a:lstStyle>
          <a:p>
            <a:r>
              <a:rPr lang="en-US"/>
              <a:t>Click to edit Master title style</a:t>
            </a:r>
            <a:endParaRPr lang="en-US" dirty="0"/>
          </a:p>
        </p:txBody>
      </p:sp>
      <p:sp>
        <p:nvSpPr>
          <p:cNvPr id="3" name="Content Placeholder 2"/>
          <p:cNvSpPr>
            <a:spLocks noGrp="1"/>
          </p:cNvSpPr>
          <p:nvPr>
            <p:ph idx="1"/>
          </p:nvPr>
        </p:nvSpPr>
        <p:spPr>
          <a:xfrm>
            <a:off x="837982" y="685800"/>
            <a:ext cx="6709948" cy="5020056"/>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7413" y="2423160"/>
            <a:ext cx="3199567"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398756" y="6229681"/>
            <a:ext cx="457081"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78309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36101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1578" y="1"/>
            <a:ext cx="388724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7413" y="685800"/>
            <a:ext cx="3199567" cy="1737360"/>
          </a:xfrm>
        </p:spPr>
        <p:txBody>
          <a:bodyPr anchor="b">
            <a:normAutofit/>
          </a:bodyPr>
          <a:lstStyle>
            <a:lvl1pPr>
              <a:defRPr sz="3199"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1578" cy="6858000"/>
          </a:xfrm>
          <a:solidFill>
            <a:schemeClr val="tx2">
              <a:lumMod val="20000"/>
              <a:lumOff val="80000"/>
            </a:schemeClr>
          </a:solidFill>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547413" y="2423160"/>
            <a:ext cx="3199567"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12/11/2024</a:t>
            </a:fld>
            <a:endParaRPr lang="en-US"/>
          </a:p>
        </p:txBody>
      </p:sp>
      <p:grpSp>
        <p:nvGrpSpPr>
          <p:cNvPr id="8" name="Group 7"/>
          <p:cNvGrpSpPr>
            <a:grpSpLocks noChangeAspect="1"/>
          </p:cNvGrpSpPr>
          <p:nvPr/>
        </p:nvGrpSpPr>
        <p:grpSpPr>
          <a:xfrm>
            <a:off x="11398756" y="6229681"/>
            <a:ext cx="457081"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9506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19728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533400"/>
            <a:ext cx="255203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522" y="533400"/>
            <a:ext cx="750374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06289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544" y="758952"/>
            <a:ext cx="9415867" cy="4041648"/>
          </a:xfrm>
        </p:spPr>
        <p:txBody>
          <a:bodyPr anchor="b">
            <a:normAutofit/>
          </a:bodyPr>
          <a:lstStyle>
            <a:lvl1pPr algn="l">
              <a:lnSpc>
                <a:spcPct val="85000"/>
              </a:lnSpc>
              <a:defRPr sz="7198"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544" y="4800600"/>
            <a:ext cx="9415867" cy="1691640"/>
          </a:xfrm>
        </p:spPr>
        <p:txBody>
          <a:bodyPr>
            <a:normAutofit/>
          </a:bodyPr>
          <a:lstStyle>
            <a:lvl1pPr marL="0" indent="0" algn="l">
              <a:buNone/>
              <a:defRPr sz="2199" baseline="0">
                <a:solidFill>
                  <a:schemeClr val="tx1">
                    <a:lumMod val="75000"/>
                  </a:schemeClr>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0DFD029-FB74-4578-B929-F66AA97659CA}" type="datetimeFigureOut">
              <a:rPr lang="en-US" smtClean="0"/>
              <a:t>12/11/2024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014DD1E-5D91-48A3-AD6D-45FBA980D106}" type="slidenum">
              <a:rPr lang="en-US" smtClean="0"/>
              <a:t>‹#›</a:t>
            </a:fld>
            <a:endParaRPr lang="en-US"/>
          </a:p>
        </p:txBody>
      </p:sp>
      <p:sp>
        <p:nvSpPr>
          <p:cNvPr id="7" name="Rectangle 6"/>
          <p:cNvSpPr/>
          <p:nvPr/>
        </p:nvSpPr>
        <p:spPr>
          <a:xfrm>
            <a:off x="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78372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6465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544" y="758952"/>
            <a:ext cx="9415867" cy="4041648"/>
          </a:xfrm>
        </p:spPr>
        <p:txBody>
          <a:bodyPr anchor="b">
            <a:normAutofit/>
          </a:bodyPr>
          <a:lstStyle>
            <a:lvl1pPr>
              <a:lnSpc>
                <a:spcPct val="85000"/>
              </a:lnSpc>
              <a:defRPr sz="7198" b="0"/>
            </a:lvl1pPr>
          </a:lstStyle>
          <a:p>
            <a:r>
              <a:rPr lang="en-US"/>
              <a:t>Click to edit Master title style</a:t>
            </a:r>
            <a:endParaRPr lang="en-US" dirty="0"/>
          </a:p>
        </p:txBody>
      </p:sp>
      <p:sp>
        <p:nvSpPr>
          <p:cNvPr id="3" name="Text Placeholder 2"/>
          <p:cNvSpPr>
            <a:spLocks noGrp="1"/>
          </p:cNvSpPr>
          <p:nvPr>
            <p:ph type="body" idx="1"/>
          </p:nvPr>
        </p:nvSpPr>
        <p:spPr>
          <a:xfrm>
            <a:off x="1261544" y="4800600"/>
            <a:ext cx="9415867" cy="1691640"/>
          </a:xfrm>
        </p:spPr>
        <p:txBody>
          <a:bodyPr anchor="t">
            <a:normAutofit/>
          </a:bodyPr>
          <a:lstStyle>
            <a:lvl1pPr marL="0" indent="0">
              <a:buNone/>
              <a:defRPr sz="21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
        <p:nvSpPr>
          <p:cNvPr id="7" name="Rectangle 6"/>
          <p:cNvSpPr/>
          <p:nvPr/>
        </p:nvSpPr>
        <p:spPr>
          <a:xfrm>
            <a:off x="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93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543"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4885"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587928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543" y="1713655"/>
            <a:ext cx="4479393" cy="731520"/>
          </a:xfrm>
        </p:spPr>
        <p:txBody>
          <a:bodyPr anchor="b">
            <a:normAutofit/>
          </a:bodyPr>
          <a:lstStyle>
            <a:lvl1pPr marL="0" indent="0">
              <a:spcBef>
                <a:spcPts val="0"/>
              </a:spcBef>
              <a:buNone/>
              <a:defRPr sz="1999" b="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543"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4885" y="1713655"/>
            <a:ext cx="4479393" cy="731520"/>
          </a:xfrm>
        </p:spPr>
        <p:txBody>
          <a:bodyPr anchor="b">
            <a:normAutofit/>
          </a:bodyPr>
          <a:lstStyle>
            <a:lvl1pPr marL="0" indent="0">
              <a:lnSpc>
                <a:spcPct val="95000"/>
              </a:lnSpc>
              <a:spcBef>
                <a:spcPts val="0"/>
              </a:spcBef>
              <a:buNone/>
              <a:defRPr lang="en-US" sz="1999" b="0" kern="1200" dirty="0">
                <a:solidFill>
                  <a:schemeClr val="tx2"/>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999"/>
              </a:spcBef>
              <a:buFontTx/>
              <a:buNone/>
            </a:pPr>
            <a:r>
              <a:rPr lang="en-US"/>
              <a:t>Click to edit Master text styles</a:t>
            </a:r>
          </a:p>
        </p:txBody>
      </p:sp>
      <p:sp>
        <p:nvSpPr>
          <p:cNvPr id="6" name="Content Placeholder 5"/>
          <p:cNvSpPr>
            <a:spLocks noGrp="1"/>
          </p:cNvSpPr>
          <p:nvPr>
            <p:ph sz="quarter" idx="4"/>
          </p:nvPr>
        </p:nvSpPr>
        <p:spPr>
          <a:xfrm>
            <a:off x="6124885"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9005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44989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96632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97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199567" cy="1600197"/>
          </a:xfrm>
        </p:spPr>
        <p:txBody>
          <a:bodyPr anchor="b">
            <a:normAutofit/>
          </a:bodyPr>
          <a:lstStyle>
            <a:lvl1pPr>
              <a:defRPr sz="3199" b="0" baseline="0"/>
            </a:lvl1pPr>
          </a:lstStyle>
          <a:p>
            <a:r>
              <a:rPr lang="en-US"/>
              <a:t>Click to edit Master title style</a:t>
            </a:r>
            <a:endParaRPr lang="en-US" dirty="0"/>
          </a:p>
        </p:txBody>
      </p:sp>
      <p:sp>
        <p:nvSpPr>
          <p:cNvPr id="3" name="Content Placeholder 2"/>
          <p:cNvSpPr>
            <a:spLocks noGrp="1"/>
          </p:cNvSpPr>
          <p:nvPr>
            <p:ph idx="1"/>
          </p:nvPr>
        </p:nvSpPr>
        <p:spPr>
          <a:xfrm>
            <a:off x="4503094" y="685800"/>
            <a:ext cx="6077483" cy="548640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029" y="2099735"/>
            <a:ext cx="3199567" cy="3810001"/>
          </a:xfrm>
        </p:spPr>
        <p:txBody>
          <a:bodyPr>
            <a:normAutofit/>
          </a:bodyPr>
          <a:lstStyle>
            <a:lvl1pPr marL="0" indent="0">
              <a:lnSpc>
                <a:spcPct val="114000"/>
              </a:lnSpc>
              <a:spcBef>
                <a:spcPts val="800"/>
              </a:spcBef>
              <a:buNone/>
              <a:defRPr sz="13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27437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89899"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162" y="5257800"/>
            <a:ext cx="9979600" cy="914400"/>
          </a:xfrm>
        </p:spPr>
        <p:txBody>
          <a:bodyPr anchor="b">
            <a:normAutofit/>
          </a:bodyPr>
          <a:lstStyle>
            <a:lvl1pPr>
              <a:defRPr sz="2799"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1289899" cy="5128923"/>
          </a:xfrm>
          <a:solidFill>
            <a:schemeClr val="accent1"/>
          </a:solidFill>
        </p:spPr>
        <p:txBody>
          <a:bodyPr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914162" y="6108590"/>
            <a:ext cx="99796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99003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30051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6448" y="381000"/>
            <a:ext cx="247585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1801" y="381000"/>
            <a:ext cx="7732286"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53091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E8B8-8C0D-7A0F-0650-39260DA40363}"/>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9D512086-DE9B-9739-8615-5B7ACDCE87D4}"/>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9167E-D435-46E8-92B7-64F2853FCA1D}"/>
              </a:ext>
            </a:extLst>
          </p:cNvPr>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a:extLst>
              <a:ext uri="{FF2B5EF4-FFF2-40B4-BE49-F238E27FC236}">
                <a16:creationId xmlns:a16="http://schemas.microsoft.com/office/drawing/2014/main" id="{0534749D-9A82-8759-C803-64A56B9C7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B8472-A906-44B8-C705-9A52BEC4D9E3}"/>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00104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995B-9075-F2B4-36C1-1693C5120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96BD8E-7CF5-61B9-B5E4-88EB488E26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D9EA1-DEF6-EC37-7D73-5960294672E6}"/>
              </a:ext>
            </a:extLst>
          </p:cNvPr>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a:extLst>
              <a:ext uri="{FF2B5EF4-FFF2-40B4-BE49-F238E27FC236}">
                <a16:creationId xmlns:a16="http://schemas.microsoft.com/office/drawing/2014/main" id="{94A17F4B-B394-DAB1-96A1-0A108827E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2C4B1-C877-5EC2-3318-1F35925A5281}"/>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48229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CF1B-F920-7667-9EB6-27EDCE408D8B}"/>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A95762A9-FC0C-3118-9C32-44C956186662}"/>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6E2F2-F676-86DC-7727-F3CD55F94C92}"/>
              </a:ext>
            </a:extLst>
          </p:cNvPr>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a:extLst>
              <a:ext uri="{FF2B5EF4-FFF2-40B4-BE49-F238E27FC236}">
                <a16:creationId xmlns:a16="http://schemas.microsoft.com/office/drawing/2014/main" id="{53B7E30A-A975-2F15-1E22-8AC3EC81F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545CC-C6D8-5EAE-2001-FB0855B3500F}"/>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48067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DEF7-1292-5CCA-D1F5-B32359A0CC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515CED-B869-E609-216A-788E23943C90}"/>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0F921A-3F87-36A4-20BB-A8DB272777BC}"/>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B9D09A-07A9-BFE9-C2CA-EA83A0950A3D}"/>
              </a:ext>
            </a:extLst>
          </p:cNvPr>
          <p:cNvSpPr>
            <a:spLocks noGrp="1"/>
          </p:cNvSpPr>
          <p:nvPr>
            <p:ph type="dt" sz="half" idx="10"/>
          </p:nvPr>
        </p:nvSpPr>
        <p:spPr/>
        <p:txBody>
          <a:bodyPr/>
          <a:lstStyle/>
          <a:p>
            <a:fld id="{F0DFD029-FB74-4578-B929-F66AA97659CA}" type="datetimeFigureOut">
              <a:rPr lang="en-US" smtClean="0"/>
              <a:t>12/11/2024</a:t>
            </a:fld>
            <a:endParaRPr lang="en-US"/>
          </a:p>
        </p:txBody>
      </p:sp>
      <p:sp>
        <p:nvSpPr>
          <p:cNvPr id="6" name="Footer Placeholder 5">
            <a:extLst>
              <a:ext uri="{FF2B5EF4-FFF2-40B4-BE49-F238E27FC236}">
                <a16:creationId xmlns:a16="http://schemas.microsoft.com/office/drawing/2014/main" id="{F59095CB-45EF-3D91-2666-F6B91C38B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0680-4C1A-5851-57CA-B46E830B3C94}"/>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50015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1FFA-2EB4-01A5-931C-8A9D75127ECF}"/>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193C3A-78E1-1AA3-9F37-DEEF65735713}"/>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8A8B7-F6A3-DE79-338A-318BA7E853BA}"/>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42C9B5-4901-02D9-19CE-E6192F1D96F6}"/>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6F68C6-CF4E-5230-FC24-9C0D7F3E2C4F}"/>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D02A0B-71C9-92A1-41D4-6382BAF3571C}"/>
              </a:ext>
            </a:extLst>
          </p:cNvPr>
          <p:cNvSpPr>
            <a:spLocks noGrp="1"/>
          </p:cNvSpPr>
          <p:nvPr>
            <p:ph type="dt" sz="half" idx="10"/>
          </p:nvPr>
        </p:nvSpPr>
        <p:spPr/>
        <p:txBody>
          <a:bodyPr/>
          <a:lstStyle/>
          <a:p>
            <a:fld id="{F0DFD029-FB74-4578-B929-F66AA97659CA}" type="datetimeFigureOut">
              <a:rPr lang="en-US" smtClean="0"/>
              <a:t>12/11/2024</a:t>
            </a:fld>
            <a:endParaRPr lang="en-US"/>
          </a:p>
        </p:txBody>
      </p:sp>
      <p:sp>
        <p:nvSpPr>
          <p:cNvPr id="8" name="Footer Placeholder 7">
            <a:extLst>
              <a:ext uri="{FF2B5EF4-FFF2-40B4-BE49-F238E27FC236}">
                <a16:creationId xmlns:a16="http://schemas.microsoft.com/office/drawing/2014/main" id="{5390657A-A7DE-E4C4-38C7-7387FD9CCD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E9BD70-CF29-4975-05DC-5FD80C7752D7}"/>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23911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80FF-0076-7080-D531-4FDA826B7D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3B5C5E-F747-03FB-59A6-E34EE855FF43}"/>
              </a:ext>
            </a:extLst>
          </p:cNvPr>
          <p:cNvSpPr>
            <a:spLocks noGrp="1"/>
          </p:cNvSpPr>
          <p:nvPr>
            <p:ph type="dt" sz="half" idx="10"/>
          </p:nvPr>
        </p:nvSpPr>
        <p:spPr/>
        <p:txBody>
          <a:bodyPr/>
          <a:lstStyle/>
          <a:p>
            <a:fld id="{F0DFD029-FB74-4578-B929-F66AA97659CA}" type="datetimeFigureOut">
              <a:rPr lang="en-US" smtClean="0"/>
              <a:t>12/11/2024</a:t>
            </a:fld>
            <a:endParaRPr lang="en-US"/>
          </a:p>
        </p:txBody>
      </p:sp>
      <p:sp>
        <p:nvSpPr>
          <p:cNvPr id="4" name="Footer Placeholder 3">
            <a:extLst>
              <a:ext uri="{FF2B5EF4-FFF2-40B4-BE49-F238E27FC236}">
                <a16:creationId xmlns:a16="http://schemas.microsoft.com/office/drawing/2014/main" id="{1F1B5BB1-8154-F597-C15C-86F839602F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0DF008-FB40-E34B-1DE2-35213B55F9E9}"/>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50118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8292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4550B-F5DF-861F-34DC-E124717FF65C}"/>
              </a:ext>
            </a:extLst>
          </p:cNvPr>
          <p:cNvSpPr>
            <a:spLocks noGrp="1"/>
          </p:cNvSpPr>
          <p:nvPr>
            <p:ph type="dt" sz="half" idx="10"/>
          </p:nvPr>
        </p:nvSpPr>
        <p:spPr/>
        <p:txBody>
          <a:bodyPr/>
          <a:lstStyle/>
          <a:p>
            <a:fld id="{F0DFD029-FB74-4578-B929-F66AA97659CA}" type="datetimeFigureOut">
              <a:rPr lang="en-US" smtClean="0"/>
              <a:t>12/11/2024</a:t>
            </a:fld>
            <a:endParaRPr lang="en-US"/>
          </a:p>
        </p:txBody>
      </p:sp>
      <p:sp>
        <p:nvSpPr>
          <p:cNvPr id="3" name="Footer Placeholder 2">
            <a:extLst>
              <a:ext uri="{FF2B5EF4-FFF2-40B4-BE49-F238E27FC236}">
                <a16:creationId xmlns:a16="http://schemas.microsoft.com/office/drawing/2014/main" id="{FDD88114-8FB9-39F1-2278-DCE9597433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4F2B03-40A8-97D5-364C-E34B913DF71A}"/>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96020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978D-7391-B174-90F0-D494281F790F}"/>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1AF9FF04-FC3A-6B59-CE27-602A7E2ADFB1}"/>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AAF9D-5C88-8AFB-BC43-D8307946DEE7}"/>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A24551-DBF4-98E2-0B45-9EFB618CDB18}"/>
              </a:ext>
            </a:extLst>
          </p:cNvPr>
          <p:cNvSpPr>
            <a:spLocks noGrp="1"/>
          </p:cNvSpPr>
          <p:nvPr>
            <p:ph type="dt" sz="half" idx="10"/>
          </p:nvPr>
        </p:nvSpPr>
        <p:spPr/>
        <p:txBody>
          <a:bodyPr/>
          <a:lstStyle/>
          <a:p>
            <a:fld id="{F0DFD029-FB74-4578-B929-F66AA97659CA}" type="datetimeFigureOut">
              <a:rPr lang="en-US" smtClean="0"/>
              <a:t>12/11/2024</a:t>
            </a:fld>
            <a:endParaRPr lang="en-US"/>
          </a:p>
        </p:txBody>
      </p:sp>
      <p:sp>
        <p:nvSpPr>
          <p:cNvPr id="6" name="Footer Placeholder 5">
            <a:extLst>
              <a:ext uri="{FF2B5EF4-FFF2-40B4-BE49-F238E27FC236}">
                <a16:creationId xmlns:a16="http://schemas.microsoft.com/office/drawing/2014/main" id="{EA1A11DC-D4A7-2EB3-6BC9-97241E669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54AF0B-4552-C4E5-32E8-23A1CE8FBA60}"/>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6398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DD9E-8C1F-B626-7EC2-D76E7AE44BFA}"/>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4DA58864-8F0A-6AC4-47D2-28A9529A1A56}"/>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EB307B8B-8BAA-0986-C7F2-EA45C4E55F5D}"/>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9BA1D-95C0-DFA8-52A8-8807730F6665}"/>
              </a:ext>
            </a:extLst>
          </p:cNvPr>
          <p:cNvSpPr>
            <a:spLocks noGrp="1"/>
          </p:cNvSpPr>
          <p:nvPr>
            <p:ph type="dt" sz="half" idx="10"/>
          </p:nvPr>
        </p:nvSpPr>
        <p:spPr/>
        <p:txBody>
          <a:bodyPr/>
          <a:lstStyle/>
          <a:p>
            <a:fld id="{F0DFD029-FB74-4578-B929-F66AA97659CA}" type="datetimeFigureOut">
              <a:rPr lang="en-US" smtClean="0"/>
              <a:t>12/11/2024</a:t>
            </a:fld>
            <a:endParaRPr lang="en-US"/>
          </a:p>
        </p:txBody>
      </p:sp>
      <p:sp>
        <p:nvSpPr>
          <p:cNvPr id="6" name="Footer Placeholder 5">
            <a:extLst>
              <a:ext uri="{FF2B5EF4-FFF2-40B4-BE49-F238E27FC236}">
                <a16:creationId xmlns:a16="http://schemas.microsoft.com/office/drawing/2014/main" id="{03FDF1DC-4CB1-EA86-19D4-D90EC53E8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5C578-7518-FCEC-DC4D-9AFA6EF4617C}"/>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74849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4F84-C8CC-965E-0DF6-CD321587F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819EE6-8825-F31F-D824-0BB1340235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69E3A8-3FFA-0EE1-4517-162481398C9E}"/>
              </a:ext>
            </a:extLst>
          </p:cNvPr>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a:extLst>
              <a:ext uri="{FF2B5EF4-FFF2-40B4-BE49-F238E27FC236}">
                <a16:creationId xmlns:a16="http://schemas.microsoft.com/office/drawing/2014/main" id="{0C99B2D8-9853-67B0-7CA3-8CAE17A4B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72781-2245-0902-291F-EBF2AC1C497A}"/>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52913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863F27-6D37-939F-2C5A-B0CBAF902389}"/>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E65A5F-F837-1FDA-EF8F-367387FA399C}"/>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B0194-E8B4-D875-9147-399B4C31C014}"/>
              </a:ext>
            </a:extLst>
          </p:cNvPr>
          <p:cNvSpPr>
            <a:spLocks noGrp="1"/>
          </p:cNvSpPr>
          <p:nvPr>
            <p:ph type="dt" sz="half" idx="10"/>
          </p:nvPr>
        </p:nvSpPr>
        <p:spPr/>
        <p:txBody>
          <a:bodyPr/>
          <a:lstStyle/>
          <a:p>
            <a:fld id="{F0DFD029-FB74-4578-B929-F66AA97659CA}" type="datetimeFigureOut">
              <a:rPr lang="en-US" smtClean="0"/>
              <a:t>12/11/2024</a:t>
            </a:fld>
            <a:endParaRPr lang="en-US"/>
          </a:p>
        </p:txBody>
      </p:sp>
      <p:sp>
        <p:nvSpPr>
          <p:cNvPr id="5" name="Footer Placeholder 4">
            <a:extLst>
              <a:ext uri="{FF2B5EF4-FFF2-40B4-BE49-F238E27FC236}">
                <a16:creationId xmlns:a16="http://schemas.microsoft.com/office/drawing/2014/main" id="{CB6778DB-44C5-AADE-D957-2AD1815EC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E4410-57E4-D8F1-F854-24BDCF738D5D}"/>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59045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80695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45817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DFD029-FB74-4578-B929-F66AA97659CA}" type="datetimeFigureOut">
              <a:rPr lang="en-US" smtClean="0"/>
              <a:t>12/11/2024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2229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F0DFD029-FB74-4578-B929-F66AA97659CA}" type="datetimeFigureOut">
              <a:rPr lang="en-US" smtClean="0"/>
              <a:t>12/11/2024</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14DD1E-5D91-48A3-AD6D-45FBA980D106}" type="slidenum">
              <a:rPr lang="en-US" smtClean="0"/>
              <a:t>‹#›</a:t>
            </a:fld>
            <a:endParaRPr lang="en-US"/>
          </a:p>
        </p:txBody>
      </p:sp>
    </p:spTree>
    <p:extLst>
      <p:ext uri="{BB962C8B-B14F-4D97-AF65-F5344CB8AC3E}">
        <p14:creationId xmlns:p14="http://schemas.microsoft.com/office/powerpoint/2010/main" val="381270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70918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F0DFD029-FB74-4578-B929-F66AA97659CA}" type="datetimeFigureOut">
              <a:rPr lang="en-US" smtClean="0"/>
              <a:pPr/>
              <a:t>12/11/2024</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C014DD1E-5D91-48A3-AD6D-45FBA980D106}"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48627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569" y="484632"/>
            <a:ext cx="10055781"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569" y="2121408"/>
            <a:ext cx="10055781"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2350" y="6272785"/>
            <a:ext cx="3272700" cy="365125"/>
          </a:xfrm>
          <a:prstGeom prst="rect">
            <a:avLst/>
          </a:prstGeom>
        </p:spPr>
        <p:txBody>
          <a:bodyPr vert="horz" lIns="91440" tIns="45720" rIns="91440" bIns="45720" rtlCol="0" anchor="ctr"/>
          <a:lstStyle>
            <a:lvl1pPr algn="r">
              <a:defRPr sz="1100">
                <a:solidFill>
                  <a:schemeClr val="tx2"/>
                </a:solidFill>
              </a:defRPr>
            </a:lvl1pPr>
          </a:lstStyle>
          <a:p>
            <a:fld id="{F0DFD029-FB74-4578-B929-F66AA97659CA}" type="datetimeFigureOut">
              <a:rPr lang="en-US" smtClean="0"/>
              <a:pPr/>
              <a:t>12/11/2024</a:t>
            </a:fld>
            <a:endParaRPr lang="en-US"/>
          </a:p>
        </p:txBody>
      </p:sp>
      <p:sp>
        <p:nvSpPr>
          <p:cNvPr id="5" name="Footer Placeholder 4"/>
          <p:cNvSpPr>
            <a:spLocks noGrp="1"/>
          </p:cNvSpPr>
          <p:nvPr>
            <p:ph type="ftr" sz="quarter" idx="3"/>
          </p:nvPr>
        </p:nvSpPr>
        <p:spPr>
          <a:xfrm>
            <a:off x="1087853" y="6272785"/>
            <a:ext cx="6326000"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398756" y="6229681"/>
            <a:ext cx="457081"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08183" y="6272785"/>
            <a:ext cx="639913"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014DD1E-5D91-48A3-AD6D-45FBA980D106}" type="slidenum">
              <a:rPr lang="en-US" smtClean="0"/>
              <a:pPr/>
              <a:t>‹#›</a:t>
            </a:fld>
            <a:endParaRPr lang="en-US"/>
          </a:p>
        </p:txBody>
      </p:sp>
    </p:spTree>
    <p:extLst>
      <p:ext uri="{BB962C8B-B14F-4D97-AF65-F5344CB8AC3E}">
        <p14:creationId xmlns:p14="http://schemas.microsoft.com/office/powerpoint/2010/main" val="396211170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5398"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25" indent="-182825" algn="l" defTabSz="914126" rtl="0" eaLnBrk="1" latinLnBrk="0" hangingPunct="1">
        <a:lnSpc>
          <a:spcPct val="90000"/>
        </a:lnSpc>
        <a:spcBef>
          <a:spcPts val="1200"/>
        </a:spcBef>
        <a:buClr>
          <a:schemeClr val="accent1">
            <a:lumMod val="75000"/>
          </a:schemeClr>
        </a:buClr>
        <a:buSzPct val="85000"/>
        <a:buFont typeface="Wingdings" pitchFamily="2" charset="2"/>
        <a:buChar char="§"/>
        <a:defRPr sz="1999" kern="1200">
          <a:solidFill>
            <a:schemeClr val="tx1"/>
          </a:solidFill>
          <a:latin typeface="+mn-lt"/>
          <a:ea typeface="+mn-ea"/>
          <a:cs typeface="+mn-cs"/>
        </a:defRPr>
      </a:lvl1pPr>
      <a:lvl2pPr marL="457063"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799" kern="1200">
          <a:solidFill>
            <a:schemeClr val="tx1"/>
          </a:solidFill>
          <a:latin typeface="+mn-lt"/>
          <a:ea typeface="+mn-ea"/>
          <a:cs typeface="+mn-cs"/>
        </a:defRPr>
      </a:lvl2pPr>
      <a:lvl3pPr marL="731301"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538"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79776"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59952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89943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19934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49925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543" y="365760"/>
            <a:ext cx="9690116"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543" y="1828801"/>
            <a:ext cx="8593122"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4483" y="998585"/>
            <a:ext cx="1904999" cy="365030"/>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0DFD029-FB74-4578-B929-F66AA97659CA}" type="datetimeFigureOut">
              <a:rPr lang="en-US" smtClean="0"/>
              <a:pPr/>
              <a:t>12/11/2024</a:t>
            </a:fld>
            <a:endParaRPr lang="en-US"/>
          </a:p>
        </p:txBody>
      </p:sp>
      <p:sp>
        <p:nvSpPr>
          <p:cNvPr id="5" name="Footer Placeholder 4"/>
          <p:cNvSpPr>
            <a:spLocks noGrp="1"/>
          </p:cNvSpPr>
          <p:nvPr>
            <p:ph type="ftr" sz="quarter" idx="3"/>
          </p:nvPr>
        </p:nvSpPr>
        <p:spPr>
          <a:xfrm rot="16200000">
            <a:off x="9956281" y="4046585"/>
            <a:ext cx="3581400" cy="365030"/>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89899" y="6172201"/>
            <a:ext cx="914162" cy="593725"/>
          </a:xfrm>
          <a:prstGeom prst="rect">
            <a:avLst/>
          </a:prstGeom>
        </p:spPr>
        <p:txBody>
          <a:bodyPr vert="horz" lIns="45720" tIns="45720" rIns="45720" bIns="45720" rtlCol="0" anchor="ctr">
            <a:normAutofit/>
          </a:bodyPr>
          <a:lstStyle>
            <a:lvl1pPr algn="ctr">
              <a:defRPr sz="3599">
                <a:solidFill>
                  <a:schemeClr val="tx2">
                    <a:lumMod val="60000"/>
                    <a:lumOff val="40000"/>
                  </a:schemeClr>
                </a:solidFill>
              </a:defRPr>
            </a:lvl1pPr>
          </a:lstStyle>
          <a:p>
            <a:fld id="{C014DD1E-5D91-48A3-AD6D-45FBA980D106}" type="slidenum">
              <a:rPr lang="en-US" smtClean="0"/>
              <a:pPr/>
              <a:t>‹#›</a:t>
            </a:fld>
            <a:endParaRPr lang="en-US"/>
          </a:p>
        </p:txBody>
      </p:sp>
    </p:spTree>
    <p:extLst>
      <p:ext uri="{BB962C8B-B14F-4D97-AF65-F5344CB8AC3E}">
        <p14:creationId xmlns:p14="http://schemas.microsoft.com/office/powerpoint/2010/main" val="310233992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spc="-50" baseline="0">
          <a:solidFill>
            <a:schemeClr val="tx1"/>
          </a:solidFill>
          <a:latin typeface="+mj-lt"/>
          <a:ea typeface="+mj-ea"/>
          <a:cs typeface="+mj-cs"/>
        </a:defRPr>
      </a:lvl1pPr>
    </p:titleStyle>
    <p:bodyStyle>
      <a:lvl1pPr marL="182825" indent="-182825" algn="l" defTabSz="914126" rtl="0" eaLnBrk="1" latinLnBrk="0" hangingPunct="1">
        <a:lnSpc>
          <a:spcPct val="95000"/>
        </a:lnSpc>
        <a:spcBef>
          <a:spcPts val="1400"/>
        </a:spcBef>
        <a:spcAft>
          <a:spcPts val="200"/>
        </a:spcAft>
        <a:buClr>
          <a:schemeClr val="accent1"/>
        </a:buClr>
        <a:buSzPct val="80000"/>
        <a:buFont typeface="Arial" pitchFamily="34" charset="0"/>
        <a:buChar char="•"/>
        <a:defRPr sz="1799" kern="1200" spc="10" baseline="0">
          <a:solidFill>
            <a:schemeClr val="tx1"/>
          </a:solidFill>
          <a:latin typeface="+mn-lt"/>
          <a:ea typeface="+mn-ea"/>
          <a:cs typeface="+mn-cs"/>
        </a:defRPr>
      </a:lvl1pPr>
      <a:lvl2pPr marL="457063" indent="-182825" algn="l" defTabSz="914126"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301"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538"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79776"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59952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89943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19934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49925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CF0466-BEAA-A90D-D512-AB5BA0D33AAB}"/>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9B4748-39F5-8D74-69AF-EEB4CC20FDBE}"/>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DF1FE-0F68-FE11-FE00-0EF930B3C4B7}"/>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FD029-FB74-4578-B929-F66AA97659CA}" type="datetimeFigureOut">
              <a:rPr lang="en-US" smtClean="0"/>
              <a:pPr/>
              <a:t>12/11/2024</a:t>
            </a:fld>
            <a:endParaRPr lang="en-US"/>
          </a:p>
        </p:txBody>
      </p:sp>
      <p:sp>
        <p:nvSpPr>
          <p:cNvPr id="5" name="Footer Placeholder 4">
            <a:extLst>
              <a:ext uri="{FF2B5EF4-FFF2-40B4-BE49-F238E27FC236}">
                <a16:creationId xmlns:a16="http://schemas.microsoft.com/office/drawing/2014/main" id="{8745906E-75C2-9343-02BF-609F924B1A25}"/>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54E2DD-C96B-7974-16A5-391539B778FA}"/>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4DD1E-5D91-48A3-AD6D-45FBA980D106}" type="slidenum">
              <a:rPr lang="en-US" smtClean="0"/>
              <a:pPr/>
              <a:t>‹#›</a:t>
            </a:fld>
            <a:endParaRPr lang="en-US"/>
          </a:p>
        </p:txBody>
      </p:sp>
    </p:spTree>
    <p:extLst>
      <p:ext uri="{BB962C8B-B14F-4D97-AF65-F5344CB8AC3E}">
        <p14:creationId xmlns:p14="http://schemas.microsoft.com/office/powerpoint/2010/main" val="62755500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3792-8500-A3B6-973B-68F4D9E9C2B8}"/>
              </a:ext>
            </a:extLst>
          </p:cNvPr>
          <p:cNvSpPr>
            <a:spLocks noGrp="1"/>
          </p:cNvSpPr>
          <p:nvPr>
            <p:ph type="ctrTitle"/>
          </p:nvPr>
        </p:nvSpPr>
        <p:spPr>
          <a:xfrm>
            <a:off x="1472776" y="1143000"/>
            <a:ext cx="10031836" cy="2000251"/>
          </a:xfrm>
        </p:spPr>
        <p:txBody>
          <a:bodyPr>
            <a:normAutofit/>
          </a:bodyPr>
          <a:lstStyle/>
          <a:p>
            <a:r>
              <a:rPr lang="en-US" sz="6600" dirty="0">
                <a:solidFill>
                  <a:schemeClr val="tx1"/>
                </a:solidFill>
              </a:rPr>
              <a:t>Tuition Management System</a:t>
            </a:r>
          </a:p>
        </p:txBody>
      </p:sp>
      <p:sp>
        <p:nvSpPr>
          <p:cNvPr id="3" name="Subtitle 2">
            <a:extLst>
              <a:ext uri="{FF2B5EF4-FFF2-40B4-BE49-F238E27FC236}">
                <a16:creationId xmlns:a16="http://schemas.microsoft.com/office/drawing/2014/main" id="{49BA32EB-043D-A61A-4D47-3C70B3501FDD}"/>
              </a:ext>
            </a:extLst>
          </p:cNvPr>
          <p:cNvSpPr>
            <a:spLocks noGrp="1"/>
          </p:cNvSpPr>
          <p:nvPr>
            <p:ph type="subTitle" idx="1"/>
          </p:nvPr>
        </p:nvSpPr>
        <p:spPr>
          <a:xfrm>
            <a:off x="1598612" y="2552700"/>
            <a:ext cx="8735325" cy="1752600"/>
          </a:xfrm>
        </p:spPr>
        <p:txBody>
          <a:bodyPr>
            <a:normAutofit/>
          </a:bodyPr>
          <a:lstStyle/>
          <a:p>
            <a:r>
              <a:rPr lang="en-US" sz="2400" dirty="0">
                <a:solidFill>
                  <a:schemeClr val="tx1">
                    <a:lumMod val="75000"/>
                    <a:lumOff val="25000"/>
                  </a:schemeClr>
                </a:solidFill>
              </a:rPr>
              <a:t>The ultimate smart learning hub</a:t>
            </a:r>
          </a:p>
        </p:txBody>
      </p:sp>
    </p:spTree>
    <p:extLst>
      <p:ext uri="{BB962C8B-B14F-4D97-AF65-F5344CB8AC3E}">
        <p14:creationId xmlns:p14="http://schemas.microsoft.com/office/powerpoint/2010/main" val="3987154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6E5A1C-3B3E-FBC6-463F-D2EF3F153AAE}"/>
              </a:ext>
            </a:extLst>
          </p:cNvPr>
          <p:cNvSpPr txBox="1"/>
          <p:nvPr/>
        </p:nvSpPr>
        <p:spPr>
          <a:xfrm>
            <a:off x="912812" y="609600"/>
            <a:ext cx="6107502" cy="584775"/>
          </a:xfrm>
          <a:prstGeom prst="rect">
            <a:avLst/>
          </a:prstGeom>
          <a:noFill/>
        </p:spPr>
        <p:txBody>
          <a:bodyPr wrap="square">
            <a:spAutoFit/>
          </a:bodyPr>
          <a:lstStyle/>
          <a:p>
            <a:r>
              <a:rPr lang="en-US" sz="32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CONTEXT LEVEL DIAGRAM </a:t>
            </a:r>
            <a:endParaRPr lang="en-US" sz="66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E596F4E-05DB-9C54-B4A5-142F24FED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212" y="1600200"/>
            <a:ext cx="9601200" cy="4800600"/>
          </a:xfrm>
          <a:prstGeom prst="rect">
            <a:avLst/>
          </a:prstGeom>
        </p:spPr>
      </p:pic>
    </p:spTree>
    <p:extLst>
      <p:ext uri="{BB962C8B-B14F-4D97-AF65-F5344CB8AC3E}">
        <p14:creationId xmlns:p14="http://schemas.microsoft.com/office/powerpoint/2010/main" val="306215692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A926A5-F9E2-2E22-3F82-90BB69C164AA}"/>
              </a:ext>
            </a:extLst>
          </p:cNvPr>
          <p:cNvSpPr txBox="1"/>
          <p:nvPr/>
        </p:nvSpPr>
        <p:spPr>
          <a:xfrm>
            <a:off x="1141412" y="381000"/>
            <a:ext cx="6107502" cy="584775"/>
          </a:xfrm>
          <a:prstGeom prst="rect">
            <a:avLst/>
          </a:prstGeom>
          <a:noFill/>
        </p:spPr>
        <p:txBody>
          <a:bodyPr wrap="square">
            <a:spAutoFit/>
          </a:bodyPr>
          <a:lstStyle/>
          <a:p>
            <a:r>
              <a:rPr lang="en-US" sz="32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USE CASE DIAGRAM</a:t>
            </a:r>
            <a:endParaRPr lang="en-US" sz="40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B178B88-EA3A-3157-E0F1-E4F358C31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212" y="990600"/>
            <a:ext cx="9372601" cy="5791200"/>
          </a:xfrm>
          <a:prstGeom prst="rect">
            <a:avLst/>
          </a:prstGeom>
        </p:spPr>
      </p:pic>
    </p:spTree>
    <p:extLst>
      <p:ext uri="{BB962C8B-B14F-4D97-AF65-F5344CB8AC3E}">
        <p14:creationId xmlns:p14="http://schemas.microsoft.com/office/powerpoint/2010/main" val="21138253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7ED024-1C69-D839-401C-5C9222DAA02D}"/>
              </a:ext>
            </a:extLst>
          </p:cNvPr>
          <p:cNvSpPr txBox="1"/>
          <p:nvPr/>
        </p:nvSpPr>
        <p:spPr>
          <a:xfrm>
            <a:off x="836612" y="685800"/>
            <a:ext cx="4418731" cy="584775"/>
          </a:xfrm>
          <a:prstGeom prst="rect">
            <a:avLst/>
          </a:prstGeom>
          <a:noFill/>
        </p:spPr>
        <p:txBody>
          <a:bodyPr wrap="square">
            <a:spAutoFit/>
          </a:bodyPr>
          <a:lstStyle/>
          <a:p>
            <a: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t>DATA FLOW</a:t>
            </a:r>
            <a:r>
              <a:rPr lang="en-US" sz="32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DIAGRAM</a:t>
            </a:r>
            <a:endParaRPr lang="en-US" sz="40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9004B8EF-4FBB-FB9D-0395-5BBD89270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1523351"/>
            <a:ext cx="9296400" cy="4877449"/>
          </a:xfrm>
          <a:prstGeom prst="rect">
            <a:avLst/>
          </a:prstGeom>
        </p:spPr>
      </p:pic>
    </p:spTree>
    <p:extLst>
      <p:ext uri="{BB962C8B-B14F-4D97-AF65-F5344CB8AC3E}">
        <p14:creationId xmlns:p14="http://schemas.microsoft.com/office/powerpoint/2010/main" val="5885897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72E1DB-D9A5-BD90-988D-E8500457F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71" y="0"/>
            <a:ext cx="9140882" cy="6858000"/>
          </a:xfrm>
          <a:prstGeom prst="rect">
            <a:avLst/>
          </a:prstGeom>
        </p:spPr>
      </p:pic>
    </p:spTree>
    <p:extLst>
      <p:ext uri="{BB962C8B-B14F-4D97-AF65-F5344CB8AC3E}">
        <p14:creationId xmlns:p14="http://schemas.microsoft.com/office/powerpoint/2010/main" val="27173283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287DF7-3AF3-5B30-1790-BCBBD68390D8}"/>
              </a:ext>
            </a:extLst>
          </p:cNvPr>
          <p:cNvSpPr txBox="1"/>
          <p:nvPr/>
        </p:nvSpPr>
        <p:spPr>
          <a:xfrm>
            <a:off x="455612" y="685800"/>
            <a:ext cx="4342531" cy="584775"/>
          </a:xfrm>
          <a:prstGeom prst="rect">
            <a:avLst/>
          </a:prstGeom>
          <a:noFill/>
        </p:spPr>
        <p:txBody>
          <a:bodyPr wrap="square">
            <a:spAutoFit/>
          </a:bodyPr>
          <a:lstStyle/>
          <a:p>
            <a: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t>SYSTEM FLOWCHART</a:t>
            </a:r>
            <a:endParaRPr lang="en-US" sz="3200" dirty="0"/>
          </a:p>
        </p:txBody>
      </p:sp>
      <p:pic>
        <p:nvPicPr>
          <p:cNvPr id="5" name="Picture 4">
            <a:extLst>
              <a:ext uri="{FF2B5EF4-FFF2-40B4-BE49-F238E27FC236}">
                <a16:creationId xmlns:a16="http://schemas.microsoft.com/office/drawing/2014/main" id="{35DB6D11-846A-44BD-EE53-54D8F4281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025" y="228600"/>
            <a:ext cx="6151187" cy="6477000"/>
          </a:xfrm>
          <a:prstGeom prst="rect">
            <a:avLst/>
          </a:prstGeom>
        </p:spPr>
      </p:pic>
    </p:spTree>
    <p:extLst>
      <p:ext uri="{BB962C8B-B14F-4D97-AF65-F5344CB8AC3E}">
        <p14:creationId xmlns:p14="http://schemas.microsoft.com/office/powerpoint/2010/main" val="459306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C01226-B6DC-27C9-4BA3-AE7DE126C29B}"/>
              </a:ext>
            </a:extLst>
          </p:cNvPr>
          <p:cNvSpPr txBox="1"/>
          <p:nvPr/>
        </p:nvSpPr>
        <p:spPr>
          <a:xfrm>
            <a:off x="760412" y="838200"/>
            <a:ext cx="6094562" cy="584775"/>
          </a:xfrm>
          <a:prstGeom prst="rect">
            <a:avLst/>
          </a:prstGeom>
          <a:noFill/>
        </p:spPr>
        <p:txBody>
          <a:bodyPr wrap="square">
            <a:spAutoFit/>
          </a:bodyPr>
          <a:lstStyle/>
          <a:p>
            <a:r>
              <a:rPr lang="en-US" sz="32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SYSTEM REQUIREMENT</a:t>
            </a:r>
            <a:endPar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6D9CEA0-A7E0-3FF0-733F-26A231A9ABCE}"/>
              </a:ext>
            </a:extLst>
          </p:cNvPr>
          <p:cNvSpPr txBox="1"/>
          <p:nvPr/>
        </p:nvSpPr>
        <p:spPr>
          <a:xfrm>
            <a:off x="303212" y="1676400"/>
            <a:ext cx="11277600" cy="4789003"/>
          </a:xfrm>
          <a:prstGeom prst="rect">
            <a:avLst/>
          </a:prstGeom>
          <a:noFill/>
        </p:spPr>
        <p:txBody>
          <a:bodyPr wrap="square" rtlCol="0">
            <a:spAutoFit/>
          </a:bodyPr>
          <a:lstStyle/>
          <a:p>
            <a:pPr marL="1257300" marR="0" lvl="2" indent="-342900" algn="just">
              <a:lnSpc>
                <a:spcPct val="115000"/>
              </a:lnSpc>
              <a:spcBef>
                <a:spcPts val="0"/>
              </a:spcBef>
              <a:spcAft>
                <a:spcPts val="0"/>
              </a:spcAft>
              <a:buFont typeface="Wingdings" panose="05000000000000000000" pitchFamily="2" charset="2"/>
              <a:buChar char="§"/>
            </a:pP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Hardware Requirement </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1714500" lvl="3" indent="-342900" algn="just">
              <a:lnSpc>
                <a:spcPct val="115000"/>
              </a:lnSpc>
              <a:buSzPts val="1200"/>
              <a:buFont typeface="+mj-lt"/>
              <a:buAutoNum type="romanLcPeriod"/>
            </a:pPr>
            <a:r>
              <a:rPr lang="en-US" sz="2000" b="1" dirty="0">
                <a:effectLst/>
                <a:latin typeface="Calibri" panose="020F0502020204030204" pitchFamily="34" charset="0"/>
                <a:ea typeface="Calibri" panose="020F0502020204030204" pitchFamily="34" charset="0"/>
                <a:cs typeface="Calibri" panose="020F0502020204030204" pitchFamily="34" charset="0"/>
              </a:rPr>
              <a:t>CPU:</a:t>
            </a:r>
            <a:r>
              <a:rPr lang="en-US" sz="2000" dirty="0">
                <a:effectLst/>
                <a:latin typeface="Calibri" panose="020F0502020204030204" pitchFamily="34" charset="0"/>
                <a:ea typeface="Calibri" panose="020F0502020204030204" pitchFamily="34" charset="0"/>
                <a:cs typeface="Calibri" panose="020F0502020204030204" pitchFamily="34" charset="0"/>
              </a:rPr>
              <a:t> Core i3 4th Generation or equivalent (or better). </a:t>
            </a:r>
          </a:p>
          <a:p>
            <a:pPr marL="1714500" lvl="3" indent="-342900" algn="just">
              <a:lnSpc>
                <a:spcPct val="115000"/>
              </a:lnSpc>
              <a:buSzPts val="1200"/>
              <a:buFont typeface="+mj-lt"/>
              <a:buAutoNum type="romanLcPeriod"/>
            </a:pPr>
            <a:r>
              <a:rPr lang="en-US" sz="2000" b="1" dirty="0">
                <a:effectLst/>
                <a:latin typeface="Calibri" panose="020F0502020204030204" pitchFamily="34" charset="0"/>
                <a:ea typeface="Calibri" panose="020F0502020204030204" pitchFamily="34" charset="0"/>
                <a:cs typeface="Calibri" panose="020F0502020204030204" pitchFamily="34" charset="0"/>
              </a:rPr>
              <a:t>Disk Space: </a:t>
            </a:r>
            <a:r>
              <a:rPr lang="en-US" sz="2000" dirty="0">
                <a:effectLst/>
                <a:latin typeface="Calibri" panose="020F0502020204030204" pitchFamily="34" charset="0"/>
                <a:ea typeface="Calibri" panose="020F0502020204030204" pitchFamily="34" charset="0"/>
                <a:cs typeface="Calibri" panose="020F0502020204030204" pitchFamily="34" charset="0"/>
              </a:rPr>
              <a:t>200 MB or more. </a:t>
            </a:r>
          </a:p>
          <a:p>
            <a:pPr marL="1714500" lvl="3" indent="-342900" algn="just">
              <a:lnSpc>
                <a:spcPct val="115000"/>
              </a:lnSpc>
              <a:buSzPts val="1200"/>
              <a:buFont typeface="+mj-lt"/>
              <a:buAutoNum type="romanLcPeriod"/>
            </a:pPr>
            <a:r>
              <a:rPr lang="en-US" sz="2000" b="1" dirty="0">
                <a:effectLst/>
                <a:latin typeface="Calibri" panose="020F0502020204030204" pitchFamily="34" charset="0"/>
                <a:ea typeface="Calibri" panose="020F0502020204030204" pitchFamily="34" charset="0"/>
                <a:cs typeface="Calibri" panose="020F0502020204030204" pitchFamily="34" charset="0"/>
              </a:rPr>
              <a:t>RAM: </a:t>
            </a:r>
            <a:r>
              <a:rPr lang="en-US" sz="2000" dirty="0">
                <a:effectLst/>
                <a:latin typeface="Calibri" panose="020F0502020204030204" pitchFamily="34" charset="0"/>
                <a:ea typeface="Calibri" panose="020F0502020204030204" pitchFamily="34" charset="0"/>
                <a:cs typeface="Calibri" panose="020F0502020204030204" pitchFamily="34" charset="0"/>
              </a:rPr>
              <a:t>1 GB or better. </a:t>
            </a:r>
          </a:p>
          <a:p>
            <a:pPr marL="1714500" lvl="3" indent="-342900" algn="just">
              <a:lnSpc>
                <a:spcPct val="115000"/>
              </a:lnSpc>
              <a:buSzPts val="1200"/>
              <a:buFont typeface="+mj-lt"/>
              <a:buAutoNum type="romanLcPeriod"/>
            </a:pPr>
            <a:r>
              <a:rPr lang="en-US" sz="2000" b="1" dirty="0">
                <a:effectLst/>
                <a:latin typeface="Calibri" panose="020F0502020204030204" pitchFamily="34" charset="0"/>
                <a:ea typeface="Calibri" panose="020F0502020204030204" pitchFamily="34" charset="0"/>
                <a:cs typeface="Calibri" panose="020F0502020204030204" pitchFamily="34" charset="0"/>
              </a:rPr>
              <a:t>Monitor:</a:t>
            </a:r>
            <a:r>
              <a:rPr lang="en-US" sz="2000" dirty="0">
                <a:effectLst/>
                <a:latin typeface="Calibri" panose="020F0502020204030204" pitchFamily="34" charset="0"/>
                <a:ea typeface="Calibri" panose="020F0502020204030204" pitchFamily="34" charset="0"/>
                <a:cs typeface="Calibri" panose="020F0502020204030204" pitchFamily="34" charset="0"/>
              </a:rPr>
              <a:t> 15” VGA Color or better.</a:t>
            </a:r>
          </a:p>
          <a:p>
            <a:pPr marL="0" marR="0" algn="just">
              <a:lnSpc>
                <a:spcPct val="115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 </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1257300" lvl="2" indent="-342900" algn="just">
              <a:lnSpc>
                <a:spcPct val="115000"/>
              </a:lnSpc>
              <a:buFont typeface="Wingdings" panose="05000000000000000000" pitchFamily="2" charset="2"/>
              <a:buChar char="§"/>
            </a:pP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Requirement</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1714500" lvl="3" indent="-342900" algn="just">
              <a:lnSpc>
                <a:spcPct val="115000"/>
              </a:lnSpc>
              <a:buSzPts val="1200"/>
              <a:buFont typeface="+mj-lt"/>
              <a:buAutoNum type="romanLcPeriod"/>
            </a:pPr>
            <a:r>
              <a:rPr lang="en-US" sz="2000" b="1" dirty="0">
                <a:effectLst/>
                <a:latin typeface="Calibri" panose="020F0502020204030204" pitchFamily="34" charset="0"/>
                <a:ea typeface="Calibri" panose="020F0502020204030204" pitchFamily="34" charset="0"/>
                <a:cs typeface="Calibri" panose="020F0502020204030204" pitchFamily="34" charset="0"/>
              </a:rPr>
              <a:t>Operating System: </a:t>
            </a:r>
            <a:r>
              <a:rPr lang="en-US" sz="2000" dirty="0">
                <a:effectLst/>
                <a:latin typeface="Calibri" panose="020F0502020204030204" pitchFamily="34" charset="0"/>
                <a:ea typeface="Calibri" panose="020F0502020204030204" pitchFamily="34" charset="0"/>
                <a:cs typeface="Calibri" panose="020F0502020204030204" pitchFamily="34" charset="0"/>
              </a:rPr>
              <a:t>Windows 7/8/10/11. </a:t>
            </a:r>
          </a:p>
          <a:p>
            <a:pPr marL="1714500" lvl="3" indent="-342900" algn="just">
              <a:lnSpc>
                <a:spcPct val="115000"/>
              </a:lnSpc>
              <a:buSzPts val="1200"/>
              <a:buFont typeface="+mj-lt"/>
              <a:buAutoNum type="romanLcPeriod"/>
            </a:pPr>
            <a:r>
              <a:rPr lang="en-US" sz="2000" b="1" dirty="0">
                <a:effectLst/>
                <a:latin typeface="Calibri" panose="020F0502020204030204" pitchFamily="34" charset="0"/>
                <a:ea typeface="Calibri" panose="020F0502020204030204" pitchFamily="34" charset="0"/>
                <a:cs typeface="Calibri" panose="020F0502020204030204" pitchFamily="34" charset="0"/>
              </a:rPr>
              <a:t>Development Environment: </a:t>
            </a:r>
            <a:r>
              <a:rPr lang="en-US" sz="2000" dirty="0">
                <a:effectLst/>
                <a:latin typeface="Calibri" panose="020F0502020204030204" pitchFamily="34" charset="0"/>
                <a:ea typeface="Calibri" panose="020F0502020204030204" pitchFamily="34" charset="0"/>
                <a:cs typeface="Calibri" panose="020F0502020204030204" pitchFamily="34" charset="0"/>
              </a:rPr>
              <a:t>Microsoft Visual Studio (for C# development). </a:t>
            </a:r>
          </a:p>
          <a:p>
            <a:pPr marL="1714500" lvl="3" indent="-342900" algn="just">
              <a:lnSpc>
                <a:spcPct val="115000"/>
              </a:lnSpc>
              <a:buSzPts val="1200"/>
              <a:buFont typeface="+mj-lt"/>
              <a:buAutoNum type="romanLcPeriod"/>
            </a:pPr>
            <a:r>
              <a:rPr lang="en-US" sz="2000" b="1" dirty="0">
                <a:effectLst/>
                <a:latin typeface="Calibri" panose="020F0502020204030204" pitchFamily="34" charset="0"/>
                <a:ea typeface="Calibri" panose="020F0502020204030204" pitchFamily="34" charset="0"/>
                <a:cs typeface="Calibri" panose="020F0502020204030204" pitchFamily="34" charset="0"/>
              </a:rPr>
              <a:t>Backend:</a:t>
            </a:r>
            <a:r>
              <a:rPr lang="en-US" sz="2000" dirty="0">
                <a:effectLst/>
                <a:latin typeface="Calibri" panose="020F0502020204030204" pitchFamily="34" charset="0"/>
                <a:ea typeface="Calibri" panose="020F0502020204030204" pitchFamily="34" charset="0"/>
                <a:cs typeface="Calibri" panose="020F0502020204030204" pitchFamily="34" charset="0"/>
              </a:rPr>
              <a:t> XAMPP, SQL Server (or any SQL-based server compatible with the application). </a:t>
            </a:r>
          </a:p>
          <a:p>
            <a:pPr marL="1714500" lvl="3" indent="-342900" algn="just">
              <a:lnSpc>
                <a:spcPct val="115000"/>
              </a:lnSpc>
              <a:buSzPts val="1200"/>
              <a:buFont typeface="+mj-lt"/>
              <a:buAutoNum type="romanLcPeriod"/>
            </a:pPr>
            <a:r>
              <a:rPr lang="en-US" sz="2000" b="1" dirty="0">
                <a:effectLst/>
                <a:latin typeface="Calibri" panose="020F0502020204030204" pitchFamily="34" charset="0"/>
                <a:ea typeface="Calibri" panose="020F0502020204030204" pitchFamily="34" charset="0"/>
                <a:cs typeface="Calibri" panose="020F0502020204030204" pitchFamily="34" charset="0"/>
              </a:rPr>
              <a:t>Technology:</a:t>
            </a:r>
            <a:r>
              <a:rPr lang="en-US" sz="2000" dirty="0">
                <a:effectLst/>
                <a:latin typeface="Calibri" panose="020F0502020204030204" pitchFamily="34" charset="0"/>
                <a:ea typeface="Calibri" panose="020F0502020204030204" pitchFamily="34" charset="0"/>
                <a:cs typeface="Calibri" panose="020F0502020204030204" pitchFamily="34" charset="0"/>
              </a:rPr>
              <a:t> ASP.NET (for web functionalities), C# (for application logic). </a:t>
            </a:r>
          </a:p>
          <a:p>
            <a:pPr marL="1714500" lvl="3" indent="-342900" algn="just">
              <a:lnSpc>
                <a:spcPct val="115000"/>
              </a:lnSpc>
              <a:buSzPts val="1200"/>
              <a:buFont typeface="+mj-lt"/>
              <a:buAutoNum type="romanLcPeriod"/>
            </a:pPr>
            <a:r>
              <a:rPr lang="en-US" sz="2000" b="1" dirty="0">
                <a:effectLst/>
                <a:latin typeface="Calibri" panose="020F0502020204030204" pitchFamily="34" charset="0"/>
                <a:ea typeface="Calibri" panose="020F0502020204030204" pitchFamily="34" charset="0"/>
                <a:cs typeface="Calibri" panose="020F0502020204030204" pitchFamily="34" charset="0"/>
              </a:rPr>
              <a:t>Database Management: </a:t>
            </a:r>
            <a:r>
              <a:rPr lang="en-US" sz="2000" dirty="0">
                <a:effectLst/>
                <a:latin typeface="Calibri" panose="020F0502020204030204" pitchFamily="34" charset="0"/>
                <a:ea typeface="Calibri" panose="020F0502020204030204" pitchFamily="34" charset="0"/>
                <a:cs typeface="Calibri" panose="020F0502020204030204" pitchFamily="34" charset="0"/>
              </a:rPr>
              <a:t>XAMPP, SQL Server.</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6134380"/>
      </p:ext>
    </p:extLst>
  </p:cSld>
  <p:clrMapOvr>
    <a:masterClrMapping/>
  </p:clrMapOvr>
  <p:transition spd="slow">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A871A-37D2-4EDE-3622-C657E8EFEE64}"/>
              </a:ext>
            </a:extLst>
          </p:cNvPr>
          <p:cNvSpPr txBox="1"/>
          <p:nvPr/>
        </p:nvSpPr>
        <p:spPr>
          <a:xfrm>
            <a:off x="684212" y="762000"/>
            <a:ext cx="6094562" cy="584775"/>
          </a:xfrm>
          <a:prstGeom prst="rect">
            <a:avLst/>
          </a:prstGeom>
          <a:noFill/>
        </p:spPr>
        <p:txBody>
          <a:bodyPr wrap="square">
            <a:spAutoFit/>
          </a:bodyPr>
          <a:lstStyle/>
          <a:p>
            <a:r>
              <a:rPr lang="en-US" sz="32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MODULES</a:t>
            </a:r>
            <a:endParaRPr lang="en-US" sz="32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872AA13-8DB6-3A8E-FC40-D9A79AB917EB}"/>
              </a:ext>
            </a:extLst>
          </p:cNvPr>
          <p:cNvSpPr txBox="1"/>
          <p:nvPr/>
        </p:nvSpPr>
        <p:spPr>
          <a:xfrm>
            <a:off x="1141412" y="1752600"/>
            <a:ext cx="4572000" cy="3785652"/>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Student Management Module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857250" lvl="1" indent="-400050">
              <a:buFont typeface="+mj-lt"/>
              <a:buAutoNum type="romanLcPeriod"/>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Course Access</a:t>
            </a:r>
          </a:p>
          <a:p>
            <a:pPr marL="857250" lvl="1" indent="-400050">
              <a:buFont typeface="+mj-lt"/>
              <a:buAutoNum type="romanLcPeriod"/>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Profile Management</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857250" lvl="1" indent="-400050">
              <a:buFont typeface="+mj-lt"/>
              <a:buAutoNum type="romanLcPeriod"/>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Assessment Participation</a:t>
            </a:r>
          </a:p>
          <a:p>
            <a:pPr marL="857250" lvl="1" indent="-400050">
              <a:buFont typeface="+mj-lt"/>
              <a:buAutoNum type="romanLcPeriod"/>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Result Viewing</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857250" lvl="1" indent="-400050">
              <a:buFont typeface="+mj-lt"/>
              <a:buAutoNum type="romanLcPeriod"/>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Signup Process</a:t>
            </a:r>
          </a:p>
          <a:p>
            <a:pPr marL="857250" lvl="1" indent="-400050">
              <a:buFont typeface="+mj-lt"/>
              <a:buAutoNum type="romanLcPeriod"/>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Login Process</a:t>
            </a:r>
          </a:p>
          <a:p>
            <a:pPr marL="285750" indent="-285750">
              <a:buFont typeface="Wingdings" panose="05000000000000000000" pitchFamily="2" charset="2"/>
              <a:buChar char="§"/>
            </a:pPr>
            <a:r>
              <a:rPr lang="en-US"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Teacher Management Module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857250" lvl="1" indent="-400050">
              <a:buFont typeface="+mj-lt"/>
              <a:buAutoNum type="romanLcPeriod"/>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System Access</a:t>
            </a: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 with Signup / Login</a:t>
            </a:r>
          </a:p>
          <a:p>
            <a:pPr marL="857250" lvl="1" indent="-400050">
              <a:buFont typeface="+mj-lt"/>
              <a:buAutoNum type="romanLcPeriod"/>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Course Management</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857250" lvl="1" indent="-400050">
              <a:buFont typeface="+mj-lt"/>
              <a:buAutoNum type="romanLcPeriod"/>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Exam Evaluation</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857250" lvl="1" indent="-400050">
              <a:buFont typeface="+mj-lt"/>
              <a:buAutoNum type="romanLcPeriod"/>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Performance Tracking</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A22E71F-BEDA-CEFF-10F1-D7BFDB834C8C}"/>
              </a:ext>
            </a:extLst>
          </p:cNvPr>
          <p:cNvSpPr txBox="1"/>
          <p:nvPr/>
        </p:nvSpPr>
        <p:spPr>
          <a:xfrm>
            <a:off x="6399212" y="1752600"/>
            <a:ext cx="5715000" cy="3477875"/>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Admin Management Module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857250" lvl="1" indent="-400050">
              <a:buFont typeface="+mj-lt"/>
              <a:buAutoNum type="romanLcPeriod"/>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System Monitoring</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857250" lvl="1" indent="-400050">
              <a:buFont typeface="+mj-lt"/>
              <a:buAutoNum type="romanLcPeriod"/>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 Management</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857250" lvl="1" indent="-400050">
              <a:buFont typeface="+mj-lt"/>
              <a:buAutoNum type="romanLcPeriod"/>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System Maintenance</a:t>
            </a:r>
          </a:p>
          <a:p>
            <a:pPr marL="285750" indent="-285750">
              <a:buFont typeface="Wingdings" panose="05000000000000000000" pitchFamily="2" charset="2"/>
              <a:buChar char="§"/>
            </a:pPr>
            <a:r>
              <a:rPr lang="en-US"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Authentication and Interface Module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857250" lvl="1" indent="-400050">
              <a:buFont typeface="+mj-lt"/>
              <a:buAutoNum type="romanLcPeriod"/>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Unique </a:t>
            </a: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Email or Phone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Based Signup</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857250" lvl="1" indent="-400050">
              <a:buFont typeface="+mj-lt"/>
              <a:buAutoNum type="romanLcPeriod"/>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Secure Login</a:t>
            </a:r>
          </a:p>
          <a:p>
            <a:pPr marL="857250" lvl="1" indent="-400050">
              <a:buFont typeface="+mj-lt"/>
              <a:buAutoNum type="romanLcPeriod"/>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Role-Based Interfaces</a:t>
            </a:r>
          </a:p>
          <a:p>
            <a:pPr marL="1197864" indent="-283464" algn="l" rtl="0" eaLnBrk="1" latinLnBrk="0" hangingPunct="1">
              <a:spcBef>
                <a:spcPts val="0"/>
              </a:spcBef>
              <a:spcAft>
                <a:spcPts val="0"/>
              </a:spcAft>
              <a:buClrTx/>
              <a:buSzPts val="1800"/>
              <a:buFont typeface="Courier New" panose="02070309020205020404" pitchFamily="49" charset="0"/>
              <a:buChar char="o"/>
            </a:pPr>
            <a:r>
              <a:rPr lang="en-US" sz="20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Student Interface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200150" indent="-285750" algn="l" rtl="0" eaLnBrk="1" latinLnBrk="0" hangingPunct="1">
              <a:spcBef>
                <a:spcPts val="0"/>
              </a:spcBef>
              <a:spcAft>
                <a:spcPts val="0"/>
              </a:spcAft>
              <a:buFont typeface="Courier New" panose="02070309020205020404" pitchFamily="49" charset="0"/>
              <a:buChar char="o"/>
            </a:pPr>
            <a:r>
              <a:rPr lang="en-US" sz="20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Teacher Interface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8760408"/>
      </p:ext>
    </p:extLst>
  </p:cSld>
  <p:clrMapOvr>
    <a:masterClrMapping/>
  </p:clrMapOvr>
  <p:transition spd="slow">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4384EE-7438-26A7-3136-6A1EBD26EF84}"/>
              </a:ext>
            </a:extLst>
          </p:cNvPr>
          <p:cNvSpPr txBox="1"/>
          <p:nvPr/>
        </p:nvSpPr>
        <p:spPr>
          <a:xfrm>
            <a:off x="457050" y="76200"/>
            <a:ext cx="6094562" cy="584775"/>
          </a:xfrm>
          <a:prstGeom prst="rect">
            <a:avLst/>
          </a:prstGeom>
          <a:noFill/>
        </p:spPr>
        <p:txBody>
          <a:bodyPr wrap="square">
            <a:spAutoFit/>
          </a:bodyPr>
          <a:lstStyle/>
          <a:p>
            <a:r>
              <a:rPr lang="en-US" sz="32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PROTOTYPE DESIGNS </a:t>
            </a:r>
            <a:endParaRPr lang="en-US" sz="3200" dirty="0"/>
          </a:p>
        </p:txBody>
      </p:sp>
      <p:sp>
        <p:nvSpPr>
          <p:cNvPr id="4" name="TextBox 3">
            <a:extLst>
              <a:ext uri="{FF2B5EF4-FFF2-40B4-BE49-F238E27FC236}">
                <a16:creationId xmlns:a16="http://schemas.microsoft.com/office/drawing/2014/main" id="{4C57C86E-8F02-A164-3E68-D692D1D4E972}"/>
              </a:ext>
            </a:extLst>
          </p:cNvPr>
          <p:cNvSpPr txBox="1"/>
          <p:nvPr/>
        </p:nvSpPr>
        <p:spPr>
          <a:xfrm>
            <a:off x="684212" y="609600"/>
            <a:ext cx="1828800" cy="381000"/>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1. Home Page</a:t>
            </a:r>
          </a:p>
        </p:txBody>
      </p:sp>
      <p:pic>
        <p:nvPicPr>
          <p:cNvPr id="8" name="Picture 7">
            <a:extLst>
              <a:ext uri="{FF2B5EF4-FFF2-40B4-BE49-F238E27FC236}">
                <a16:creationId xmlns:a16="http://schemas.microsoft.com/office/drawing/2014/main" id="{C7042CC0-BEE9-F024-84F7-DE900A461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248" y="990600"/>
            <a:ext cx="10559364" cy="5791200"/>
          </a:xfrm>
          <a:prstGeom prst="rect">
            <a:avLst/>
          </a:prstGeom>
        </p:spPr>
      </p:pic>
    </p:spTree>
    <p:extLst>
      <p:ext uri="{BB962C8B-B14F-4D97-AF65-F5344CB8AC3E}">
        <p14:creationId xmlns:p14="http://schemas.microsoft.com/office/powerpoint/2010/main" val="32510982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FD94A-F308-D38C-0551-391BC8500149}"/>
              </a:ext>
            </a:extLst>
          </p:cNvPr>
          <p:cNvSpPr txBox="1"/>
          <p:nvPr/>
        </p:nvSpPr>
        <p:spPr>
          <a:xfrm>
            <a:off x="455612" y="228600"/>
            <a:ext cx="6094562"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2. Sign up Page</a:t>
            </a:r>
          </a:p>
        </p:txBody>
      </p:sp>
      <p:pic>
        <p:nvPicPr>
          <p:cNvPr id="5" name="Picture 4">
            <a:extLst>
              <a:ext uri="{FF2B5EF4-FFF2-40B4-BE49-F238E27FC236}">
                <a16:creationId xmlns:a16="http://schemas.microsoft.com/office/drawing/2014/main" id="{B1CB2CF1-4C54-15BB-40AB-2C6BB78C6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2" y="685800"/>
            <a:ext cx="10559364" cy="6019800"/>
          </a:xfrm>
          <a:prstGeom prst="rect">
            <a:avLst/>
          </a:prstGeom>
        </p:spPr>
      </p:pic>
    </p:spTree>
    <p:extLst>
      <p:ext uri="{BB962C8B-B14F-4D97-AF65-F5344CB8AC3E}">
        <p14:creationId xmlns:p14="http://schemas.microsoft.com/office/powerpoint/2010/main" val="1784308449"/>
      </p:ext>
    </p:extLst>
  </p:cSld>
  <p:clrMapOvr>
    <a:masterClrMapping/>
  </p:clrMapOvr>
  <p:transition spd="slow">
    <p:circl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509757-18E2-D863-D107-63C1D34060DD}"/>
              </a:ext>
            </a:extLst>
          </p:cNvPr>
          <p:cNvSpPr txBox="1"/>
          <p:nvPr/>
        </p:nvSpPr>
        <p:spPr>
          <a:xfrm>
            <a:off x="379412" y="228600"/>
            <a:ext cx="6094562"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3. Login Page</a:t>
            </a:r>
          </a:p>
        </p:txBody>
      </p:sp>
      <p:pic>
        <p:nvPicPr>
          <p:cNvPr id="5" name="Picture 4">
            <a:extLst>
              <a:ext uri="{FF2B5EF4-FFF2-40B4-BE49-F238E27FC236}">
                <a16:creationId xmlns:a16="http://schemas.microsoft.com/office/drawing/2014/main" id="{587449EF-D6B6-4C9E-1A73-82FB34B6F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2" y="597932"/>
            <a:ext cx="10559364" cy="6183868"/>
          </a:xfrm>
          <a:prstGeom prst="rect">
            <a:avLst/>
          </a:prstGeom>
        </p:spPr>
      </p:pic>
    </p:spTree>
    <p:extLst>
      <p:ext uri="{BB962C8B-B14F-4D97-AF65-F5344CB8AC3E}">
        <p14:creationId xmlns:p14="http://schemas.microsoft.com/office/powerpoint/2010/main" val="1762149764"/>
      </p:ext>
    </p:extLst>
  </p:cSld>
  <p:clrMapOvr>
    <a:masterClrMapping/>
  </p:clrMapOvr>
  <p:transition spd="slow">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61A7EF-C124-29AD-3F08-2B81AF318A00}"/>
              </a:ext>
            </a:extLst>
          </p:cNvPr>
          <p:cNvSpPr txBox="1"/>
          <p:nvPr/>
        </p:nvSpPr>
        <p:spPr>
          <a:xfrm>
            <a:off x="1507884" y="497112"/>
            <a:ext cx="2452928" cy="523220"/>
          </a:xfrm>
          <a:prstGeom prst="rect">
            <a:avLst/>
          </a:prstGeom>
          <a:noFill/>
        </p:spPr>
        <p:txBody>
          <a:bodyPr wrap="square" rtlCol="0">
            <a:spAutoFit/>
          </a:bodyPr>
          <a:lstStyle/>
          <a:p>
            <a:r>
              <a:rPr lang="en-US" sz="2800" b="1" cap="small" dirty="0">
                <a:solidFill>
                  <a:srgbClr val="002060"/>
                </a:solidFill>
                <a:ea typeface="Times New Roman" panose="02020603050405020304" pitchFamily="18" charset="0"/>
              </a:rPr>
              <a:t>PRESENTED</a:t>
            </a:r>
            <a:r>
              <a:rPr lang="en-US" sz="2800" b="1" cap="small" dirty="0">
                <a:solidFill>
                  <a:srgbClr val="002060"/>
                </a:solidFill>
                <a:effectLst/>
                <a:ea typeface="Times New Roman" panose="02020603050405020304" pitchFamily="18" charset="0"/>
              </a:rPr>
              <a:t> BY</a:t>
            </a:r>
            <a:endParaRPr lang="en-US" sz="2800" b="1" dirty="0">
              <a:solidFill>
                <a:srgbClr val="002060"/>
              </a:solidFill>
              <a:effectLst/>
              <a:ea typeface="Times New Roman" panose="02020603050405020304" pitchFamily="18" charset="0"/>
            </a:endParaRPr>
          </a:p>
        </p:txBody>
      </p:sp>
      <p:graphicFrame>
        <p:nvGraphicFramePr>
          <p:cNvPr id="6" name="Table 5">
            <a:extLst>
              <a:ext uri="{FF2B5EF4-FFF2-40B4-BE49-F238E27FC236}">
                <a16:creationId xmlns:a16="http://schemas.microsoft.com/office/drawing/2014/main" id="{CA81CFDC-43EE-DEA4-B019-3C9AF3A6D5F1}"/>
              </a:ext>
            </a:extLst>
          </p:cNvPr>
          <p:cNvGraphicFramePr>
            <a:graphicFrameLocks noGrp="1"/>
          </p:cNvGraphicFramePr>
          <p:nvPr>
            <p:extLst>
              <p:ext uri="{D42A27DB-BD31-4B8C-83A1-F6EECF244321}">
                <p14:modId xmlns:p14="http://schemas.microsoft.com/office/powerpoint/2010/main" val="1163378014"/>
              </p:ext>
            </p:extLst>
          </p:nvPr>
        </p:nvGraphicFramePr>
        <p:xfrm>
          <a:off x="1598612" y="1066800"/>
          <a:ext cx="9220200" cy="3256888"/>
        </p:xfrm>
        <a:graphic>
          <a:graphicData uri="http://schemas.openxmlformats.org/drawingml/2006/table">
            <a:tbl>
              <a:tblPr firstRow="1" bandRow="1">
                <a:tableStyleId>{5C22544A-7EE6-4342-B048-85BDC9FD1C3A}</a:tableStyleId>
              </a:tblPr>
              <a:tblGrid>
                <a:gridCol w="3914216">
                  <a:extLst>
                    <a:ext uri="{9D8B030D-6E8A-4147-A177-3AD203B41FA5}">
                      <a16:colId xmlns:a16="http://schemas.microsoft.com/office/drawing/2014/main" val="2493466729"/>
                    </a:ext>
                  </a:extLst>
                </a:gridCol>
                <a:gridCol w="2943784">
                  <a:extLst>
                    <a:ext uri="{9D8B030D-6E8A-4147-A177-3AD203B41FA5}">
                      <a16:colId xmlns:a16="http://schemas.microsoft.com/office/drawing/2014/main" val="2694179866"/>
                    </a:ext>
                  </a:extLst>
                </a:gridCol>
                <a:gridCol w="2362200">
                  <a:extLst>
                    <a:ext uri="{9D8B030D-6E8A-4147-A177-3AD203B41FA5}">
                      <a16:colId xmlns:a16="http://schemas.microsoft.com/office/drawing/2014/main" val="2805394632"/>
                    </a:ext>
                  </a:extLst>
                </a:gridCol>
              </a:tblGrid>
              <a:tr h="407111">
                <a:tc>
                  <a:txBody>
                    <a:bodyPr/>
                    <a:lstStyle/>
                    <a:p>
                      <a:pPr algn="ctr"/>
                      <a:r>
                        <a:rPr lang="en-US" sz="1800" dirty="0"/>
                        <a:t>Name</a:t>
                      </a:r>
                    </a:p>
                  </a:txBody>
                  <a:tcPr/>
                </a:tc>
                <a:tc>
                  <a:txBody>
                    <a:bodyPr/>
                    <a:lstStyle/>
                    <a:p>
                      <a:pPr algn="ctr"/>
                      <a:r>
                        <a:rPr lang="en-US" sz="1800" dirty="0"/>
                        <a:t>ID</a:t>
                      </a:r>
                    </a:p>
                  </a:txBody>
                  <a:tcPr/>
                </a:tc>
                <a:tc>
                  <a:txBody>
                    <a:bodyPr/>
                    <a:lstStyle/>
                    <a:p>
                      <a:pPr algn="ctr"/>
                      <a:r>
                        <a:rPr lang="en-US" sz="1800" dirty="0"/>
                        <a:t>INTAKE</a:t>
                      </a:r>
                    </a:p>
                  </a:txBody>
                  <a:tcPr/>
                </a:tc>
                <a:extLst>
                  <a:ext uri="{0D108BD9-81ED-4DB2-BD59-A6C34878D82A}">
                    <a16:rowId xmlns:a16="http://schemas.microsoft.com/office/drawing/2014/main" val="4041481785"/>
                  </a:ext>
                </a:extLst>
              </a:tr>
              <a:tr h="407111">
                <a:tc>
                  <a:txBody>
                    <a:bodyPr/>
                    <a:lstStyle/>
                    <a:p>
                      <a:r>
                        <a:rPr lang="en-US" sz="1600" kern="1200" dirty="0">
                          <a:solidFill>
                            <a:schemeClr val="dk1"/>
                          </a:solidFill>
                          <a:effectLst/>
                          <a:latin typeface="+mn-lt"/>
                          <a:ea typeface="+mn-ea"/>
                          <a:cs typeface="+mn-cs"/>
                        </a:rPr>
                        <a:t>Md. </a:t>
                      </a:r>
                      <a:r>
                        <a:rPr lang="en-US" sz="1600" kern="1200" dirty="0" err="1">
                          <a:solidFill>
                            <a:schemeClr val="dk1"/>
                          </a:solidFill>
                          <a:effectLst/>
                          <a:latin typeface="+mn-lt"/>
                          <a:ea typeface="+mn-ea"/>
                          <a:cs typeface="+mn-cs"/>
                        </a:rPr>
                        <a:t>Shahuidul</a:t>
                      </a:r>
                      <a:r>
                        <a:rPr lang="en-US" sz="1600" kern="1200" dirty="0">
                          <a:solidFill>
                            <a:schemeClr val="dk1"/>
                          </a:solidFill>
                          <a:effectLst/>
                          <a:latin typeface="+mn-lt"/>
                          <a:ea typeface="+mn-ea"/>
                          <a:cs typeface="+mn-cs"/>
                        </a:rPr>
                        <a:t> Islam Parvez</a:t>
                      </a:r>
                      <a:endParaRPr lang="en-US" sz="1600" dirty="0"/>
                    </a:p>
                  </a:txBody>
                  <a:tcPr/>
                </a:tc>
                <a:tc>
                  <a:txBody>
                    <a:bodyPr/>
                    <a:lstStyle/>
                    <a:p>
                      <a:pPr algn="ctr"/>
                      <a:r>
                        <a:rPr lang="en-US" sz="1600" kern="1200" dirty="0">
                          <a:solidFill>
                            <a:schemeClr val="dk1"/>
                          </a:solidFill>
                          <a:effectLst/>
                          <a:latin typeface="+mn-lt"/>
                          <a:ea typeface="+mn-ea"/>
                          <a:cs typeface="+mn-cs"/>
                        </a:rPr>
                        <a:t>22234103123</a:t>
                      </a:r>
                      <a:endParaRPr lang="en-US" sz="1100" dirty="0"/>
                    </a:p>
                  </a:txBody>
                  <a:tcPr/>
                </a:tc>
                <a:tc>
                  <a:txBody>
                    <a:bodyPr/>
                    <a:lstStyle/>
                    <a:p>
                      <a:pPr algn="ctr"/>
                      <a:r>
                        <a:rPr lang="en-US" sz="1600" dirty="0"/>
                        <a:t>50</a:t>
                      </a:r>
                    </a:p>
                  </a:txBody>
                  <a:tcPr/>
                </a:tc>
                <a:extLst>
                  <a:ext uri="{0D108BD9-81ED-4DB2-BD59-A6C34878D82A}">
                    <a16:rowId xmlns:a16="http://schemas.microsoft.com/office/drawing/2014/main" val="3134753922"/>
                  </a:ext>
                </a:extLst>
              </a:tr>
              <a:tr h="407111">
                <a:tc>
                  <a:txBody>
                    <a:bodyPr/>
                    <a:lstStyle/>
                    <a:p>
                      <a:r>
                        <a:rPr lang="en-US" sz="1600" kern="1200" dirty="0">
                          <a:solidFill>
                            <a:schemeClr val="dk1"/>
                          </a:solidFill>
                          <a:effectLst/>
                          <a:latin typeface="+mn-lt"/>
                          <a:ea typeface="+mn-ea"/>
                          <a:cs typeface="+mn-cs"/>
                        </a:rPr>
                        <a:t>Noor Uddin Yousuf </a:t>
                      </a:r>
                      <a:r>
                        <a:rPr lang="en-US" sz="1600" kern="1200" dirty="0" err="1">
                          <a:solidFill>
                            <a:schemeClr val="dk1"/>
                          </a:solidFill>
                          <a:effectLst/>
                          <a:latin typeface="+mn-lt"/>
                          <a:ea typeface="+mn-ea"/>
                          <a:cs typeface="+mn-cs"/>
                        </a:rPr>
                        <a:t>Shanto</a:t>
                      </a:r>
                      <a:endParaRPr lang="en-US" sz="1600" dirty="0"/>
                    </a:p>
                  </a:txBody>
                  <a:tcPr/>
                </a:tc>
                <a:tc>
                  <a:txBody>
                    <a:bodyPr/>
                    <a:lstStyle/>
                    <a:p>
                      <a:pPr algn="ctr"/>
                      <a:r>
                        <a:rPr lang="en-US" sz="1600" kern="1200" dirty="0">
                          <a:solidFill>
                            <a:schemeClr val="dk1"/>
                          </a:solidFill>
                          <a:effectLst/>
                          <a:latin typeface="+mn-lt"/>
                          <a:ea typeface="+mn-ea"/>
                          <a:cs typeface="+mn-cs"/>
                        </a:rPr>
                        <a:t>22234103136</a:t>
                      </a:r>
                      <a:endParaRPr lang="en-US" sz="1100" dirty="0"/>
                    </a:p>
                  </a:txBody>
                  <a:tcPr/>
                </a:tc>
                <a:tc>
                  <a:txBody>
                    <a:bodyPr/>
                    <a:lstStyle/>
                    <a:p>
                      <a:pPr algn="ctr"/>
                      <a:r>
                        <a:rPr lang="en-US" sz="1600" dirty="0"/>
                        <a:t>50</a:t>
                      </a:r>
                    </a:p>
                  </a:txBody>
                  <a:tcPr/>
                </a:tc>
                <a:extLst>
                  <a:ext uri="{0D108BD9-81ED-4DB2-BD59-A6C34878D82A}">
                    <a16:rowId xmlns:a16="http://schemas.microsoft.com/office/drawing/2014/main" val="833281262"/>
                  </a:ext>
                </a:extLst>
              </a:tr>
              <a:tr h="407111">
                <a:tc>
                  <a:txBody>
                    <a:bodyPr/>
                    <a:lstStyle/>
                    <a:p>
                      <a:r>
                        <a:rPr lang="en-US" sz="1600" kern="1200" dirty="0" err="1">
                          <a:solidFill>
                            <a:schemeClr val="dk1"/>
                          </a:solidFill>
                          <a:effectLst/>
                          <a:latin typeface="+mn-lt"/>
                          <a:ea typeface="+mn-ea"/>
                          <a:cs typeface="+mn-cs"/>
                        </a:rPr>
                        <a:t>Akkas</a:t>
                      </a:r>
                      <a:r>
                        <a:rPr lang="en-US" sz="1600" kern="1200" dirty="0">
                          <a:solidFill>
                            <a:schemeClr val="dk1"/>
                          </a:solidFill>
                          <a:effectLst/>
                          <a:latin typeface="+mn-lt"/>
                          <a:ea typeface="+mn-ea"/>
                          <a:cs typeface="+mn-cs"/>
                        </a:rPr>
                        <a:t> Uddin</a:t>
                      </a:r>
                      <a:endParaRPr lang="en-US" sz="1600" dirty="0"/>
                    </a:p>
                  </a:txBody>
                  <a:tcPr/>
                </a:tc>
                <a:tc>
                  <a:txBody>
                    <a:bodyPr/>
                    <a:lstStyle/>
                    <a:p>
                      <a:pPr algn="ctr"/>
                      <a:r>
                        <a:rPr lang="en-US" sz="1600" kern="1200" dirty="0">
                          <a:solidFill>
                            <a:schemeClr val="dk1"/>
                          </a:solidFill>
                          <a:effectLst/>
                          <a:latin typeface="+mn-lt"/>
                          <a:ea typeface="+mn-ea"/>
                          <a:cs typeface="+mn-cs"/>
                        </a:rPr>
                        <a:t>22234103137</a:t>
                      </a:r>
                      <a:endParaRPr lang="en-US" sz="1100" dirty="0"/>
                    </a:p>
                  </a:txBody>
                  <a:tcPr/>
                </a:tc>
                <a:tc>
                  <a:txBody>
                    <a:bodyPr/>
                    <a:lstStyle/>
                    <a:p>
                      <a:pPr algn="ctr"/>
                      <a:r>
                        <a:rPr lang="en-US" sz="1600" dirty="0"/>
                        <a:t>50</a:t>
                      </a:r>
                    </a:p>
                  </a:txBody>
                  <a:tcPr/>
                </a:tc>
                <a:extLst>
                  <a:ext uri="{0D108BD9-81ED-4DB2-BD59-A6C34878D82A}">
                    <a16:rowId xmlns:a16="http://schemas.microsoft.com/office/drawing/2014/main" val="298611405"/>
                  </a:ext>
                </a:extLst>
              </a:tr>
              <a:tr h="407111">
                <a:tc>
                  <a:txBody>
                    <a:bodyPr/>
                    <a:lstStyle/>
                    <a:p>
                      <a:pPr marL="0" marR="0" algn="just">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Md. Rahat Bin Israil</a:t>
                      </a:r>
                    </a:p>
                  </a:txBody>
                  <a:tcPr marL="68580" marR="68580" marT="0" marB="0"/>
                </a:tc>
                <a:tc>
                  <a:txBody>
                    <a:bodyPr/>
                    <a:lstStyle/>
                    <a:p>
                      <a:pPr algn="ctr"/>
                      <a:r>
                        <a:rPr lang="en-US" sz="1600" kern="1200" dirty="0">
                          <a:solidFill>
                            <a:schemeClr val="dk1"/>
                          </a:solidFill>
                          <a:effectLst/>
                          <a:latin typeface="+mn-lt"/>
                          <a:ea typeface="+mn-ea"/>
                          <a:cs typeface="+mn-cs"/>
                        </a:rPr>
                        <a:t>22234103139</a:t>
                      </a:r>
                      <a:endParaRPr lang="en-US" sz="1100" dirty="0"/>
                    </a:p>
                  </a:txBody>
                  <a:tcPr/>
                </a:tc>
                <a:tc>
                  <a:txBody>
                    <a:bodyPr/>
                    <a:lstStyle/>
                    <a:p>
                      <a:pPr algn="ctr"/>
                      <a:r>
                        <a:rPr lang="en-US" sz="1600" dirty="0"/>
                        <a:t>50</a:t>
                      </a:r>
                    </a:p>
                  </a:txBody>
                  <a:tcPr/>
                </a:tc>
                <a:extLst>
                  <a:ext uri="{0D108BD9-81ED-4DB2-BD59-A6C34878D82A}">
                    <a16:rowId xmlns:a16="http://schemas.microsoft.com/office/drawing/2014/main" val="2837213197"/>
                  </a:ext>
                </a:extLst>
              </a:tr>
              <a:tr h="407111">
                <a:tc>
                  <a:txBody>
                    <a:bodyPr/>
                    <a:lstStyle/>
                    <a:p>
                      <a:r>
                        <a:rPr lang="en-US" sz="1600" kern="1200" dirty="0">
                          <a:solidFill>
                            <a:schemeClr val="dk1"/>
                          </a:solidFill>
                          <a:effectLst/>
                          <a:latin typeface="+mn-lt"/>
                          <a:ea typeface="+mn-ea"/>
                          <a:cs typeface="+mn-cs"/>
                        </a:rPr>
                        <a:t>Md. </a:t>
                      </a:r>
                      <a:r>
                        <a:rPr lang="en-US" sz="1600" kern="1200" dirty="0" err="1">
                          <a:solidFill>
                            <a:schemeClr val="dk1"/>
                          </a:solidFill>
                          <a:effectLst/>
                          <a:latin typeface="+mn-lt"/>
                          <a:ea typeface="+mn-ea"/>
                          <a:cs typeface="+mn-cs"/>
                        </a:rPr>
                        <a:t>Saidul</a:t>
                      </a:r>
                      <a:r>
                        <a:rPr lang="en-US" sz="1600" kern="1200" dirty="0">
                          <a:solidFill>
                            <a:schemeClr val="dk1"/>
                          </a:solidFill>
                          <a:effectLst/>
                          <a:latin typeface="+mn-lt"/>
                          <a:ea typeface="+mn-ea"/>
                          <a:cs typeface="+mn-cs"/>
                        </a:rPr>
                        <a:t> Islam</a:t>
                      </a:r>
                      <a:endParaRPr lang="en-US" sz="1600" dirty="0"/>
                    </a:p>
                  </a:txBody>
                  <a:tcPr/>
                </a:tc>
                <a:tc>
                  <a:txBody>
                    <a:bodyPr/>
                    <a:lstStyle/>
                    <a:p>
                      <a:pPr algn="ctr"/>
                      <a:r>
                        <a:rPr lang="en-US" sz="1600" kern="1200" dirty="0">
                          <a:solidFill>
                            <a:schemeClr val="dk1"/>
                          </a:solidFill>
                          <a:effectLst/>
                          <a:latin typeface="+mn-lt"/>
                          <a:ea typeface="+mn-ea"/>
                          <a:cs typeface="+mn-cs"/>
                        </a:rPr>
                        <a:t>22234103142</a:t>
                      </a:r>
                      <a:endParaRPr lang="en-US" sz="1100" dirty="0"/>
                    </a:p>
                  </a:txBody>
                  <a:tcPr/>
                </a:tc>
                <a:tc>
                  <a:txBody>
                    <a:bodyPr/>
                    <a:lstStyle/>
                    <a:p>
                      <a:pPr algn="ctr"/>
                      <a:r>
                        <a:rPr lang="en-US" sz="1600" dirty="0"/>
                        <a:t>50</a:t>
                      </a:r>
                    </a:p>
                  </a:txBody>
                  <a:tcPr/>
                </a:tc>
                <a:extLst>
                  <a:ext uri="{0D108BD9-81ED-4DB2-BD59-A6C34878D82A}">
                    <a16:rowId xmlns:a16="http://schemas.microsoft.com/office/drawing/2014/main" val="2167133894"/>
                  </a:ext>
                </a:extLst>
              </a:tr>
              <a:tr h="407111">
                <a:tc>
                  <a:txBody>
                    <a:bodyPr/>
                    <a:lstStyle/>
                    <a:p>
                      <a:r>
                        <a:rPr lang="en-US" sz="1600" kern="1200" dirty="0" err="1">
                          <a:solidFill>
                            <a:schemeClr val="dk1"/>
                          </a:solidFill>
                          <a:effectLst/>
                          <a:latin typeface="+mn-lt"/>
                          <a:ea typeface="+mn-ea"/>
                          <a:cs typeface="+mn-cs"/>
                        </a:rPr>
                        <a:t>Jannatul</a:t>
                      </a:r>
                      <a:r>
                        <a:rPr lang="en-US" sz="1600" kern="1200" dirty="0">
                          <a:solidFill>
                            <a:schemeClr val="dk1"/>
                          </a:solidFill>
                          <a:effectLst/>
                          <a:latin typeface="+mn-lt"/>
                          <a:ea typeface="+mn-ea"/>
                          <a:cs typeface="+mn-cs"/>
                        </a:rPr>
                        <a:t> Ferdous Prity</a:t>
                      </a:r>
                      <a:endParaRPr lang="en-US" sz="1600" dirty="0"/>
                    </a:p>
                  </a:txBody>
                  <a:tcPr/>
                </a:tc>
                <a:tc>
                  <a:txBody>
                    <a:bodyPr/>
                    <a:lstStyle/>
                    <a:p>
                      <a:pPr algn="ctr"/>
                      <a:r>
                        <a:rPr lang="en-US" sz="1600" kern="1200" dirty="0">
                          <a:solidFill>
                            <a:schemeClr val="dk1"/>
                          </a:solidFill>
                          <a:effectLst/>
                          <a:latin typeface="+mn-lt"/>
                          <a:ea typeface="+mn-ea"/>
                          <a:cs typeface="+mn-cs"/>
                        </a:rPr>
                        <a:t>22234103239</a:t>
                      </a:r>
                      <a:endParaRPr lang="en-US" sz="1100" dirty="0"/>
                    </a:p>
                  </a:txBody>
                  <a:tcPr/>
                </a:tc>
                <a:tc>
                  <a:txBody>
                    <a:bodyPr/>
                    <a:lstStyle/>
                    <a:p>
                      <a:pPr algn="ctr"/>
                      <a:r>
                        <a:rPr lang="en-US" sz="1600" dirty="0"/>
                        <a:t>50</a:t>
                      </a:r>
                    </a:p>
                  </a:txBody>
                  <a:tcPr/>
                </a:tc>
                <a:extLst>
                  <a:ext uri="{0D108BD9-81ED-4DB2-BD59-A6C34878D82A}">
                    <a16:rowId xmlns:a16="http://schemas.microsoft.com/office/drawing/2014/main" val="900047322"/>
                  </a:ext>
                </a:extLst>
              </a:tr>
              <a:tr h="407111">
                <a:tc>
                  <a:txBody>
                    <a:bodyPr/>
                    <a:lstStyle/>
                    <a:p>
                      <a:r>
                        <a:rPr lang="en-US" sz="1600" kern="1200" dirty="0">
                          <a:solidFill>
                            <a:schemeClr val="dk1"/>
                          </a:solidFill>
                          <a:effectLst/>
                          <a:latin typeface="+mn-lt"/>
                          <a:ea typeface="+mn-ea"/>
                          <a:cs typeface="+mn-cs"/>
                        </a:rPr>
                        <a:t>Md. Jahid Hossain</a:t>
                      </a:r>
                      <a:endParaRPr lang="en-US" sz="1600" dirty="0"/>
                    </a:p>
                  </a:txBody>
                  <a:tcPr/>
                </a:tc>
                <a:tc>
                  <a:txBody>
                    <a:bodyPr/>
                    <a:lstStyle/>
                    <a:p>
                      <a:pPr algn="ctr"/>
                      <a:r>
                        <a:rPr lang="en-US" sz="1600" kern="1200" dirty="0">
                          <a:solidFill>
                            <a:schemeClr val="dk1"/>
                          </a:solidFill>
                          <a:effectLst/>
                          <a:latin typeface="+mn-lt"/>
                          <a:ea typeface="+mn-ea"/>
                          <a:cs typeface="+mn-cs"/>
                        </a:rPr>
                        <a:t>21224103155</a:t>
                      </a:r>
                      <a:endParaRPr lang="en-US" sz="1100" dirty="0"/>
                    </a:p>
                  </a:txBody>
                  <a:tcPr/>
                </a:tc>
                <a:tc>
                  <a:txBody>
                    <a:bodyPr/>
                    <a:lstStyle/>
                    <a:p>
                      <a:pPr algn="ctr"/>
                      <a:r>
                        <a:rPr lang="en-US" sz="1600" dirty="0"/>
                        <a:t>48</a:t>
                      </a:r>
                    </a:p>
                  </a:txBody>
                  <a:tcPr/>
                </a:tc>
                <a:extLst>
                  <a:ext uri="{0D108BD9-81ED-4DB2-BD59-A6C34878D82A}">
                    <a16:rowId xmlns:a16="http://schemas.microsoft.com/office/drawing/2014/main" val="3456900569"/>
                  </a:ext>
                </a:extLst>
              </a:tr>
            </a:tbl>
          </a:graphicData>
        </a:graphic>
      </p:graphicFrame>
      <p:sp>
        <p:nvSpPr>
          <p:cNvPr id="7" name="TextBox 6">
            <a:extLst>
              <a:ext uri="{FF2B5EF4-FFF2-40B4-BE49-F238E27FC236}">
                <a16:creationId xmlns:a16="http://schemas.microsoft.com/office/drawing/2014/main" id="{F7E231A8-D8E6-F480-A76A-02F8698EB1A5}"/>
              </a:ext>
            </a:extLst>
          </p:cNvPr>
          <p:cNvSpPr txBox="1"/>
          <p:nvPr/>
        </p:nvSpPr>
        <p:spPr>
          <a:xfrm>
            <a:off x="1522412" y="4648200"/>
            <a:ext cx="2895600" cy="1815882"/>
          </a:xfrm>
          <a:prstGeom prst="rect">
            <a:avLst/>
          </a:prstGeom>
          <a:noFill/>
        </p:spPr>
        <p:txBody>
          <a:bodyPr wrap="square" rtlCol="0">
            <a:spAutoFit/>
          </a:bodyPr>
          <a:lstStyle/>
          <a:p>
            <a:pPr marL="0" marR="0" algn="just">
              <a:spcBef>
                <a:spcPts val="0"/>
              </a:spcBef>
              <a:spcAft>
                <a:spcPts val="0"/>
              </a:spcAft>
            </a:pPr>
            <a:r>
              <a:rPr lang="en-US" sz="2800" b="1" cap="small" dirty="0">
                <a:solidFill>
                  <a:srgbClr val="002060"/>
                </a:solidFill>
                <a:effectLst/>
                <a:ea typeface="Times New Roman" panose="02020603050405020304" pitchFamily="18" charset="0"/>
              </a:rPr>
              <a:t>SUPERVISED BY</a:t>
            </a:r>
            <a:endParaRPr lang="en-US" sz="2800" dirty="0">
              <a:solidFill>
                <a:srgbClr val="002060"/>
              </a:solidFill>
              <a:effectLst/>
              <a:ea typeface="Times New Roman" panose="02020603050405020304" pitchFamily="18" charset="0"/>
            </a:endParaRPr>
          </a:p>
          <a:p>
            <a:pPr marL="0" marR="0" algn="just">
              <a:spcBef>
                <a:spcPts val="0"/>
              </a:spcBef>
              <a:spcAft>
                <a:spcPts val="0"/>
              </a:spcAft>
            </a:pPr>
            <a:r>
              <a:rPr lang="en-US" sz="1800" dirty="0">
                <a:effectLst/>
                <a:ea typeface="Times New Roman" panose="02020603050405020304" pitchFamily="18" charset="0"/>
              </a:rPr>
              <a:t> </a:t>
            </a:r>
          </a:p>
          <a:p>
            <a:pPr marL="0" marR="0" algn="just">
              <a:spcBef>
                <a:spcPts val="0"/>
              </a:spcBef>
              <a:spcAft>
                <a:spcPts val="0"/>
              </a:spcAft>
            </a:pPr>
            <a:r>
              <a:rPr lang="en-US" sz="1600" b="1" dirty="0">
                <a:effectLst/>
                <a:ea typeface="Times New Roman" panose="02020603050405020304" pitchFamily="18" charset="0"/>
              </a:rPr>
              <a:t>Md. </a:t>
            </a:r>
            <a:r>
              <a:rPr lang="en-US" sz="1600" b="1" dirty="0" err="1">
                <a:effectLst/>
                <a:ea typeface="Times New Roman" panose="02020603050405020304" pitchFamily="18" charset="0"/>
              </a:rPr>
              <a:t>Masudul</a:t>
            </a:r>
            <a:r>
              <a:rPr lang="en-US" sz="1600" b="1" dirty="0">
                <a:effectLst/>
                <a:ea typeface="Times New Roman" panose="02020603050405020304" pitchFamily="18" charset="0"/>
              </a:rPr>
              <a:t> Islam</a:t>
            </a:r>
            <a:endParaRPr lang="en-US" sz="1600" dirty="0">
              <a:effectLst/>
              <a:ea typeface="Times New Roman" panose="02020603050405020304" pitchFamily="18" charset="0"/>
            </a:endParaRPr>
          </a:p>
          <a:p>
            <a:pPr marL="0" marR="0" algn="just">
              <a:spcBef>
                <a:spcPts val="0"/>
              </a:spcBef>
              <a:spcAft>
                <a:spcPts val="0"/>
              </a:spcAft>
            </a:pPr>
            <a:r>
              <a:rPr lang="en-US" sz="1600" i="1" dirty="0">
                <a:effectLst/>
                <a:ea typeface="Times New Roman" panose="02020603050405020304" pitchFamily="18" charset="0"/>
              </a:rPr>
              <a:t>Assistant Professor,</a:t>
            </a:r>
            <a:endParaRPr lang="en-US" sz="1600" dirty="0">
              <a:effectLst/>
              <a:ea typeface="Times New Roman" panose="02020603050405020304" pitchFamily="18" charset="0"/>
            </a:endParaRPr>
          </a:p>
          <a:p>
            <a:pPr marL="0" marR="0" algn="just">
              <a:spcBef>
                <a:spcPts val="0"/>
              </a:spcBef>
              <a:spcAft>
                <a:spcPts val="0"/>
              </a:spcAft>
            </a:pPr>
            <a:r>
              <a:rPr lang="en-US" sz="1600" i="1" dirty="0">
                <a:effectLst/>
                <a:ea typeface="Times New Roman" panose="02020603050405020304" pitchFamily="18" charset="0"/>
              </a:rPr>
              <a:t>Department of CSE</a:t>
            </a:r>
            <a:endParaRPr lang="en-US" sz="1600" dirty="0">
              <a:effectLst/>
              <a:ea typeface="Times New Roman" panose="02020603050405020304" pitchFamily="18" charset="0"/>
            </a:endParaRPr>
          </a:p>
          <a:p>
            <a:endParaRPr lang="en-US" sz="1800" dirty="0"/>
          </a:p>
        </p:txBody>
      </p:sp>
    </p:spTree>
    <p:extLst>
      <p:ext uri="{BB962C8B-B14F-4D97-AF65-F5344CB8AC3E}">
        <p14:creationId xmlns:p14="http://schemas.microsoft.com/office/powerpoint/2010/main" val="392724353"/>
      </p:ext>
    </p:extLst>
  </p:cSld>
  <p:clrMapOvr>
    <a:masterClrMapping/>
  </p:clrMapOvr>
  <p:transition spd="slow">
    <p:circl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B18C48-4C14-0B40-9056-19F9FD56B3F5}"/>
              </a:ext>
            </a:extLst>
          </p:cNvPr>
          <p:cNvSpPr txBox="1"/>
          <p:nvPr/>
        </p:nvSpPr>
        <p:spPr>
          <a:xfrm>
            <a:off x="455612" y="228600"/>
            <a:ext cx="6094562"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4. Dashboard</a:t>
            </a:r>
          </a:p>
        </p:txBody>
      </p:sp>
      <p:pic>
        <p:nvPicPr>
          <p:cNvPr id="7" name="Picture 6">
            <a:extLst>
              <a:ext uri="{FF2B5EF4-FFF2-40B4-BE49-F238E27FC236}">
                <a16:creationId xmlns:a16="http://schemas.microsoft.com/office/drawing/2014/main" id="{E82BAF67-C7FC-5EE8-4531-FE7C534F7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499" y="533400"/>
            <a:ext cx="10615713" cy="6248400"/>
          </a:xfrm>
          <a:prstGeom prst="rect">
            <a:avLst/>
          </a:prstGeom>
        </p:spPr>
      </p:pic>
    </p:spTree>
    <p:extLst>
      <p:ext uri="{BB962C8B-B14F-4D97-AF65-F5344CB8AC3E}">
        <p14:creationId xmlns:p14="http://schemas.microsoft.com/office/powerpoint/2010/main" val="2624953232"/>
      </p:ext>
    </p:extLst>
  </p:cSld>
  <p:clrMapOvr>
    <a:masterClrMapping/>
  </p:clrMapOvr>
  <p:transition spd="slow">
    <p:circl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E7A08E-0A0C-D826-B6CB-E1A9E7D4A84D}"/>
              </a:ext>
            </a:extLst>
          </p:cNvPr>
          <p:cNvSpPr txBox="1"/>
          <p:nvPr/>
        </p:nvSpPr>
        <p:spPr>
          <a:xfrm>
            <a:off x="379412" y="304800"/>
            <a:ext cx="6094562"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5. My Courses</a:t>
            </a:r>
          </a:p>
        </p:txBody>
      </p:sp>
      <p:pic>
        <p:nvPicPr>
          <p:cNvPr id="5" name="Picture 4">
            <a:extLst>
              <a:ext uri="{FF2B5EF4-FFF2-40B4-BE49-F238E27FC236}">
                <a16:creationId xmlns:a16="http://schemas.microsoft.com/office/drawing/2014/main" id="{10B7EFCA-B088-249E-8131-058FADE5B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30" y="685800"/>
            <a:ext cx="10559364" cy="6019800"/>
          </a:xfrm>
          <a:prstGeom prst="rect">
            <a:avLst/>
          </a:prstGeom>
        </p:spPr>
      </p:pic>
    </p:spTree>
    <p:extLst>
      <p:ext uri="{BB962C8B-B14F-4D97-AF65-F5344CB8AC3E}">
        <p14:creationId xmlns:p14="http://schemas.microsoft.com/office/powerpoint/2010/main" val="807994059"/>
      </p:ext>
    </p:extLst>
  </p:cSld>
  <p:clrMapOvr>
    <a:masterClrMapping/>
  </p:clrMapOvr>
  <p:transition spd="slow">
    <p:circl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A2640F-F88F-E3BA-DCCF-BD163D893714}"/>
              </a:ext>
            </a:extLst>
          </p:cNvPr>
          <p:cNvSpPr txBox="1"/>
          <p:nvPr/>
        </p:nvSpPr>
        <p:spPr>
          <a:xfrm>
            <a:off x="379412" y="304800"/>
            <a:ext cx="6094562"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6. Enroll Courses</a:t>
            </a:r>
          </a:p>
        </p:txBody>
      </p:sp>
      <p:pic>
        <p:nvPicPr>
          <p:cNvPr id="5" name="Picture 4">
            <a:extLst>
              <a:ext uri="{FF2B5EF4-FFF2-40B4-BE49-F238E27FC236}">
                <a16:creationId xmlns:a16="http://schemas.microsoft.com/office/drawing/2014/main" id="{87A2395C-2922-2585-6828-8B51D85A9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30" y="674132"/>
            <a:ext cx="10559364" cy="6107668"/>
          </a:xfrm>
          <a:prstGeom prst="rect">
            <a:avLst/>
          </a:prstGeom>
        </p:spPr>
      </p:pic>
    </p:spTree>
    <p:extLst>
      <p:ext uri="{BB962C8B-B14F-4D97-AF65-F5344CB8AC3E}">
        <p14:creationId xmlns:p14="http://schemas.microsoft.com/office/powerpoint/2010/main" val="825749232"/>
      </p:ext>
    </p:extLst>
  </p:cSld>
  <p:clrMapOvr>
    <a:masterClrMapping/>
  </p:clrMapOvr>
  <p:transition spd="slow">
    <p:circl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A332C1-8D35-A911-0514-2B2D772200A7}"/>
              </a:ext>
            </a:extLst>
          </p:cNvPr>
          <p:cNvSpPr txBox="1"/>
          <p:nvPr/>
        </p:nvSpPr>
        <p:spPr>
          <a:xfrm>
            <a:off x="379412" y="304800"/>
            <a:ext cx="6094562"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7. Score</a:t>
            </a:r>
          </a:p>
        </p:txBody>
      </p:sp>
      <p:pic>
        <p:nvPicPr>
          <p:cNvPr id="5" name="Picture 4">
            <a:extLst>
              <a:ext uri="{FF2B5EF4-FFF2-40B4-BE49-F238E27FC236}">
                <a16:creationId xmlns:a16="http://schemas.microsoft.com/office/drawing/2014/main" id="{833DF02F-2EDB-EA3A-1827-3DD74C7E6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30" y="750332"/>
            <a:ext cx="10559364" cy="6031468"/>
          </a:xfrm>
          <a:prstGeom prst="rect">
            <a:avLst/>
          </a:prstGeom>
        </p:spPr>
      </p:pic>
    </p:spTree>
    <p:extLst>
      <p:ext uri="{BB962C8B-B14F-4D97-AF65-F5344CB8AC3E}">
        <p14:creationId xmlns:p14="http://schemas.microsoft.com/office/powerpoint/2010/main" val="2121644613"/>
      </p:ext>
    </p:extLst>
  </p:cSld>
  <p:clrMapOvr>
    <a:masterClrMapping/>
  </p:clrMapOvr>
  <p:transition spd="slow">
    <p:circl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3A4ACD-58C1-11C9-8926-77B1E57D2712}"/>
              </a:ext>
            </a:extLst>
          </p:cNvPr>
          <p:cNvSpPr txBox="1"/>
          <p:nvPr/>
        </p:nvSpPr>
        <p:spPr>
          <a:xfrm>
            <a:off x="379412" y="304800"/>
            <a:ext cx="6094562"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8. Exit</a:t>
            </a:r>
          </a:p>
        </p:txBody>
      </p:sp>
      <p:pic>
        <p:nvPicPr>
          <p:cNvPr id="5" name="Picture 4">
            <a:extLst>
              <a:ext uri="{FF2B5EF4-FFF2-40B4-BE49-F238E27FC236}">
                <a16:creationId xmlns:a16="http://schemas.microsoft.com/office/drawing/2014/main" id="{8400EC4D-EC51-4194-9002-40DF1EEA8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238" y="762000"/>
            <a:ext cx="10566348" cy="6019800"/>
          </a:xfrm>
          <a:prstGeom prst="rect">
            <a:avLst/>
          </a:prstGeom>
        </p:spPr>
      </p:pic>
    </p:spTree>
    <p:extLst>
      <p:ext uri="{BB962C8B-B14F-4D97-AF65-F5344CB8AC3E}">
        <p14:creationId xmlns:p14="http://schemas.microsoft.com/office/powerpoint/2010/main" val="853086136"/>
      </p:ext>
    </p:extLst>
  </p:cSld>
  <p:clrMapOvr>
    <a:masterClrMapping/>
  </p:clrMapOvr>
  <p:transition spd="slow">
    <p:circl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5F6BA4-27F8-4210-53AD-DB411E4A499D}"/>
              </a:ext>
            </a:extLst>
          </p:cNvPr>
          <p:cNvSpPr txBox="1"/>
          <p:nvPr/>
        </p:nvSpPr>
        <p:spPr>
          <a:xfrm>
            <a:off x="74612" y="1371600"/>
            <a:ext cx="11734800" cy="4647426"/>
          </a:xfrm>
          <a:prstGeom prst="rect">
            <a:avLst/>
          </a:prstGeom>
          <a:noFill/>
        </p:spPr>
        <p:txBody>
          <a:bodyPr wrap="square" rtlCol="0">
            <a:spAutoFit/>
          </a:bodyPr>
          <a:lstStyle/>
          <a:p>
            <a:pPr marL="1257300" lvl="2" indent="-342900" algn="just">
              <a:lnSpc>
                <a:spcPct val="115000"/>
              </a:lnSpc>
              <a:buSzPts val="1200"/>
              <a:buFont typeface="+mj-lt"/>
              <a:buAutoNum type="romanLcPeriod"/>
            </a:pPr>
            <a:r>
              <a:rPr lang="en-US" sz="2000" b="1" dirty="0">
                <a:solidFill>
                  <a:srgbClr val="000000"/>
                </a:solidFill>
                <a:effectLst/>
                <a:ea typeface="Times New Roman" panose="02020603050405020304" pitchFamily="18" charset="0"/>
              </a:rPr>
              <a:t>Enhanced Reporting and Analytics: </a:t>
            </a:r>
            <a:r>
              <a:rPr lang="en-US" sz="2000" dirty="0">
                <a:solidFill>
                  <a:srgbClr val="000000"/>
                </a:solidFill>
                <a:effectLst/>
                <a:ea typeface="Times New Roman" panose="02020603050405020304" pitchFamily="18" charset="0"/>
              </a:rPr>
              <a:t>Future updates could focus on deeper insights into student performance, tutor effectiveness, and course analytics. </a:t>
            </a:r>
            <a:endParaRPr lang="en-US" sz="2000" dirty="0">
              <a:effectLst/>
              <a:ea typeface="Times New Roman" panose="02020603050405020304" pitchFamily="18" charset="0"/>
            </a:endParaRPr>
          </a:p>
          <a:p>
            <a:pPr marL="1257300" lvl="2" indent="-342900" algn="just">
              <a:lnSpc>
                <a:spcPct val="115000"/>
              </a:lnSpc>
              <a:buSzPts val="1200"/>
              <a:buFont typeface="+mj-lt"/>
              <a:buAutoNum type="romanLcPeriod"/>
            </a:pPr>
            <a:r>
              <a:rPr lang="en-US" sz="2000" b="1" dirty="0">
                <a:solidFill>
                  <a:srgbClr val="000000"/>
                </a:solidFill>
                <a:effectLst/>
                <a:ea typeface="Times New Roman" panose="02020603050405020304" pitchFamily="18" charset="0"/>
              </a:rPr>
              <a:t>Mobile App Development: </a:t>
            </a:r>
            <a:r>
              <a:rPr lang="en-US" sz="2000" dirty="0">
                <a:solidFill>
                  <a:srgbClr val="000000"/>
                </a:solidFill>
                <a:effectLst/>
                <a:ea typeface="Times New Roman" panose="02020603050405020304" pitchFamily="18" charset="0"/>
              </a:rPr>
              <a:t>Extend the system to mobile platforms with additional features like push notifications and mobile payments. </a:t>
            </a:r>
            <a:endParaRPr lang="en-US" sz="2000" dirty="0">
              <a:effectLst/>
              <a:ea typeface="Times New Roman" panose="02020603050405020304" pitchFamily="18" charset="0"/>
            </a:endParaRPr>
          </a:p>
          <a:p>
            <a:pPr marL="1257300" lvl="2" indent="-342900" algn="just">
              <a:lnSpc>
                <a:spcPct val="115000"/>
              </a:lnSpc>
              <a:buSzPts val="1200"/>
              <a:buFont typeface="+mj-lt"/>
              <a:buAutoNum type="romanLcPeriod"/>
            </a:pPr>
            <a:r>
              <a:rPr lang="en-US" sz="2000" b="1" dirty="0">
                <a:solidFill>
                  <a:srgbClr val="000000"/>
                </a:solidFill>
                <a:effectLst/>
                <a:ea typeface="Times New Roman" panose="02020603050405020304" pitchFamily="18" charset="0"/>
              </a:rPr>
              <a:t>Gamification:</a:t>
            </a:r>
            <a:r>
              <a:rPr lang="en-US" sz="2000" dirty="0">
                <a:solidFill>
                  <a:srgbClr val="000000"/>
                </a:solidFill>
                <a:effectLst/>
                <a:ea typeface="Times New Roman" panose="02020603050405020304" pitchFamily="18" charset="0"/>
              </a:rPr>
              <a:t> </a:t>
            </a:r>
            <a:endParaRPr lang="en-US" sz="2000" dirty="0">
              <a:effectLst/>
              <a:ea typeface="Times New Roman" panose="02020603050405020304" pitchFamily="18" charset="0"/>
            </a:endParaRPr>
          </a:p>
          <a:p>
            <a:pPr marL="1714500" lvl="3" indent="-342900" algn="just">
              <a:lnSpc>
                <a:spcPct val="115000"/>
              </a:lnSpc>
              <a:buFont typeface="Courier New" panose="02070309020205020404" pitchFamily="49" charset="0"/>
              <a:buChar char="o"/>
            </a:pPr>
            <a:r>
              <a:rPr lang="en-US" sz="2000" b="1" dirty="0">
                <a:effectLst/>
                <a:ea typeface="Times New Roman" panose="02020603050405020304" pitchFamily="18" charset="0"/>
              </a:rPr>
              <a:t>Badges and Achievements</a:t>
            </a:r>
            <a:r>
              <a:rPr lang="en-US" sz="2000" dirty="0">
                <a:effectLst/>
                <a:ea typeface="Times New Roman" panose="02020603050405020304" pitchFamily="18" charset="0"/>
              </a:rPr>
              <a:t>: Rewarding students for completing courses, achieving high scores, or maintaining consistent attendance.</a:t>
            </a:r>
          </a:p>
          <a:p>
            <a:pPr marL="1714500" lvl="3" indent="-342900" algn="just">
              <a:lnSpc>
                <a:spcPct val="115000"/>
              </a:lnSpc>
              <a:buFont typeface="Courier New" panose="02070309020205020404" pitchFamily="49" charset="0"/>
              <a:buChar char="o"/>
            </a:pPr>
            <a:r>
              <a:rPr lang="en-US" sz="2000" b="1" dirty="0">
                <a:effectLst/>
                <a:ea typeface="Times New Roman" panose="02020603050405020304" pitchFamily="18" charset="0"/>
              </a:rPr>
              <a:t>Leaderboards</a:t>
            </a:r>
            <a:r>
              <a:rPr lang="en-US" sz="2000" dirty="0">
                <a:effectLst/>
                <a:ea typeface="Times New Roman" panose="02020603050405020304" pitchFamily="18" charset="0"/>
              </a:rPr>
              <a:t>: Encouraging healthy competition by displaying top-performing students in quizzes, exams, or overall performance.</a:t>
            </a:r>
          </a:p>
          <a:p>
            <a:pPr marL="1714500" lvl="3" indent="-342900" algn="just">
              <a:lnSpc>
                <a:spcPct val="115000"/>
              </a:lnSpc>
              <a:buFont typeface="Courier New" panose="02070309020205020404" pitchFamily="49" charset="0"/>
              <a:buChar char="o"/>
            </a:pPr>
            <a:r>
              <a:rPr lang="en-US" sz="2000" b="1" dirty="0">
                <a:effectLst/>
                <a:ea typeface="Times New Roman" panose="02020603050405020304" pitchFamily="18" charset="0"/>
              </a:rPr>
              <a:t>Interactive Quizzes</a:t>
            </a:r>
            <a:r>
              <a:rPr lang="en-US" sz="2000" dirty="0">
                <a:effectLst/>
                <a:ea typeface="Times New Roman" panose="02020603050405020304" pitchFamily="18" charset="0"/>
              </a:rPr>
              <a:t>: Adding timed challenges and rewards for quick and accurate responses.</a:t>
            </a:r>
          </a:p>
          <a:p>
            <a:pPr marL="1714500" lvl="3" indent="-342900" algn="just">
              <a:lnSpc>
                <a:spcPct val="115000"/>
              </a:lnSpc>
              <a:buFont typeface="Courier New" panose="02070309020205020404" pitchFamily="49" charset="0"/>
              <a:buChar char="o"/>
            </a:pPr>
            <a:r>
              <a:rPr lang="en-US" sz="2000" b="1" dirty="0">
                <a:effectLst/>
                <a:ea typeface="Times New Roman" panose="02020603050405020304" pitchFamily="18" charset="0"/>
              </a:rPr>
              <a:t>Progress Tracking</a:t>
            </a:r>
            <a:r>
              <a:rPr lang="en-US" sz="2000" dirty="0">
                <a:effectLst/>
                <a:ea typeface="Times New Roman" panose="02020603050405020304" pitchFamily="18" charset="0"/>
              </a:rPr>
              <a:t>: Allowing students to visualize their learning journey with milestone-based progress indicators.</a:t>
            </a:r>
          </a:p>
          <a:p>
            <a:pPr algn="just"/>
            <a:endParaRPr lang="en-US" sz="2000" dirty="0"/>
          </a:p>
        </p:txBody>
      </p:sp>
      <p:sp>
        <p:nvSpPr>
          <p:cNvPr id="3" name="TextBox 2">
            <a:extLst>
              <a:ext uri="{FF2B5EF4-FFF2-40B4-BE49-F238E27FC236}">
                <a16:creationId xmlns:a16="http://schemas.microsoft.com/office/drawing/2014/main" id="{D448FE23-2A03-E64D-EE69-57E301716D02}"/>
              </a:ext>
            </a:extLst>
          </p:cNvPr>
          <p:cNvSpPr txBox="1"/>
          <p:nvPr/>
        </p:nvSpPr>
        <p:spPr>
          <a:xfrm>
            <a:off x="760412" y="558225"/>
            <a:ext cx="3657600" cy="584775"/>
          </a:xfrm>
          <a:prstGeom prst="rect">
            <a:avLst/>
          </a:prstGeom>
          <a:noFill/>
        </p:spPr>
        <p:txBody>
          <a:bodyPr wrap="square" rtlCol="0">
            <a:spAutoFit/>
          </a:bodyPr>
          <a:lstStyle/>
          <a:p>
            <a:r>
              <a:rPr lang="en-US" sz="3200" b="1" dirty="0">
                <a:solidFill>
                  <a:srgbClr val="002060"/>
                </a:solidFill>
                <a:effectLst/>
                <a:ea typeface="Times New Roman" panose="02020603050405020304" pitchFamily="18" charset="0"/>
              </a:rPr>
              <a:t>FUTURE WORKS </a:t>
            </a:r>
            <a:endParaRPr lang="en-US" dirty="0">
              <a:solidFill>
                <a:srgbClr val="002060"/>
              </a:solidFill>
              <a:effectLst/>
              <a:ea typeface="Times New Roman" panose="02020603050405020304" pitchFamily="18" charset="0"/>
            </a:endParaRPr>
          </a:p>
        </p:txBody>
      </p:sp>
    </p:spTree>
    <p:extLst>
      <p:ext uri="{BB962C8B-B14F-4D97-AF65-F5344CB8AC3E}">
        <p14:creationId xmlns:p14="http://schemas.microsoft.com/office/powerpoint/2010/main" val="32990734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BE42D3-D7FE-8417-3731-47D4BB00009E}"/>
              </a:ext>
            </a:extLst>
          </p:cNvPr>
          <p:cNvSpPr txBox="1"/>
          <p:nvPr/>
        </p:nvSpPr>
        <p:spPr>
          <a:xfrm>
            <a:off x="989012" y="762000"/>
            <a:ext cx="3200400" cy="584775"/>
          </a:xfrm>
          <a:prstGeom prst="rect">
            <a:avLst/>
          </a:prstGeom>
          <a:noFill/>
        </p:spPr>
        <p:txBody>
          <a:bodyPr wrap="square" rtlCol="0">
            <a:spAutoFit/>
          </a:bodyPr>
          <a:lstStyle/>
          <a:p>
            <a:r>
              <a:rPr lang="en-US" sz="3200" b="1" dirty="0">
                <a:solidFill>
                  <a:srgbClr val="002060"/>
                </a:solidFill>
                <a:effectLst/>
                <a:ea typeface="Times New Roman" panose="02020603050405020304" pitchFamily="18" charset="0"/>
              </a:rPr>
              <a:t>CONCLUSION</a:t>
            </a:r>
            <a:endParaRPr lang="en-US" sz="3200" dirty="0">
              <a:solidFill>
                <a:srgbClr val="002060"/>
              </a:solidFill>
              <a:effectLst/>
              <a:ea typeface="Times New Roman" panose="02020603050405020304" pitchFamily="18" charset="0"/>
            </a:endParaRPr>
          </a:p>
        </p:txBody>
      </p:sp>
      <p:sp>
        <p:nvSpPr>
          <p:cNvPr id="3" name="TextBox 2">
            <a:extLst>
              <a:ext uri="{FF2B5EF4-FFF2-40B4-BE49-F238E27FC236}">
                <a16:creationId xmlns:a16="http://schemas.microsoft.com/office/drawing/2014/main" id="{C0C7901B-CE24-3E1B-EEB9-88CA5E6A2270}"/>
              </a:ext>
            </a:extLst>
          </p:cNvPr>
          <p:cNvSpPr txBox="1"/>
          <p:nvPr/>
        </p:nvSpPr>
        <p:spPr>
          <a:xfrm>
            <a:off x="989012" y="1563231"/>
            <a:ext cx="10134600" cy="2246769"/>
          </a:xfrm>
          <a:prstGeom prst="rect">
            <a:avLst/>
          </a:prstGeom>
          <a:noFill/>
        </p:spPr>
        <p:txBody>
          <a:bodyPr wrap="square" rtlCol="0">
            <a:spAutoFit/>
          </a:bodyPr>
          <a:lstStyle/>
          <a:p>
            <a:pPr algn="just"/>
            <a:r>
              <a:rPr lang="en-US" sz="2000" dirty="0">
                <a:effectLst/>
                <a:ea typeface="Times New Roman" panose="02020603050405020304" pitchFamily="18" charset="0"/>
              </a:rPr>
              <a:t>The C# Desktop-based Tuition Management System was developed as a robust solution for tutoring centers, addressing challenges like student management, session scheduling, and payment tracking using C#, SQL Server, and Windows Forms. The Agile Development Model ensured flexibility, iterative improvements, and user satisfaction. Its modular design and scalability allow for future enhancements, such as advanced reporting and online platform integration. Overall, the project effectively applies theoretical and technological knowledge, offering a practical solution for efficient tutoring operations</a:t>
            </a:r>
            <a:endParaRPr lang="en-US" sz="2000" dirty="0"/>
          </a:p>
        </p:txBody>
      </p:sp>
    </p:spTree>
    <p:extLst>
      <p:ext uri="{BB962C8B-B14F-4D97-AF65-F5344CB8AC3E}">
        <p14:creationId xmlns:p14="http://schemas.microsoft.com/office/powerpoint/2010/main" val="3989448664"/>
      </p:ext>
    </p:extLst>
  </p:cSld>
  <p:clrMapOvr>
    <a:masterClrMapping/>
  </p:clrMapOvr>
  <p:transition spd="slow">
    <p:circl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C8355F-5B0E-F800-F7C7-DE9EB8622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spTree>
    <p:extLst>
      <p:ext uri="{BB962C8B-B14F-4D97-AF65-F5344CB8AC3E}">
        <p14:creationId xmlns:p14="http://schemas.microsoft.com/office/powerpoint/2010/main" val="2560117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4923FF-0BB6-CF02-8960-9042D61E8940}"/>
              </a:ext>
            </a:extLst>
          </p:cNvPr>
          <p:cNvSpPr txBox="1"/>
          <p:nvPr/>
        </p:nvSpPr>
        <p:spPr>
          <a:xfrm>
            <a:off x="989012" y="786825"/>
            <a:ext cx="4572000" cy="584775"/>
          </a:xfrm>
          <a:prstGeom prst="rect">
            <a:avLst/>
          </a:prstGeom>
          <a:noFill/>
        </p:spPr>
        <p:txBody>
          <a:bodyPr wrap="square" rtlCol="0">
            <a:spAutoFit/>
          </a:bodyPr>
          <a:lstStyle/>
          <a:p>
            <a: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t>TABLE OF CONTENTS</a:t>
            </a:r>
          </a:p>
        </p:txBody>
      </p:sp>
      <p:sp>
        <p:nvSpPr>
          <p:cNvPr id="4" name="TextBox 3">
            <a:extLst>
              <a:ext uri="{FF2B5EF4-FFF2-40B4-BE49-F238E27FC236}">
                <a16:creationId xmlns:a16="http://schemas.microsoft.com/office/drawing/2014/main" id="{21F4FA32-20D7-DF1E-9699-B56A635B03C8}"/>
              </a:ext>
            </a:extLst>
          </p:cNvPr>
          <p:cNvSpPr txBox="1"/>
          <p:nvPr/>
        </p:nvSpPr>
        <p:spPr>
          <a:xfrm>
            <a:off x="1446212" y="1539419"/>
            <a:ext cx="4953000" cy="4708981"/>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Problem Overview</a:t>
            </a:r>
          </a:p>
          <a:p>
            <a:pPr marL="285750" indent="-28575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Objective</a:t>
            </a:r>
          </a:p>
          <a:p>
            <a:pPr marL="285750" indent="-28575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Background Analysis</a:t>
            </a:r>
          </a:p>
          <a:p>
            <a:pPr marL="285750" indent="-285750">
              <a:buFont typeface="Wingdings" panose="05000000000000000000" pitchFamily="2" charset="2"/>
              <a:buChar char="§"/>
            </a:pPr>
            <a:r>
              <a:rPr lang="en-US" sz="2000" kern="1200" dirty="0">
                <a:effectLst/>
                <a:latin typeface="Calibri" panose="020F0502020204030204" pitchFamily="34" charset="0"/>
                <a:ea typeface="Calibri" panose="020F0502020204030204" pitchFamily="34" charset="0"/>
                <a:cs typeface="Calibri" panose="020F0502020204030204" pitchFamily="34" charset="0"/>
              </a:rPr>
              <a:t>Development Model</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000" kern="1200" dirty="0">
                <a:effectLst/>
                <a:latin typeface="Calibri" panose="020F0502020204030204" pitchFamily="34" charset="0"/>
                <a:ea typeface="Calibri" panose="020F0502020204030204" pitchFamily="34" charset="0"/>
                <a:cs typeface="Calibri" panose="020F0502020204030204" pitchFamily="34" charset="0"/>
              </a:rPr>
              <a:t>System Architecture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000" kern="1200" dirty="0">
                <a:effectLst/>
                <a:latin typeface="Calibri" panose="020F0502020204030204" pitchFamily="34" charset="0"/>
                <a:ea typeface="Calibri" panose="020F0502020204030204" pitchFamily="34" charset="0"/>
                <a:cs typeface="Calibri" panose="020F0502020204030204" pitchFamily="34" charset="0"/>
              </a:rPr>
              <a:t>Context Level Diagram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000" kern="1200" dirty="0">
                <a:effectLst/>
                <a:latin typeface="Calibri" panose="020F0502020204030204" pitchFamily="34" charset="0"/>
                <a:ea typeface="Calibri" panose="020F0502020204030204" pitchFamily="34" charset="0"/>
                <a:cs typeface="Calibri" panose="020F0502020204030204" pitchFamily="34" charset="0"/>
              </a:rPr>
              <a:t>Use Case Diagram</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000" kern="1200" dirty="0">
                <a:effectLst/>
                <a:latin typeface="Calibri" panose="020F0502020204030204" pitchFamily="34" charset="0"/>
                <a:ea typeface="Calibri" panose="020F0502020204030204" pitchFamily="34" charset="0"/>
                <a:cs typeface="Calibri" panose="020F0502020204030204" pitchFamily="34" charset="0"/>
              </a:rPr>
              <a:t>Data Flow Diagram</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000" kern="1200" dirty="0">
                <a:effectLst/>
                <a:latin typeface="Calibri" panose="020F0502020204030204" pitchFamily="34" charset="0"/>
                <a:ea typeface="Calibri" panose="020F0502020204030204" pitchFamily="34" charset="0"/>
                <a:cs typeface="Calibri" panose="020F0502020204030204" pitchFamily="34" charset="0"/>
              </a:rPr>
              <a:t>System Flowchart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000" kern="1200" dirty="0">
                <a:effectLst/>
                <a:latin typeface="Calibri" panose="020F0502020204030204" pitchFamily="34" charset="0"/>
                <a:ea typeface="Calibri" panose="020F0502020204030204" pitchFamily="34" charset="0"/>
                <a:cs typeface="Calibri" panose="020F0502020204030204" pitchFamily="34" charset="0"/>
              </a:rPr>
              <a:t>System Requirement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000" kern="1200" dirty="0">
                <a:effectLst/>
                <a:latin typeface="Calibri" panose="020F0502020204030204" pitchFamily="34" charset="0"/>
                <a:ea typeface="Calibri" panose="020F0502020204030204" pitchFamily="34" charset="0"/>
                <a:cs typeface="Calibri" panose="020F0502020204030204" pitchFamily="34" charset="0"/>
              </a:rPr>
              <a:t>Modules</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000" kern="1200" dirty="0">
                <a:effectLst/>
                <a:latin typeface="Calibri" panose="020F0502020204030204" pitchFamily="34" charset="0"/>
                <a:ea typeface="Calibri" panose="020F0502020204030204" pitchFamily="34" charset="0"/>
                <a:cs typeface="Calibri" panose="020F0502020204030204" pitchFamily="34" charset="0"/>
              </a:rPr>
              <a:t>Prototype Designs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000" kern="1200" dirty="0">
                <a:effectLst/>
                <a:latin typeface="Calibri" panose="020F0502020204030204" pitchFamily="34" charset="0"/>
                <a:ea typeface="Calibri" panose="020F0502020204030204" pitchFamily="34" charset="0"/>
                <a:cs typeface="Calibri" panose="020F0502020204030204" pitchFamily="34" charset="0"/>
              </a:rPr>
              <a:t>Future Works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000" kern="1200" dirty="0">
                <a:effectLst/>
                <a:latin typeface="Calibri" panose="020F0502020204030204" pitchFamily="34" charset="0"/>
                <a:ea typeface="Calibri" panose="020F0502020204030204" pitchFamily="34" charset="0"/>
                <a:cs typeface="Calibri" panose="020F0502020204030204" pitchFamily="34" charset="0"/>
              </a:rPr>
              <a:t>Conclusion</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82642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F6373-5B28-4F0F-4FAA-8542A21EBDD8}"/>
              </a:ext>
            </a:extLst>
          </p:cNvPr>
          <p:cNvSpPr txBox="1"/>
          <p:nvPr/>
        </p:nvSpPr>
        <p:spPr>
          <a:xfrm>
            <a:off x="1370012" y="1295400"/>
            <a:ext cx="4335492" cy="584775"/>
          </a:xfrm>
          <a:prstGeom prst="rect">
            <a:avLst/>
          </a:prstGeom>
          <a:noFill/>
        </p:spPr>
        <p:txBody>
          <a:bodyPr wrap="square">
            <a:spAutoFit/>
          </a:bodyPr>
          <a:lstStyle/>
          <a:p>
            <a: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t>PROBLEM OVERVIEW </a:t>
            </a:r>
          </a:p>
        </p:txBody>
      </p:sp>
      <p:sp>
        <p:nvSpPr>
          <p:cNvPr id="4" name="TextBox 3">
            <a:extLst>
              <a:ext uri="{FF2B5EF4-FFF2-40B4-BE49-F238E27FC236}">
                <a16:creationId xmlns:a16="http://schemas.microsoft.com/office/drawing/2014/main" id="{5CBC9074-7013-C968-97CC-278E3AAEFFFC}"/>
              </a:ext>
            </a:extLst>
          </p:cNvPr>
          <p:cNvSpPr txBox="1"/>
          <p:nvPr/>
        </p:nvSpPr>
        <p:spPr>
          <a:xfrm>
            <a:off x="1827212" y="2057400"/>
            <a:ext cx="6858000" cy="1938992"/>
          </a:xfrm>
          <a:prstGeom prst="rect">
            <a:avLst/>
          </a:prstGeom>
          <a:noFill/>
        </p:spPr>
        <p:txBody>
          <a:bodyPr wrap="square" rtlCol="0">
            <a:spAutoFit/>
          </a:bodyPr>
          <a:lstStyle/>
          <a:p>
            <a:pPr marL="342900" indent="-342900">
              <a:buFont typeface="Wingdings" panose="05000000000000000000" pitchFamily="2" charset="2"/>
              <a:buChar char="§"/>
            </a:pPr>
            <a:r>
              <a:rPr lang="en-US" sz="2400" dirty="0"/>
              <a:t>Lack of User-Specific Interfaces.</a:t>
            </a:r>
          </a:p>
          <a:p>
            <a:pPr marL="342900" indent="-342900">
              <a:buFont typeface="Wingdings" panose="05000000000000000000" pitchFamily="2" charset="2"/>
              <a:buChar char="§"/>
            </a:pPr>
            <a:r>
              <a:rPr lang="en-US" sz="2400" dirty="0"/>
              <a:t>Admin-Centric Approach.</a:t>
            </a:r>
          </a:p>
          <a:p>
            <a:pPr marL="342900" indent="-342900">
              <a:buFont typeface="Wingdings" panose="05000000000000000000" pitchFamily="2" charset="2"/>
              <a:buChar char="§"/>
            </a:pPr>
            <a:r>
              <a:rPr lang="en-US" sz="2400" dirty="0"/>
              <a:t>Absence of Integrated Payment System.</a:t>
            </a:r>
          </a:p>
          <a:p>
            <a:pPr marL="342900" indent="-342900">
              <a:buFont typeface="Wingdings" panose="05000000000000000000" pitchFamily="2" charset="2"/>
              <a:buChar char="§"/>
            </a:pPr>
            <a:r>
              <a:rPr lang="en-US" sz="2400" dirty="0"/>
              <a:t>No Report Analysis Features.</a:t>
            </a:r>
          </a:p>
          <a:p>
            <a:pPr marL="342900" indent="-342900">
              <a:buFont typeface="Wingdings" panose="05000000000000000000" pitchFamily="2" charset="2"/>
              <a:buChar char="§"/>
            </a:pPr>
            <a:r>
              <a:rPr lang="en-US" sz="2400" dirty="0"/>
              <a:t>Limited Tutor Functionality.</a:t>
            </a:r>
            <a:endParaRPr lang="en-US" sz="4000" dirty="0"/>
          </a:p>
        </p:txBody>
      </p:sp>
    </p:spTree>
    <p:extLst>
      <p:ext uri="{BB962C8B-B14F-4D97-AF65-F5344CB8AC3E}">
        <p14:creationId xmlns:p14="http://schemas.microsoft.com/office/powerpoint/2010/main" val="39382384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8676E1-2D56-6BEA-4EFD-D78FB3B8F773}"/>
              </a:ext>
            </a:extLst>
          </p:cNvPr>
          <p:cNvSpPr txBox="1"/>
          <p:nvPr/>
        </p:nvSpPr>
        <p:spPr>
          <a:xfrm>
            <a:off x="1370012" y="1143000"/>
            <a:ext cx="6107502" cy="584775"/>
          </a:xfrm>
          <a:prstGeom prst="rect">
            <a:avLst/>
          </a:prstGeom>
          <a:noFill/>
        </p:spPr>
        <p:txBody>
          <a:bodyPr wrap="square">
            <a:spAutoFit/>
          </a:bodyPr>
          <a:lstStyle/>
          <a:p>
            <a: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t>OBJECTIVE</a:t>
            </a:r>
            <a:endParaRPr lang="en-US" sz="24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D39E848-BF83-C13F-D46A-3C2CB065FD1C}"/>
              </a:ext>
            </a:extLst>
          </p:cNvPr>
          <p:cNvSpPr txBox="1"/>
          <p:nvPr/>
        </p:nvSpPr>
        <p:spPr>
          <a:xfrm>
            <a:off x="1903412" y="1765156"/>
            <a:ext cx="7924800" cy="4468916"/>
          </a:xfrm>
          <a:prstGeom prst="rect">
            <a:avLst/>
          </a:prstGeom>
          <a:noFill/>
        </p:spPr>
        <p:txBody>
          <a:bodyPr wrap="square" rtlCol="0">
            <a:spAutoFit/>
          </a:bodyPr>
          <a:lstStyle/>
          <a:p>
            <a:pPr marL="285750" marR="17145" lvl="0" indent="-285750" algn="just">
              <a:lnSpc>
                <a:spcPct val="115000"/>
              </a:lnSpc>
              <a:spcBef>
                <a:spcPts val="0"/>
              </a:spcBef>
              <a:spcAft>
                <a:spcPts val="0"/>
              </a:spcAft>
              <a:buFont typeface="Wingdings" panose="05000000000000000000" pitchFamily="2" charset="2"/>
              <a:buChar char="§"/>
              <a:tabLst>
                <a:tab pos="1691640" algn="l"/>
              </a:tabLst>
            </a:pPr>
            <a:r>
              <a:rPr lang="en-US" sz="2400" dirty="0">
                <a:effectLst/>
                <a:latin typeface="Calibri" panose="020F0502020204030204" pitchFamily="34" charset="0"/>
                <a:ea typeface="Calibri" panose="020F0502020204030204" pitchFamily="34" charset="0"/>
                <a:cs typeface="Calibri" panose="020F0502020204030204" pitchFamily="34" charset="0"/>
              </a:rPr>
              <a:t>Enhance Student and Course Management.</a:t>
            </a:r>
          </a:p>
          <a:p>
            <a:pPr marL="285750" marR="17145" lvl="0" indent="-285750" algn="just">
              <a:lnSpc>
                <a:spcPct val="115000"/>
              </a:lnSpc>
              <a:spcBef>
                <a:spcPts val="0"/>
              </a:spcBef>
              <a:spcAft>
                <a:spcPts val="0"/>
              </a:spcAft>
              <a:buFont typeface="Wingdings" panose="05000000000000000000" pitchFamily="2" charset="2"/>
              <a:buChar char="§"/>
              <a:tabLst>
                <a:tab pos="1691640" algn="l"/>
              </a:tabLst>
            </a:pPr>
            <a:r>
              <a:rPr lang="en-US" sz="2400" dirty="0">
                <a:effectLst/>
                <a:latin typeface="Calibri" panose="020F0502020204030204" pitchFamily="34" charset="0"/>
                <a:ea typeface="Calibri" panose="020F0502020204030204" pitchFamily="34" charset="0"/>
                <a:cs typeface="Calibri" panose="020F0502020204030204" pitchFamily="34" charset="0"/>
              </a:rPr>
              <a:t>Improve Accessibility . </a:t>
            </a:r>
          </a:p>
          <a:p>
            <a:pPr marL="285750" marR="17145" lvl="0" indent="-285750" algn="just">
              <a:lnSpc>
                <a:spcPct val="115000"/>
              </a:lnSpc>
              <a:spcBef>
                <a:spcPts val="0"/>
              </a:spcBef>
              <a:spcAft>
                <a:spcPts val="0"/>
              </a:spcAft>
              <a:buFont typeface="Wingdings" panose="05000000000000000000" pitchFamily="2" charset="2"/>
              <a:buChar char="§"/>
              <a:tabLst>
                <a:tab pos="1691640" algn="l"/>
              </a:tabLst>
            </a:pPr>
            <a:r>
              <a:rPr lang="en-US" sz="2400" dirty="0">
                <a:effectLst/>
                <a:latin typeface="Calibri" panose="020F0502020204030204" pitchFamily="34" charset="0"/>
                <a:ea typeface="Calibri" panose="020F0502020204030204" pitchFamily="34" charset="0"/>
                <a:cs typeface="Calibri" panose="020F0502020204030204" pitchFamily="34" charset="0"/>
              </a:rPr>
              <a:t>Modernize the User Interface. </a:t>
            </a:r>
          </a:p>
          <a:p>
            <a:pPr marL="285750" marR="17145" lvl="0" indent="-285750" algn="just">
              <a:lnSpc>
                <a:spcPct val="115000"/>
              </a:lnSpc>
              <a:spcBef>
                <a:spcPts val="0"/>
              </a:spcBef>
              <a:spcAft>
                <a:spcPts val="0"/>
              </a:spcAft>
              <a:buFont typeface="Wingdings" panose="05000000000000000000" pitchFamily="2" charset="2"/>
              <a:buChar char="§"/>
              <a:tabLst>
                <a:tab pos="1691640" algn="l"/>
              </a:tabLst>
            </a:pPr>
            <a:r>
              <a:rPr lang="en-US" sz="2400" dirty="0">
                <a:effectLst/>
                <a:latin typeface="Calibri" panose="020F0502020204030204" pitchFamily="34" charset="0"/>
                <a:ea typeface="Calibri" panose="020F0502020204030204" pitchFamily="34" charset="0"/>
                <a:cs typeface="Calibri" panose="020F0502020204030204" pitchFamily="34" charset="0"/>
              </a:rPr>
              <a:t>Integrate with Learning Management Systems (LMS) .</a:t>
            </a:r>
          </a:p>
          <a:p>
            <a:pPr marL="285750" marR="17145" lvl="0" indent="-285750" algn="just">
              <a:lnSpc>
                <a:spcPct val="115000"/>
              </a:lnSpc>
              <a:spcBef>
                <a:spcPts val="0"/>
              </a:spcBef>
              <a:spcAft>
                <a:spcPts val="0"/>
              </a:spcAft>
              <a:buFont typeface="Wingdings" panose="05000000000000000000" pitchFamily="2" charset="2"/>
              <a:buChar char="§"/>
              <a:tabLst>
                <a:tab pos="1691640" algn="l"/>
              </a:tabLst>
            </a:pPr>
            <a:r>
              <a:rPr lang="en-US" sz="2400" dirty="0">
                <a:effectLst/>
                <a:latin typeface="Calibri" panose="020F0502020204030204" pitchFamily="34" charset="0"/>
                <a:ea typeface="Calibri" panose="020F0502020204030204" pitchFamily="34" charset="0"/>
                <a:cs typeface="Calibri" panose="020F0502020204030204" pitchFamily="34" charset="0"/>
              </a:rPr>
              <a:t>Introduce Virtual Tutoring Features.  </a:t>
            </a:r>
          </a:p>
          <a:p>
            <a:pPr marL="285750" marR="17145" lvl="0" indent="-285750" algn="just">
              <a:lnSpc>
                <a:spcPct val="115000"/>
              </a:lnSpc>
              <a:spcBef>
                <a:spcPts val="0"/>
              </a:spcBef>
              <a:spcAft>
                <a:spcPts val="0"/>
              </a:spcAft>
              <a:buFont typeface="Wingdings" panose="05000000000000000000" pitchFamily="2" charset="2"/>
              <a:buChar char="§"/>
              <a:tabLst>
                <a:tab pos="1691640" algn="l"/>
              </a:tabLst>
            </a:pPr>
            <a:r>
              <a:rPr lang="en-US" sz="2400" dirty="0">
                <a:effectLst/>
                <a:latin typeface="Calibri" panose="020F0502020204030204" pitchFamily="34" charset="0"/>
                <a:ea typeface="Calibri" panose="020F0502020204030204" pitchFamily="34" charset="0"/>
                <a:cs typeface="Calibri" panose="020F0502020204030204" pitchFamily="34" charset="0"/>
              </a:rPr>
              <a:t>Incorporate Data Analytics and Reporting. </a:t>
            </a:r>
          </a:p>
          <a:p>
            <a:pPr marL="285750" marR="17145" lvl="0" indent="-285750" algn="just">
              <a:lnSpc>
                <a:spcPct val="115000"/>
              </a:lnSpc>
              <a:spcBef>
                <a:spcPts val="0"/>
              </a:spcBef>
              <a:spcAft>
                <a:spcPts val="0"/>
              </a:spcAft>
              <a:buFont typeface="Wingdings" panose="05000000000000000000" pitchFamily="2" charset="2"/>
              <a:buChar char="§"/>
              <a:tabLst>
                <a:tab pos="1691640" algn="l"/>
              </a:tabLst>
            </a:pPr>
            <a:r>
              <a:rPr lang="en-US" sz="2400" dirty="0">
                <a:effectLst/>
                <a:latin typeface="Calibri" panose="020F0502020204030204" pitchFamily="34" charset="0"/>
                <a:ea typeface="Calibri" panose="020F0502020204030204" pitchFamily="34" charset="0"/>
                <a:cs typeface="Calibri" panose="020F0502020204030204" pitchFamily="34" charset="0"/>
              </a:rPr>
              <a:t>Integrate Gamification Elements. </a:t>
            </a:r>
          </a:p>
          <a:p>
            <a:pPr marL="285750" marR="17145" lvl="0" indent="-285750" algn="just">
              <a:lnSpc>
                <a:spcPct val="115000"/>
              </a:lnSpc>
              <a:spcBef>
                <a:spcPts val="0"/>
              </a:spcBef>
              <a:spcAft>
                <a:spcPts val="0"/>
              </a:spcAft>
              <a:buFont typeface="Wingdings" panose="05000000000000000000" pitchFamily="2" charset="2"/>
              <a:buChar char="§"/>
              <a:tabLst>
                <a:tab pos="1691640" algn="l"/>
              </a:tabLst>
            </a:pPr>
            <a:r>
              <a:rPr lang="en-US" sz="2400" dirty="0">
                <a:effectLst/>
                <a:latin typeface="Calibri" panose="020F0502020204030204" pitchFamily="34" charset="0"/>
                <a:ea typeface="Calibri" panose="020F0502020204030204" pitchFamily="34" charset="0"/>
                <a:cs typeface="Calibri" panose="020F0502020204030204" pitchFamily="34" charset="0"/>
              </a:rPr>
              <a:t>Implement a Feedback and Rating System. </a:t>
            </a:r>
          </a:p>
          <a:p>
            <a:pPr marL="285750" marR="17145" lvl="0" indent="-285750" algn="just">
              <a:lnSpc>
                <a:spcPct val="115000"/>
              </a:lnSpc>
              <a:spcBef>
                <a:spcPts val="0"/>
              </a:spcBef>
              <a:spcAft>
                <a:spcPts val="0"/>
              </a:spcAft>
              <a:buFont typeface="Wingdings" panose="05000000000000000000" pitchFamily="2" charset="2"/>
              <a:buChar char="§"/>
              <a:tabLst>
                <a:tab pos="1691640" algn="l"/>
              </a:tabLst>
            </a:pPr>
            <a:r>
              <a:rPr lang="en-US" sz="2400" dirty="0">
                <a:effectLst/>
                <a:latin typeface="Calibri" panose="020F0502020204030204" pitchFamily="34" charset="0"/>
                <a:ea typeface="Calibri" panose="020F0502020204030204" pitchFamily="34" charset="0"/>
                <a:cs typeface="Calibri" panose="020F0502020204030204" pitchFamily="34" charset="0"/>
              </a:rPr>
              <a:t>Provide Continuous Training and Support.</a:t>
            </a:r>
          </a:p>
          <a:p>
            <a:endParaRPr lang="en-US" sz="3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95301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9C7E82-4EB4-3AF3-3563-02874C242EE6}"/>
              </a:ext>
            </a:extLst>
          </p:cNvPr>
          <p:cNvSpPr txBox="1"/>
          <p:nvPr/>
        </p:nvSpPr>
        <p:spPr>
          <a:xfrm>
            <a:off x="672710" y="329625"/>
            <a:ext cx="6107502" cy="584775"/>
          </a:xfrm>
          <a:prstGeom prst="rect">
            <a:avLst/>
          </a:prstGeom>
          <a:noFill/>
        </p:spPr>
        <p:txBody>
          <a:bodyPr wrap="square">
            <a:spAutoFit/>
          </a:bodyPr>
          <a:lstStyle/>
          <a:p>
            <a: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t>BACKGROUND ANALYSIS</a:t>
            </a:r>
            <a:endPar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A04EE81-D176-C098-0550-5D0A1259368E}"/>
              </a:ext>
            </a:extLst>
          </p:cNvPr>
          <p:cNvSpPr txBox="1"/>
          <p:nvPr/>
        </p:nvSpPr>
        <p:spPr>
          <a:xfrm>
            <a:off x="1065212" y="990600"/>
            <a:ext cx="10896600" cy="5565370"/>
          </a:xfrm>
          <a:prstGeom prst="rect">
            <a:avLst/>
          </a:prstGeom>
          <a:noFill/>
        </p:spPr>
        <p:txBody>
          <a:bodyPr wrap="square" rtlCol="0">
            <a:spAutoFit/>
          </a:bodyPr>
          <a:lstStyle/>
          <a:p>
            <a:pPr algn="just"/>
            <a:r>
              <a:rPr lang="en-US" b="1"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00B0F0"/>
                </a:solidFill>
                <a:effectLst/>
                <a:latin typeface="Calibri" panose="020F0502020204030204" pitchFamily="34" charset="0"/>
                <a:ea typeface="Calibri" panose="020F0502020204030204" pitchFamily="34" charset="0"/>
                <a:cs typeface="Calibri" panose="020F0502020204030204" pitchFamily="34" charset="0"/>
              </a:rPr>
              <a:t>Preply</a:t>
            </a:r>
            <a:endParaRPr lang="en-US" b="1" dirty="0">
              <a:solidFill>
                <a:srgbClr val="00B0F0"/>
              </a:solidFill>
              <a:effectLst/>
              <a:latin typeface="Calibri" panose="020F0502020204030204" pitchFamily="34" charset="0"/>
              <a:ea typeface="Calibri" panose="020F0502020204030204" pitchFamily="34" charset="0"/>
              <a:cs typeface="Calibri" panose="020F0502020204030204" pitchFamily="34" charset="0"/>
            </a:endParaRPr>
          </a:p>
          <a:p>
            <a:pPr marL="895243" lvl="1" indent="-285750" algn="just">
              <a:lnSpc>
                <a:spcPct val="115000"/>
              </a:lnSpc>
              <a:buFont typeface="Wingdings" panose="05000000000000000000" pitchFamily="2" charset="2"/>
              <a:buChar char="§"/>
              <a:tabLst>
                <a:tab pos="1691640" algn="l"/>
              </a:tabLst>
            </a:pPr>
            <a:r>
              <a:rPr lang="en-US" sz="20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Pros</a:t>
            </a:r>
            <a:r>
              <a:rPr lang="en-US" sz="20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a:t>
            </a:r>
          </a:p>
          <a:p>
            <a:pPr marL="1561887" lvl="2" indent="-342900" algn="just">
              <a:lnSpc>
                <a:spcPct val="115000"/>
              </a:lnSpc>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Global reach with access to diverse tutors.</a:t>
            </a:r>
          </a:p>
          <a:p>
            <a:pPr marL="1561887" lvl="2" indent="-342900" algn="just">
              <a:lnSpc>
                <a:spcPct val="115000"/>
              </a:lnSpc>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Built-in scheduling and payment processing.</a:t>
            </a:r>
          </a:p>
          <a:p>
            <a:pPr marL="1561887" lvl="2" indent="-342900" algn="just">
              <a:lnSpc>
                <a:spcPct val="115000"/>
              </a:lnSpc>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User-friendly interface for both tutors and students.</a:t>
            </a:r>
          </a:p>
          <a:p>
            <a:pPr marL="895243" lvl="1" indent="-285750" algn="just">
              <a:lnSpc>
                <a:spcPct val="115000"/>
              </a:lnSpc>
              <a:buFont typeface="Wingdings" panose="05000000000000000000" pitchFamily="2" charset="2"/>
              <a:buChar char="§"/>
              <a:tabLst>
                <a:tab pos="1691640" algn="l"/>
              </a:tabLst>
            </a:pPr>
            <a:r>
              <a:rPr lang="en-US"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Cons</a:t>
            </a:r>
            <a:r>
              <a:rPr lang="en-US" sz="20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p>
          <a:p>
            <a:pPr marL="1561887" lvl="2" indent="-342900" algn="just">
              <a:lnSpc>
                <a:spcPct val="115000"/>
              </a:lnSpc>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Focused primarily on one-on-one online tutoring, limiting its use for group classes.</a:t>
            </a:r>
          </a:p>
          <a:p>
            <a:pPr marL="1561887" lvl="2" indent="-342900" algn="just">
              <a:lnSpc>
                <a:spcPct val="115000"/>
              </a:lnSpc>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High commission fees for tutors.</a:t>
            </a:r>
          </a:p>
          <a:p>
            <a:pPr marL="1561887" lvl="2" indent="-342900" algn="just">
              <a:lnSpc>
                <a:spcPct val="115000"/>
              </a:lnSpc>
              <a:spcAft>
                <a:spcPts val="1200"/>
              </a:spcAft>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Limited offline functionality, making it unsuitable for centers without strong internet connectivity.</a:t>
            </a:r>
          </a:p>
          <a:p>
            <a:pPr algn="just"/>
            <a:r>
              <a:rPr lang="en-US" sz="2400" b="1"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   Tutor.com</a:t>
            </a:r>
          </a:p>
          <a:p>
            <a:pPr marL="895243" lvl="1" indent="-285750" algn="just">
              <a:lnSpc>
                <a:spcPct val="115000"/>
              </a:lnSpc>
              <a:buFont typeface="Wingdings" panose="05000000000000000000" pitchFamily="2" charset="2"/>
              <a:buChar char="§"/>
              <a:tabLst>
                <a:tab pos="1691640" algn="l"/>
              </a:tabLst>
            </a:pPr>
            <a:r>
              <a:rPr lang="en-US" sz="20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Pros</a:t>
            </a:r>
            <a:r>
              <a:rPr lang="en-US" sz="20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a:t>
            </a:r>
          </a:p>
          <a:p>
            <a:pPr marL="1561887" lvl="2" indent="-342900" algn="just">
              <a:lnSpc>
                <a:spcPct val="115000"/>
              </a:lnSpc>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On-demand tutoring available 24/7.</a:t>
            </a:r>
          </a:p>
          <a:p>
            <a:pPr marL="1561887" lvl="2" indent="-342900" algn="just">
              <a:lnSpc>
                <a:spcPct val="115000"/>
              </a:lnSpc>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Wide range of subjects and professional tutors.</a:t>
            </a:r>
          </a:p>
          <a:p>
            <a:pPr marL="1561887" lvl="2" indent="-342900" algn="just">
              <a:lnSpc>
                <a:spcPct val="115000"/>
              </a:lnSpc>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Integrated tools for tracking student progress.</a:t>
            </a:r>
          </a:p>
        </p:txBody>
      </p:sp>
    </p:spTree>
    <p:extLst>
      <p:ext uri="{BB962C8B-B14F-4D97-AF65-F5344CB8AC3E}">
        <p14:creationId xmlns:p14="http://schemas.microsoft.com/office/powerpoint/2010/main" val="20126262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CD91DF-7DDF-2A1B-1875-561D041AECDC}"/>
              </a:ext>
            </a:extLst>
          </p:cNvPr>
          <p:cNvSpPr txBox="1"/>
          <p:nvPr/>
        </p:nvSpPr>
        <p:spPr>
          <a:xfrm>
            <a:off x="455612" y="304800"/>
            <a:ext cx="11201400" cy="6017032"/>
          </a:xfrm>
          <a:prstGeom prst="rect">
            <a:avLst/>
          </a:prstGeom>
          <a:noFill/>
        </p:spPr>
        <p:txBody>
          <a:bodyPr wrap="square" rtlCol="0">
            <a:spAutoFit/>
          </a:bodyPr>
          <a:lstStyle/>
          <a:p>
            <a:pPr marL="895243" lvl="1" indent="-285750" algn="just">
              <a:lnSpc>
                <a:spcPct val="115000"/>
              </a:lnSpc>
              <a:buFont typeface="Wingdings" panose="05000000000000000000" pitchFamily="2" charset="2"/>
              <a:buChar char="§"/>
              <a:tabLst>
                <a:tab pos="1691640" algn="l"/>
              </a:tabLst>
            </a:pPr>
            <a:r>
              <a:rPr lang="en-US"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Cons</a:t>
            </a:r>
            <a:r>
              <a:rPr lang="en-US" sz="20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p>
          <a:p>
            <a:pPr marL="1561887" lvl="2" indent="-342900" algn="just">
              <a:lnSpc>
                <a:spcPct val="115000"/>
              </a:lnSpc>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Subscription-based model may not be affordable for all.</a:t>
            </a:r>
          </a:p>
          <a:p>
            <a:pPr marL="1561887" lvl="2" indent="-342900" algn="just">
              <a:lnSpc>
                <a:spcPct val="115000"/>
              </a:lnSpc>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Focused on digital sessions, not accommodating for offline classes.</a:t>
            </a:r>
          </a:p>
          <a:p>
            <a:pPr marL="1561887" lvl="2" indent="-342900" algn="just">
              <a:lnSpc>
                <a:spcPct val="115000"/>
              </a:lnSpc>
              <a:spcAft>
                <a:spcPts val="1200"/>
              </a:spcAft>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Limited customization for specific tutoring center needs.</a:t>
            </a:r>
          </a:p>
          <a:p>
            <a:pPr algn="just"/>
            <a:r>
              <a:rPr lang="en-US" sz="2400" b="1"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Google Classroom</a:t>
            </a:r>
          </a:p>
          <a:p>
            <a:pPr marL="952393" lvl="1" indent="-342900" algn="just">
              <a:lnSpc>
                <a:spcPct val="115000"/>
              </a:lnSpc>
              <a:spcBef>
                <a:spcPts val="1200"/>
              </a:spcBef>
              <a:buFont typeface="Wingdings" panose="05000000000000000000" pitchFamily="2" charset="2"/>
              <a:buChar char="§"/>
              <a:tabLst>
                <a:tab pos="1691640" algn="l"/>
              </a:tabLst>
            </a:pPr>
            <a:r>
              <a:rPr lang="en-US" sz="20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Pros</a:t>
            </a:r>
            <a:r>
              <a:rPr lang="en-US" sz="20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a:t>
            </a:r>
          </a:p>
          <a:p>
            <a:pPr marL="1561887" lvl="2" indent="-342900" algn="just">
              <a:lnSpc>
                <a:spcPct val="115000"/>
              </a:lnSpc>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Free and widely accessible.</a:t>
            </a:r>
          </a:p>
          <a:p>
            <a:pPr marL="1561887" lvl="2" indent="-342900" algn="just">
              <a:lnSpc>
                <a:spcPct val="115000"/>
              </a:lnSpc>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Seamless integration with other Google services (Docs, Drive, etc.).</a:t>
            </a:r>
          </a:p>
          <a:p>
            <a:pPr marL="1561887" lvl="2" indent="-342900" algn="just">
              <a:lnSpc>
                <a:spcPct val="115000"/>
              </a:lnSpc>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Supports collaborative learning.</a:t>
            </a:r>
          </a:p>
          <a:p>
            <a:pPr marL="952393" lvl="1" indent="-342900" algn="just">
              <a:lnSpc>
                <a:spcPct val="115000"/>
              </a:lnSpc>
              <a:buFont typeface="Wingdings" panose="05000000000000000000" pitchFamily="2" charset="2"/>
              <a:buChar char="§"/>
              <a:tabLst>
                <a:tab pos="1691640" algn="l"/>
              </a:tabLst>
            </a:pPr>
            <a:r>
              <a:rPr lang="en-US"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Cons</a:t>
            </a:r>
            <a:r>
              <a:rPr lang="en-US" sz="20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p>
          <a:p>
            <a:pPr marL="1561887" lvl="2" indent="-342900" algn="just">
              <a:lnSpc>
                <a:spcPct val="115000"/>
              </a:lnSpc>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Requires a Google account for access.</a:t>
            </a:r>
          </a:p>
          <a:p>
            <a:pPr marL="1561887" lvl="2" indent="-342900" algn="just">
              <a:lnSpc>
                <a:spcPct val="115000"/>
              </a:lnSpc>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Not specifically designed for tutoring; limited in tracking payments or managing sessions.</a:t>
            </a:r>
          </a:p>
          <a:p>
            <a:pPr marL="1561887" lvl="2" indent="-342900" algn="just">
              <a:lnSpc>
                <a:spcPct val="115000"/>
              </a:lnSpc>
              <a:spcAft>
                <a:spcPts val="1200"/>
              </a:spcAft>
              <a:buFont typeface="+mj-lt"/>
              <a:buAutoNum type="romanLcPeriod"/>
              <a:tabLst>
                <a:tab pos="169164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Lack of advanced features for private tutoring centers, such as automated scheduling or attendance tracking.</a:t>
            </a: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4749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4B62B0-0782-5833-BB57-03D82729D79B}"/>
              </a:ext>
            </a:extLst>
          </p:cNvPr>
          <p:cNvSpPr txBox="1"/>
          <p:nvPr/>
        </p:nvSpPr>
        <p:spPr>
          <a:xfrm>
            <a:off x="912812" y="457200"/>
            <a:ext cx="6107502" cy="584775"/>
          </a:xfrm>
          <a:prstGeom prst="rect">
            <a:avLst/>
          </a:prstGeom>
          <a:noFill/>
        </p:spPr>
        <p:txBody>
          <a:bodyPr wrap="square">
            <a:spAutoFit/>
          </a:bodyPr>
          <a:lstStyle/>
          <a:p>
            <a:r>
              <a:rPr lang="en-US" sz="32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DEVELOPMENT MODEL</a:t>
            </a:r>
            <a:endParaRPr lang="en-US" sz="40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7D20DAC-468D-D53E-7FCE-2818A685E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1268417"/>
            <a:ext cx="8991600" cy="4308009"/>
          </a:xfrm>
          <a:prstGeom prst="rect">
            <a:avLst/>
          </a:prstGeom>
        </p:spPr>
      </p:pic>
      <p:sp>
        <p:nvSpPr>
          <p:cNvPr id="6" name="TextBox 5">
            <a:extLst>
              <a:ext uri="{FF2B5EF4-FFF2-40B4-BE49-F238E27FC236}">
                <a16:creationId xmlns:a16="http://schemas.microsoft.com/office/drawing/2014/main" id="{2484DDA9-4F88-0F36-5793-227AC6095DB2}"/>
              </a:ext>
            </a:extLst>
          </p:cNvPr>
          <p:cNvSpPr txBox="1"/>
          <p:nvPr/>
        </p:nvSpPr>
        <p:spPr>
          <a:xfrm>
            <a:off x="3656012" y="5791200"/>
            <a:ext cx="5638800"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Fig 1 : Agile Development Methodology Model</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04885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221F36-9F1F-975B-6C17-932A293A8063}"/>
              </a:ext>
            </a:extLst>
          </p:cNvPr>
          <p:cNvSpPr txBox="1"/>
          <p:nvPr/>
        </p:nvSpPr>
        <p:spPr>
          <a:xfrm>
            <a:off x="1141412" y="609600"/>
            <a:ext cx="6107502" cy="584775"/>
          </a:xfrm>
          <a:prstGeom prst="rect">
            <a:avLst/>
          </a:prstGeom>
          <a:noFill/>
        </p:spPr>
        <p:txBody>
          <a:bodyPr wrap="square">
            <a:spAutoFit/>
          </a:bodyPr>
          <a:lstStyle/>
          <a:p>
            <a:r>
              <a:rPr lang="en-US" sz="32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SYSTEM ARCHITECTURE </a:t>
            </a:r>
            <a:endParaRPr lang="en-US" sz="54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EB7F05C-AE90-A450-C8D9-DFA1D4F60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1295400"/>
            <a:ext cx="9067800" cy="4872038"/>
          </a:xfrm>
          <a:prstGeom prst="rect">
            <a:avLst/>
          </a:prstGeom>
        </p:spPr>
      </p:pic>
    </p:spTree>
    <p:extLst>
      <p:ext uri="{BB962C8B-B14F-4D97-AF65-F5344CB8AC3E}">
        <p14:creationId xmlns:p14="http://schemas.microsoft.com/office/powerpoint/2010/main" val="3933500026"/>
      </p:ext>
    </p:extLst>
  </p:cSld>
  <p:clrMapOvr>
    <a:masterClrMapping/>
  </p:clrMapOvr>
  <p:transition spd="slow">
    <p:wipe/>
  </p:transition>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6.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178</TotalTime>
  <Words>780</Words>
  <Application>Microsoft Office PowerPoint</Application>
  <PresentationFormat>Custom</PresentationFormat>
  <Paragraphs>153</Paragraphs>
  <Slides>27</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27</vt:i4>
      </vt:variant>
    </vt:vector>
  </HeadingPairs>
  <TitlesOfParts>
    <vt:vector size="41" baseType="lpstr">
      <vt:lpstr>Arial</vt:lpstr>
      <vt:lpstr>Calibri</vt:lpstr>
      <vt:lpstr>Calibri Light</vt:lpstr>
      <vt:lpstr>Century Schoolbook</vt:lpstr>
      <vt:lpstr>Courier New</vt:lpstr>
      <vt:lpstr>Rockwell</vt:lpstr>
      <vt:lpstr>Rockwell Condensed</vt:lpstr>
      <vt:lpstr>Times New Roman</vt:lpstr>
      <vt:lpstr>Wingdings</vt:lpstr>
      <vt:lpstr>Wingdings 2</vt:lpstr>
      <vt:lpstr>Retrospect</vt:lpstr>
      <vt:lpstr>Wood Type</vt:lpstr>
      <vt:lpstr>View</vt:lpstr>
      <vt:lpstr>Office Theme</vt:lpstr>
      <vt:lpstr>Tuition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Rahat Bin Israil</dc:creator>
  <cp:lastModifiedBy>Rahat Bin Israil</cp:lastModifiedBy>
  <cp:revision>3</cp:revision>
  <dcterms:created xsi:type="dcterms:W3CDTF">2024-12-10T11:54:20Z</dcterms:created>
  <dcterms:modified xsi:type="dcterms:W3CDTF">2024-12-11T07:41:17Z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