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3"/>
    <p:sldId id="268" r:id="rId4"/>
    <p:sldId id="299" r:id="rId5"/>
    <p:sldId id="259" r:id="rId6"/>
    <p:sldId id="277" r:id="rId7"/>
    <p:sldId id="300" r:id="rId8"/>
    <p:sldId id="278" r:id="rId9"/>
    <p:sldId id="279" r:id="rId10"/>
    <p:sldId id="301" r:id="rId11"/>
    <p:sldId id="306" r:id="rId12"/>
    <p:sldId id="307" r:id="rId13"/>
    <p:sldId id="305" r:id="rId14"/>
    <p:sldId id="303" r:id="rId15"/>
    <p:sldId id="302" r:id="rId16"/>
    <p:sldId id="304" r:id="rId17"/>
    <p:sldId id="282" r:id="rId18"/>
    <p:sldId id="281" r:id="rId19"/>
    <p:sldId id="280" r:id="rId20"/>
    <p:sldId id="289" r:id="rId21"/>
    <p:sldId id="290" r:id="rId22"/>
    <p:sldId id="283" r:id="rId23"/>
    <p:sldId id="284" r:id="rId24"/>
    <p:sldId id="285" r:id="rId25"/>
    <p:sldId id="286" r:id="rId26"/>
    <p:sldId id="287" r:id="rId27"/>
    <p:sldId id="288" r:id="rId28"/>
    <p:sldId id="265" r:id="rId29"/>
    <p:sldId id="26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40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72" autoAdjust="0"/>
    <p:restoredTop sz="95524" autoAdjust="0"/>
  </p:normalViewPr>
  <p:slideViewPr>
    <p:cSldViewPr>
      <p:cViewPr varScale="1">
        <p:scale>
          <a:sx n="87" d="100"/>
          <a:sy n="87" d="100"/>
        </p:scale>
        <p:origin x="403" y="77"/>
      </p:cViewPr>
      <p:guideLst>
        <p:guide orient="horz" pos="2159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37758-18BE-49E6-89DE-F87F03FAE44B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D3E16-9F2B-4643-9C1C-667A1C5B6FA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1D3E16-9F2B-4643-9C1C-667A1C5B6FA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ABB1-C40B-4A0A-A20F-2A8F117F9BD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E6A0-2348-489A-B73F-9E86EA81C32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ABB1-C40B-4A0A-A20F-2A8F117F9BD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E6A0-2348-489A-B73F-9E86EA81C32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ABB1-C40B-4A0A-A20F-2A8F117F9BD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E6A0-2348-489A-B73F-9E86EA81C320}" type="slidenum">
              <a:rPr lang="en-US" smtClean="0"/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ABB1-C40B-4A0A-A20F-2A8F117F9BD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E6A0-2348-489A-B73F-9E86EA81C32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ABB1-C40B-4A0A-A20F-2A8F117F9BD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E6A0-2348-489A-B73F-9E86EA81C320}" type="slidenum">
              <a:rPr lang="en-US" smtClean="0"/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ABB1-C40B-4A0A-A20F-2A8F117F9BD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E6A0-2348-489A-B73F-9E86EA81C32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ABB1-C40B-4A0A-A20F-2A8F117F9BD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E6A0-2348-489A-B73F-9E86EA81C32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ABB1-C40B-4A0A-A20F-2A8F117F9BD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E6A0-2348-489A-B73F-9E86EA81C32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ABB1-C40B-4A0A-A20F-2A8F117F9BD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E6A0-2348-489A-B73F-9E86EA81C32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ABB1-C40B-4A0A-A20F-2A8F117F9BD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E6A0-2348-489A-B73F-9E86EA81C32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ABB1-C40B-4A0A-A20F-2A8F117F9BD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E6A0-2348-489A-B73F-9E86EA81C32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ABB1-C40B-4A0A-A20F-2A8F117F9BD1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E6A0-2348-489A-B73F-9E86EA81C32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ABB1-C40B-4A0A-A20F-2A8F117F9BD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E6A0-2348-489A-B73F-9E86EA81C32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ABB1-C40B-4A0A-A20F-2A8F117F9BD1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E6A0-2348-489A-B73F-9E86EA81C32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ABB1-C40B-4A0A-A20F-2A8F117F9BD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E6A0-2348-489A-B73F-9E86EA81C32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ABB1-C40B-4A0A-A20F-2A8F117F9BD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E6A0-2348-489A-B73F-9E86EA81C32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7ABB1-C40B-4A0A-A20F-2A8F117F9BD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6BE6A0-2348-489A-B73F-9E86EA81C32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58244"/>
            <a:ext cx="6934200" cy="53340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SJB Institute of Technology</a:t>
            </a:r>
            <a:endParaRPr lang="en-US" sz="4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0358" y="51451"/>
            <a:ext cx="155889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47485" y="101852"/>
            <a:ext cx="1447800" cy="1635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895600" y="1009866"/>
            <a:ext cx="487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 On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5666" y="191958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Malware Classification using Machine Learning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39804" y="2601211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			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Piyush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Ranjan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[1JB16CS102]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		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Pranshu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Mishra	  	  [1JB16CS110]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		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Rahat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Gupta		  	  [1JB16CS118]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		 Rahul Mishra		  [1JB16CS119]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2000" y="2859614"/>
            <a:ext cx="137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524000" y="4698614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ctr">
              <a:defRPr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Mrs. Kala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Chandrashekhar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ctr"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Asst. Professor, Dept. of CSE</a:t>
            </a:r>
            <a:endParaRPr lang="en-IN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81100" y="5987569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  <a:endParaRPr lang="en-IN" sz="28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19807"/>
            <a:ext cx="7772400" cy="478762"/>
          </a:xfrm>
        </p:spPr>
        <p:txBody>
          <a:bodyPr>
            <a:noAutofit/>
          </a:bodyPr>
          <a:lstStyle/>
          <a:p>
            <a:r>
              <a:rPr lang="en-IN" sz="32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Overview</a:t>
            </a:r>
            <a:endParaRPr lang="en-IN" sz="3200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066800"/>
            <a:ext cx="9829800" cy="35814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Malicious URL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1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URL is the abbreviation of Uniform Resource Locator, which is the global address of documents and other resources on the World Wide Web 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1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URL has two main components: </a:t>
            </a:r>
            <a:endParaRPr lang="en-US" sz="19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en-US" sz="1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sz="19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sz="1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Protocol Identifier</a:t>
            </a:r>
            <a:endParaRPr lang="en-US" sz="19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(ii) Resource Name</a:t>
            </a:r>
            <a:endParaRPr lang="en-US" sz="19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1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protocol identifier and the resource name are separated by a colon and two forward slashes.</a:t>
            </a:r>
            <a:endParaRPr lang="en-US" sz="19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1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Compromised URLs that are used for cyber-attacks are termed as malicious URLs. </a:t>
            </a:r>
            <a:endParaRPr lang="en-US" sz="19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1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Example of a URL: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0" y="4744916"/>
            <a:ext cx="6286500" cy="191379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1" y="381000"/>
            <a:ext cx="7772400" cy="1456267"/>
          </a:xfrm>
        </p:spPr>
        <p:txBody>
          <a:bodyPr>
            <a:normAutofit/>
          </a:bodyPr>
          <a:lstStyle/>
          <a:p>
            <a:r>
              <a:rPr lang="en-IN" sz="32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Overview(contd.)</a:t>
            </a:r>
            <a:endParaRPr lang="en-IN" sz="3200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219200"/>
            <a:ext cx="9677400" cy="4822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detect Malicious URLs?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Machine Learning approaches use a set of URLs as training data.</a:t>
            </a:r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After the training data is collected, informative features are extracted to describe the URL and can be interpreted mathematically by machine learning model .</a:t>
            </a:r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Using the training data with the appropriate feature representation, the model is trained. </a:t>
            </a:r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ased on the statistical properties, prediction function is learnt to classify a URL as malicious or benign.</a:t>
            </a:r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gives them the ability to generalize to new URLs unlike blacklisting methods. 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543800" cy="685800"/>
          </a:xfrm>
        </p:spPr>
        <p:txBody>
          <a:bodyPr>
            <a:normAutofit fontScale="90000"/>
          </a:bodyPr>
          <a:lstStyle/>
          <a:p>
            <a:r>
              <a:rPr lang="en-IN" altLang="en-US" sz="32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SYSTEM REQUIREMENT SPECIFICATIONS</a:t>
            </a:r>
            <a:endParaRPr lang="en-IN" altLang="en-US" sz="3200" dirty="0"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9906000" cy="4953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 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RAM: 4GB or more.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Processor: Minimum 1GHz , Recommended 2GHz or more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GPU (for faster training)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 Drive: Minimum 32GB; Recommend 64GB or more.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 </a:t>
            </a:r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 Windows (7 or above)/MAC OS/Linux </a:t>
            </a:r>
            <a:endParaRPr lang="en-US" sz="16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3 </a:t>
            </a:r>
            <a:endParaRPr lang="en-US" sz="16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Notebook </a:t>
            </a:r>
            <a:endParaRPr lang="en-US" sz="16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 Framework </a:t>
            </a:r>
            <a:endParaRPr lang="en-US" sz="16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Xampp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  <a:endParaRPr lang="en-US" sz="16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US" sz="16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Browser (Chrome or Firefox) </a:t>
            </a:r>
            <a:endParaRPr lang="en-US" sz="16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9905998" cy="815485"/>
          </a:xfrm>
        </p:spPr>
        <p:txBody>
          <a:bodyPr>
            <a:normAutofit/>
          </a:bodyPr>
          <a:lstStyle/>
          <a:p>
            <a:r>
              <a:rPr lang="en-IN" altLang="en-US" sz="32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 CASE DIAGRAM</a:t>
            </a:r>
            <a:endParaRPr lang="en-IN" altLang="en-US" sz="3200" dirty="0"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</p:nvPr>
        </p:nvGraphicFramePr>
        <p:xfrm>
          <a:off x="838200" y="1219200"/>
          <a:ext cx="8014970" cy="522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" r:id="rId1" imgW="8220075" imgH="5724525" progId="Paint.Picture">
                  <p:embed/>
                </p:oleObj>
              </mc:Choice>
              <mc:Fallback>
                <p:oleObj name="" r:id="rId1" imgW="8220075" imgH="5724525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1219200"/>
                        <a:ext cx="8014970" cy="5222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596668" cy="762000"/>
          </a:xfrm>
        </p:spPr>
        <p:txBody>
          <a:bodyPr>
            <a:normAutofit/>
          </a:bodyPr>
          <a:lstStyle/>
          <a:p>
            <a:r>
              <a:rPr lang="en-IN" alt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FLOW DIAGRAM</a:t>
            </a:r>
            <a:endParaRPr lang="en-IN" altLang="en-US" sz="3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sz="half" idx="1"/>
          </p:nvPr>
        </p:nvGraphicFramePr>
        <p:xfrm>
          <a:off x="1021734" y="1371600"/>
          <a:ext cx="8184534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" r:id="rId1" imgW="6619875" imgH="6172200" progId="Paint.Picture">
                  <p:embed/>
                </p:oleObj>
              </mc:Choice>
              <mc:Fallback>
                <p:oleObj name="" r:id="rId1" imgW="6619875" imgH="617220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21734" y="1371600"/>
                        <a:ext cx="8184534" cy="533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9905998" cy="815485"/>
          </a:xfrm>
        </p:spPr>
        <p:txBody>
          <a:bodyPr>
            <a:normAutofit/>
          </a:bodyPr>
          <a:lstStyle/>
          <a:p>
            <a:r>
              <a:rPr lang="en-IN" altLang="en-US" sz="32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SEQUENCE DIAGRAM</a:t>
            </a:r>
            <a:endParaRPr lang="en-IN" altLang="en-US" sz="3200" dirty="0"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</p:nvPr>
        </p:nvGraphicFramePr>
        <p:xfrm>
          <a:off x="1295400" y="1355285"/>
          <a:ext cx="7696200" cy="5180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" imgW="6219825" imgH="5553075" progId="Paint.Picture">
                  <p:embed/>
                </p:oleObj>
              </mc:Choice>
              <mc:Fallback>
                <p:oleObj name="" r:id="rId1" imgW="6219825" imgH="55530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95400" y="1355285"/>
                        <a:ext cx="7696200" cy="5180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1" y="381000"/>
            <a:ext cx="7772400" cy="1456267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204855"/>
            <a:ext cx="8839200" cy="21691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09255"/>
            <a:ext cx="10820399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381000"/>
            <a:ext cx="7772400" cy="777239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447800"/>
            <a:ext cx="7391400" cy="2209800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Collection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Preprocessing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37552"/>
            <a:ext cx="9601200" cy="231647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20097"/>
            <a:ext cx="7772400" cy="518104"/>
          </a:xfrm>
        </p:spPr>
        <p:txBody>
          <a:bodyPr>
            <a:normAutofit fontScale="90000"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4267200"/>
            <a:ext cx="7772400" cy="18719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7715" y="1305560"/>
            <a:ext cx="927588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data is passed to the pre-processing component to get meaningful data that was used while training, except the target column which will be unknown at the time.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predictions are passed to execution algorithms which after evaluate the classification of the particular URL 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implemented SVM and XGBoost algorithms.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XGBoost achieved an accuracy of 95.02%.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achieved an accuracy of 97.54%.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continued with the SVM algorithm.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4267200"/>
            <a:ext cx="7772400" cy="18719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9792" y="1143000"/>
            <a:ext cx="9275885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and F1 Score of our Model on Test Set: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7" t="20371" r="14474" b="5556"/>
          <a:stretch>
            <a:fillRect/>
          </a:stretch>
        </p:blipFill>
        <p:spPr>
          <a:xfrm>
            <a:off x="427892" y="1871942"/>
            <a:ext cx="9841523" cy="479051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89792" y="304800"/>
            <a:ext cx="38375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90C22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TESTING(contd.)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279400"/>
            <a:ext cx="8596668" cy="13208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0600" y="1157605"/>
            <a:ext cx="8596630" cy="5471795"/>
          </a:xfrm>
        </p:spPr>
        <p:txBody>
          <a:bodyPr>
            <a:normAutofit fontScale="90000" lnSpcReduction="20000"/>
          </a:bodyPr>
          <a:lstStyle/>
          <a:p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 Survey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Specifications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and Snapshots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4267200"/>
            <a:ext cx="7772400" cy="18719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9792" y="987853"/>
            <a:ext cx="9275885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Classifying Malware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saved model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9792" y="304800"/>
            <a:ext cx="38375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90C22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TESTING(contd.)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92" y="2046459"/>
            <a:ext cx="10354408" cy="458294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1066800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rebuchet MS" panose="020B0603020202020204" charset="0"/>
                <a:cs typeface="Times New Roman" panose="02020603050405020304" pitchFamily="18" charset="0"/>
              </a:rPr>
              <a:t>RESULTS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SNAPSHOTS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2362200" cy="613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b="1" dirty="0">
                <a:latin typeface="Trebuchet MS" panose="020B0603020202020204" charset="0"/>
                <a:cs typeface="Times New Roman" panose="02020603050405020304" pitchFamily="18" charset="0"/>
              </a:rPr>
              <a:t>Home Page</a:t>
            </a:r>
            <a:endParaRPr lang="en-IN" sz="2000" b="1" dirty="0">
              <a:latin typeface="Trebuchet MS" panose="020B0603020202020204" charset="0"/>
              <a:cs typeface="Times New Roman" panose="02020603050405020304" pitchFamily="18" charset="0"/>
            </a:endParaRP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56063"/>
            <a:ext cx="100584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95400"/>
            <a:ext cx="10363200" cy="4953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3400" y="33682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800" b="1" dirty="0">
                <a:latin typeface="Trebuchet MS" panose="020B0603020202020204" charset="0"/>
                <a:cs typeface="Times New Roman" panose="02020603050405020304" pitchFamily="18" charset="0"/>
              </a:rPr>
              <a:t>Login Page</a:t>
            </a:r>
            <a:endParaRPr lang="en-IN" sz="2800" b="1" dirty="0">
              <a:latin typeface="Trebuchet MS" panose="020B0603020202020204" charset="0"/>
              <a:cs typeface="Times New Roman" panose="02020603050405020304" pitchFamily="18" charset="0"/>
            </a:endParaRP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b="1" dirty="0">
                <a:latin typeface="Trebuchet MS" panose="020B0603020202020204" charset="0"/>
                <a:cs typeface="Times New Roman" panose="02020603050405020304" pitchFamily="18" charset="0"/>
              </a:rPr>
              <a:t>Test URL for Malware</a:t>
            </a:r>
            <a:endParaRPr lang="en-IN" sz="2000" b="1" dirty="0">
              <a:latin typeface="Trebuchet MS" panose="020B060302020202020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84" y="1143000"/>
            <a:ext cx="10879016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8100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b="1" dirty="0">
                <a:latin typeface="Trebuchet MS" panose="020B0603020202020204" charset="0"/>
                <a:cs typeface="Times New Roman" panose="02020603050405020304" pitchFamily="18" charset="0"/>
              </a:rPr>
              <a:t>URL Test Results</a:t>
            </a:r>
            <a:endParaRPr lang="en-IN" sz="2000" b="1" dirty="0">
              <a:latin typeface="Trebuchet MS" panose="020B060302020202020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95400"/>
            <a:ext cx="10591800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b="1" dirty="0">
                <a:latin typeface="Trebuchet MS" panose="020B0603020202020204" charset="0"/>
                <a:cs typeface="Times New Roman" panose="02020603050405020304" pitchFamily="18" charset="0"/>
              </a:rPr>
              <a:t>Graphical Analysis of Test Results</a:t>
            </a:r>
            <a:endParaRPr lang="en-IN" sz="2000" b="1" dirty="0">
              <a:latin typeface="Trebuchet MS" panose="020B060302020202020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95400"/>
            <a:ext cx="10287000" cy="5105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585" y="381000"/>
            <a:ext cx="2819400" cy="685799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142999"/>
            <a:ext cx="10668000" cy="5640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proposes a Support Vector Machine Classification approach to classify malicious and benign URLs.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approaches can be used in light weight systems to generate fast real time verdicts for URLs or websites on the Internet.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Malicious URLs detection rate obtained is 97.54%, but the wrong rate for detection is 2.46%.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used in real environments, the sample can detect 54.81% of harmful URLs, which is better than other popular anti-virus scanners.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trained model greatly improves existing approaches and can be improvised with a better dataset.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Malicious URL detection plays a critical role for many cyber security applications, and clearly machine learning approaches are in a promising direction.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8746" y="304800"/>
            <a:ext cx="7038109" cy="761999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8746" y="1219200"/>
            <a:ext cx="10149254" cy="5334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[1] 	Using Lexical Features for Malicious URL Detection - A Machine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LearningApproach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Apoorva Joshi  	Levi Lloyd Paul Westin Srini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Seethapathy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Published 2019, Computer Science.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[2]	Malicious URL Detection using Machine Learning: DOYEN SAHOO, CHENGHAO LIU and 	STEVEN 	C.H. HOI, 2019. Malicious URL Detection using Machine Learning: A Survey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[3] 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Detecting Malware from ASCII Strings with Natural Language Processing Techniques: Ryo Ito, 2019 	14th Asia Joint Conference on Information Security (Asia JCIS), IEEE 2019.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[4]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Evaluating deep learning approaches  characterize and classify malicious URL’s: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Vinayakumar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R , 	Journal of Intelligent and Fuzzy Systems , March 2018. 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[5]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Identification and Evaluation of Discriminative Lexical Features of Malware URL for Real Time 	Classification: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Morufu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Olalere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2016 International Conference on Computer and Communication 	Engineering (ICCCE).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[6] 	Support Vector Machine for malware analysis and classification: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Michał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Kruczkowski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WI-IAT      	'14: 	Proceedings of the 2014 IEEE/WIC/ACM International Joint Conferences on Web Intelligence 	(WI) and Intelligent Agent Technologies (IAT) - Volume 02, August 2014.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[7] 	Malware Detection Using Linear SVM: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Baigal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tugs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Sanjaa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Erdenebat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Chuluun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IEEE 2013.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2600" y="1752600"/>
            <a:ext cx="5410200" cy="2438400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endParaRPr lang="en-IN" sz="2800" dirty="0"/>
          </a:p>
          <a:p>
            <a:pPr algn="just">
              <a:buNone/>
            </a:pPr>
            <a:endParaRPr lang="en-IN" sz="2800" dirty="0"/>
          </a:p>
          <a:p>
            <a:pPr algn="just">
              <a:buNone/>
            </a:pPr>
            <a:endParaRPr lang="en-IN" sz="2800" dirty="0"/>
          </a:p>
          <a:p>
            <a:pPr algn="ctr">
              <a:buNone/>
            </a:pPr>
            <a:r>
              <a:rPr lang="en-IN" sz="2800" b="1" dirty="0"/>
              <a:t>             </a:t>
            </a:r>
            <a:r>
              <a:rPr lang="en-IN" sz="4400" b="1" dirty="0"/>
              <a:t>THANK  YOU !!!</a:t>
            </a:r>
            <a:endParaRPr lang="en-US" sz="4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4949"/>
            <a:ext cx="10515600" cy="797469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sz="3200" dirty="0"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10287000" cy="487680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Font typeface="Wingdings" panose="05000000000000000000" charset="0"/>
              <a:buChar char="Ø"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Malicious websites are responsible for a majority of the cyber-attacks and scams today.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model is a Machine Learning based Malware Classification model.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method converts a corpus of frequent words in a URL into a feature vector with NLP techniques.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Count Vectorizer and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TfidTransformer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construct a classifier with  Support Vector Machine (SVM) using the labeled feature vectors generated from the training data.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installing any third party applications, we can predict whether any suspicious URL is malicious or benign.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304800"/>
            <a:ext cx="7772400" cy="521677"/>
          </a:xfrm>
        </p:spPr>
        <p:txBody>
          <a:bodyPr>
            <a:no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6331" y="1447800"/>
            <a:ext cx="9372600" cy="4114800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rapid increase in technologies has come up with security holes.</a:t>
            </a:r>
            <a:endParaRPr lang="en-IN" sz="20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Malwares are dangerous in today's world for the internet users.</a:t>
            </a:r>
            <a:endParaRPr lang="en-IN" sz="20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Malicious URLs are delivered to unsuspecting users via email, text messages, pop-ups or advertisements.</a:t>
            </a:r>
            <a:endParaRPr lang="en-US" sz="20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Clicking on or crawling such URLs may result in severe monetary losses. 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standard and fastest way to identify malicious URLs is by comparing URLs against blacklists.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Blacklists are never exhaustive and lack the ability to detect newly generated URLs.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ven a minor mismatch from the blacklist database can cause a malicious URL to go undetected.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4964" y="381000"/>
            <a:ext cx="7772400" cy="914400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685800"/>
            <a:ext cx="10515600" cy="541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machine learning based classification approach is proposed herein to combat the  threat.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 make an exhaustive approach having ability to detect newly generated URLs. </a:t>
            </a:r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contrast to blacklisting mechanisms, the model should be able to generalize well for unknown malicious URLs. 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To deploy Malware classification method using NLP techniques that divides these strings into words, and distinguishes the difference of the words between benign and malicious URLs.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To increase the effectiveness of the proposed approach against classification of a URL between malicious and Benign.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To construct a classifier with a Support Vector Machine (SVM) using the labelled feature vectors generated from the training data.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457200"/>
            <a:ext cx="11423929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LITERATURE SURVEY</a:t>
            </a:r>
            <a:endParaRPr lang="en-US" sz="3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Kaspersky Labs define malware as “a type of computer program designed to infect a legitimate user's computer and inflict harm on it in multiple ways”.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According to Kaspersky Labs (2016) 65,63,145 different hosts were attacked.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40,00,000 unique malware objects were detected in 2015.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Juniper Research predict</a:t>
            </a:r>
            <a:r>
              <a:rPr lang="en-I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cost of data breach to increase to $2.1 trillion globally by 2019.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gave rise to various </a:t>
            </a:r>
            <a:r>
              <a:rPr lang="en-I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 Malware Softwares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Blacklisting of URLs used in existing system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non-trivial high false negatives due to the difficulty in maintaining exhaustive up-to-date lists.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468923"/>
            <a:ext cx="7772400" cy="902677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 SURVEY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990600" y="1371600"/>
          <a:ext cx="8305800" cy="5012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0648"/>
                <a:gridCol w="1932252"/>
                <a:gridCol w="2076450"/>
                <a:gridCol w="2076450"/>
              </a:tblGrid>
              <a:tr h="113093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Algorithm used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82165"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Detecting  Malware from ASCII Strings with Natural Language Processing Techniques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IN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Ryo Ito</a:t>
                      </a:r>
                      <a:endParaRPr lang="en-IN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NLP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ASCII strings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extracted from executable files are helpful for analyzing malware.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 can not check whether the data set used in this experiment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was obfuscated.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798955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Machine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malware analysis and classification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b="0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Michał Kruczkowski</a:t>
                      </a:r>
                      <a:endParaRPr lang="en-IN" b="0" baseline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 classifier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Application of SVM to threat data analysis to increase the efficiency of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malware detection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computation of strong heterogeneous data,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pre-processing of this data is a heavy task.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38200" y="399193"/>
          <a:ext cx="8458200" cy="6059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50"/>
                <a:gridCol w="2114550"/>
                <a:gridCol w="2114550"/>
                <a:gridCol w="2114550"/>
              </a:tblGrid>
              <a:tr h="9051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/>
                        <a:t>Paper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Algorithm used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Methodology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Limitations </a:t>
                      </a:r>
                      <a:endParaRPr lang="en-IN" dirty="0"/>
                    </a:p>
                  </a:txBody>
                  <a:tcPr/>
                </a:tc>
              </a:tr>
              <a:tr h="1331786"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Identification and Evaluation of Discriminative </a:t>
                      </a:r>
                      <a:endParaRPr kumimoji="0" lang="en-US" sz="18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kumimoji="0" lang="en-US" sz="18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Lexical Features of Malware URL for Real-Time </a:t>
                      </a:r>
                      <a:endParaRPr kumimoji="0" lang="en-US" sz="18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kumimoji="0" lang="en-US" sz="18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Classification</a:t>
                      </a:r>
                      <a:endParaRPr kumimoji="0" lang="en-US" sz="18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kumimoji="0" lang="en-US" sz="1800" i="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Morufu Olalere</a:t>
                      </a:r>
                      <a:endParaRPr kumimoji="0" lang="en-US" sz="1800" i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Lexical Analysis and SVM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altLang="en-US" sz="18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sz="18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dentif</a:t>
                      </a:r>
                      <a:r>
                        <a:rPr kumimoji="0" lang="en-IN" altLang="en-US" sz="18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sz="18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and evaluate discriminative </a:t>
                      </a:r>
                      <a:endParaRPr kumimoji="0" lang="en-US" sz="18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kumimoji="0" lang="en-US" sz="18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lexical features of malware URLs</a:t>
                      </a:r>
                      <a:endParaRPr kumimoji="0" lang="en-US" sz="18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8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Requires more time for prediction.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8684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Malware Detection Using Linear SVM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Baigal tugsSanjaa, Erdenebat Chuluun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 SVM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mining approach for malicious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 detection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Effort to increase the malware detection rate by detailed feature selection.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199" y="762000"/>
            <a:ext cx="10668001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Conveniences of widespread connectivity, including the cloud have put more risk of getting hacked.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profile data breaches and ransomware attacks alerts the organizations to safeguard the data for now and for the future.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 IT security strategies </a:t>
            </a:r>
            <a:r>
              <a:rPr lang="en-I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 be implemented to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prevent data hack within the organization.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websites present on internet are diverse and are very large in number.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dentifying the nature of website as either benign or malicious is considered as a challenging and more difficult task.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Immediate need for the organizations to </a:t>
            </a:r>
            <a:r>
              <a:rPr lang="en-I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malware detection techniques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an integral part of security.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esign robust systems to detect cyber-security breaches.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381000"/>
            <a:ext cx="7162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3200" dirty="0"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9061</Words>
  <Application>WPS Presentation</Application>
  <PresentationFormat>Widescreen</PresentationFormat>
  <Paragraphs>273</Paragraphs>
  <Slides>28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28</vt:i4>
      </vt:variant>
    </vt:vector>
  </HeadingPairs>
  <TitlesOfParts>
    <vt:vector size="43" baseType="lpstr">
      <vt:lpstr>Arial</vt:lpstr>
      <vt:lpstr>SimSun</vt:lpstr>
      <vt:lpstr>Wingdings</vt:lpstr>
      <vt:lpstr>Wingdings 3</vt:lpstr>
      <vt:lpstr>Arial</vt:lpstr>
      <vt:lpstr>Times New Roman</vt:lpstr>
      <vt:lpstr>Wingdings</vt:lpstr>
      <vt:lpstr>Trebuchet MS</vt:lpstr>
      <vt:lpstr>Microsoft YaHei</vt:lpstr>
      <vt:lpstr>Arial Unicode MS</vt:lpstr>
      <vt:lpstr>Calibri</vt:lpstr>
      <vt:lpstr>Facet</vt:lpstr>
      <vt:lpstr>Paint.Picture</vt:lpstr>
      <vt:lpstr>Paint.Picture</vt:lpstr>
      <vt:lpstr>Paint.Picture</vt:lpstr>
      <vt:lpstr>SJB Institute of Technology</vt:lpstr>
      <vt:lpstr>CONTENTS</vt:lpstr>
      <vt:lpstr>ABSTRACT</vt:lpstr>
      <vt:lpstr>INTRODUCTION</vt:lpstr>
      <vt:lpstr>OBJECTIVES</vt:lpstr>
      <vt:lpstr>PowerPoint 演示文稿</vt:lpstr>
      <vt:lpstr>RECENT SURVEY</vt:lpstr>
      <vt:lpstr>PowerPoint 演示文稿</vt:lpstr>
      <vt:lpstr>PowerPoint 演示文稿</vt:lpstr>
      <vt:lpstr>Basic Overview</vt:lpstr>
      <vt:lpstr>Basic Overview(contd.)</vt:lpstr>
      <vt:lpstr>SYSTEM REQUIREMENT SPECIFICATIONS</vt:lpstr>
      <vt:lpstr>USE CASE DIAGRAM</vt:lpstr>
      <vt:lpstr>DATA FLOW DIAGRAM</vt:lpstr>
      <vt:lpstr>SEQUENCE DIAGRAM</vt:lpstr>
      <vt:lpstr>METHODOLOGY</vt:lpstr>
      <vt:lpstr>IMPLEMENTATION</vt:lpstr>
      <vt:lpstr>TESTING</vt:lpstr>
      <vt:lpstr>PowerPoint 演示文稿</vt:lpstr>
      <vt:lpstr>PowerPoint 演示文稿</vt:lpstr>
      <vt:lpstr>RESULTS AND SNAPSHOTS</vt:lpstr>
      <vt:lpstr>PowerPoint 演示文稿</vt:lpstr>
      <vt:lpstr>PowerPoint 演示文稿</vt:lpstr>
      <vt:lpstr>PowerPoint 演示文稿</vt:lpstr>
      <vt:lpstr>PowerPoint 演示文稿</vt:lpstr>
      <vt:lpstr>CONCLUSION</vt:lpstr>
      <vt:lpstr>REFERENCES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SJB Institute of Technology</dc:title>
  <dc:creator>Admin</dc:creator>
  <cp:lastModifiedBy>prans</cp:lastModifiedBy>
  <cp:revision>299</cp:revision>
  <dcterms:created xsi:type="dcterms:W3CDTF">2019-09-18T16:58:00Z</dcterms:created>
  <dcterms:modified xsi:type="dcterms:W3CDTF">2020-08-20T13:04:14Z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1033-11.2.0.9635</vt:lpwstr>
  </property>
</Properties>
</file>