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291" r:id="rId6"/>
    <p:sldId id="292" r:id="rId7"/>
    <p:sldId id="261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279" r:id="rId29"/>
  </p:sldIdLst>
  <p:sldSz cx="9144000" cy="5143500" type="screen16x9"/>
  <p:notesSz cx="6858000" cy="9144000"/>
  <p:embeddedFontLst>
    <p:embeddedFont>
      <p:font typeface="Dosis" panose="020B0604020202020204" charset="0"/>
      <p:bold r:id="rId31"/>
    </p:embeddedFont>
    <p:embeddedFont>
      <p:font typeface="Roboto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3DE9D1-204A-40DF-AA25-AFF564872995}">
  <a:tblStyle styleId="{9A3DE9D1-204A-40DF-AA25-AFF5648729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1269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875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703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610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205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98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063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44050" y="-38100"/>
            <a:ext cx="4139800" cy="5192625"/>
          </a:xfrm>
          <a:custGeom>
            <a:avLst/>
            <a:gdLst/>
            <a:ahLst/>
            <a:cxnLst/>
            <a:rect l="l" t="t" r="r" b="b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57200" rtl="0">
              <a:spcBef>
                <a:spcPts val="600"/>
              </a:spcBef>
              <a:spcAft>
                <a:spcPts val="0"/>
              </a:spcAft>
              <a:buSzPts val="3600"/>
              <a:buChar char="▸"/>
              <a:defRPr sz="3600" i="1"/>
            </a:lvl1pPr>
            <a:lvl2pPr marL="914400" lvl="1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2pPr>
            <a:lvl3pPr marL="1371600" lvl="2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3pPr>
            <a:lvl4pPr marL="1828800" lvl="3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4pPr>
            <a:lvl5pPr marL="2286000" lvl="4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5pPr>
            <a:lvl6pPr marL="2743200" lvl="5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6pPr>
            <a:lvl7pPr marL="3200400" lvl="6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7pPr>
            <a:lvl8pPr marL="3657600" lvl="7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8pPr>
            <a:lvl9pPr marL="4114800" lvl="8" indent="-45720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" name="Google Shape;26;p4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Google Shape;32;p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Google Shape;97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hedarkweblinks.com/dream-market/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smtClean="0"/>
              <a:t>CSE499A</a:t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RESEARCH  </a:t>
            </a:r>
            <a:r>
              <a:rPr lang="en-US" sz="5400" dirty="0" smtClean="0"/>
              <a:t>MID PRESENTATION</a:t>
            </a:r>
            <a:endParaRPr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OverView</a:t>
            </a:r>
            <a:r>
              <a:rPr lang="en-US" dirty="0"/>
              <a:t>- work done so far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sz="1600" dirty="0" smtClean="0"/>
              <a:t>There are so many e-commerce site in dark net.</a:t>
            </a:r>
          </a:p>
          <a:p>
            <a:pPr marL="38100" indent="0">
              <a:buNone/>
            </a:pPr>
            <a:r>
              <a:rPr lang="en-US" sz="1600" dirty="0" smtClean="0"/>
              <a:t>Dark net </a:t>
            </a:r>
            <a:r>
              <a:rPr lang="en-US" sz="1600" dirty="0"/>
              <a:t>marketplace is the market where one can sell or buy products online. In </a:t>
            </a:r>
            <a:r>
              <a:rPr lang="en-US" sz="1600" dirty="0" smtClean="0"/>
              <a:t>dark net </a:t>
            </a:r>
            <a:r>
              <a:rPr lang="en-US" sz="1600" dirty="0"/>
              <a:t>markets the payment mode where made more secure and clear. The </a:t>
            </a:r>
            <a:r>
              <a:rPr lang="en-US" sz="1600" dirty="0" smtClean="0"/>
              <a:t>dark net </a:t>
            </a:r>
            <a:r>
              <a:rPr lang="en-US" sz="1600" dirty="0"/>
              <a:t>markets contain more products listed under many categories and each market have unique products in it.</a:t>
            </a:r>
          </a:p>
          <a:p>
            <a:pPr marL="38100" indent="0">
              <a:buNone/>
            </a:pPr>
            <a:r>
              <a:rPr lang="en-US" sz="1600" dirty="0"/>
              <a:t>Mostly the </a:t>
            </a:r>
            <a:r>
              <a:rPr lang="en-US" sz="1600" dirty="0" smtClean="0"/>
              <a:t>dark net </a:t>
            </a:r>
            <a:r>
              <a:rPr lang="en-US" sz="1600" dirty="0"/>
              <a:t>markets contain drugs, weapons, fraud, pirated versions of software </a:t>
            </a:r>
            <a:r>
              <a:rPr lang="en-US" sz="1600" dirty="0" smtClean="0"/>
              <a:t>etc. </a:t>
            </a:r>
          </a:p>
          <a:p>
            <a:pPr marL="38100" indent="0">
              <a:buNone/>
            </a:pPr>
            <a:r>
              <a:rPr lang="en-US" sz="1600" dirty="0" smtClean="0"/>
              <a:t>Here are some dark net markets example with links given below:</a:t>
            </a:r>
          </a:p>
          <a:p>
            <a:pPr marL="38100" indent="0">
              <a:buNone/>
            </a:pPr>
            <a:endParaRPr lang="en-US" sz="1600" dirty="0"/>
          </a:p>
          <a:p>
            <a:pPr marL="38100" indent="0">
              <a:buNone/>
            </a:pPr>
            <a:r>
              <a:rPr lang="en-US" sz="1600" dirty="0"/>
              <a:t>http://pwoah7foa6au2pul.onion – </a:t>
            </a:r>
            <a:endParaRPr lang="en-US" sz="1600" dirty="0" smtClean="0"/>
          </a:p>
          <a:p>
            <a:pPr marL="38100" indent="0">
              <a:buNone/>
            </a:pPr>
            <a:r>
              <a:rPr lang="en-US" sz="1600" dirty="0" err="1" smtClean="0"/>
              <a:t>Alphabay</a:t>
            </a:r>
            <a:r>
              <a:rPr lang="en-US" sz="1600" dirty="0" smtClean="0"/>
              <a:t> </a:t>
            </a:r>
            <a:r>
              <a:rPr lang="en-US" sz="1600" dirty="0"/>
              <a:t>market – Here you can buy drugs, weapons, chemicals, etc., This is one of the best marketplaces in the </a:t>
            </a:r>
            <a:r>
              <a:rPr lang="en-US" sz="1600" dirty="0" smtClean="0"/>
              <a:t>dark net.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095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OverView</a:t>
            </a:r>
            <a:r>
              <a:rPr lang="en-US" dirty="0" smtClean="0"/>
              <a:t>- work done so far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u="sng" dirty="0" smtClean="0"/>
              <a:t>Dream market-</a:t>
            </a:r>
          </a:p>
          <a:p>
            <a:pPr marL="533400" lvl="1" indent="0">
              <a:buNone/>
            </a:pPr>
            <a:r>
              <a:rPr lang="en-US" sz="1200" dirty="0" smtClean="0"/>
              <a:t>It was most popular </a:t>
            </a:r>
            <a:r>
              <a:rPr lang="en-US" sz="1200" dirty="0" err="1" smtClean="0"/>
              <a:t>market.But</a:t>
            </a:r>
            <a:r>
              <a:rPr lang="en-US" sz="1200" dirty="0" smtClean="0"/>
              <a:t> US government </a:t>
            </a:r>
            <a:r>
              <a:rPr lang="en-US" sz="1200" dirty="0" err="1" smtClean="0"/>
              <a:t>shuted</a:t>
            </a:r>
            <a:r>
              <a:rPr lang="en-US" sz="1200" dirty="0" smtClean="0"/>
              <a:t> down this site at 2008 for security reason.</a:t>
            </a:r>
          </a:p>
          <a:p>
            <a:r>
              <a:rPr lang="en-US" sz="1600" b="1" u="sng" dirty="0"/>
              <a:t>Samara </a:t>
            </a:r>
            <a:r>
              <a:rPr lang="en-US" sz="1600" b="1" u="sng" dirty="0" smtClean="0"/>
              <a:t>Market- </a:t>
            </a:r>
          </a:p>
          <a:p>
            <a:pPr marL="533400" lvl="1" indent="0">
              <a:buNone/>
            </a:pPr>
            <a:r>
              <a:rPr lang="en-US" sz="1000" dirty="0"/>
              <a:t>Age:</a:t>
            </a:r>
            <a:r>
              <a:rPr lang="en-US" sz="1000" dirty="0"/>
              <a:t> 0.3 Years.</a:t>
            </a:r>
          </a:p>
          <a:p>
            <a:pPr marL="533400" lvl="1" indent="0">
              <a:buNone/>
            </a:pPr>
            <a:r>
              <a:rPr lang="en-US" sz="1000" dirty="0"/>
              <a:t>No. of Products:</a:t>
            </a:r>
            <a:r>
              <a:rPr lang="en-US" sz="1000" dirty="0"/>
              <a:t> 133665</a:t>
            </a:r>
          </a:p>
          <a:p>
            <a:pPr marL="533400" lvl="1" indent="0">
              <a:buNone/>
            </a:pPr>
            <a:r>
              <a:rPr lang="en-US" sz="1000" dirty="0"/>
              <a:t>Security Features:</a:t>
            </a:r>
            <a:r>
              <a:rPr lang="en-US" sz="1000" dirty="0"/>
              <a:t> 2FA/ Escrow / PGP / </a:t>
            </a:r>
            <a:r>
              <a:rPr lang="en-US" sz="1000" dirty="0" err="1"/>
              <a:t>Multisig</a:t>
            </a:r>
            <a:endParaRPr lang="en-US" sz="1000" dirty="0"/>
          </a:p>
          <a:p>
            <a:pPr marL="533400" lvl="1" indent="0">
              <a:buNone/>
            </a:pPr>
            <a:r>
              <a:rPr lang="en-US" sz="1000" dirty="0"/>
              <a:t>Currencies Accepted:</a:t>
            </a:r>
            <a:r>
              <a:rPr lang="en-US" sz="1000" dirty="0"/>
              <a:t> Bitcoin, Bitcoin Cash, </a:t>
            </a:r>
            <a:r>
              <a:rPr lang="en-US" sz="1000" dirty="0" err="1"/>
              <a:t>Monero</a:t>
            </a:r>
            <a:endParaRPr lang="en-US" sz="1000" dirty="0"/>
          </a:p>
          <a:p>
            <a:pPr marL="533400" lvl="1" indent="0">
              <a:buNone/>
            </a:pPr>
            <a:r>
              <a:rPr lang="en-US" sz="1000" dirty="0"/>
              <a:t>Vendor Bond:</a:t>
            </a:r>
            <a:r>
              <a:rPr lang="en-US" sz="1000" dirty="0"/>
              <a:t> </a:t>
            </a:r>
            <a:r>
              <a:rPr lang="en-US" sz="1000" dirty="0" smtClean="0"/>
              <a:t>0.1BTC</a:t>
            </a:r>
          </a:p>
          <a:p>
            <a:pPr marL="533400" lvl="1" indent="0">
              <a:buNone/>
            </a:pPr>
            <a:endParaRPr lang="en-US" sz="1000" dirty="0"/>
          </a:p>
          <a:p>
            <a:pPr marL="533400" lvl="1" indent="0">
              <a:buNone/>
            </a:pPr>
            <a:r>
              <a:rPr lang="en-US" sz="1200" dirty="0" smtClean="0"/>
              <a:t>Samsara </a:t>
            </a:r>
            <a:r>
              <a:rPr lang="en-US" sz="1200" dirty="0"/>
              <a:t>Market stands at the very top of this </a:t>
            </a:r>
            <a:r>
              <a:rPr lang="en-US" sz="1200" dirty="0" err="1"/>
              <a:t>Darknet</a:t>
            </a:r>
            <a:r>
              <a:rPr lang="en-US" sz="1200" dirty="0"/>
              <a:t> Market list for various solid reasons, the prime one being its already established reputation and age, it was established back in 2019 making it one of the oldest standing </a:t>
            </a:r>
            <a:r>
              <a:rPr lang="en-US" sz="1200" dirty="0" err="1"/>
              <a:t>Darknet</a:t>
            </a:r>
            <a:r>
              <a:rPr lang="en-US" sz="1200" dirty="0"/>
              <a:t> Markets.</a:t>
            </a:r>
          </a:p>
          <a:p>
            <a:pPr marL="533400" lvl="1" indent="0">
              <a:buNone/>
            </a:pPr>
            <a:r>
              <a:rPr lang="en-US" sz="1200" dirty="0"/>
              <a:t>The second reason being its stock of available products, as of today it has 133665 individual products on the marketplace making it arguably one of the most product-rich Tor markets in the industry.</a:t>
            </a:r>
          </a:p>
          <a:p>
            <a:pPr marL="533400" lvl="1" indent="0">
              <a:buNone/>
            </a:pPr>
            <a:r>
              <a:rPr lang="en-US" sz="1200" dirty="0"/>
              <a:t>It’s pretty secure as well allowing for 2-factor authentication using PGP, </a:t>
            </a:r>
            <a:r>
              <a:rPr lang="en-US" sz="1200" dirty="0" err="1"/>
              <a:t>Multisig</a:t>
            </a:r>
            <a:r>
              <a:rPr lang="en-US" sz="1200" dirty="0"/>
              <a:t> payments making sure no one party can move the funds without the approval of at least one other party, as well as a trustworthy and unbiased Escrow</a:t>
            </a:r>
            <a:r>
              <a:rPr lang="en-US" sz="600" dirty="0"/>
              <a:t>.</a:t>
            </a:r>
          </a:p>
          <a:p>
            <a:endParaRPr lang="en-US" sz="1600" b="1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-273269" y="0"/>
            <a:ext cx="1141438" cy="731700"/>
          </a:xfrm>
        </p:spPr>
        <p:txBody>
          <a:bodyPr/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fld id="{00000000-1234-1234-1234-123412341234}" type="slidenum">
              <a:rPr lang="en" smtClean="0"/>
              <a:pPr marL="285750" lvl="0" indent="-2857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t>11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5142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OverView</a:t>
            </a:r>
            <a:r>
              <a:rPr lang="en-US" dirty="0"/>
              <a:t>- work done so far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u="sng" dirty="0"/>
              <a:t>Berlusconi </a:t>
            </a:r>
            <a:r>
              <a:rPr lang="en-US" sz="1600" b="1" u="sng" dirty="0" smtClean="0"/>
              <a:t>Market-</a:t>
            </a:r>
          </a:p>
          <a:p>
            <a:pPr marL="990600" lvl="2" indent="0">
              <a:buNone/>
            </a:pPr>
            <a:r>
              <a:rPr lang="en-US" sz="1000" dirty="0"/>
              <a:t>Market Overview</a:t>
            </a:r>
            <a:endParaRPr lang="en-US" sz="1000" dirty="0"/>
          </a:p>
          <a:p>
            <a:pPr marL="990600" lvl="2" indent="0">
              <a:buNone/>
            </a:pPr>
            <a:r>
              <a:rPr lang="en-US" sz="1000" dirty="0"/>
              <a:t>Age:</a:t>
            </a:r>
            <a:r>
              <a:rPr lang="en-US" sz="1000" dirty="0"/>
              <a:t> N/A</a:t>
            </a:r>
          </a:p>
          <a:p>
            <a:pPr marL="990600" lvl="2" indent="0">
              <a:buNone/>
            </a:pPr>
            <a:r>
              <a:rPr lang="en-US" sz="1000" dirty="0"/>
              <a:t>No. of Products:</a:t>
            </a:r>
            <a:r>
              <a:rPr lang="en-US" sz="1000" dirty="0"/>
              <a:t> 19325</a:t>
            </a:r>
          </a:p>
          <a:p>
            <a:pPr marL="990600" lvl="2" indent="0">
              <a:buNone/>
            </a:pPr>
            <a:r>
              <a:rPr lang="en-US" sz="1000" dirty="0"/>
              <a:t>Security Features:</a:t>
            </a:r>
            <a:r>
              <a:rPr lang="en-US" sz="1000" dirty="0"/>
              <a:t> Escrow/ PGP / 2-FA/ 6-digit PIN</a:t>
            </a:r>
          </a:p>
          <a:p>
            <a:pPr marL="990600" lvl="2" indent="0">
              <a:buNone/>
            </a:pPr>
            <a:r>
              <a:rPr lang="en-US" sz="1000" dirty="0"/>
              <a:t>Currencies Accepted:</a:t>
            </a:r>
            <a:r>
              <a:rPr lang="en-US" sz="1000" dirty="0"/>
              <a:t> Bitcoin/ </a:t>
            </a:r>
            <a:r>
              <a:rPr lang="en-US" sz="1000" dirty="0" err="1"/>
              <a:t>Monero</a:t>
            </a:r>
            <a:r>
              <a:rPr lang="en-US" sz="1000" dirty="0"/>
              <a:t> / </a:t>
            </a:r>
            <a:r>
              <a:rPr lang="en-US" sz="1000" dirty="0" err="1"/>
              <a:t>Litecoin</a:t>
            </a:r>
            <a:r>
              <a:rPr lang="en-US" sz="1000" dirty="0"/>
              <a:t>.</a:t>
            </a:r>
          </a:p>
          <a:p>
            <a:pPr marL="990600" lvl="2" indent="0">
              <a:buNone/>
            </a:pPr>
            <a:r>
              <a:rPr lang="en-US" sz="1000" dirty="0"/>
              <a:t>Forum:</a:t>
            </a:r>
            <a:r>
              <a:rPr lang="en-US" sz="1000" dirty="0"/>
              <a:t> </a:t>
            </a:r>
            <a:r>
              <a:rPr lang="en-US" sz="1000" dirty="0"/>
              <a:t>lokwbo54utdfvr4r</a:t>
            </a:r>
            <a:endParaRPr lang="en-US" sz="1000" dirty="0"/>
          </a:p>
          <a:p>
            <a:pPr marL="990600" lvl="2" indent="0">
              <a:buNone/>
            </a:pPr>
            <a:r>
              <a:rPr lang="en-US" sz="1000" dirty="0"/>
              <a:t>Vendor Bond:</a:t>
            </a:r>
            <a:r>
              <a:rPr lang="en-US" sz="1000" dirty="0"/>
              <a:t> 0.04688039 BTC</a:t>
            </a:r>
          </a:p>
          <a:p>
            <a:pPr marL="495300" lvl="1" indent="0">
              <a:buNone/>
            </a:pPr>
            <a:r>
              <a:rPr lang="en-US" sz="1200" dirty="0" smtClean="0"/>
              <a:t>It’s </a:t>
            </a:r>
            <a:r>
              <a:rPr lang="en-US" sz="1200" dirty="0"/>
              <a:t>one of those marketplaces which for some reasons didn’t acquire enough attention or popularity which it very well deserved pertaining to its no. of available products and security features.</a:t>
            </a:r>
          </a:p>
          <a:p>
            <a:pPr marL="495300" lvl="1" indent="0">
              <a:buNone/>
            </a:pPr>
            <a:r>
              <a:rPr lang="en-US" sz="1200" dirty="0"/>
              <a:t>It has a total individual listing of 19,325 products which beats the number on </a:t>
            </a:r>
            <a:r>
              <a:rPr lang="en-US" sz="1200" dirty="0" err="1"/>
              <a:t>WallSt</a:t>
            </a:r>
            <a:r>
              <a:rPr lang="en-US" sz="1200" dirty="0"/>
              <a:t>. Market regardless of it being less popular, again it’s mostly dominated by Drugs with over 7,000+ individual listings, it allows nearly everything else including Weapons which is a rarity even for </a:t>
            </a:r>
            <a:r>
              <a:rPr lang="en-US" sz="1200" dirty="0" err="1"/>
              <a:t>darknet</a:t>
            </a:r>
            <a:r>
              <a:rPr lang="en-US" sz="1200" dirty="0"/>
              <a:t> markets.</a:t>
            </a:r>
          </a:p>
          <a:p>
            <a:pPr marL="952500" lvl="2" indent="0">
              <a:buNone/>
            </a:pPr>
            <a:endParaRPr lang="en-US" sz="12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48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OverView</a:t>
            </a:r>
            <a:r>
              <a:rPr lang="en-US" dirty="0"/>
              <a:t>- work done so far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sz="1400" dirty="0" smtClean="0"/>
              <a:t>So far, We tried to reach so many dark websites. But most of them are restricted and to enter those websites we need to use powerful VPN. After a lot of effort we finally got access in two websites which are </a:t>
            </a:r>
            <a:r>
              <a:rPr lang="en-US" sz="1400" u="sng" dirty="0" smtClean="0"/>
              <a:t>GREY MARKET &amp; EMPIRE MARKET</a:t>
            </a:r>
            <a:r>
              <a:rPr lang="en-US" sz="1400" dirty="0" smtClean="0"/>
              <a:t>, We will discuss about these two market below:</a:t>
            </a:r>
          </a:p>
          <a:p>
            <a:pPr marL="38100" indent="0">
              <a:buNone/>
            </a:pPr>
            <a:r>
              <a:rPr lang="en-US" sz="1400" dirty="0"/>
              <a:t> </a:t>
            </a:r>
            <a:r>
              <a:rPr lang="en-US" sz="1800" b="1" u="sng" dirty="0" smtClean="0"/>
              <a:t>EMPIRE MARKET :</a:t>
            </a:r>
          </a:p>
          <a:p>
            <a:pPr marL="38100" indent="0">
              <a:buNone/>
            </a:pPr>
            <a:r>
              <a:rPr lang="en-US" sz="1400" dirty="0" smtClean="0"/>
              <a:t>It is </a:t>
            </a:r>
            <a:r>
              <a:rPr lang="en-US" sz="1400" dirty="0"/>
              <a:t>an alternative market of </a:t>
            </a:r>
            <a:r>
              <a:rPr lang="en-US" sz="1400" dirty="0" err="1" smtClean="0"/>
              <a:t>ALPHABAY.EmpireMarket</a:t>
            </a:r>
            <a:r>
              <a:rPr lang="en-US" sz="1400" dirty="0" smtClean="0"/>
              <a:t> </a:t>
            </a:r>
            <a:r>
              <a:rPr lang="en-US" sz="1400" dirty="0"/>
              <a:t>was formerly known as Omega Bay Market, but then a new market called Omega Market was launched, and the Empire Market team didn’t want to associate themselves with the later, or confuse users between the two </a:t>
            </a:r>
            <a:r>
              <a:rPr lang="en-US" sz="1400" dirty="0" smtClean="0"/>
              <a:t>and </a:t>
            </a:r>
            <a:r>
              <a:rPr lang="en-US" sz="1400" dirty="0"/>
              <a:t>hence re-branded themselves as Empire </a:t>
            </a:r>
            <a:r>
              <a:rPr lang="en-US" sz="1400" dirty="0" smtClean="0"/>
              <a:t>Market.</a:t>
            </a:r>
          </a:p>
          <a:p>
            <a:pPr marL="495300" lvl="1" indent="0">
              <a:buNone/>
            </a:pPr>
            <a:r>
              <a:rPr lang="en-US" sz="1400" b="1" dirty="0"/>
              <a:t>Empire Market </a:t>
            </a:r>
            <a:r>
              <a:rPr lang="en-US" sz="1400" b="1" dirty="0" smtClean="0"/>
              <a:t>URL-</a:t>
            </a:r>
            <a:endParaRPr lang="en-US" sz="1400" b="1" dirty="0"/>
          </a:p>
          <a:p>
            <a:pPr marL="495300" lvl="1" indent="0">
              <a:buNone/>
            </a:pPr>
            <a:r>
              <a:rPr lang="en-US" sz="1400" dirty="0"/>
              <a:t>The official Empire Market URL is </a:t>
            </a:r>
            <a:r>
              <a:rPr lang="en-US" sz="1400" b="1" i="1" dirty="0" err="1"/>
              <a:t>empiremktxgjovhm</a:t>
            </a:r>
            <a:r>
              <a:rPr lang="en-US" sz="1400" dirty="0"/>
              <a:t> It has been manually verified and tested by us to be the original, legit URL.</a:t>
            </a:r>
          </a:p>
          <a:p>
            <a:pPr marL="38100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3442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OverView</a:t>
            </a:r>
            <a:r>
              <a:rPr lang="en-US" dirty="0"/>
              <a:t>- work done so far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660" y="1372218"/>
            <a:ext cx="7192379" cy="326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60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OverView</a:t>
            </a:r>
            <a:r>
              <a:rPr lang="en-US" dirty="0"/>
              <a:t>- work done so far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sz="1400" dirty="0"/>
              <a:t>It’s the legit URL which can be verified either from the below screenshot or from this official reply from Empire Market Administrators on the forum.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187" y="1933903"/>
            <a:ext cx="7173326" cy="280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05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OverView</a:t>
            </a:r>
            <a:r>
              <a:rPr lang="en-US" dirty="0"/>
              <a:t>- work done so far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025175"/>
            <a:ext cx="7581900" cy="3900750"/>
          </a:xfrm>
        </p:spPr>
        <p:txBody>
          <a:bodyPr/>
          <a:lstStyle/>
          <a:p>
            <a:pPr marL="38100" indent="0">
              <a:buNone/>
            </a:pPr>
            <a:r>
              <a:rPr lang="en-US" sz="1400" b="1" dirty="0" smtClean="0"/>
              <a:t>Registration-</a:t>
            </a:r>
            <a:endParaRPr lang="en-US" sz="1400" b="1" dirty="0"/>
          </a:p>
          <a:p>
            <a:pPr marL="38100" indent="0">
              <a:buNone/>
            </a:pPr>
            <a:r>
              <a:rPr lang="en-US" sz="1400" dirty="0"/>
              <a:t>The registration process at the marketplace isn’t as short as </a:t>
            </a:r>
            <a:r>
              <a:rPr lang="en-US" sz="1400" dirty="0">
                <a:hlinkClick r:id="rId2"/>
              </a:rPr>
              <a:t>Dream Market</a:t>
            </a:r>
            <a:r>
              <a:rPr lang="en-US" sz="1400" dirty="0"/>
              <a:t>, but it’s still simple and secure</a:t>
            </a:r>
          </a:p>
          <a:p>
            <a:pPr marL="381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738" y="1965434"/>
            <a:ext cx="6421504" cy="296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49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OverView</a:t>
            </a:r>
            <a:r>
              <a:rPr lang="en-US" dirty="0"/>
              <a:t>- work done so far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103586"/>
            <a:ext cx="7581900" cy="3822339"/>
          </a:xfrm>
        </p:spPr>
        <p:txBody>
          <a:bodyPr/>
          <a:lstStyle/>
          <a:p>
            <a:pPr marL="38100" indent="0">
              <a:buNone/>
            </a:pPr>
            <a:r>
              <a:rPr lang="en-US" sz="1400" b="1" dirty="0" smtClean="0"/>
              <a:t>Forum-</a:t>
            </a:r>
            <a:endParaRPr lang="en-US" sz="1400" b="1" dirty="0"/>
          </a:p>
          <a:p>
            <a:pPr marL="38100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895" y="1534510"/>
            <a:ext cx="7201905" cy="339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74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OverView</a:t>
            </a:r>
            <a:r>
              <a:rPr lang="en-US" dirty="0"/>
              <a:t>- work done so far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</a:rPr>
              <a:t>How Effective Is the Forum?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Do admins actually take notice of what people are saying? Well, apparently Empire Market ’s do!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Here’s a screenshot of people asking for a thread </a:t>
            </a:r>
            <a:r>
              <a:rPr lang="en-US" altLang="en-US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called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“Hustle and Scheme” on 17</a:t>
            </a:r>
            <a:r>
              <a:rPr lang="en-US" altLang="en-US" sz="1400" baseline="30000" dirty="0">
                <a:solidFill>
                  <a:schemeClr val="tx1"/>
                </a:solidFill>
                <a:latin typeface="Arial" panose="020B0604020202020204" pitchFamily="34" charset="0"/>
              </a:rPr>
              <a:t>th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April, 2018.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endParaRPr lang="en-US" altLang="en-US" sz="69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810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6" name="AutoShape 2" descr="Empire Market"/>
          <p:cNvSpPr>
            <a:spLocks noChangeAspect="1" noChangeArrowheads="1"/>
          </p:cNvSpPr>
          <p:nvPr/>
        </p:nvSpPr>
        <p:spPr bwMode="auto">
          <a:xfrm>
            <a:off x="63500" y="152400"/>
            <a:ext cx="714375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14" y="2198913"/>
            <a:ext cx="7587343" cy="272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89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OverView</a:t>
            </a:r>
            <a:r>
              <a:rPr lang="en-US" dirty="0"/>
              <a:t>- work done so far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sz="1400" dirty="0" smtClean="0"/>
              <a:t>Then,</a:t>
            </a:r>
            <a:r>
              <a:rPr lang="en-US" sz="1400" dirty="0"/>
              <a:t> after so </a:t>
            </a:r>
            <a:r>
              <a:rPr lang="en-US" sz="1400" dirty="0" smtClean="0"/>
              <a:t>many try we entered the Grey Market. Some information about Grey Market are given below:</a:t>
            </a:r>
          </a:p>
          <a:p>
            <a:pPr marL="38100" indent="0">
              <a:buNone/>
            </a:pPr>
            <a:r>
              <a:rPr lang="en-US" sz="1000" u="sng" dirty="0" smtClean="0"/>
              <a:t>Market Overview-</a:t>
            </a:r>
            <a:endParaRPr lang="en-US" sz="1000" u="sng" dirty="0"/>
          </a:p>
          <a:p>
            <a:pPr marL="495300" lvl="1" indent="0">
              <a:buNone/>
            </a:pPr>
            <a:r>
              <a:rPr lang="en-US" sz="1000" b="1" dirty="0"/>
              <a:t>Age:</a:t>
            </a:r>
            <a:r>
              <a:rPr lang="en-US" sz="1000" dirty="0"/>
              <a:t> </a:t>
            </a:r>
            <a:r>
              <a:rPr lang="en-US" sz="1000" dirty="0"/>
              <a:t>0.2 Year</a:t>
            </a:r>
            <a:endParaRPr lang="en-US" sz="1000" dirty="0"/>
          </a:p>
          <a:p>
            <a:pPr marL="495300" lvl="1" indent="0">
              <a:buNone/>
            </a:pPr>
            <a:r>
              <a:rPr lang="en-US" sz="1000" b="1" dirty="0"/>
              <a:t>No of Products:</a:t>
            </a:r>
            <a:r>
              <a:rPr lang="en-US" sz="1000" dirty="0"/>
              <a:t> </a:t>
            </a:r>
            <a:r>
              <a:rPr lang="en-US" sz="1000" dirty="0"/>
              <a:t>600+</a:t>
            </a:r>
            <a:endParaRPr lang="en-US" sz="1000" dirty="0"/>
          </a:p>
          <a:p>
            <a:pPr marL="495300" lvl="1" indent="0">
              <a:buNone/>
            </a:pPr>
            <a:r>
              <a:rPr lang="en-US" sz="1000" b="1" dirty="0"/>
              <a:t>Security:</a:t>
            </a:r>
            <a:r>
              <a:rPr lang="en-US" sz="1000" dirty="0"/>
              <a:t> </a:t>
            </a:r>
            <a:r>
              <a:rPr lang="en-US" sz="1000" dirty="0"/>
              <a:t>PGP, 2FA, Escrow</a:t>
            </a:r>
            <a:endParaRPr lang="en-US" sz="1000" dirty="0"/>
          </a:p>
          <a:p>
            <a:pPr marL="495300" lvl="1" indent="0">
              <a:buNone/>
            </a:pPr>
            <a:r>
              <a:rPr lang="en-US" sz="1000" b="1" dirty="0"/>
              <a:t>Currencies Support:</a:t>
            </a:r>
            <a:r>
              <a:rPr lang="en-US" sz="1000" dirty="0"/>
              <a:t>  </a:t>
            </a:r>
            <a:r>
              <a:rPr lang="en-US" sz="1000" dirty="0"/>
              <a:t>Bitcoin, </a:t>
            </a:r>
            <a:r>
              <a:rPr lang="en-US" sz="1000" dirty="0" err="1"/>
              <a:t>Monero</a:t>
            </a:r>
            <a:endParaRPr lang="en-US" sz="1000" dirty="0"/>
          </a:p>
          <a:p>
            <a:pPr marL="495300" lvl="1" indent="0">
              <a:buNone/>
            </a:pPr>
            <a:r>
              <a:rPr lang="en-US" sz="1000" b="1" dirty="0"/>
              <a:t>Registration:</a:t>
            </a:r>
            <a:r>
              <a:rPr lang="en-US" sz="1000" dirty="0"/>
              <a:t> </a:t>
            </a:r>
            <a:r>
              <a:rPr lang="en-US" sz="1000" dirty="0"/>
              <a:t>Open</a:t>
            </a:r>
            <a:endParaRPr lang="en-US" sz="1000" dirty="0"/>
          </a:p>
          <a:p>
            <a:pPr marL="495300" lvl="1" indent="0">
              <a:buNone/>
            </a:pPr>
            <a:r>
              <a:rPr lang="en-US" sz="1000" b="1" dirty="0"/>
              <a:t>Vendor:</a:t>
            </a:r>
            <a:r>
              <a:rPr lang="en-US" sz="1000" dirty="0"/>
              <a:t> </a:t>
            </a:r>
            <a:r>
              <a:rPr lang="en-US" sz="1000" dirty="0" smtClean="0"/>
              <a:t>Yes</a:t>
            </a:r>
          </a:p>
          <a:p>
            <a:pPr marL="495300" lvl="1" indent="0">
              <a:buNone/>
            </a:pPr>
            <a:endParaRPr lang="en-US" sz="1000" dirty="0"/>
          </a:p>
          <a:p>
            <a:pPr marL="38100" indent="0">
              <a:buNone/>
            </a:pPr>
            <a:r>
              <a:rPr lang="en-US" sz="1400" dirty="0"/>
              <a:t>If it’s Drugs, Fraud-related goods, Digital Goods or services such as Hacking and </a:t>
            </a:r>
            <a:r>
              <a:rPr lang="en-US" sz="1400" dirty="0" err="1"/>
              <a:t>Cashouts</a:t>
            </a:r>
            <a:r>
              <a:rPr lang="en-US" sz="1400" dirty="0"/>
              <a:t> is what you seek, Grey Market can very well cater to that need. It has a product –stock of 712 products in those categories.</a:t>
            </a:r>
          </a:p>
          <a:p>
            <a:pPr marL="38100" indent="0">
              <a:buNone/>
            </a:pPr>
            <a:r>
              <a:rPr lang="en-US" sz="1400" dirty="0"/>
              <a:t>Trades are pretty secure as Escrow is available and it’s a Wallet-less marketplace. PGP is available as well.  Payments can be made both via BTC as well as XMR.</a:t>
            </a:r>
          </a:p>
          <a:p>
            <a:pPr marL="38100" indent="0">
              <a:buNone/>
            </a:pPr>
            <a:endParaRPr lang="en-US" sz="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05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ctrTitle" idx="4294967295"/>
          </p:nvPr>
        </p:nvSpPr>
        <p:spPr>
          <a:xfrm>
            <a:off x="5030758" y="1204500"/>
            <a:ext cx="3550500" cy="5612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dirty="0" smtClean="0">
                <a:solidFill>
                  <a:srgbClr val="FF8700"/>
                </a:solidFill>
              </a:rPr>
              <a:t>GROUP MEMBERS-</a:t>
            </a:r>
            <a:br>
              <a:rPr lang="en-US" sz="4000" dirty="0" smtClean="0">
                <a:solidFill>
                  <a:srgbClr val="FF8700"/>
                </a:solidFill>
              </a:rPr>
            </a:br>
            <a:endParaRPr sz="4000" dirty="0">
              <a:solidFill>
                <a:srgbClr val="FF8700"/>
              </a:solidFill>
            </a:endParaRPr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22" name="Google Shape;122;p15" descr="10.jpg"/>
          <p:cNvPicPr preferRelativeResize="0"/>
          <p:nvPr/>
        </p:nvPicPr>
        <p:blipFill rotWithShape="1">
          <a:blip r:embed="rId3">
            <a:alphaModFix/>
          </a:blip>
          <a:srcRect l="11422" t="22161" r="20220" b="9481"/>
          <a:stretch/>
        </p:blipFill>
        <p:spPr>
          <a:xfrm flipH="1">
            <a:off x="982119" y="731700"/>
            <a:ext cx="3742800" cy="21054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192110" y="1765738"/>
            <a:ext cx="29534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Md. Abdur Rakib Rahat</a:t>
            </a:r>
          </a:p>
          <a:p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1620521042</a:t>
            </a:r>
          </a:p>
          <a:p>
            <a:endParaRPr lang="en-U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Md. </a:t>
            </a:r>
            <a:r>
              <a:rPr lang="en-U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Raihan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Hossain</a:t>
            </a:r>
          </a:p>
          <a:p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1520566642</a:t>
            </a:r>
          </a:p>
          <a:p>
            <a:endParaRPr lang="en-US" sz="18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Sumaya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Yeacin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Rimu</a:t>
            </a:r>
            <a:endParaRPr lang="en-US" sz="18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1530664042</a:t>
            </a:r>
          </a:p>
          <a:p>
            <a:endParaRPr lang="en-US" sz="18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Anwar Shadaab</a:t>
            </a:r>
          </a:p>
          <a:p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1611383042</a:t>
            </a:r>
            <a:endParaRPr lang="en-U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OverView</a:t>
            </a:r>
            <a:r>
              <a:rPr lang="en-US" dirty="0"/>
              <a:t>- work done so far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174"/>
            <a:ext cx="9144000" cy="403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36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OverView</a:t>
            </a:r>
            <a:r>
              <a:rPr lang="en-US" dirty="0"/>
              <a:t>- work done so far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5931"/>
            <a:ext cx="9144000" cy="411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25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OverView</a:t>
            </a:r>
            <a:r>
              <a:rPr lang="en-US" dirty="0"/>
              <a:t>- work done so far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174"/>
            <a:ext cx="9144000" cy="411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93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OverView</a:t>
            </a:r>
            <a:r>
              <a:rPr lang="en-US" dirty="0"/>
              <a:t>- work done so far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73" y="1025176"/>
            <a:ext cx="8745454" cy="411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05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OverView</a:t>
            </a:r>
            <a:r>
              <a:rPr lang="en-US" dirty="0"/>
              <a:t>- work done so far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4149"/>
            <a:ext cx="9144000" cy="391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54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OverView</a:t>
            </a:r>
            <a:r>
              <a:rPr lang="en-US" dirty="0"/>
              <a:t>- work done so far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4149"/>
            <a:ext cx="9144000" cy="394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5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OverView</a:t>
            </a:r>
            <a:r>
              <a:rPr lang="en-US" dirty="0"/>
              <a:t>- work done so far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4150"/>
            <a:ext cx="9144000" cy="388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34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OverView</a:t>
            </a:r>
            <a:r>
              <a:rPr lang="en-US" dirty="0"/>
              <a:t>- work done so far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dirty="0" smtClean="0"/>
              <a:t>Web Scrapping: </a:t>
            </a:r>
          </a:p>
          <a:p>
            <a:pPr marL="38100" indent="0">
              <a:buNone/>
            </a:pPr>
            <a:r>
              <a:rPr lang="en-US" sz="2000" dirty="0" smtClean="0"/>
              <a:t>we will try to do web scrapping with Python 4.0 using the library Beautiful soup, </a:t>
            </a:r>
            <a:r>
              <a:rPr lang="en-US" sz="2000" dirty="0" err="1" smtClean="0"/>
              <a:t>urllib</a:t>
            </a:r>
            <a:r>
              <a:rPr lang="en-US" sz="2000" dirty="0" smtClean="0"/>
              <a:t>. But, we can’t do it successfully.</a:t>
            </a:r>
          </a:p>
          <a:p>
            <a:pPr marL="38100" indent="0">
              <a:buNone/>
            </a:pPr>
            <a:r>
              <a:rPr lang="en-US" sz="2000" dirty="0" smtClean="0"/>
              <a:t>Because, most of the </a:t>
            </a:r>
            <a:r>
              <a:rPr lang="en-US" sz="2000" dirty="0" err="1" smtClean="0"/>
              <a:t>darkweb’s</a:t>
            </a:r>
            <a:r>
              <a:rPr lang="en-US" sz="2000" dirty="0" smtClean="0"/>
              <a:t> site are blocked for scrapping. so, we will try it by saving web pages fully completed html.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1313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05" name="Google Shape;305;p36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8700"/>
                </a:solidFill>
              </a:rPr>
              <a:t>THANKS!</a:t>
            </a:r>
            <a:endParaRPr sz="6000" dirty="0">
              <a:solidFill>
                <a:srgbClr val="FF87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5" y="315310"/>
            <a:ext cx="7537456" cy="31898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Topic Name: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2800" dirty="0" smtClean="0"/>
              <a:t>An Analysis to </a:t>
            </a:r>
            <a:r>
              <a:rPr lang="en-US" sz="2800" dirty="0" err="1" smtClean="0"/>
              <a:t>deremine</a:t>
            </a:r>
            <a:r>
              <a:rPr lang="en-US" sz="2800" dirty="0" smtClean="0"/>
              <a:t> how e-commerce sites implement their business strategies using the dark web and to examine whether it works differently for regular internet e-commerce sites.</a:t>
            </a:r>
            <a:endParaRPr sz="2800"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body" idx="1"/>
          </p:nvPr>
        </p:nvSpPr>
        <p:spPr>
          <a:xfrm>
            <a:off x="546538" y="1366346"/>
            <a:ext cx="8102247" cy="27969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2400" i="0" dirty="0"/>
              <a:t>The dark web is the World Wide Web content that exists on </a:t>
            </a:r>
            <a:r>
              <a:rPr lang="en-US" sz="2400" i="0" dirty="0" smtClean="0"/>
              <a:t>deep nets ,</a:t>
            </a:r>
            <a:r>
              <a:rPr lang="en-US" sz="2400" i="0" dirty="0"/>
              <a:t> overlay networks that use the Internet but require specific software, configurations, or authorization to </a:t>
            </a:r>
            <a:r>
              <a:rPr lang="en-US" sz="2400" i="0" dirty="0" smtClean="0"/>
              <a:t>access. The </a:t>
            </a:r>
            <a:r>
              <a:rPr lang="en-US" sz="2400" i="0" dirty="0"/>
              <a:t>dark web forms a small part of the </a:t>
            </a:r>
            <a:r>
              <a:rPr lang="en-US" sz="2400" i="0" dirty="0" smtClean="0"/>
              <a:t>deep </a:t>
            </a:r>
            <a:r>
              <a:rPr lang="en-US" sz="2400" i="0" dirty="0"/>
              <a:t>web, the part of the Web not indexed by web search engines, although sometimes the term deep web is mistakenly used to refer specifically to the dark web.</a:t>
            </a:r>
            <a:endParaRPr lang="en-US" sz="1400" i="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3710152" y="409903"/>
            <a:ext cx="2879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Introduction</a:t>
            </a:r>
            <a:endParaRPr lang="en-US" sz="3600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46234"/>
            <a:ext cx="7620000" cy="356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9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45" y="693683"/>
            <a:ext cx="7788165" cy="370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Literature Review:</a:t>
            </a:r>
            <a:endParaRPr sz="3200" dirty="0"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1104900" y="1569027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000" b="1" dirty="0" smtClean="0"/>
              <a:t>Critical </a:t>
            </a:r>
            <a:r>
              <a:rPr lang="en-US" sz="2000" b="1" dirty="0"/>
              <a:t>Analysis of the Emerging Dark Web </a:t>
            </a:r>
            <a:r>
              <a:rPr lang="en-US" sz="2000" dirty="0" smtClean="0"/>
              <a:t>.</a:t>
            </a:r>
          </a:p>
          <a:p>
            <a:r>
              <a:rPr lang="en-US" sz="1800" dirty="0"/>
              <a:t>The core objectives of the research study are: </a:t>
            </a:r>
          </a:p>
          <a:p>
            <a:r>
              <a:rPr lang="en-US" sz="1800" dirty="0" smtClean="0"/>
              <a:t>To </a:t>
            </a:r>
            <a:r>
              <a:rPr lang="en-US" sz="1800" dirty="0"/>
              <a:t>find out the activities that helped by the dark web in a positive </a:t>
            </a:r>
            <a:r>
              <a:rPr lang="en-US" sz="1800" dirty="0" smtClean="0"/>
              <a:t>way</a:t>
            </a:r>
            <a:r>
              <a:rPr lang="en-US" sz="1800" dirty="0"/>
              <a:t> </a:t>
            </a:r>
            <a:r>
              <a:rPr lang="en-US" sz="1800" dirty="0" smtClean="0"/>
              <a:t>&amp; negative way.</a:t>
            </a:r>
            <a:endParaRPr lang="en-US" sz="1800" dirty="0"/>
          </a:p>
          <a:p>
            <a:r>
              <a:rPr lang="en-US" sz="1800" dirty="0" smtClean="0"/>
              <a:t>To </a:t>
            </a:r>
            <a:r>
              <a:rPr lang="en-US" sz="1800" dirty="0"/>
              <a:t>identify the ways those reduce the negative impacts of the dark </a:t>
            </a:r>
            <a:r>
              <a:rPr lang="en-US" sz="1800" dirty="0" smtClean="0"/>
              <a:t>web</a:t>
            </a:r>
            <a:r>
              <a:rPr lang="en-US" sz="1800" dirty="0"/>
              <a:t> </a:t>
            </a:r>
            <a:r>
              <a:rPr lang="en-US" sz="1800" dirty="0" smtClean="0"/>
              <a:t>&amp; using the dark web in a way that is more constructive.</a:t>
            </a:r>
            <a:endParaRPr lang="en-US" dirty="0"/>
          </a:p>
          <a:p>
            <a:pPr marL="495300" lvl="1" indent="0">
              <a:buNone/>
            </a:pPr>
            <a:r>
              <a:rPr lang="en-US" sz="1400" dirty="0" smtClean="0"/>
              <a:t>		</a:t>
            </a:r>
          </a:p>
          <a:p>
            <a:pPr marL="495300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By </a:t>
            </a:r>
            <a:r>
              <a:rPr lang="en-US" sz="1400" dirty="0" err="1"/>
              <a:t>Abdulmuttaleb</a:t>
            </a:r>
            <a:r>
              <a:rPr lang="en-US" sz="1400" dirty="0"/>
              <a:t> </a:t>
            </a:r>
            <a:r>
              <a:rPr lang="en-US" sz="1400" dirty="0" err="1"/>
              <a:t>Abduljalil</a:t>
            </a:r>
            <a:r>
              <a:rPr lang="en-US" sz="1400" dirty="0"/>
              <a:t> </a:t>
            </a:r>
          </a:p>
          <a:p>
            <a:pPr marL="495300" lvl="1" indent="0">
              <a:buNone/>
            </a:pPr>
            <a:r>
              <a:rPr lang="en-US" sz="1400" dirty="0" smtClean="0"/>
              <a:t>		Department </a:t>
            </a:r>
            <a:r>
              <a:rPr lang="en-US" sz="1400" dirty="0"/>
              <a:t>of Computing &amp; Information Systems </a:t>
            </a:r>
          </a:p>
          <a:p>
            <a:pPr marL="495300" lvl="1" indent="0">
              <a:buNone/>
            </a:pPr>
            <a:r>
              <a:rPr lang="en-US" sz="1400" dirty="0" smtClean="0"/>
              <a:t>		Cardiff </a:t>
            </a:r>
            <a:r>
              <a:rPr lang="en-US" sz="1400" dirty="0"/>
              <a:t>School of Management </a:t>
            </a:r>
          </a:p>
          <a:p>
            <a:pPr marL="495300" lvl="1" indent="0">
              <a:buNone/>
            </a:pPr>
            <a:r>
              <a:rPr lang="en-US" sz="1400" b="1" dirty="0" smtClean="0"/>
              <a:t>		Cardiff </a:t>
            </a:r>
            <a:r>
              <a:rPr lang="en-US" sz="1400" b="1" dirty="0"/>
              <a:t>Metropolitan University</a:t>
            </a:r>
            <a:endParaRPr lang="en-US" sz="900" dirty="0"/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Literature Review: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sz="2000" b="1" dirty="0"/>
              <a:t>Archives for the Dark Web: A Field Guide for </a:t>
            </a:r>
            <a:r>
              <a:rPr lang="en-US" sz="2000" b="1" dirty="0" smtClean="0"/>
              <a:t>Study.</a:t>
            </a:r>
          </a:p>
          <a:p>
            <a:pPr marL="38100" indent="0">
              <a:buNone/>
            </a:pPr>
            <a:r>
              <a:rPr lang="en-US" sz="1800" dirty="0"/>
              <a:t>Robert W. </a:t>
            </a:r>
            <a:r>
              <a:rPr lang="en-US" sz="1800" dirty="0" err="1" smtClean="0"/>
              <a:t>Gehl</a:t>
            </a:r>
            <a:endParaRPr lang="en-US" sz="1800" dirty="0" smtClean="0"/>
          </a:p>
          <a:p>
            <a:pPr marL="38100" indent="0">
              <a:buNone/>
            </a:pPr>
            <a:endParaRPr lang="en-US" sz="1800" dirty="0" smtClean="0"/>
          </a:p>
          <a:p>
            <a:pPr marL="38100" indent="0">
              <a:buNone/>
            </a:pPr>
            <a:r>
              <a:rPr lang="en-US" sz="1800" dirty="0" smtClean="0"/>
              <a:t>Here author created a catalog of archives of Dark Web:</a:t>
            </a:r>
          </a:p>
          <a:p>
            <a:r>
              <a:rPr lang="en-US" sz="1800" dirty="0" smtClean="0"/>
              <a:t>Software Repositories</a:t>
            </a:r>
          </a:p>
          <a:p>
            <a:r>
              <a:rPr lang="en-US" sz="1800" dirty="0" smtClean="0"/>
              <a:t>Mailing Lists</a:t>
            </a:r>
          </a:p>
          <a:p>
            <a:r>
              <a:rPr lang="en-US" sz="1800" dirty="0" smtClean="0"/>
              <a:t>Forums</a:t>
            </a:r>
          </a:p>
          <a:p>
            <a:r>
              <a:rPr lang="en-US" sz="1800" dirty="0" smtClean="0"/>
              <a:t>Hidden Sites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8401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Literature </a:t>
            </a:r>
            <a:r>
              <a:rPr lang="en-US" sz="3200" dirty="0"/>
              <a:t>R</a:t>
            </a:r>
            <a:r>
              <a:rPr lang="en-US" sz="3200" dirty="0" smtClean="0"/>
              <a:t>eview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sz="2000" dirty="0" smtClean="0"/>
              <a:t>The not so Dark-side of the </a:t>
            </a:r>
            <a:r>
              <a:rPr lang="en-US" sz="2000" dirty="0" err="1" smtClean="0"/>
              <a:t>darknet</a:t>
            </a:r>
            <a:r>
              <a:rPr lang="en-US" sz="2000" dirty="0" smtClean="0"/>
              <a:t>: A qualitative Study</a:t>
            </a:r>
          </a:p>
          <a:p>
            <a:pPr marL="38100" indent="0">
              <a:buNone/>
            </a:pPr>
            <a:r>
              <a:rPr lang="en-US" sz="1600" b="1" dirty="0" err="1"/>
              <a:t>Mihnea</a:t>
            </a:r>
            <a:r>
              <a:rPr lang="en-US" sz="1600" b="1" dirty="0"/>
              <a:t> </a:t>
            </a:r>
            <a:r>
              <a:rPr lang="en-US" sz="1600" b="1" dirty="0" err="1" smtClean="0"/>
              <a:t>Mirea</a:t>
            </a:r>
            <a:r>
              <a:rPr lang="en-US" sz="1600" b="1" dirty="0" smtClean="0"/>
              <a:t> </a:t>
            </a:r>
            <a:r>
              <a:rPr lang="en-US" sz="1600" b="1" dirty="0"/>
              <a:t>· Victoria </a:t>
            </a:r>
            <a:r>
              <a:rPr lang="en-US" sz="1600" b="1" dirty="0" smtClean="0"/>
              <a:t>Wang </a:t>
            </a:r>
            <a:r>
              <a:rPr lang="en-US" sz="1600" b="1" dirty="0"/>
              <a:t>· </a:t>
            </a:r>
            <a:r>
              <a:rPr lang="en-US" sz="1600" b="1" dirty="0" err="1"/>
              <a:t>Jeyong</a:t>
            </a:r>
            <a:r>
              <a:rPr lang="en-US" sz="1600" b="1" dirty="0"/>
              <a:t> </a:t>
            </a:r>
            <a:r>
              <a:rPr lang="en-US" sz="1600" b="1" dirty="0" smtClean="0"/>
              <a:t>Jung</a:t>
            </a:r>
          </a:p>
          <a:p>
            <a:pPr marL="38100" indent="0">
              <a:buNone/>
            </a:pPr>
            <a:endParaRPr lang="en-US" sz="1600" b="1" dirty="0"/>
          </a:p>
          <a:p>
            <a:r>
              <a:rPr lang="en-US" sz="1600" b="1" dirty="0" smtClean="0"/>
              <a:t>This paper reports on a recent research in four Dark </a:t>
            </a:r>
            <a:r>
              <a:rPr lang="en-US" sz="1600" b="1" dirty="0"/>
              <a:t>N</a:t>
            </a:r>
            <a:r>
              <a:rPr lang="en-US" sz="1600" b="1" dirty="0" smtClean="0"/>
              <a:t>et forums that reveals a different aspect of the Dark Net.</a:t>
            </a:r>
          </a:p>
          <a:p>
            <a:pPr marL="38100" indent="0">
              <a:buNone/>
            </a:pPr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268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909</Words>
  <Application>Microsoft Office PowerPoint</Application>
  <PresentationFormat>On-screen Show (16:9)</PresentationFormat>
  <Paragraphs>139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Dosis</vt:lpstr>
      <vt:lpstr>Roboto</vt:lpstr>
      <vt:lpstr>Arial</vt:lpstr>
      <vt:lpstr>William template</vt:lpstr>
      <vt:lpstr>CSE499A  RESEARCH  MID PRESENTATION</vt:lpstr>
      <vt:lpstr>GROUP MEMBERS- </vt:lpstr>
      <vt:lpstr>Topic Name:  An Analysis to deremine how e-commerce sites implement their business strategies using the dark web and to examine whether it works differently for regular internet e-commerce sites.</vt:lpstr>
      <vt:lpstr>PowerPoint Presentation</vt:lpstr>
      <vt:lpstr>PowerPoint Presentation</vt:lpstr>
      <vt:lpstr>PowerPoint Presentation</vt:lpstr>
      <vt:lpstr>Literature Review:</vt:lpstr>
      <vt:lpstr>Literature Review:</vt:lpstr>
      <vt:lpstr>Literature Review</vt:lpstr>
      <vt:lpstr>OverView- work done so far</vt:lpstr>
      <vt:lpstr>OverView- work done so far</vt:lpstr>
      <vt:lpstr>OverView- work done so far</vt:lpstr>
      <vt:lpstr>OverView- work done so far</vt:lpstr>
      <vt:lpstr>OverView- work done so far</vt:lpstr>
      <vt:lpstr>OverView- work done so far</vt:lpstr>
      <vt:lpstr>OverView- work done so far</vt:lpstr>
      <vt:lpstr>OverView- work done so far</vt:lpstr>
      <vt:lpstr>OverView- work done so far</vt:lpstr>
      <vt:lpstr>OverView- work done so far</vt:lpstr>
      <vt:lpstr>OverView- work done so far</vt:lpstr>
      <vt:lpstr>OverView- work done so far</vt:lpstr>
      <vt:lpstr>OverView- work done so far</vt:lpstr>
      <vt:lpstr>OverView- work done so far</vt:lpstr>
      <vt:lpstr>OverView- work done so far</vt:lpstr>
      <vt:lpstr>OverView- work done so far</vt:lpstr>
      <vt:lpstr>OverView- work done so far</vt:lpstr>
      <vt:lpstr>OverView- work done so far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Recognition System</dc:title>
  <cp:lastModifiedBy>Abdur Rakib Rahat</cp:lastModifiedBy>
  <cp:revision>39</cp:revision>
  <dcterms:modified xsi:type="dcterms:W3CDTF">2019-12-08T09:53:40Z</dcterms:modified>
</cp:coreProperties>
</file>