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91" r:id="rId6"/>
    <p:sldId id="292" r:id="rId7"/>
    <p:sldId id="299" r:id="rId8"/>
    <p:sldId id="293" r:id="rId9"/>
    <p:sldId id="261" r:id="rId10"/>
    <p:sldId id="294" r:id="rId11"/>
    <p:sldId id="295" r:id="rId12"/>
    <p:sldId id="296" r:id="rId13"/>
    <p:sldId id="297" r:id="rId14"/>
    <p:sldId id="298" r:id="rId15"/>
    <p:sldId id="279" r:id="rId16"/>
  </p:sldIdLst>
  <p:sldSz cx="9144000" cy="5143500" type="screen16x9"/>
  <p:notesSz cx="6858000" cy="9144000"/>
  <p:embeddedFontLst>
    <p:embeddedFont>
      <p:font typeface="Roboto" panose="020B0604020202020204" charset="0"/>
      <p:regular r:id="rId18"/>
      <p:bold r:id="rId19"/>
      <p:italic r:id="rId20"/>
      <p:bold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Dosis" panose="020B0604020202020204" charset="0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A3DE9D1-204A-40DF-AA25-AFF564872995}">
  <a:tblStyle styleId="{9A3DE9D1-204A-40DF-AA25-AFF5648729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12693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4875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4703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0610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0205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9988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1063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22222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l" t="t" r="r" b="b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8700">
              <a:alpha val="85380"/>
            </a:srgbClr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Google Shape;13;p2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8700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l" t="t" r="r" b="b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17" name="Google Shape;17;p3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8" name="Google Shape;18;p3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44050" y="-38100"/>
            <a:ext cx="4139800" cy="5192625"/>
          </a:xfrm>
          <a:custGeom>
            <a:avLst/>
            <a:gdLst/>
            <a:ahLst/>
            <a:cxnLst/>
            <a:rect l="l" t="t" r="r" b="b"/>
            <a:pathLst>
              <a:path w="165592" h="207705" extrusionOk="0">
                <a:moveTo>
                  <a:pt x="165592" y="207264"/>
                </a:moveTo>
                <a:lnTo>
                  <a:pt x="58150" y="0"/>
                </a:lnTo>
                <a:lnTo>
                  <a:pt x="0" y="643"/>
                </a:lnTo>
                <a:lnTo>
                  <a:pt x="881" y="207705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23" name="Google Shape;23;p4"/>
          <p:cNvSpPr/>
          <p:nvPr/>
        </p:nvSpPr>
        <p:spPr>
          <a:xfrm flipH="1">
            <a:off x="-647600" y="-14750"/>
            <a:ext cx="24819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990375" y="1021950"/>
            <a:ext cx="7343100" cy="33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457200" rtl="0">
              <a:spcBef>
                <a:spcPts val="600"/>
              </a:spcBef>
              <a:spcAft>
                <a:spcPts val="0"/>
              </a:spcAft>
              <a:buSzPts val="3600"/>
              <a:buChar char="▸"/>
              <a:defRPr sz="3600" i="1"/>
            </a:lvl1pPr>
            <a:lvl2pPr marL="914400" lvl="1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2pPr>
            <a:lvl3pPr marL="1371600" lvl="2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3pPr>
            <a:lvl4pPr marL="1828800" lvl="3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4pPr>
            <a:lvl5pPr marL="2286000" lvl="4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5pPr>
            <a:lvl6pPr marL="2743200" lvl="5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6pPr>
            <a:lvl7pPr marL="3200400" lvl="6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7pPr>
            <a:lvl8pPr marL="3657600" lvl="7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8pPr>
            <a:lvl9pPr marL="4114800" lvl="8" indent="-45720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9pPr>
          </a:lstStyle>
          <a:p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-121150" y="-271850"/>
            <a:ext cx="19557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50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6" name="Google Shape;26;p4"/>
          <p:cNvSpPr/>
          <p:nvPr/>
        </p:nvSpPr>
        <p:spPr>
          <a:xfrm flipH="1">
            <a:off x="1440947" y="-14750"/>
            <a:ext cx="7458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 flipH="1">
            <a:off x="6957299" y="4394650"/>
            <a:ext cx="26439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 txBox="1"/>
          <p:nvPr/>
        </p:nvSpPr>
        <p:spPr>
          <a:xfrm>
            <a:off x="6957475" y="4137550"/>
            <a:ext cx="2186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”</a:t>
            </a:r>
            <a:endParaRPr sz="150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9" name="Google Shape;29;p4"/>
          <p:cNvSpPr/>
          <p:nvPr/>
        </p:nvSpPr>
        <p:spPr>
          <a:xfrm flipH="1">
            <a:off x="6626547" y="4394650"/>
            <a:ext cx="7458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32" name="Google Shape;32;p5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5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5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▸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ted">
  <p:cSld name="BLANK_1">
    <p:bg>
      <p:bgPr>
        <a:solidFill>
          <a:srgbClr val="22222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</p:sp>
      <p:sp>
        <p:nvSpPr>
          <p:cNvPr id="97" name="Google Shape;97;p1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2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2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 smtClean="0"/>
              <a:t>CSE499A</a:t>
            </a:r>
            <a:br>
              <a:rPr lang="en-US" sz="5400" dirty="0" smtClean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>RESEARCH  PROPOSAL</a:t>
            </a:r>
            <a:endParaRPr sz="5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Literature Review: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en-US" sz="2000" b="1" dirty="0"/>
              <a:t>Archives for the Dark Web: A Field Guide for </a:t>
            </a:r>
            <a:r>
              <a:rPr lang="en-US" sz="2000" b="1" dirty="0" smtClean="0"/>
              <a:t>Study.</a:t>
            </a:r>
          </a:p>
          <a:p>
            <a:pPr marL="38100" indent="0">
              <a:buNone/>
            </a:pPr>
            <a:r>
              <a:rPr lang="en-US" sz="1800" dirty="0"/>
              <a:t>Robert W. </a:t>
            </a:r>
            <a:r>
              <a:rPr lang="en-US" sz="1800" dirty="0" err="1" smtClean="0"/>
              <a:t>Gehl</a:t>
            </a:r>
            <a:endParaRPr lang="en-US" sz="1800" dirty="0" smtClean="0"/>
          </a:p>
          <a:p>
            <a:pPr marL="38100" indent="0">
              <a:buNone/>
            </a:pPr>
            <a:endParaRPr lang="en-US" sz="1800" dirty="0" smtClean="0"/>
          </a:p>
          <a:p>
            <a:pPr marL="38100" indent="0">
              <a:buNone/>
            </a:pPr>
            <a:r>
              <a:rPr lang="en-US" sz="1800" dirty="0" smtClean="0"/>
              <a:t>Here author created a catalog of archives of Dark Web:</a:t>
            </a:r>
          </a:p>
          <a:p>
            <a:r>
              <a:rPr lang="en-US" sz="1800" dirty="0" smtClean="0"/>
              <a:t>Software Repositories</a:t>
            </a:r>
          </a:p>
          <a:p>
            <a:r>
              <a:rPr lang="en-US" sz="1800" dirty="0" smtClean="0"/>
              <a:t>Mailing Lists</a:t>
            </a:r>
          </a:p>
          <a:p>
            <a:r>
              <a:rPr lang="en-US" sz="1800" dirty="0" smtClean="0"/>
              <a:t>Forums</a:t>
            </a:r>
          </a:p>
          <a:p>
            <a:r>
              <a:rPr lang="en-US" sz="1800" dirty="0" smtClean="0"/>
              <a:t>Hidden Sites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84016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Literature </a:t>
            </a:r>
            <a:r>
              <a:rPr lang="en-US" sz="3200" dirty="0"/>
              <a:t>R</a:t>
            </a:r>
            <a:r>
              <a:rPr lang="en-US" sz="3200" dirty="0" smtClean="0"/>
              <a:t>eview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en-US" sz="2000" dirty="0" smtClean="0"/>
              <a:t>The not so Dark-side of the </a:t>
            </a:r>
            <a:r>
              <a:rPr lang="en-US" sz="2000" dirty="0" err="1" smtClean="0"/>
              <a:t>darknet</a:t>
            </a:r>
            <a:r>
              <a:rPr lang="en-US" sz="2000" dirty="0" smtClean="0"/>
              <a:t>: A qualitative Study</a:t>
            </a:r>
          </a:p>
          <a:p>
            <a:pPr marL="38100" indent="0">
              <a:buNone/>
            </a:pPr>
            <a:r>
              <a:rPr lang="en-US" sz="1600" b="1" dirty="0" err="1"/>
              <a:t>Mihnea</a:t>
            </a:r>
            <a:r>
              <a:rPr lang="en-US" sz="1600" b="1" dirty="0"/>
              <a:t> </a:t>
            </a:r>
            <a:r>
              <a:rPr lang="en-US" sz="1600" b="1" dirty="0" err="1" smtClean="0"/>
              <a:t>Mirea</a:t>
            </a:r>
            <a:r>
              <a:rPr lang="en-US" sz="1600" b="1" dirty="0" smtClean="0"/>
              <a:t> </a:t>
            </a:r>
            <a:r>
              <a:rPr lang="en-US" sz="1600" b="1" dirty="0"/>
              <a:t>· Victoria </a:t>
            </a:r>
            <a:r>
              <a:rPr lang="en-US" sz="1600" b="1" dirty="0" smtClean="0"/>
              <a:t>Wang </a:t>
            </a:r>
            <a:r>
              <a:rPr lang="en-US" sz="1600" b="1" dirty="0"/>
              <a:t>· </a:t>
            </a:r>
            <a:r>
              <a:rPr lang="en-US" sz="1600" b="1" dirty="0" err="1"/>
              <a:t>Jeyong</a:t>
            </a:r>
            <a:r>
              <a:rPr lang="en-US" sz="1600" b="1" dirty="0"/>
              <a:t> </a:t>
            </a:r>
            <a:r>
              <a:rPr lang="en-US" sz="1600" b="1" dirty="0" smtClean="0"/>
              <a:t>Jung</a:t>
            </a:r>
          </a:p>
          <a:p>
            <a:pPr marL="38100" indent="0">
              <a:buNone/>
            </a:pPr>
            <a:endParaRPr lang="en-US" sz="1600" b="1" dirty="0"/>
          </a:p>
          <a:p>
            <a:r>
              <a:rPr lang="en-US" sz="1600" b="1" dirty="0" smtClean="0"/>
              <a:t>This paper reports on a recent research in four Dark </a:t>
            </a:r>
            <a:r>
              <a:rPr lang="en-US" sz="1600" b="1" dirty="0"/>
              <a:t>N</a:t>
            </a:r>
            <a:r>
              <a:rPr lang="en-US" sz="1600" b="1" dirty="0" smtClean="0"/>
              <a:t>et forums that reveals a different aspect of the Dark Net.</a:t>
            </a:r>
          </a:p>
          <a:p>
            <a:pPr marL="38100" indent="0">
              <a:buNone/>
            </a:pPr>
            <a:endParaRPr lang="en-US" sz="1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72686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en-US" sz="1600" dirty="0" smtClean="0"/>
              <a:t>There are so many e-commerce site in dark net.</a:t>
            </a:r>
          </a:p>
          <a:p>
            <a:pPr marL="38100" indent="0">
              <a:buNone/>
            </a:pPr>
            <a:r>
              <a:rPr lang="en-US" sz="1600" dirty="0" smtClean="0"/>
              <a:t>Dark net </a:t>
            </a:r>
            <a:r>
              <a:rPr lang="en-US" sz="1600" dirty="0"/>
              <a:t>marketplace is the market where one can sell or buy products online. In </a:t>
            </a:r>
            <a:r>
              <a:rPr lang="en-US" sz="1600" dirty="0" smtClean="0"/>
              <a:t>dark net </a:t>
            </a:r>
            <a:r>
              <a:rPr lang="en-US" sz="1600" dirty="0"/>
              <a:t>markets the payment mode where made more secure and clear. The </a:t>
            </a:r>
            <a:r>
              <a:rPr lang="en-US" sz="1600" dirty="0" smtClean="0"/>
              <a:t>dark net </a:t>
            </a:r>
            <a:r>
              <a:rPr lang="en-US" sz="1600" dirty="0"/>
              <a:t>markets contain more products listed under many categories and each market have unique products in it.</a:t>
            </a:r>
          </a:p>
          <a:p>
            <a:pPr marL="38100" indent="0">
              <a:buNone/>
            </a:pPr>
            <a:r>
              <a:rPr lang="en-US" sz="1600" dirty="0"/>
              <a:t>Mostly the </a:t>
            </a:r>
            <a:r>
              <a:rPr lang="en-US" sz="1600" dirty="0" smtClean="0"/>
              <a:t>dark net </a:t>
            </a:r>
            <a:r>
              <a:rPr lang="en-US" sz="1600" dirty="0"/>
              <a:t>markets contain drugs, weapons, fraud, pirated versions of software </a:t>
            </a:r>
            <a:r>
              <a:rPr lang="en-US" sz="1600" dirty="0" smtClean="0"/>
              <a:t>etc. </a:t>
            </a:r>
          </a:p>
          <a:p>
            <a:pPr marL="38100" indent="0">
              <a:buNone/>
            </a:pPr>
            <a:r>
              <a:rPr lang="en-US" sz="1600" dirty="0" smtClean="0"/>
              <a:t>Here are some dark net markets example with links given below:</a:t>
            </a:r>
          </a:p>
          <a:p>
            <a:pPr marL="38100" indent="0">
              <a:buNone/>
            </a:pPr>
            <a:endParaRPr lang="en-US" sz="1600" dirty="0"/>
          </a:p>
          <a:p>
            <a:pPr marL="38100" indent="0">
              <a:buNone/>
            </a:pPr>
            <a:r>
              <a:rPr lang="en-US" sz="1600" dirty="0"/>
              <a:t>http://pwoah7foa6au2pul.onion – </a:t>
            </a:r>
            <a:endParaRPr lang="en-US" sz="1600" dirty="0" smtClean="0"/>
          </a:p>
          <a:p>
            <a:pPr marL="38100" indent="0">
              <a:buNone/>
            </a:pPr>
            <a:r>
              <a:rPr lang="en-US" sz="1600" dirty="0" err="1" smtClean="0"/>
              <a:t>Alphabay</a:t>
            </a:r>
            <a:r>
              <a:rPr lang="en-US" sz="1600" dirty="0" smtClean="0"/>
              <a:t> </a:t>
            </a:r>
            <a:r>
              <a:rPr lang="en-US" sz="1600" dirty="0"/>
              <a:t>market – Here you can buy drugs, weapons, chemicals, etc., This is one of the best marketplaces in the </a:t>
            </a:r>
            <a:r>
              <a:rPr lang="en-US" sz="1600" dirty="0" smtClean="0"/>
              <a:t>dark net.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90955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en-US" sz="2000" dirty="0"/>
              <a:t>http://lchudifyeqm4ldjj.onion/ – </a:t>
            </a:r>
            <a:endParaRPr lang="en-US" sz="2000" dirty="0" smtClean="0"/>
          </a:p>
          <a:p>
            <a:pPr marL="38100" indent="0">
              <a:buNone/>
            </a:pPr>
            <a:r>
              <a:rPr lang="en-US" sz="2000" dirty="0" smtClean="0"/>
              <a:t>Dream </a:t>
            </a:r>
            <a:r>
              <a:rPr lang="en-US" sz="2000" dirty="0"/>
              <a:t>Market – This is the second largest market in the </a:t>
            </a:r>
            <a:r>
              <a:rPr lang="en-US" sz="2000" dirty="0" err="1"/>
              <a:t>darknet</a:t>
            </a:r>
            <a:r>
              <a:rPr lang="en-US" sz="2000" dirty="0"/>
              <a:t>. Here you can buy drugs and digital products</a:t>
            </a:r>
            <a:r>
              <a:rPr lang="en-US" sz="2000" dirty="0" smtClean="0"/>
              <a:t>.</a:t>
            </a:r>
          </a:p>
          <a:p>
            <a:pPr marL="38100" indent="0">
              <a:buNone/>
            </a:pPr>
            <a:endParaRPr lang="en-US" sz="2000" dirty="0"/>
          </a:p>
          <a:p>
            <a:pPr marL="38100" indent="0">
              <a:buNone/>
            </a:pPr>
            <a:endParaRPr lang="en-US" sz="2000" dirty="0"/>
          </a:p>
          <a:p>
            <a:pPr marL="38100" indent="0">
              <a:buNone/>
            </a:pPr>
            <a:r>
              <a:rPr lang="en-US" sz="2000" dirty="0"/>
              <a:t>http://hansamkt2rr6nfg3.onion/ – </a:t>
            </a:r>
            <a:r>
              <a:rPr lang="en-US" sz="2000" dirty="0" err="1"/>
              <a:t>Hansa</a:t>
            </a:r>
            <a:r>
              <a:rPr lang="en-US" sz="2000" dirty="0"/>
              <a:t> Market – It is also another popular deep web marketplace. Here you can buy drugs, weapons, digital products, tutorials, guide </a:t>
            </a:r>
            <a:r>
              <a:rPr lang="en-US" sz="2000" dirty="0" smtClean="0"/>
              <a:t>etc.</a:t>
            </a:r>
          </a:p>
          <a:p>
            <a:pPr marL="381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47033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So, at last there are so huge e-commerce sites in dark-web.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e actually figure out how they deal with clients of dark-web and what’s the policy of it, and also find out that is it actually beneficial from regular e-commerce site or not. and also find out the strategies between surface-web and dark-web. also which policy they use for transferring currency and how clients get their products. </a:t>
            </a:r>
          </a:p>
          <a:p>
            <a:pPr marL="38100" indent="0">
              <a:buNone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 are dark webs e-commerce sites structures different from surface web or not and how they program in it? Are they use extra security protocols or not?</a:t>
            </a:r>
          </a:p>
          <a:p>
            <a:pPr marL="38100" indent="0">
              <a:buNone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For our research, we will use dark web browser, reference paper and google 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25034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305" name="Google Shape;305;p36"/>
          <p:cNvSpPr txBox="1">
            <a:spLocks noGrp="1"/>
          </p:cNvSpPr>
          <p:nvPr>
            <p:ph type="ctrTitle" idx="4294967295"/>
          </p:nvPr>
        </p:nvSpPr>
        <p:spPr>
          <a:xfrm>
            <a:off x="1033300" y="1583350"/>
            <a:ext cx="667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F8700"/>
                </a:solidFill>
              </a:rPr>
              <a:t>THANKS!</a:t>
            </a:r>
            <a:endParaRPr sz="6000" dirty="0">
              <a:solidFill>
                <a:srgbClr val="FF87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>
            <a:spLocks noGrp="1"/>
          </p:cNvSpPr>
          <p:nvPr>
            <p:ph type="ctrTitle" idx="4294967295"/>
          </p:nvPr>
        </p:nvSpPr>
        <p:spPr>
          <a:xfrm>
            <a:off x="5030758" y="1204500"/>
            <a:ext cx="3550500" cy="5612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000" dirty="0" smtClean="0">
                <a:solidFill>
                  <a:srgbClr val="FF8700"/>
                </a:solidFill>
              </a:rPr>
              <a:t>GROUP MEMBERS-</a:t>
            </a:r>
            <a:br>
              <a:rPr lang="en-US" sz="4000" dirty="0" smtClean="0">
                <a:solidFill>
                  <a:srgbClr val="FF8700"/>
                </a:solidFill>
              </a:rPr>
            </a:br>
            <a:endParaRPr sz="4000" dirty="0">
              <a:solidFill>
                <a:srgbClr val="FF8700"/>
              </a:solidFill>
            </a:endParaRPr>
          </a:p>
        </p:txBody>
      </p:sp>
      <p:sp>
        <p:nvSpPr>
          <p:cNvPr id="121" name="Google Shape;121;p1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122" name="Google Shape;122;p15" descr="10.jpg"/>
          <p:cNvPicPr preferRelativeResize="0"/>
          <p:nvPr/>
        </p:nvPicPr>
        <p:blipFill rotWithShape="1">
          <a:blip r:embed="rId3">
            <a:alphaModFix/>
          </a:blip>
          <a:srcRect l="11422" t="22161" r="20220" b="9481"/>
          <a:stretch/>
        </p:blipFill>
        <p:spPr>
          <a:xfrm flipH="1">
            <a:off x="982119" y="731700"/>
            <a:ext cx="3742800" cy="2105400"/>
          </a:xfrm>
          <a:prstGeom prst="parallelogram">
            <a:avLst>
              <a:gd name="adj" fmla="val 51555"/>
            </a:avLst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5192110" y="1765738"/>
            <a:ext cx="295340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Md. Abdur Rakib Rahat</a:t>
            </a:r>
          </a:p>
          <a:p>
            <a:r>
              <a:rPr lang="en-U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1620521042</a:t>
            </a:r>
          </a:p>
          <a:p>
            <a:endParaRPr lang="en-US" sz="1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Md. </a:t>
            </a:r>
            <a:r>
              <a:rPr lang="en-US" sz="18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Raihan</a:t>
            </a:r>
            <a:r>
              <a:rPr lang="en-U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Hossain</a:t>
            </a:r>
          </a:p>
          <a:p>
            <a:r>
              <a:rPr lang="en-U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1520566642</a:t>
            </a:r>
          </a:p>
          <a:p>
            <a:endParaRPr lang="en-US" sz="1800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sz="18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Sumaya</a:t>
            </a:r>
            <a:r>
              <a:rPr lang="en-U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Yeacin</a:t>
            </a:r>
            <a:r>
              <a:rPr lang="en-U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Rimu</a:t>
            </a:r>
            <a:endParaRPr lang="en-US" sz="1800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1530664042</a:t>
            </a:r>
          </a:p>
          <a:p>
            <a:endParaRPr lang="en-US" sz="1800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Anwar Shadaab</a:t>
            </a:r>
          </a:p>
          <a:p>
            <a:r>
              <a:rPr lang="en-U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1611383042</a:t>
            </a:r>
            <a:endParaRPr lang="en-US" sz="1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>
            <a:spLocks noGrp="1"/>
          </p:cNvSpPr>
          <p:nvPr>
            <p:ph type="ctrTitle"/>
          </p:nvPr>
        </p:nvSpPr>
        <p:spPr>
          <a:xfrm>
            <a:off x="1028475" y="315310"/>
            <a:ext cx="7537456" cy="31898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smtClean="0"/>
              <a:t>Topic Name:</a:t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2800" dirty="0" smtClean="0"/>
              <a:t>An Analysis to </a:t>
            </a:r>
            <a:r>
              <a:rPr lang="en-US" sz="2800" dirty="0" err="1" smtClean="0"/>
              <a:t>deremine</a:t>
            </a:r>
            <a:r>
              <a:rPr lang="en-US" sz="2800" dirty="0" smtClean="0"/>
              <a:t> how e-commerce sites implement their business strategies using the dark web and to examine whether it works differently for regular internet e-commerce sites.</a:t>
            </a:r>
            <a:endParaRPr sz="2800" dirty="0"/>
          </a:p>
        </p:txBody>
      </p:sp>
      <p:sp>
        <p:nvSpPr>
          <p:cNvPr id="129" name="Google Shape;129;p16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>
            <a:spLocks noGrp="1"/>
          </p:cNvSpPr>
          <p:nvPr>
            <p:ph type="body" idx="1"/>
          </p:nvPr>
        </p:nvSpPr>
        <p:spPr>
          <a:xfrm>
            <a:off x="546538" y="1366346"/>
            <a:ext cx="8102247" cy="27969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US" sz="2400" i="0" dirty="0"/>
              <a:t>The dark web is the World Wide Web content that exists on </a:t>
            </a:r>
            <a:r>
              <a:rPr lang="en-US" sz="2400" i="0" dirty="0" smtClean="0"/>
              <a:t>deep nets ,</a:t>
            </a:r>
            <a:r>
              <a:rPr lang="en-US" sz="2400" i="0" dirty="0"/>
              <a:t> overlay networks that use the Internet but require specific software, configurations, or authorization to </a:t>
            </a:r>
            <a:r>
              <a:rPr lang="en-US" sz="2400" i="0" dirty="0" smtClean="0"/>
              <a:t>access. The </a:t>
            </a:r>
            <a:r>
              <a:rPr lang="en-US" sz="2400" i="0" dirty="0"/>
              <a:t>dark web forms a small part of the </a:t>
            </a:r>
            <a:r>
              <a:rPr lang="en-US" sz="2400" i="0" dirty="0" smtClean="0"/>
              <a:t>deep </a:t>
            </a:r>
            <a:r>
              <a:rPr lang="en-US" sz="2400" i="0" dirty="0"/>
              <a:t>web, the part of the Web not indexed by web search engines, although sometimes the term deep web is mistakenly used to refer specifically to the dark web.</a:t>
            </a:r>
            <a:endParaRPr lang="en-US" sz="1400" i="0" dirty="0" smtClean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3710152" y="409903"/>
            <a:ext cx="2879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Introduction</a:t>
            </a:r>
            <a:endParaRPr lang="en-US" sz="3600"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746234"/>
            <a:ext cx="7620000" cy="356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39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45" y="693683"/>
            <a:ext cx="7788165" cy="370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5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959" y="0"/>
            <a:ext cx="581222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45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There are plenty of </a:t>
            </a:r>
            <a:r>
              <a:rPr lang="en-US" sz="2800" dirty="0" err="1" smtClean="0"/>
              <a:t>eCommerce</a:t>
            </a:r>
            <a:r>
              <a:rPr lang="en-US" sz="2800" dirty="0" smtClean="0"/>
              <a:t> sites which sell counterfeit or grey-market goods on the Dark Web. These websites sell anything from pirated content to financial information, to illicit drugs and prescription pharmaceuticals. The now shut down </a:t>
            </a:r>
            <a:r>
              <a:rPr lang="en-US" sz="2800" u="sng" dirty="0" err="1" smtClean="0"/>
              <a:t>Alphabay</a:t>
            </a:r>
            <a:r>
              <a:rPr lang="en-US" sz="2800" dirty="0" smtClean="0"/>
              <a:t>, for example, basically </a:t>
            </a:r>
            <a:r>
              <a:rPr lang="en-US" sz="2800" u="sng" dirty="0" smtClean="0"/>
              <a:t>operated like eBay.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74810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/>
              <a:t>Literature Review:</a:t>
            </a:r>
            <a:endParaRPr sz="3200" dirty="0"/>
          </a:p>
        </p:txBody>
      </p:sp>
      <p:sp>
        <p:nvSpPr>
          <p:cNvPr id="140" name="Google Shape;140;p18"/>
          <p:cNvSpPr txBox="1">
            <a:spLocks noGrp="1"/>
          </p:cNvSpPr>
          <p:nvPr>
            <p:ph type="body" idx="1"/>
          </p:nvPr>
        </p:nvSpPr>
        <p:spPr>
          <a:xfrm>
            <a:off x="1104900" y="1569027"/>
            <a:ext cx="7581900" cy="3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sz="2000" b="1" dirty="0" smtClean="0"/>
              <a:t>Critical </a:t>
            </a:r>
            <a:r>
              <a:rPr lang="en-US" sz="2000" b="1" dirty="0"/>
              <a:t>Analysis of the Emerging Dark Web </a:t>
            </a:r>
            <a:r>
              <a:rPr lang="en-US" sz="2000" dirty="0" smtClean="0"/>
              <a:t>.</a:t>
            </a:r>
          </a:p>
          <a:p>
            <a:r>
              <a:rPr lang="en-US" sz="1800" dirty="0"/>
              <a:t>The core objectives of the research study are: </a:t>
            </a:r>
          </a:p>
          <a:p>
            <a:r>
              <a:rPr lang="en-US" sz="1800" dirty="0" smtClean="0"/>
              <a:t>To </a:t>
            </a:r>
            <a:r>
              <a:rPr lang="en-US" sz="1800" dirty="0"/>
              <a:t>find out the activities that helped by the dark web in a positive </a:t>
            </a:r>
            <a:r>
              <a:rPr lang="en-US" sz="1800" dirty="0" smtClean="0"/>
              <a:t>way</a:t>
            </a:r>
            <a:r>
              <a:rPr lang="en-US" sz="1800" dirty="0"/>
              <a:t> </a:t>
            </a:r>
            <a:r>
              <a:rPr lang="en-US" sz="1800" dirty="0" smtClean="0"/>
              <a:t>&amp; negative way.</a:t>
            </a:r>
            <a:endParaRPr lang="en-US" sz="1800" dirty="0"/>
          </a:p>
          <a:p>
            <a:r>
              <a:rPr lang="en-US" sz="1800" dirty="0" smtClean="0"/>
              <a:t>To </a:t>
            </a:r>
            <a:r>
              <a:rPr lang="en-US" sz="1800" dirty="0"/>
              <a:t>identify the ways those reduce the negative impacts of the dark </a:t>
            </a:r>
            <a:r>
              <a:rPr lang="en-US" sz="1800" dirty="0" smtClean="0"/>
              <a:t>web</a:t>
            </a:r>
            <a:r>
              <a:rPr lang="en-US" sz="1800" dirty="0"/>
              <a:t> </a:t>
            </a:r>
            <a:r>
              <a:rPr lang="en-US" sz="1800" dirty="0" smtClean="0"/>
              <a:t>&amp; using the dark web in a way that is more constructive.</a:t>
            </a:r>
            <a:endParaRPr lang="en-US" dirty="0"/>
          </a:p>
          <a:p>
            <a:pPr marL="495300" lvl="1" indent="0">
              <a:buNone/>
            </a:pPr>
            <a:r>
              <a:rPr lang="en-US" sz="1400" dirty="0" smtClean="0"/>
              <a:t>		</a:t>
            </a:r>
          </a:p>
          <a:p>
            <a:pPr marL="495300" lvl="1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By </a:t>
            </a:r>
            <a:r>
              <a:rPr lang="en-US" sz="1400" dirty="0" err="1"/>
              <a:t>Abdulmuttaleb</a:t>
            </a:r>
            <a:r>
              <a:rPr lang="en-US" sz="1400" dirty="0"/>
              <a:t> </a:t>
            </a:r>
            <a:r>
              <a:rPr lang="en-US" sz="1400" dirty="0" err="1"/>
              <a:t>Abduljalil</a:t>
            </a:r>
            <a:r>
              <a:rPr lang="en-US" sz="1400" dirty="0"/>
              <a:t> </a:t>
            </a:r>
          </a:p>
          <a:p>
            <a:pPr marL="495300" lvl="1" indent="0">
              <a:buNone/>
            </a:pPr>
            <a:r>
              <a:rPr lang="en-US" sz="1400" dirty="0" smtClean="0"/>
              <a:t>		Department </a:t>
            </a:r>
            <a:r>
              <a:rPr lang="en-US" sz="1400" dirty="0"/>
              <a:t>of Computing &amp; Information Systems </a:t>
            </a:r>
          </a:p>
          <a:p>
            <a:pPr marL="495300" lvl="1" indent="0">
              <a:buNone/>
            </a:pPr>
            <a:r>
              <a:rPr lang="en-US" sz="1400" dirty="0" smtClean="0"/>
              <a:t>		Cardiff </a:t>
            </a:r>
            <a:r>
              <a:rPr lang="en-US" sz="1400" dirty="0"/>
              <a:t>School of Management </a:t>
            </a:r>
          </a:p>
          <a:p>
            <a:pPr marL="495300" lvl="1" indent="0">
              <a:buNone/>
            </a:pPr>
            <a:r>
              <a:rPr lang="en-US" sz="1400" b="1" dirty="0" smtClean="0"/>
              <a:t>		Cardiff </a:t>
            </a:r>
            <a:r>
              <a:rPr lang="en-US" sz="1400" b="1" dirty="0"/>
              <a:t>Metropolitan University</a:t>
            </a:r>
            <a:endParaRPr lang="en-US" sz="900" dirty="0"/>
          </a:p>
        </p:txBody>
      </p:sp>
      <p:sp>
        <p:nvSpPr>
          <p:cNvPr id="141" name="Google Shape;141;p1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llia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441</Words>
  <Application>Microsoft Office PowerPoint</Application>
  <PresentationFormat>On-screen Show (16:9)</PresentationFormat>
  <Paragraphs>69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Roboto</vt:lpstr>
      <vt:lpstr>Calibri</vt:lpstr>
      <vt:lpstr>Arial</vt:lpstr>
      <vt:lpstr>Dosis</vt:lpstr>
      <vt:lpstr>William template</vt:lpstr>
      <vt:lpstr>CSE499A  RESEARCH  PROPOSAL</vt:lpstr>
      <vt:lpstr>GROUP MEMBERS- </vt:lpstr>
      <vt:lpstr>Topic Name:  An Analysis to deremine how e-commerce sites implement their business strategies using the dark web and to examine whether it works differently for regular internet e-commerce sites.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Literature Review:</vt:lpstr>
      <vt:lpstr>Literature Review:</vt:lpstr>
      <vt:lpstr>Literature Review</vt:lpstr>
      <vt:lpstr>OVERVIEW:</vt:lpstr>
      <vt:lpstr>OVERVIEW:</vt:lpstr>
      <vt:lpstr>OVERVIEW: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Facial Recognition System</dc:title>
  <cp:lastModifiedBy>Abdur Rakib Rahat</cp:lastModifiedBy>
  <cp:revision>26</cp:revision>
  <dcterms:modified xsi:type="dcterms:W3CDTF">2019-10-24T23:38:52Z</dcterms:modified>
</cp:coreProperties>
</file>