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30"/>
  </p:notesMasterIdLst>
  <p:sldIdLst>
    <p:sldId id="256" r:id="rId2"/>
    <p:sldId id="258" r:id="rId3"/>
    <p:sldId id="262" r:id="rId4"/>
    <p:sldId id="263" r:id="rId5"/>
    <p:sldId id="261" r:id="rId6"/>
    <p:sldId id="259" r:id="rId7"/>
    <p:sldId id="266" r:id="rId8"/>
    <p:sldId id="268" r:id="rId9"/>
    <p:sldId id="264" r:id="rId10"/>
    <p:sldId id="269" r:id="rId11"/>
    <p:sldId id="270" r:id="rId12"/>
    <p:sldId id="271" r:id="rId13"/>
    <p:sldId id="272" r:id="rId14"/>
    <p:sldId id="273" r:id="rId15"/>
    <p:sldId id="28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5" r:id="rId27"/>
    <p:sldId id="286" r:id="rId28"/>
    <p:sldId id="287" r:id="rId2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198" autoAdjust="0"/>
    <p:restoredTop sz="94660"/>
  </p:normalViewPr>
  <p:slideViewPr>
    <p:cSldViewPr>
      <p:cViewPr varScale="1">
        <p:scale>
          <a:sx n="57" d="100"/>
          <a:sy n="57" d="100"/>
        </p:scale>
        <p:origin x="-14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CDDA7278-C85E-442A-B855-BACD012B202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CE1474-24EA-42AC-8043-180FA0CB6038}" type="slidenum">
              <a:rPr lang="en-US"/>
              <a:pPr/>
              <a:t>1</a:t>
            </a:fld>
            <a:endParaRPr lang="en-US"/>
          </a:p>
        </p:txBody>
      </p:sp>
      <p:sp>
        <p:nvSpPr>
          <p:cNvPr id="174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3A5B62-4312-4D02-AE3C-C7B29C30CA5F}" type="slidenum">
              <a:rPr lang="en-US"/>
              <a:pPr/>
              <a:t>10</a:t>
            </a:fld>
            <a:endParaRPr lang="en-US"/>
          </a:p>
        </p:txBody>
      </p:sp>
      <p:sp>
        <p:nvSpPr>
          <p:cNvPr id="430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FA797-9EA5-4857-B57D-4089041D373C}" type="slidenum">
              <a:rPr lang="en-US"/>
              <a:pPr/>
              <a:t>11</a:t>
            </a:fld>
            <a:endParaRPr lang="en-US"/>
          </a:p>
        </p:txBody>
      </p:sp>
      <p:sp>
        <p:nvSpPr>
          <p:cNvPr id="471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5B2536-5AA3-4410-8022-11B0B64CD47B}" type="slidenum">
              <a:rPr lang="en-US"/>
              <a:pPr/>
              <a:t>12</a:t>
            </a:fld>
            <a:endParaRPr lang="en-US"/>
          </a:p>
        </p:txBody>
      </p:sp>
      <p:sp>
        <p:nvSpPr>
          <p:cNvPr id="481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8CE48-9E82-4F6F-96A8-9390831C360D}" type="slidenum">
              <a:rPr lang="en-US"/>
              <a:pPr/>
              <a:t>16</a:t>
            </a:fld>
            <a:endParaRPr lang="en-US"/>
          </a:p>
        </p:txBody>
      </p:sp>
      <p:sp>
        <p:nvSpPr>
          <p:cNvPr id="296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8F9EF9-C980-4302-ACC8-C2BEA51DAE30}" type="slidenum">
              <a:rPr lang="en-US"/>
              <a:pPr/>
              <a:t>17</a:t>
            </a:fld>
            <a:endParaRPr lang="en-US"/>
          </a:p>
        </p:txBody>
      </p:sp>
      <p:sp>
        <p:nvSpPr>
          <p:cNvPr id="163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855C80-4D10-4D59-92BB-391879810D11}" type="slidenum">
              <a:rPr lang="en-US"/>
              <a:pPr/>
              <a:t>18</a:t>
            </a:fld>
            <a:endParaRPr lang="en-US"/>
          </a:p>
        </p:txBody>
      </p:sp>
      <p:sp>
        <p:nvSpPr>
          <p:cNvPr id="174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17E243-EF18-40A0-BC6C-11AE1C82A6A3}" type="slidenum">
              <a:rPr lang="en-US"/>
              <a:pPr/>
              <a:t>19</a:t>
            </a:fld>
            <a:endParaRPr lang="en-US"/>
          </a:p>
        </p:txBody>
      </p:sp>
      <p:sp>
        <p:nvSpPr>
          <p:cNvPr id="184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CC5FFC-C7E1-4841-BAB4-FA441A5A776E}" type="slidenum">
              <a:rPr lang="en-US"/>
              <a:pPr/>
              <a:t>20</a:t>
            </a:fld>
            <a:endParaRPr lang="en-US"/>
          </a:p>
        </p:txBody>
      </p:sp>
      <p:sp>
        <p:nvSpPr>
          <p:cNvPr id="19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A3B127-B195-4C95-8E89-2AF959289F77}" type="slidenum">
              <a:rPr lang="en-US"/>
              <a:pPr/>
              <a:t>21</a:t>
            </a:fld>
            <a:endParaRPr lang="en-US"/>
          </a:p>
        </p:txBody>
      </p:sp>
      <p:sp>
        <p:nvSpPr>
          <p:cNvPr id="256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2DE6A2-8A29-4BAF-88BF-CCCB7139CDFA}" type="slidenum">
              <a:rPr lang="en-US"/>
              <a:pPr/>
              <a:t>22</a:t>
            </a:fld>
            <a:endParaRPr lang="en-US"/>
          </a:p>
        </p:txBody>
      </p:sp>
      <p:sp>
        <p:nvSpPr>
          <p:cNvPr id="215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24577B-800E-4D24-9931-9BCC95E5DEB3}" type="slidenum">
              <a:rPr lang="en-US"/>
              <a:pPr/>
              <a:t>2</a:t>
            </a:fld>
            <a:endParaRPr lang="en-US"/>
          </a:p>
        </p:txBody>
      </p:sp>
      <p:sp>
        <p:nvSpPr>
          <p:cNvPr id="102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63D748-9645-4EB0-AEF4-9F0095A7EE3A}" type="slidenum">
              <a:rPr lang="en-US"/>
              <a:pPr/>
              <a:t>24</a:t>
            </a:fld>
            <a:endParaRPr lang="en-US"/>
          </a:p>
        </p:txBody>
      </p:sp>
      <p:sp>
        <p:nvSpPr>
          <p:cNvPr id="276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716903-F9B2-43D1-B8BA-BDEE619D0CF4}" type="slidenum">
              <a:rPr lang="en-US"/>
              <a:pPr/>
              <a:t>3</a:t>
            </a:fld>
            <a:endParaRPr lang="en-US"/>
          </a:p>
        </p:txBody>
      </p:sp>
      <p:sp>
        <p:nvSpPr>
          <p:cNvPr id="235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2DF3EE-5C5F-4373-AF02-DB908196CD73}" type="slidenum">
              <a:rPr lang="en-US"/>
              <a:pPr/>
              <a:t>4</a:t>
            </a:fld>
            <a:endParaRPr lang="en-US"/>
          </a:p>
        </p:txBody>
      </p:sp>
      <p:sp>
        <p:nvSpPr>
          <p:cNvPr id="245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516F34-1AA3-4F74-AD82-D5CA71FA2DAB}" type="slidenum">
              <a:rPr lang="en-US"/>
              <a:pPr/>
              <a:t>5</a:t>
            </a:fld>
            <a:endParaRPr lang="en-US"/>
          </a:p>
        </p:txBody>
      </p:sp>
      <p:sp>
        <p:nvSpPr>
          <p:cNvPr id="19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07A161-4787-4583-AE54-7FFE3E392050}" type="slidenum">
              <a:rPr lang="en-US"/>
              <a:pPr/>
              <a:t>6</a:t>
            </a:fld>
            <a:endParaRPr lang="en-US"/>
          </a:p>
        </p:txBody>
      </p:sp>
      <p:sp>
        <p:nvSpPr>
          <p:cNvPr id="122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2A79CB-F6B7-4932-8512-D047EE334616}" type="slidenum">
              <a:rPr lang="en-US"/>
              <a:pPr/>
              <a:t>7</a:t>
            </a:fld>
            <a:endParaRPr lang="en-US"/>
          </a:p>
        </p:txBody>
      </p:sp>
      <p:sp>
        <p:nvSpPr>
          <p:cNvPr id="307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865DAE-2539-4BF0-A983-C11B7FFD9709}" type="slidenum">
              <a:rPr lang="en-US"/>
              <a:pPr/>
              <a:t>8</a:t>
            </a:fld>
            <a:endParaRPr lang="en-US"/>
          </a:p>
        </p:txBody>
      </p:sp>
      <p:sp>
        <p:nvSpPr>
          <p:cNvPr id="399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14F4E1-2559-48F0-87C9-5553A09628AB}" type="slidenum">
              <a:rPr lang="en-US"/>
              <a:pPr/>
              <a:t>9</a:t>
            </a:fld>
            <a:endParaRPr lang="en-US"/>
          </a:p>
        </p:txBody>
      </p:sp>
      <p:sp>
        <p:nvSpPr>
          <p:cNvPr id="276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2" name="Group 2"/>
          <p:cNvGrpSpPr>
            <a:grpSpLocks/>
          </p:cNvGrpSpPr>
          <p:nvPr/>
        </p:nvGrpSpPr>
        <p:grpSpPr bwMode="auto">
          <a:xfrm>
            <a:off x="0" y="1690688"/>
            <a:ext cx="9009063" cy="1052512"/>
            <a:chOff x="0" y="1536"/>
            <a:chExt cx="5675" cy="663"/>
          </a:xfrm>
        </p:grpSpPr>
        <p:grpSp>
          <p:nvGrpSpPr>
            <p:cNvPr id="5120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120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20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120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20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304800"/>
            <a:ext cx="7772400" cy="2085975"/>
          </a:xfrm>
        </p:spPr>
        <p:txBody>
          <a:bodyPr anchor="ctr" anchorCtr="1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6107113"/>
            <a:ext cx="6400800" cy="446087"/>
          </a:xfrm>
        </p:spPr>
        <p:txBody>
          <a:bodyPr anchor="ctr" anchorCtr="1"/>
          <a:lstStyle>
            <a:lvl1pPr marL="0" indent="0" algn="ctr">
              <a:buFont typeface="Wingdings" pitchFamily="2" charset="2"/>
              <a:buNone/>
              <a:defRPr>
                <a:solidFill>
                  <a:srgbClr val="0033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21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29400"/>
            <a:ext cx="1219200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30 May 2007</a:t>
            </a:r>
          </a:p>
        </p:txBody>
      </p:sp>
      <p:sp>
        <p:nvSpPr>
          <p:cNvPr id="5121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629400"/>
            <a:ext cx="28956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51216" name="Rectangle 1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7B6D1D1-8C98-4382-BF8E-9163C6E4803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217" name="Rectangle 17"/>
          <p:cNvSpPr>
            <a:spLocks noChangeArrowheads="1"/>
          </p:cNvSpPr>
          <p:nvPr/>
        </p:nvSpPr>
        <p:spPr bwMode="auto">
          <a:xfrm>
            <a:off x="2286000" y="5562600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003300"/>
                </a:solidFill>
              </a:rPr>
              <a:t>Corso di Programmazione++</a:t>
            </a:r>
          </a:p>
        </p:txBody>
      </p:sp>
      <p:sp>
        <p:nvSpPr>
          <p:cNvPr id="51218" name="Text Box 18"/>
          <p:cNvSpPr txBox="1">
            <a:spLocks noChangeArrowheads="1"/>
          </p:cNvSpPr>
          <p:nvPr/>
        </p:nvSpPr>
        <p:spPr bwMode="auto">
          <a:xfrm>
            <a:off x="2609850" y="2863850"/>
            <a:ext cx="39004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>
                <a:solidFill>
                  <a:srgbClr val="800000"/>
                </a:solidFill>
              </a:rPr>
              <a:t>Shahram Rahatlou</a:t>
            </a:r>
            <a:endParaRPr lang="en-US" sz="2800">
              <a:solidFill>
                <a:srgbClr val="800000"/>
              </a:solidFill>
            </a:endParaRPr>
          </a:p>
        </p:txBody>
      </p:sp>
      <p:pic>
        <p:nvPicPr>
          <p:cNvPr id="51219" name="Picture 19"/>
          <p:cNvPicPr>
            <a:picLocks noChangeAspect="1" noChangeArrowheads="1"/>
          </p:cNvPicPr>
          <p:nvPr/>
        </p:nvPicPr>
        <p:blipFill>
          <a:blip r:embed="rId2"/>
          <a:srcRect t="30704" r="9375"/>
          <a:stretch>
            <a:fillRect/>
          </a:stretch>
        </p:blipFill>
        <p:spPr bwMode="auto">
          <a:xfrm>
            <a:off x="2616200" y="3514725"/>
            <a:ext cx="38862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927100" y="5022850"/>
            <a:ext cx="727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33"/>
                </a:solidFill>
                <a:latin typeface="Courier New" pitchFamily="49" charset="0"/>
              </a:rPr>
              <a:t>http://www.roma1.infn.it/people/rahatlou/programmazione++/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30 May 2007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C91479-BBEE-47E7-9C14-6AFA028D07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4813" y="14288"/>
            <a:ext cx="2200275" cy="653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4288"/>
            <a:ext cx="6450013" cy="6538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30 May 2007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013859-4429-4ED9-B994-1EE54C4385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30 May 2007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650EBA-CF0A-4EC2-98A8-E5281AD25B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30 May 2007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E8DEDD-D763-4ECA-9AF6-DA3DD5EA43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696913"/>
            <a:ext cx="4324350" cy="5856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696913"/>
            <a:ext cx="4325938" cy="5856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30 May 2007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250850-3A07-4B42-9939-FC58D1AF01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30 May 2007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5614A4B-A95A-476D-972E-7A227E7D6B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30 May 2007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0356DC-7D80-48BB-BD30-10DDC464A8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30 May 2007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E09C1B-3881-4B4E-B5FB-9CF67CAF15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30 May 2007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906101F-70AF-4BD5-A109-CB0D89C4ED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30 May 2007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3913270-A788-49C1-8A80-DE513E4055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gray">
          <a:xfrm>
            <a:off x="322263" y="6207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14288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696913"/>
            <a:ext cx="8802688" cy="585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30 May 2007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629400"/>
            <a:ext cx="990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2"/>
                </a:solidFill>
              </a:defRPr>
            </a:lvl1pPr>
          </a:lstStyle>
          <a:p>
            <a:fld id="{6600A28B-E635-49D4-9D6F-058F540E72C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3505200" y="6597650"/>
            <a:ext cx="21002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tx2"/>
                </a:solidFill>
              </a:rPr>
              <a:t>Sh. Rahatlou, Programmazione++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q"/>
        <a:defRPr sz="2000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Ø"/>
        <a:defRPr>
          <a:solidFill>
            <a:schemeClr val="hlink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55000"/>
        <a:buChar char="•"/>
        <a:defRPr sz="1600">
          <a:solidFill>
            <a:srgbClr val="00660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v"/>
        <a:defRPr sz="1400">
          <a:solidFill>
            <a:schemeClr val="folHlink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v"/>
        <a:defRPr sz="1400">
          <a:solidFill>
            <a:schemeClr val="folHlink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v"/>
        <a:defRPr sz="1400">
          <a:solidFill>
            <a:schemeClr val="folHlink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v"/>
        <a:defRPr sz="1400">
          <a:solidFill>
            <a:schemeClr val="folHlink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v"/>
        <a:defRPr sz="1400">
          <a:solidFill>
            <a:schemeClr val="folHlink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root.cern.ch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abcalc.phys.uniroma1.it/home/rahatlou/root/doc/5.11.02/htmldoc/ClassIndex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erver/home/rahatlou/root/doc/5.11.02/htmldoc/ClassIndex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abcalc.phys.uniroma1.it/home/rahatlou/root/5.11.02/tutorials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Arguments of C++ Applications</a:t>
            </a:r>
            <a:br>
              <a:rPr lang="en-US" sz="3600" dirty="0"/>
            </a:br>
            <a:r>
              <a:rPr lang="en-US" sz="3600" dirty="0"/>
              <a:t>g++ </a:t>
            </a:r>
            <a:r>
              <a:rPr lang="en-US" sz="3600" dirty="0" smtClean="0"/>
              <a:t>options, Libraries</a:t>
            </a:r>
            <a:br>
              <a:rPr lang="en-US" sz="3600" dirty="0" smtClean="0"/>
            </a:b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smtClean="0"/>
              <a:t>Using ROOT Libraries</a:t>
            </a:r>
            <a:endParaRPr lang="en-US" sz="36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Roma, </a:t>
            </a:r>
            <a:r>
              <a:rPr lang="en-US" dirty="0" smtClean="0"/>
              <a:t>27 </a:t>
            </a:r>
            <a:r>
              <a:rPr lang="en-US" dirty="0"/>
              <a:t>April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F87D43-B658-4571-BD5A-8796169BE694}" type="slidenum">
              <a:rPr lang="en-US"/>
              <a:pPr/>
              <a:t>10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Levels of Optimization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76200" y="990600"/>
            <a:ext cx="8874125" cy="502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 -O1 Optimize.  Optimizing compilation takes somewhat more time, and a lot more memory for a large function.</a:t>
            </a:r>
          </a:p>
          <a:p>
            <a:endParaRPr lang="en-US" sz="1200" b="1"/>
          </a:p>
          <a:p>
            <a:r>
              <a:rPr lang="en-US" sz="1200" b="1"/>
              <a:t>           With -O, the compiler tries to reduce code size and execution time, without performing any optimizations</a:t>
            </a:r>
          </a:p>
          <a:p>
            <a:r>
              <a:rPr lang="en-US" sz="1200" b="1"/>
              <a:t>           that take a great deal of compilation time.</a:t>
            </a:r>
          </a:p>
          <a:p>
            <a:endParaRPr lang="en-US" sz="1200" b="1"/>
          </a:p>
          <a:p>
            <a:r>
              <a:rPr lang="en-US" sz="1200" b="1"/>
              <a:t>           -O turns on the following optimization flags: -fdefer-pop -fmerge-constants -fthread-jumps -floop-optimize</a:t>
            </a:r>
          </a:p>
          <a:p>
            <a:r>
              <a:rPr lang="en-US" sz="1200" b="1"/>
              <a:t>           -fif-conversion -fif-conversion2 -fdelayed-branch -fguess-branch-probability -fcprop-registers</a:t>
            </a:r>
          </a:p>
          <a:p>
            <a:endParaRPr lang="en-US" sz="1200" b="1"/>
          </a:p>
          <a:p>
            <a:r>
              <a:rPr lang="en-US" sz="1200" b="1"/>
              <a:t>           -O also turns on -fomit-frame-pointer on machines where doing so does not interfere with debugging.</a:t>
            </a:r>
          </a:p>
          <a:p>
            <a:endParaRPr lang="en-US" sz="1200" b="1"/>
          </a:p>
          <a:p>
            <a:r>
              <a:rPr lang="en-US" sz="1200" b="1"/>
              <a:t>-O2 Optimize even more.  GCC performs nearly all supported optimizations that do not involve a space-speed</a:t>
            </a:r>
          </a:p>
          <a:p>
            <a:r>
              <a:rPr lang="en-US" sz="1200" b="1"/>
              <a:t>           tradeoff.  The compiler does not perform loop unrolling or function inlining when you specify -O2.  As com-</a:t>
            </a:r>
          </a:p>
          <a:p>
            <a:r>
              <a:rPr lang="en-US" sz="1200" b="1"/>
              <a:t>           pared to -O, this option increases both compilation time and the performance of the generated code.</a:t>
            </a:r>
          </a:p>
          <a:p>
            <a:endParaRPr lang="en-US" sz="1200" b="1"/>
          </a:p>
          <a:p>
            <a:r>
              <a:rPr lang="en-US" sz="1200" b="1"/>
              <a:t>           -O2 turns on all optimization flags specified by -O.  It also turns on the following optimization flags:</a:t>
            </a:r>
          </a:p>
          <a:p>
            <a:r>
              <a:rPr lang="en-US" sz="1200" b="1"/>
              <a:t>           -fforce-mem -foptimize-sibling-calls -fstrength-reduce -fcse-follow-jumps  -fcse-skip-blocks -fre-</a:t>
            </a:r>
          </a:p>
          <a:p>
            <a:r>
              <a:rPr lang="en-US" sz="1200" b="1"/>
              <a:t>           run-cse-after-loop  -frerun-loop-opt -fgcse  -fgcse-lm  -fgcse-sm  -fgcse-las -fdelete-null-pointer-checks</a:t>
            </a:r>
          </a:p>
          <a:p>
            <a:r>
              <a:rPr lang="en-US" sz="1200" b="1"/>
              <a:t>           -fexpensive-optimizations -fregmove -fschedule-insns  -fschedule-insns2 -fsched-interblock  -fsched-spec</a:t>
            </a:r>
          </a:p>
          <a:p>
            <a:r>
              <a:rPr lang="en-US" sz="1200" b="1"/>
              <a:t>           -fcaller-saves -fpeephole2 -freorder-blocks  -freorder-functions -fstrict-aliasing -funit-at-a-time</a:t>
            </a:r>
          </a:p>
          <a:p>
            <a:r>
              <a:rPr lang="en-US" sz="1200" b="1"/>
              <a:t>           -falign-functions  -falign-jumps -falign-loops  -falign-labels -fcrossjumping</a:t>
            </a:r>
          </a:p>
          <a:p>
            <a:endParaRPr lang="en-US" sz="1200" b="1"/>
          </a:p>
          <a:p>
            <a:r>
              <a:rPr lang="en-US" sz="1200" b="1"/>
              <a:t>           Please note the warning under -fgcse about invoking -O2 on programs that use computed gotos.</a:t>
            </a:r>
          </a:p>
          <a:p>
            <a:endParaRPr lang="en-US" sz="1200" b="1"/>
          </a:p>
          <a:p>
            <a:r>
              <a:rPr lang="en-US" sz="1200" b="1">
                <a:solidFill>
                  <a:schemeClr val="folHlink"/>
                </a:solidFill>
              </a:rPr>
              <a:t>-O3 Optimize yet more.  -O3 turns on all optimizations specified by -O2 and also turns on the -finline-func-</a:t>
            </a:r>
          </a:p>
          <a:p>
            <a:r>
              <a:rPr lang="en-US" sz="1200" b="1">
                <a:solidFill>
                  <a:schemeClr val="folHlink"/>
                </a:solidFill>
              </a:rPr>
              <a:t>           tions, -fweb and -frename-registers options.</a:t>
            </a:r>
          </a:p>
          <a:p>
            <a:endParaRPr lang="en-US" sz="1200" b="1">
              <a:solidFill>
                <a:schemeClr val="folHlink"/>
              </a:solidFill>
            </a:endParaRPr>
          </a:p>
          <a:p>
            <a:r>
              <a:rPr lang="en-US" sz="1200" b="1"/>
              <a:t>-O0 Do not optimize.  This is the default.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408488" y="5715000"/>
            <a:ext cx="3744912" cy="64135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You should notice the difference</a:t>
            </a:r>
            <a:br>
              <a:rPr lang="en-US" sz="1800">
                <a:solidFill>
                  <a:schemeClr val="bg1"/>
                </a:solidFill>
              </a:rPr>
            </a:br>
            <a:r>
              <a:rPr lang="en-US" sz="1800">
                <a:solidFill>
                  <a:schemeClr val="bg1"/>
                </a:solidFill>
              </a:rPr>
              <a:t>in your application when using –O3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942D89-B8A4-4BE2-AB96-CA0C21E8E552}" type="slidenum">
              <a:rPr lang="en-US"/>
              <a:pPr/>
              <a:t>11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Passing Arguments to C++ Applications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495800"/>
            <a:ext cx="8802688" cy="2057400"/>
          </a:xfrm>
        </p:spPr>
        <p:txBody>
          <a:bodyPr/>
          <a:lstStyle/>
          <a:p>
            <a:r>
              <a:rPr lang="en-US" b="1">
                <a:latin typeface="Courier New" pitchFamily="49" charset="0"/>
              </a:rPr>
              <a:t>argc</a:t>
            </a:r>
            <a:r>
              <a:rPr lang="en-US"/>
              <a:t> is number of command line arguments</a:t>
            </a:r>
          </a:p>
          <a:p>
            <a:pPr lvl="1"/>
            <a:r>
              <a:rPr lang="en-US"/>
              <a:t>it includes the name of the application as well!</a:t>
            </a:r>
          </a:p>
          <a:p>
            <a:pPr lvl="1"/>
            <a:endParaRPr lang="en-US"/>
          </a:p>
          <a:p>
            <a:r>
              <a:rPr lang="en-US" b="1">
                <a:latin typeface="Courier New" pitchFamily="49" charset="0"/>
              </a:rPr>
              <a:t>argv</a:t>
            </a:r>
            <a:r>
              <a:rPr lang="en-US"/>
              <a:t>  is vector of pointers to characters</a:t>
            </a:r>
          </a:p>
          <a:p>
            <a:pPr lvl="1"/>
            <a:r>
              <a:rPr lang="en-US"/>
              <a:t>interprets each set  of disjoint characters as a token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152400" y="838200"/>
            <a:ext cx="6469063" cy="307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// app2.cpp</a:t>
            </a:r>
          </a:p>
          <a:p>
            <a:endParaRPr lang="en-US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#include &lt;iostream&gt;</a:t>
            </a:r>
          </a:p>
          <a:p>
            <a:r>
              <a:rPr lang="en-US" b="1">
                <a:latin typeface="Courier New" pitchFamily="49" charset="0"/>
              </a:rPr>
              <a:t>using namespace std;</a:t>
            </a:r>
          </a:p>
          <a:p>
            <a:endParaRPr lang="en-US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int main(int argc, char* argv[]) {</a:t>
            </a:r>
          </a:p>
          <a:p>
            <a:endParaRPr lang="en-US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  cout &lt;&lt; "# of cmd line arguments argc: " &lt;&lt; argc &lt;&lt; endl;</a:t>
            </a:r>
          </a:p>
          <a:p>
            <a:r>
              <a:rPr lang="en-US" b="1">
                <a:latin typeface="Courier New" pitchFamily="49" charset="0"/>
              </a:rPr>
              <a:t>  cout &lt;&lt; "argv[0]: " &lt;&lt; argv[0] &lt;&lt; endl;</a:t>
            </a:r>
          </a:p>
          <a:p>
            <a:endParaRPr lang="en-US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  cout &lt;&lt; "Running " &lt;&lt; argv[0] &lt;&lt; endl;</a:t>
            </a:r>
          </a:p>
          <a:p>
            <a:endParaRPr lang="en-US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  return 0;</a:t>
            </a:r>
          </a:p>
          <a:p>
            <a:r>
              <a:rPr lang="en-US" b="1">
                <a:latin typeface="Courier New" pitchFamily="49" charset="0"/>
              </a:rPr>
              <a:t>}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4953000" y="2895600"/>
            <a:ext cx="3973513" cy="13144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$ g++ -o app2  app2.cpp</a:t>
            </a:r>
          </a:p>
          <a:p>
            <a:r>
              <a:rPr lang="en-US" sz="1600" b="1">
                <a:latin typeface="Courier New" pitchFamily="49" charset="0"/>
              </a:rPr>
              <a:t>$ ./app2</a:t>
            </a:r>
          </a:p>
          <a:p>
            <a:r>
              <a:rPr lang="en-US" sz="1600" b="1">
                <a:latin typeface="Courier New" pitchFamily="49" charset="0"/>
              </a:rPr>
              <a:t># of cmd line arguments argc: 1</a:t>
            </a:r>
          </a:p>
          <a:p>
            <a:r>
              <a:rPr lang="en-US" sz="1600" b="1">
                <a:latin typeface="Courier New" pitchFamily="49" charset="0"/>
              </a:rPr>
              <a:t>argv[0]: ./app2</a:t>
            </a:r>
          </a:p>
          <a:p>
            <a:r>
              <a:rPr lang="en-US" sz="1600" b="1">
                <a:latin typeface="Courier New" pitchFamily="49" charset="0"/>
              </a:rPr>
              <a:t>Running ./app2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D8C635-CA3B-43BE-8A51-72D2B0DC6109}" type="slidenum">
              <a:rPr lang="en-US"/>
              <a:pPr/>
              <a:t>12</a:t>
            </a:fld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Passing non-string values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52400" y="762000"/>
            <a:ext cx="6270625" cy="5213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>
                <a:latin typeface="Courier New" pitchFamily="49" charset="0"/>
              </a:rPr>
              <a:t>// args.cpp</a:t>
            </a:r>
          </a:p>
          <a:p>
            <a:r>
              <a:rPr lang="en-US" sz="1200" b="1">
                <a:latin typeface="Courier New" pitchFamily="49" charset="0"/>
              </a:rPr>
              <a:t>#include &lt;iostream&gt;</a:t>
            </a:r>
          </a:p>
          <a:p>
            <a:r>
              <a:rPr lang="en-US" sz="1200" b="1">
                <a:latin typeface="Courier New" pitchFamily="49" charset="0"/>
              </a:rPr>
              <a:t>using namespace std;</a:t>
            </a:r>
          </a:p>
          <a:p>
            <a:endParaRPr lang="en-US" sz="1200" b="1">
              <a:latin typeface="Courier New" pitchFamily="49" charset="0"/>
            </a:endParaRPr>
          </a:p>
          <a:p>
            <a:r>
              <a:rPr lang="en-US" sz="1200" b="1">
                <a:latin typeface="Courier New" pitchFamily="49" charset="0"/>
              </a:rPr>
              <a:t>int main(int argc, char* argv[]) {</a:t>
            </a:r>
          </a:p>
          <a:p>
            <a:r>
              <a:rPr lang="en-US" sz="1200" b="1">
                <a:latin typeface="Courier New" pitchFamily="49" charset="0"/>
              </a:rPr>
              <a:t>  cout &lt;&lt; "# of cmd line arguments argc: " &lt;&lt; argc &lt;&lt; endl;</a:t>
            </a:r>
          </a:p>
          <a:p>
            <a:r>
              <a:rPr lang="en-US" sz="1200" b="1">
                <a:latin typeface="Courier New" pitchFamily="49" charset="0"/>
              </a:rPr>
              <a:t>  cout &lt;&lt; "argv[0]: " &lt;&lt; argv[0] &lt;&lt; endl;</a:t>
            </a:r>
          </a:p>
          <a:p>
            <a:endParaRPr lang="en-US" sz="1200" b="1">
              <a:latin typeface="Courier New" pitchFamily="49" charset="0"/>
            </a:endParaRPr>
          </a:p>
          <a:p>
            <a:r>
              <a:rPr lang="en-US" sz="1200" b="1">
                <a:latin typeface="Courier New" pitchFamily="49" charset="0"/>
              </a:rPr>
              <a:t>  if(argc &lt; 4 ) {</a:t>
            </a:r>
          </a:p>
          <a:p>
            <a:r>
              <a:rPr lang="en-US" sz="1200" b="1">
                <a:latin typeface="Courier New" pitchFamily="49" charset="0"/>
              </a:rPr>
              <a:t>    cout &lt;&lt; "Error... not enough arguments!" &lt;&lt; endl;</a:t>
            </a:r>
          </a:p>
          <a:p>
            <a:r>
              <a:rPr lang="en-US" sz="1200" b="1">
                <a:latin typeface="Courier New" pitchFamily="49" charset="0"/>
              </a:rPr>
              <a:t>    cout &lt;&lt; "Usage: args &lt;integer&gt; &lt;double&gt; &lt;string&gt;" &lt;&lt; endl;</a:t>
            </a:r>
          </a:p>
          <a:p>
            <a:r>
              <a:rPr lang="en-US" sz="1200" b="1">
                <a:latin typeface="Courier New" pitchFamily="49" charset="0"/>
              </a:rPr>
              <a:t>    cout &lt;&lt; "now exiting..." &lt;&lt; endl;</a:t>
            </a:r>
          </a:p>
          <a:p>
            <a:r>
              <a:rPr lang="en-US" sz="1200" b="1">
                <a:latin typeface="Courier New" pitchFamily="49" charset="0"/>
              </a:rPr>
              <a:t>    return -1; // can be used by user to determine error condition</a:t>
            </a:r>
          </a:p>
          <a:p>
            <a:r>
              <a:rPr lang="en-US" sz="1200" b="1">
                <a:latin typeface="Courier New" pitchFamily="49" charset="0"/>
              </a:rPr>
              <a:t>  }</a:t>
            </a:r>
          </a:p>
          <a:p>
            <a:endParaRPr lang="en-US" sz="1200" b="1">
              <a:latin typeface="Courier New" pitchFamily="49" charset="0"/>
            </a:endParaRPr>
          </a:p>
          <a:p>
            <a:r>
              <a:rPr lang="en-US" sz="1200" b="1">
                <a:latin typeface="Courier New" pitchFamily="49" charset="0"/>
              </a:rPr>
              <a:t>  int index = atoi( argv[1] );</a:t>
            </a:r>
          </a:p>
          <a:p>
            <a:r>
              <a:rPr lang="en-US" sz="1200" b="1">
                <a:latin typeface="Courier New" pitchFamily="49" charset="0"/>
              </a:rPr>
              <a:t>  double mean = atof( argv[2] );</a:t>
            </a:r>
          </a:p>
          <a:p>
            <a:r>
              <a:rPr lang="en-US" sz="1200" b="1">
                <a:latin typeface="Courier New" pitchFamily="49" charset="0"/>
              </a:rPr>
              <a:t>  std::string name( argv[3] );</a:t>
            </a:r>
          </a:p>
          <a:p>
            <a:endParaRPr lang="en-US" sz="1200" b="1">
              <a:latin typeface="Courier New" pitchFamily="49" charset="0"/>
            </a:endParaRPr>
          </a:p>
          <a:p>
            <a:r>
              <a:rPr lang="en-US" sz="1200" b="1">
                <a:latin typeface="Courier New" pitchFamily="49" charset="0"/>
              </a:rPr>
              <a:t>  cout &lt;&lt; "Running " &lt;&lt; argv[0]</a:t>
            </a:r>
          </a:p>
          <a:p>
            <a:r>
              <a:rPr lang="en-US" sz="1200" b="1">
                <a:latin typeface="Courier New" pitchFamily="49" charset="0"/>
              </a:rPr>
              <a:t>       &lt;&lt; " with "</a:t>
            </a:r>
          </a:p>
          <a:p>
            <a:r>
              <a:rPr lang="en-US" sz="1200" b="1">
                <a:latin typeface="Courier New" pitchFamily="49" charset="0"/>
              </a:rPr>
              <a:t>       &lt;&lt; "index: " &lt;&lt; index</a:t>
            </a:r>
          </a:p>
          <a:p>
            <a:r>
              <a:rPr lang="en-US" sz="1200" b="1">
                <a:latin typeface="Courier New" pitchFamily="49" charset="0"/>
              </a:rPr>
              <a:t>       &lt;&lt; ", mean: " &lt;&lt; mean</a:t>
            </a:r>
          </a:p>
          <a:p>
            <a:r>
              <a:rPr lang="en-US" sz="1200" b="1">
                <a:latin typeface="Courier New" pitchFamily="49" charset="0"/>
              </a:rPr>
              <a:t>       &lt;&lt; ", name: " &lt;&lt; name</a:t>
            </a:r>
          </a:p>
          <a:p>
            <a:r>
              <a:rPr lang="en-US" sz="1200" b="1">
                <a:latin typeface="Courier New" pitchFamily="49" charset="0"/>
              </a:rPr>
              <a:t>       &lt;&lt; endl;</a:t>
            </a:r>
          </a:p>
          <a:p>
            <a:endParaRPr lang="en-US" sz="1200" b="1">
              <a:latin typeface="Courier New" pitchFamily="49" charset="0"/>
            </a:endParaRPr>
          </a:p>
          <a:p>
            <a:r>
              <a:rPr lang="en-US" sz="1200" b="1">
                <a:latin typeface="Courier New" pitchFamily="49" charset="0"/>
              </a:rPr>
              <a:t>  return 0;</a:t>
            </a:r>
          </a:p>
          <a:p>
            <a:r>
              <a:rPr lang="en-US" sz="1200" b="1">
                <a:latin typeface="Courier New" pitchFamily="49" charset="0"/>
              </a:rPr>
              <a:t>}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625850" y="3200400"/>
            <a:ext cx="5213350" cy="34448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1">
                <a:latin typeface="Courier New" pitchFamily="49" charset="0"/>
              </a:rPr>
              <a:t>$ ./args</a:t>
            </a:r>
          </a:p>
          <a:p>
            <a:r>
              <a:rPr lang="en-US" sz="1000" b="1">
                <a:latin typeface="Courier New" pitchFamily="49" charset="0"/>
              </a:rPr>
              <a:t># of cmd line arguments argc: 1</a:t>
            </a:r>
          </a:p>
          <a:p>
            <a:r>
              <a:rPr lang="en-US" sz="1000" b="1">
                <a:latin typeface="Courier New" pitchFamily="49" charset="0"/>
              </a:rPr>
              <a:t>argv[0]: ./args</a:t>
            </a:r>
          </a:p>
          <a:p>
            <a:r>
              <a:rPr lang="en-US" sz="1000" b="1">
                <a:latin typeface="Courier New" pitchFamily="49" charset="0"/>
              </a:rPr>
              <a:t>Error... not enough arguments!</a:t>
            </a:r>
          </a:p>
          <a:p>
            <a:r>
              <a:rPr lang="en-US" sz="1000" b="1">
                <a:latin typeface="Courier New" pitchFamily="49" charset="0"/>
              </a:rPr>
              <a:t>Usage: args &lt;integer&gt; &lt;double&gt; &lt;string&gt;</a:t>
            </a:r>
          </a:p>
          <a:p>
            <a:r>
              <a:rPr lang="en-US" sz="1000" b="1">
                <a:latin typeface="Courier New" pitchFamily="49" charset="0"/>
              </a:rPr>
              <a:t>now exiting...</a:t>
            </a:r>
          </a:p>
          <a:p>
            <a:r>
              <a:rPr lang="en-US" sz="1000" b="1">
                <a:latin typeface="Courier New" pitchFamily="49" charset="0"/>
              </a:rPr>
              <a:t>$ ./args 34</a:t>
            </a:r>
          </a:p>
          <a:p>
            <a:r>
              <a:rPr lang="en-US" sz="1000" b="1">
                <a:latin typeface="Courier New" pitchFamily="49" charset="0"/>
              </a:rPr>
              <a:t># of cmd line arguments argc: 2</a:t>
            </a:r>
          </a:p>
          <a:p>
            <a:r>
              <a:rPr lang="en-US" sz="1000" b="1">
                <a:latin typeface="Courier New" pitchFamily="49" charset="0"/>
              </a:rPr>
              <a:t>argv[0]: ./args</a:t>
            </a:r>
          </a:p>
          <a:p>
            <a:r>
              <a:rPr lang="en-US" sz="1000" b="1">
                <a:latin typeface="Courier New" pitchFamily="49" charset="0"/>
              </a:rPr>
              <a:t>Error... not enough arguments!</a:t>
            </a:r>
          </a:p>
          <a:p>
            <a:r>
              <a:rPr lang="en-US" sz="1000" b="1">
                <a:latin typeface="Courier New" pitchFamily="49" charset="0"/>
              </a:rPr>
              <a:t>Usage: args &lt;integer&gt; &lt;double&gt; &lt;string&gt;</a:t>
            </a:r>
          </a:p>
          <a:p>
            <a:r>
              <a:rPr lang="en-US" sz="1000" b="1">
                <a:latin typeface="Courier New" pitchFamily="49" charset="0"/>
              </a:rPr>
              <a:t>now exiting...</a:t>
            </a:r>
          </a:p>
          <a:p>
            <a:r>
              <a:rPr lang="en-US" sz="1000" b="1">
                <a:latin typeface="Courier New" pitchFamily="49" charset="0"/>
              </a:rPr>
              <a:t>$ ./args 34 3</a:t>
            </a:r>
          </a:p>
          <a:p>
            <a:r>
              <a:rPr lang="en-US" sz="1000" b="1">
                <a:latin typeface="Courier New" pitchFamily="49" charset="0"/>
              </a:rPr>
              <a:t># of cmd line arguments argc: 3</a:t>
            </a:r>
          </a:p>
          <a:p>
            <a:r>
              <a:rPr lang="en-US" sz="1000" b="1">
                <a:latin typeface="Courier New" pitchFamily="49" charset="0"/>
              </a:rPr>
              <a:t>argv[0]: ./args</a:t>
            </a:r>
          </a:p>
          <a:p>
            <a:r>
              <a:rPr lang="en-US" sz="1000" b="1">
                <a:latin typeface="Courier New" pitchFamily="49" charset="0"/>
              </a:rPr>
              <a:t>Error... not enough arguments!</a:t>
            </a:r>
          </a:p>
          <a:p>
            <a:r>
              <a:rPr lang="en-US" sz="1000" b="1">
                <a:latin typeface="Courier New" pitchFamily="49" charset="0"/>
              </a:rPr>
              <a:t>Usage: args &lt;integer&gt; &lt;double&gt; &lt;string&gt;</a:t>
            </a:r>
          </a:p>
          <a:p>
            <a:r>
              <a:rPr lang="en-US" sz="1000" b="1">
                <a:latin typeface="Courier New" pitchFamily="49" charset="0"/>
              </a:rPr>
              <a:t>now exiting...</a:t>
            </a:r>
          </a:p>
          <a:p>
            <a:r>
              <a:rPr lang="en-US" sz="1000" b="1">
                <a:latin typeface="Courier New" pitchFamily="49" charset="0"/>
              </a:rPr>
              <a:t>$ ./args 34 3.1322 sprogrammazione</a:t>
            </a:r>
          </a:p>
          <a:p>
            <a:r>
              <a:rPr lang="en-US" sz="1000" b="1">
                <a:latin typeface="Courier New" pitchFamily="49" charset="0"/>
              </a:rPr>
              <a:t># of cmd line arguments argc: 4</a:t>
            </a:r>
          </a:p>
          <a:p>
            <a:r>
              <a:rPr lang="en-US" sz="1000" b="1">
                <a:latin typeface="Courier New" pitchFamily="49" charset="0"/>
              </a:rPr>
              <a:t>argv[0]: ./args</a:t>
            </a:r>
          </a:p>
          <a:p>
            <a:r>
              <a:rPr lang="en-US" sz="1000" b="1">
                <a:latin typeface="Courier New" pitchFamily="49" charset="0"/>
              </a:rPr>
              <a:t>Running ./args with index: 34, mean: 3.1322, name: sprogrammazione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6207125" y="785813"/>
            <a:ext cx="2784475" cy="8255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atoi: converts char to int</a:t>
            </a:r>
          </a:p>
          <a:p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atof: converts char to double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6157913" y="1917700"/>
            <a:ext cx="2909887" cy="8255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User responsibility to check</a:t>
            </a:r>
            <a:br>
              <a:rPr lang="en-US" sz="1600">
                <a:solidFill>
                  <a:schemeClr val="bg1"/>
                </a:solidFill>
              </a:rPr>
            </a:br>
            <a:r>
              <a:rPr lang="en-US" sz="1600">
                <a:solidFill>
                  <a:schemeClr val="bg1"/>
                </a:solidFill>
              </a:rPr>
              <a:t>validity of arguments provided</a:t>
            </a:r>
            <a:br>
              <a:rPr lang="en-US" sz="1600">
                <a:solidFill>
                  <a:schemeClr val="bg1"/>
                </a:solidFill>
              </a:rPr>
            </a:br>
            <a:r>
              <a:rPr lang="en-US" sz="1600">
                <a:solidFill>
                  <a:schemeClr val="bg1"/>
                </a:solidFill>
              </a:rPr>
              <a:t>at runtime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from file with </a:t>
            </a:r>
            <a:r>
              <a:rPr lang="en-US" b="1" dirty="0" err="1" smtClean="0">
                <a:latin typeface="Courier New" pitchFamily="49" charset="0"/>
              </a:rPr>
              <a:t>ifstream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0356DC-7D80-48BB-BD30-10DDC464A8C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04800" y="833021"/>
            <a:ext cx="8001000" cy="52629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// </a:t>
            </a:r>
            <a:r>
              <a:rPr lang="en-US" b="1" dirty="0" smtClean="0">
                <a:latin typeface="Courier New" pitchFamily="49" charset="0"/>
              </a:rPr>
              <a:t>readfile.cc</a:t>
            </a:r>
            <a:endParaRPr lang="en-US" b="1" dirty="0">
              <a:latin typeface="Courier New" pitchFamily="49" charset="0"/>
            </a:endParaRPr>
          </a:p>
          <a:p>
            <a:endParaRPr lang="en-US" b="1" dirty="0" smtClean="0">
              <a:latin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</a:rPr>
              <a:t>#include &lt;</a:t>
            </a:r>
            <a:r>
              <a:rPr lang="en-US" dirty="0" err="1" smtClean="0">
                <a:latin typeface="Courier New" pitchFamily="49" charset="0"/>
              </a:rPr>
              <a:t>iostream</a:t>
            </a:r>
            <a:r>
              <a:rPr lang="en-US" dirty="0" smtClean="0">
                <a:latin typeface="Courier New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2"/>
                </a:solidFill>
                <a:latin typeface="Courier New" pitchFamily="49" charset="0"/>
              </a:rPr>
              <a:t>#include &lt;</a:t>
            </a: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</a:rPr>
              <a:t>fstream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</a:rPr>
              <a:t>&gt; // both input and output streams</a:t>
            </a:r>
          </a:p>
          <a:p>
            <a:r>
              <a:rPr lang="en-US" dirty="0" smtClean="0">
                <a:latin typeface="Courier New" pitchFamily="49" charset="0"/>
              </a:rPr>
              <a:t>#include &lt;string&gt;</a:t>
            </a:r>
          </a:p>
          <a:p>
            <a:endParaRPr lang="en-US" dirty="0" smtClean="0">
              <a:latin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</a:rPr>
              <a:t>using namespace std;</a:t>
            </a:r>
          </a:p>
          <a:p>
            <a:endParaRPr lang="en-US" dirty="0" smtClean="0">
              <a:latin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main() {</a:t>
            </a:r>
          </a:p>
          <a:p>
            <a:endParaRPr lang="en-US" dirty="0" smtClean="0">
              <a:latin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</a:rPr>
              <a:t>  // file name</a:t>
            </a:r>
          </a:p>
          <a:p>
            <a:r>
              <a:rPr lang="en-US" dirty="0" smtClean="0">
                <a:latin typeface="Courier New" pitchFamily="49" charset="0"/>
              </a:rPr>
              <a:t>  const char filename[30] = "input.txt";</a:t>
            </a:r>
          </a:p>
          <a:p>
            <a:endParaRPr lang="en-US" dirty="0" smtClean="0">
              <a:latin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</a:rPr>
              <a:t>  // create object for input file</a:t>
            </a:r>
          </a:p>
          <a:p>
            <a:r>
              <a:rPr lang="en-US" dirty="0" smtClean="0">
                <a:latin typeface="Courier New" pitchFamily="49" charset="0"/>
              </a:rPr>
              <a:t>  </a:t>
            </a: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</a:rPr>
              <a:t>ifstream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</a:rPr>
              <a:t>infile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</a:rPr>
              <a:t>(filename);</a:t>
            </a:r>
            <a:r>
              <a:rPr lang="en-US" dirty="0" smtClean="0">
                <a:latin typeface="Courier New" pitchFamily="49" charset="0"/>
              </a:rPr>
              <a:t> //input file object</a:t>
            </a:r>
          </a:p>
          <a:p>
            <a:endParaRPr lang="en-US" dirty="0" smtClean="0">
              <a:latin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</a:rPr>
              <a:t>  // string to hold each line</a:t>
            </a:r>
          </a:p>
          <a:p>
            <a:r>
              <a:rPr lang="en-US" dirty="0" smtClean="0">
                <a:latin typeface="Courier New" pitchFamily="49" charset="0"/>
              </a:rPr>
              <a:t>  string line;</a:t>
            </a:r>
          </a:p>
          <a:p>
            <a:endParaRPr lang="en-US" dirty="0" smtClean="0">
              <a:latin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</a:rPr>
              <a:t>  // make sure input file is open otherwise exit</a:t>
            </a:r>
          </a:p>
          <a:p>
            <a:r>
              <a:rPr lang="en-US" dirty="0" smtClean="0">
                <a:latin typeface="Courier New" pitchFamily="49" charset="0"/>
              </a:rPr>
              <a:t>  if(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!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</a:rPr>
              <a:t>infile.is_open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en-US" dirty="0" smtClean="0">
                <a:latin typeface="Courier New" pitchFamily="49" charset="0"/>
              </a:rPr>
              <a:t>) {</a:t>
            </a:r>
          </a:p>
          <a:p>
            <a:r>
              <a:rPr lang="en-US" dirty="0" smtClean="0">
                <a:latin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</a:rPr>
              <a:t>cerr</a:t>
            </a:r>
            <a:r>
              <a:rPr lang="en-US" dirty="0" smtClean="0">
                <a:latin typeface="Courier New" pitchFamily="49" charset="0"/>
              </a:rPr>
              <a:t> &lt;&lt; "cant open input file" &lt;&lt; </a:t>
            </a:r>
            <a:r>
              <a:rPr lang="en-US" dirty="0" err="1" smtClean="0">
                <a:latin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</a:rPr>
              <a:t>    return -1;</a:t>
            </a:r>
          </a:p>
          <a:p>
            <a:r>
              <a:rPr lang="en-US" dirty="0" smtClean="0">
                <a:latin typeface="Courier New" pitchFamily="49" charset="0"/>
              </a:rPr>
              <a:t>  }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724400" y="2133600"/>
            <a:ext cx="3816045" cy="58477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You need to create an output stream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object which communicates with the file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029200" y="5486400"/>
            <a:ext cx="3096810" cy="83099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Better than a plain file!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You can ask the object if the file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is actually there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input lines with </a:t>
            </a:r>
            <a:r>
              <a:rPr lang="en-US" b="1" dirty="0" err="1" smtClean="0">
                <a:latin typeface="Courier New" pitchFamily="49" charset="0"/>
              </a:rPr>
              <a:t>sscanf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0356DC-7D80-48BB-BD30-10DDC464A8C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81000" y="685800"/>
            <a:ext cx="8001000" cy="59093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// </a:t>
            </a:r>
            <a:r>
              <a:rPr lang="en-US" b="1" dirty="0" smtClean="0">
                <a:latin typeface="Courier New" pitchFamily="49" charset="0"/>
              </a:rPr>
              <a:t>readfile.cc -- continued</a:t>
            </a:r>
            <a:endParaRPr lang="en-US" b="1" dirty="0">
              <a:latin typeface="Courier New" pitchFamily="49" charset="0"/>
            </a:endParaRPr>
          </a:p>
          <a:p>
            <a:endParaRPr lang="en-US" dirty="0" smtClean="0">
              <a:latin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</a:rPr>
              <a:t>  // variables to read in from file at each line</a:t>
            </a:r>
          </a:p>
          <a:p>
            <a:r>
              <a:rPr lang="en-US" dirty="0" smtClean="0">
                <a:latin typeface="Courier New" pitchFamily="49" charset="0"/>
              </a:rPr>
              <a:t>  char </a:t>
            </a:r>
            <a:r>
              <a:rPr lang="en-US" dirty="0" err="1" smtClean="0">
                <a:latin typeface="Courier New" pitchFamily="49" charset="0"/>
              </a:rPr>
              <a:t>nome</a:t>
            </a:r>
            <a:r>
              <a:rPr lang="en-US" dirty="0" smtClean="0">
                <a:latin typeface="Courier New" pitchFamily="49" charset="0"/>
              </a:rPr>
              <a:t>[30];</a:t>
            </a:r>
          </a:p>
          <a:p>
            <a:r>
              <a:rPr lang="en-US" dirty="0" smtClean="0">
                <a:latin typeface="Courier New" pitchFamily="49" charset="0"/>
              </a:rPr>
              <a:t>  double </a:t>
            </a:r>
            <a:r>
              <a:rPr lang="en-US" dirty="0" err="1" smtClean="0">
                <a:latin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</a:rPr>
              <a:t>errpos</a:t>
            </a:r>
            <a:r>
              <a:rPr lang="en-US" dirty="0" smtClean="0">
                <a:latin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</a:rPr>
              <a:t>  float </a:t>
            </a:r>
            <a:r>
              <a:rPr lang="en-US" dirty="0" err="1" smtClean="0">
                <a:latin typeface="Courier New" pitchFamily="49" charset="0"/>
              </a:rPr>
              <a:t>errneg</a:t>
            </a:r>
            <a:r>
              <a:rPr lang="en-US" dirty="0" smtClean="0">
                <a:latin typeface="Courier New" pitchFamily="49" charset="0"/>
              </a:rPr>
              <a:t>;</a:t>
            </a:r>
          </a:p>
          <a:p>
            <a:endParaRPr lang="en-US" dirty="0" smtClean="0">
              <a:latin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</a:rPr>
              <a:t>  // loop over file until end-of-file</a:t>
            </a:r>
          </a:p>
          <a:p>
            <a:r>
              <a:rPr lang="en-US" dirty="0" smtClean="0">
                <a:latin typeface="Courier New" pitchFamily="49" charset="0"/>
              </a:rPr>
              <a:t>  while(!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infile.eof() </a:t>
            </a:r>
            <a:r>
              <a:rPr lang="en-US" dirty="0" smtClean="0">
                <a:latin typeface="Courier New" pitchFamily="49" charset="0"/>
              </a:rPr>
              <a:t>) {</a:t>
            </a:r>
          </a:p>
          <a:p>
            <a:r>
              <a:rPr lang="en-US" b="1" dirty="0" smtClean="0">
                <a:latin typeface="Courier New" pitchFamily="49" charset="0"/>
              </a:rPr>
              <a:t>     // get current line</a:t>
            </a:r>
          </a:p>
          <a:p>
            <a:r>
              <a:rPr lang="en-US" b="1" dirty="0" smtClean="0">
                <a:latin typeface="Courier New" pitchFamily="49" charset="0"/>
              </a:rPr>
              <a:t>     </a:t>
            </a:r>
            <a:r>
              <a:rPr lang="en-US" b="1" dirty="0" err="1" smtClean="0">
                <a:latin typeface="Courier New" pitchFamily="49" charset="0"/>
              </a:rPr>
              <a:t>getline</a:t>
            </a:r>
            <a:r>
              <a:rPr lang="en-US" b="1" dirty="0" smtClean="0">
                <a:latin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</a:rPr>
              <a:t>infile,line</a:t>
            </a:r>
            <a:r>
              <a:rPr lang="en-US" b="1" dirty="0" smtClean="0">
                <a:latin typeface="Courier New" pitchFamily="49" charset="0"/>
              </a:rPr>
              <a:t>);</a:t>
            </a:r>
          </a:p>
          <a:p>
            <a:r>
              <a:rPr lang="en-US" b="1" dirty="0" smtClean="0">
                <a:latin typeface="Courier New" pitchFamily="49" charset="0"/>
              </a:rPr>
              <a:t>     if( line == "\n" || line == "" ) continue;</a:t>
            </a:r>
          </a:p>
          <a:p>
            <a:endParaRPr lang="en-US" b="1" dirty="0" smtClean="0">
              <a:latin typeface="Courier New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</a:rPr>
              <a:t>     // parse line with the provided format and put data in variables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</a:rPr>
              <a:t>     // NB: USING POINTERS TO VARIABLES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</a:rPr>
              <a:t>     // format:  %s string    %f  float   %lf  double 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</a:rPr>
              <a:t>sscanf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</a:rPr>
              <a:t>line.c_str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</a:rPr>
              <a:t>(),"%s %lf %lf %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</a:rPr>
              <a:t>f",nome,&amp;val,&amp;errpos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</a:rPr>
              <a:t>, &amp;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</a:rPr>
              <a:t>errneg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</a:rPr>
              <a:t>);</a:t>
            </a:r>
          </a:p>
          <a:p>
            <a:endParaRPr lang="en-US" b="1" dirty="0" smtClean="0">
              <a:latin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</a:rPr>
              <a:t>     // print out for debug purposes</a:t>
            </a:r>
          </a:p>
          <a:p>
            <a:r>
              <a:rPr lang="en-US" b="1" dirty="0" smtClean="0">
                <a:latin typeface="Courier New" pitchFamily="49" charset="0"/>
              </a:rPr>
              <a:t>     </a:t>
            </a:r>
            <a:r>
              <a:rPr lang="en-US" b="1" dirty="0" err="1" smtClean="0">
                <a:latin typeface="Courier New" pitchFamily="49" charset="0"/>
              </a:rPr>
              <a:t>cout</a:t>
            </a:r>
            <a:r>
              <a:rPr lang="en-US" b="1" dirty="0" smtClean="0">
                <a:latin typeface="Courier New" pitchFamily="49" charset="0"/>
              </a:rPr>
              <a:t> &lt;&lt; "</a:t>
            </a:r>
            <a:r>
              <a:rPr lang="en-US" b="1" dirty="0" err="1" smtClean="0">
                <a:latin typeface="Courier New" pitchFamily="49" charset="0"/>
              </a:rPr>
              <a:t>nome</a:t>
            </a:r>
            <a:r>
              <a:rPr lang="en-US" b="1" dirty="0" smtClean="0">
                <a:latin typeface="Courier New" pitchFamily="49" charset="0"/>
              </a:rPr>
              <a:t>: " &lt;&lt; </a:t>
            </a:r>
            <a:r>
              <a:rPr lang="en-US" b="1" dirty="0" err="1" smtClean="0">
                <a:latin typeface="Courier New" pitchFamily="49" charset="0"/>
              </a:rPr>
              <a:t>nome</a:t>
            </a:r>
            <a:endParaRPr lang="en-US" b="1" dirty="0" smtClean="0">
              <a:latin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</a:rPr>
              <a:t>         &lt;&lt; "\</a:t>
            </a:r>
            <a:r>
              <a:rPr lang="en-US" b="1" dirty="0" err="1" smtClean="0">
                <a:latin typeface="Courier New" pitchFamily="49" charset="0"/>
              </a:rPr>
              <a:t>tvalore</a:t>
            </a:r>
            <a:r>
              <a:rPr lang="en-US" b="1" dirty="0" smtClean="0">
                <a:latin typeface="Courier New" pitchFamily="49" charset="0"/>
              </a:rPr>
              <a:t>: " &lt;&lt; </a:t>
            </a:r>
            <a:r>
              <a:rPr lang="en-US" b="1" dirty="0" err="1" smtClean="0">
                <a:latin typeface="Courier New" pitchFamily="49" charset="0"/>
              </a:rPr>
              <a:t>val</a:t>
            </a:r>
            <a:r>
              <a:rPr lang="en-US" b="1" dirty="0" smtClean="0">
                <a:latin typeface="Courier New" pitchFamily="49" charset="0"/>
              </a:rPr>
              <a:t> &lt;&lt; "\</a:t>
            </a:r>
            <a:r>
              <a:rPr lang="en-US" b="1" dirty="0" err="1" smtClean="0">
                <a:latin typeface="Courier New" pitchFamily="49" charset="0"/>
              </a:rPr>
              <a:t>terr</a:t>
            </a:r>
            <a:r>
              <a:rPr lang="en-US" b="1" dirty="0" smtClean="0">
                <a:latin typeface="Courier New" pitchFamily="49" charset="0"/>
              </a:rPr>
              <a:t> pos: " &lt;&lt; </a:t>
            </a:r>
            <a:r>
              <a:rPr lang="en-US" b="1" dirty="0" err="1" smtClean="0">
                <a:latin typeface="Courier New" pitchFamily="49" charset="0"/>
              </a:rPr>
              <a:t>errpos</a:t>
            </a:r>
            <a:endParaRPr lang="en-US" b="1" dirty="0" smtClean="0">
              <a:latin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</a:rPr>
              <a:t>         &lt;&lt; "\</a:t>
            </a:r>
            <a:r>
              <a:rPr lang="en-US" b="1" dirty="0" err="1" smtClean="0">
                <a:latin typeface="Courier New" pitchFamily="49" charset="0"/>
              </a:rPr>
              <a:t>terr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neg</a:t>
            </a:r>
            <a:r>
              <a:rPr lang="en-US" b="1" dirty="0" smtClean="0">
                <a:latin typeface="Courier New" pitchFamily="49" charset="0"/>
              </a:rPr>
              <a:t>: " &lt;&lt; </a:t>
            </a:r>
            <a:r>
              <a:rPr lang="en-US" b="1" dirty="0" err="1" smtClean="0">
                <a:latin typeface="Courier New" pitchFamily="49" charset="0"/>
              </a:rPr>
              <a:t>errneg</a:t>
            </a:r>
            <a:r>
              <a:rPr lang="en-US" b="1" dirty="0" smtClean="0">
                <a:latin typeface="Courier New" pitchFamily="49" charset="0"/>
              </a:rPr>
              <a:t> &lt;&lt; </a:t>
            </a:r>
            <a:r>
              <a:rPr lang="en-US" b="1" dirty="0" err="1" smtClean="0">
                <a:latin typeface="Courier New" pitchFamily="49" charset="0"/>
              </a:rPr>
              <a:t>endl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r>
              <a:rPr lang="en-US" b="1" dirty="0" smtClean="0">
                <a:latin typeface="Courier New" pitchFamily="49" charset="0"/>
              </a:rPr>
              <a:t>  } // !</a:t>
            </a:r>
            <a:r>
              <a:rPr lang="en-US" b="1" dirty="0" err="1" smtClean="0">
                <a:latin typeface="Courier New" pitchFamily="49" charset="0"/>
              </a:rPr>
              <a:t>eof</a:t>
            </a:r>
            <a:endParaRPr lang="en-US" b="1" dirty="0" smtClean="0">
              <a:latin typeface="Courier New" pitchFamily="49" charset="0"/>
            </a:endParaRPr>
          </a:p>
          <a:p>
            <a:endParaRPr lang="en-US" b="1" dirty="0" smtClean="0">
              <a:latin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</a:rPr>
              <a:t>infile.close</a:t>
            </a:r>
            <a:r>
              <a:rPr lang="en-US" b="1" dirty="0" smtClean="0">
                <a:latin typeface="Courier New" pitchFamily="49" charset="0"/>
              </a:rPr>
              <a:t>(); </a:t>
            </a:r>
            <a:r>
              <a:rPr lang="en-US" b="1" dirty="0" smtClean="0">
                <a:latin typeface="Courier New" pitchFamily="49" charset="0"/>
              </a:rPr>
              <a:t>// close input file before exiting</a:t>
            </a:r>
            <a:endParaRPr lang="en-US" b="1" dirty="0" smtClean="0">
              <a:latin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</a:rPr>
              <a:t>  return 0;</a:t>
            </a:r>
          </a:p>
          <a:p>
            <a:r>
              <a:rPr lang="en-US" b="1" dirty="0" smtClean="0">
                <a:latin typeface="Courier New" pitchFamily="49" charset="0"/>
              </a:rPr>
              <a:t>}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648200" y="2234625"/>
            <a:ext cx="3276859" cy="58477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Boolean method tells you whether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end-of-file has been reached yet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Libraries: ROOT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0356DC-7D80-48BB-BD30-10DDC464A8C7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 descr="root.png"/>
          <p:cNvPicPr>
            <a:picLocks noChangeAspect="1"/>
          </p:cNvPicPr>
          <p:nvPr/>
        </p:nvPicPr>
        <p:blipFill>
          <a:blip r:embed="rId2"/>
          <a:srcRect l="18333" t="18837" r="19167" b="58201"/>
          <a:stretch>
            <a:fillRect/>
          </a:stretch>
        </p:blipFill>
        <p:spPr>
          <a:xfrm>
            <a:off x="87086" y="2438400"/>
            <a:ext cx="8980714" cy="1676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June 2007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31FD79-284D-42F7-A61F-D60320281ECD}" type="slidenum">
              <a:rPr lang="en-US"/>
              <a:pPr/>
              <a:t>16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you can use ROOT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ROOT provides extensive set of tools for data analysis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 1D histograms to plot your data</a:t>
            </a:r>
          </a:p>
          <a:p>
            <a:endParaRPr lang="en-US" dirty="0"/>
          </a:p>
          <a:p>
            <a:r>
              <a:rPr lang="en-US" dirty="0"/>
              <a:t>Use canvas provided by root to store the histogram as output in a file (</a:t>
            </a:r>
            <a:r>
              <a:rPr lang="en-US" dirty="0" err="1"/>
              <a:t>eps</a:t>
            </a:r>
            <a:r>
              <a:rPr lang="en-US" dirty="0"/>
              <a:t> or gif)</a:t>
            </a:r>
          </a:p>
          <a:p>
            <a:endParaRPr lang="en-US" dirty="0"/>
          </a:p>
          <a:p>
            <a:r>
              <a:rPr lang="en-US" dirty="0"/>
              <a:t>Use root functionalities to make your plot nicer</a:t>
            </a:r>
          </a:p>
          <a:p>
            <a:pPr lvl="1"/>
            <a:r>
              <a:rPr lang="en-US" dirty="0"/>
              <a:t>Change color, labels, names, fonts</a:t>
            </a:r>
          </a:p>
          <a:p>
            <a:pPr lvl="1"/>
            <a:endParaRPr lang="en-US" dirty="0"/>
          </a:p>
          <a:p>
            <a:r>
              <a:rPr lang="en-US" dirty="0"/>
              <a:t>Become familiar with using external libraries without access to source files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oot.png"/>
          <p:cNvPicPr>
            <a:picLocks noChangeAspect="1"/>
          </p:cNvPicPr>
          <p:nvPr/>
        </p:nvPicPr>
        <p:blipFill>
          <a:blip r:embed="rId3"/>
          <a:srcRect l="16667" t="2436" r="17500"/>
          <a:stretch>
            <a:fillRect/>
          </a:stretch>
        </p:blipFill>
        <p:spPr>
          <a:xfrm>
            <a:off x="914400" y="685800"/>
            <a:ext cx="7792256" cy="5867400"/>
          </a:xfrm>
          <a:prstGeom prst="rect">
            <a:avLst/>
          </a:prstGeom>
        </p:spPr>
      </p:pic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June 2007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3BB8E6-2DBD-4440-868D-362E2A9028EB}" type="slidenum">
              <a:rPr lang="en-US"/>
              <a:pPr/>
              <a:t>17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root: An object oriented data analysis framework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5181600" y="3200400"/>
            <a:ext cx="342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hlink"/>
                </a:solidFill>
              </a:rPr>
              <a:t>Reference guide is all you need!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4343400" y="685800"/>
            <a:ext cx="314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hlinkClick r:id="rId4"/>
              </a:rPr>
              <a:t>http://root.cern.ch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June 2007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6F9222-F97E-4975-81F2-5561DE2D2931}" type="slidenum">
              <a:rPr lang="en-US"/>
              <a:pPr/>
              <a:t>18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 and Libraries are All You Need!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968375" y="711200"/>
            <a:ext cx="7337425" cy="336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bg1"/>
                </a:solidFill>
              </a:rPr>
              <a:t>Reference Guide -&gt; Class and Members Reference Guide -&gt; Your Favorite Class</a:t>
            </a:r>
          </a:p>
        </p:txBody>
      </p:sp>
      <p:pic>
        <p:nvPicPr>
          <p:cNvPr id="7" name="Picture 6" descr="TH1F.png"/>
          <p:cNvPicPr>
            <a:picLocks noChangeAspect="1"/>
          </p:cNvPicPr>
          <p:nvPr/>
        </p:nvPicPr>
        <p:blipFill>
          <a:blip r:embed="rId3"/>
          <a:srcRect l="17500" t="4076" r="20000"/>
          <a:stretch>
            <a:fillRect/>
          </a:stretch>
        </p:blipFill>
        <p:spPr>
          <a:xfrm>
            <a:off x="1066800" y="1142999"/>
            <a:ext cx="7010400" cy="5466737"/>
          </a:xfrm>
          <a:prstGeom prst="rect">
            <a:avLst/>
          </a:prstGeom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800600" y="3505200"/>
            <a:ext cx="3588611" cy="83099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You can also the complete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html reference guide to your machine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for offline access (~300 MB)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June 2007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C51267-996F-4B97-A973-2DBC0E3D1556}" type="slidenum">
              <a:rPr lang="en-US"/>
              <a:pPr/>
              <a:t>19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Documentation During Our Lab Sessions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From outside use root.cern.ch or 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labcalc.phys.uniroma1.it/home/rahatlou/root/5.22.00/htmldoc/ClassIndex.html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From your working stations:</a:t>
            </a:r>
            <a:br>
              <a:rPr lang="en-US" dirty="0"/>
            </a:b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server/home/rahatlou/root/5.22.00/htmldoc/ClassIndex.html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57B162-4A59-4C2B-BC0A-5DEF1293613D}" type="slidenum">
              <a:rPr lang="en-US"/>
              <a:pPr/>
              <a:t>2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Options of g++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52400" y="968375"/>
            <a:ext cx="88392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b="1">
                <a:latin typeface="Courier New" pitchFamily="49" charset="0"/>
              </a:rPr>
              <a:t>$ man g++</a:t>
            </a:r>
          </a:p>
          <a:p>
            <a:endParaRPr lang="en-US" sz="1200" b="1">
              <a:latin typeface="Courier New" pitchFamily="49" charset="0"/>
            </a:endParaRPr>
          </a:p>
          <a:p>
            <a:r>
              <a:rPr lang="en-US" sz="1200" b="1">
                <a:latin typeface="Courier New" pitchFamily="49" charset="0"/>
              </a:rPr>
              <a:t>GCC(1)                                GNU                               GCC(1)</a:t>
            </a:r>
          </a:p>
          <a:p>
            <a:endParaRPr lang="en-US" sz="1200" b="1">
              <a:latin typeface="Courier New" pitchFamily="49" charset="0"/>
            </a:endParaRPr>
          </a:p>
          <a:p>
            <a:r>
              <a:rPr lang="en-US" sz="1200" b="1">
                <a:latin typeface="Courier New" pitchFamily="49" charset="0"/>
              </a:rPr>
              <a:t>NAME</a:t>
            </a:r>
          </a:p>
          <a:p>
            <a:r>
              <a:rPr lang="en-US" sz="1200" b="1">
                <a:latin typeface="Courier New" pitchFamily="49" charset="0"/>
              </a:rPr>
              <a:t>       gcc - GNU project C and C++ compiler</a:t>
            </a:r>
          </a:p>
          <a:p>
            <a:endParaRPr lang="en-US" sz="1200" b="1">
              <a:latin typeface="Courier New" pitchFamily="49" charset="0"/>
            </a:endParaRPr>
          </a:p>
          <a:p>
            <a:r>
              <a:rPr lang="en-US" sz="1200" b="1">
                <a:latin typeface="Courier New" pitchFamily="49" charset="0"/>
              </a:rPr>
              <a:t>SYNOPSIS</a:t>
            </a:r>
          </a:p>
          <a:p>
            <a:r>
              <a:rPr lang="en-US" sz="1200" b="1">
                <a:latin typeface="Courier New" pitchFamily="49" charset="0"/>
              </a:rPr>
              <a:t>       gcc [-c|-S|-E] [-std=standard]</a:t>
            </a:r>
          </a:p>
          <a:p>
            <a:r>
              <a:rPr lang="en-US" sz="1200" b="1">
                <a:latin typeface="Courier New" pitchFamily="49" charset="0"/>
              </a:rPr>
              <a:t>           [-g] [-pg] [-Olevel]</a:t>
            </a:r>
          </a:p>
          <a:p>
            <a:r>
              <a:rPr lang="en-US" sz="1200" b="1">
                <a:latin typeface="Courier New" pitchFamily="49" charset="0"/>
              </a:rPr>
              <a:t>           [-Wwarn...] [-pedantic]</a:t>
            </a:r>
          </a:p>
          <a:p>
            <a:r>
              <a:rPr lang="en-US" sz="1200" b="1">
                <a:latin typeface="Courier New" pitchFamily="49" charset="0"/>
              </a:rPr>
              <a:t>           [-Idir...] [-Ldir...]</a:t>
            </a:r>
          </a:p>
          <a:p>
            <a:r>
              <a:rPr lang="en-US" sz="1200" b="1">
                <a:latin typeface="Courier New" pitchFamily="49" charset="0"/>
              </a:rPr>
              <a:t>           [-Dmacro[=defn]...] [-Umacro]</a:t>
            </a:r>
          </a:p>
          <a:p>
            <a:r>
              <a:rPr lang="en-US" sz="1200" b="1">
                <a:latin typeface="Courier New" pitchFamily="49" charset="0"/>
              </a:rPr>
              <a:t>           [-foption...] [-mmachine-option...]</a:t>
            </a:r>
          </a:p>
          <a:p>
            <a:r>
              <a:rPr lang="en-US" sz="1200" b="1">
                <a:latin typeface="Courier New" pitchFamily="49" charset="0"/>
              </a:rPr>
              <a:t>           [-o outfile] infile...</a:t>
            </a:r>
          </a:p>
          <a:p>
            <a:endParaRPr lang="en-US" sz="1200" b="1">
              <a:latin typeface="Courier New" pitchFamily="49" charset="0"/>
            </a:endParaRPr>
          </a:p>
          <a:p>
            <a:r>
              <a:rPr lang="en-US" sz="1200" b="1">
                <a:latin typeface="Courier New" pitchFamily="49" charset="0"/>
              </a:rPr>
              <a:t>       Only the most useful options are listed here; see below for the remainder.  </a:t>
            </a:r>
          </a:p>
          <a:p>
            <a:r>
              <a:rPr lang="en-US" sz="1200" b="1">
                <a:latin typeface="Courier New" pitchFamily="49" charset="0"/>
              </a:rPr>
              <a:t>       g++ accepts mostly the same options</a:t>
            </a:r>
          </a:p>
          <a:p>
            <a:r>
              <a:rPr lang="en-US" sz="1200" b="1">
                <a:latin typeface="Courier New" pitchFamily="49" charset="0"/>
              </a:rPr>
              <a:t>       as gcc.</a:t>
            </a:r>
          </a:p>
          <a:p>
            <a:endParaRPr lang="en-US" sz="1200" b="1">
              <a:latin typeface="Courier New" pitchFamily="49" charset="0"/>
            </a:endParaRPr>
          </a:p>
          <a:p>
            <a:r>
              <a:rPr lang="en-US" sz="1200" b="1">
                <a:latin typeface="Courier New" pitchFamily="49" charset="0"/>
              </a:rPr>
              <a:t>DESCRIPTION</a:t>
            </a:r>
          </a:p>
          <a:p>
            <a:r>
              <a:rPr lang="en-US" sz="1200" b="1">
                <a:latin typeface="Courier New" pitchFamily="49" charset="0"/>
              </a:rPr>
              <a:t>       When you invoke GCC, it normally does preprocessing, compilation, assembly and linking. </a:t>
            </a:r>
          </a:p>
          <a:p>
            <a:r>
              <a:rPr lang="en-US" sz="1200" b="1">
                <a:latin typeface="Courier New" pitchFamily="49" charset="0"/>
              </a:rPr>
              <a:t>       The ``overall options'‘allow you to stop this process at an intermediate stage.</a:t>
            </a:r>
          </a:p>
          <a:p>
            <a:r>
              <a:rPr lang="en-US" sz="1200" b="1">
                <a:latin typeface="Courier New" pitchFamily="49" charset="0"/>
              </a:rPr>
              <a:t>       For example, the -c option says not to run the linker.</a:t>
            </a:r>
          </a:p>
          <a:p>
            <a:r>
              <a:rPr lang="en-US" sz="1200" b="1">
                <a:latin typeface="Courier New" pitchFamily="49" charset="0"/>
              </a:rPr>
              <a:t>       Then the output consists of object files output by the assembler.</a:t>
            </a:r>
          </a:p>
          <a:p>
            <a:endParaRPr lang="en-US" sz="1200" b="1">
              <a:latin typeface="Courier New" pitchFamily="49" charset="0"/>
            </a:endParaRPr>
          </a:p>
          <a:p>
            <a:r>
              <a:rPr lang="en-US" sz="1200" b="1">
                <a:latin typeface="Courier New" pitchFamily="49" charset="0"/>
              </a:rPr>
              <a:t>       Other options are passed on to one stage of processing.  Some options control the</a:t>
            </a:r>
          </a:p>
          <a:p>
            <a:r>
              <a:rPr lang="en-US" sz="1200" b="1">
                <a:latin typeface="Courier New" pitchFamily="49" charset="0"/>
              </a:rPr>
              <a:t>       preprocessor and others the compiler itself.  Yet other options control the assembler</a:t>
            </a:r>
          </a:p>
          <a:p>
            <a:r>
              <a:rPr lang="en-US" sz="1200" b="1">
                <a:latin typeface="Courier New" pitchFamily="49" charset="0"/>
              </a:rPr>
              <a:t>       and linker; most of these are not documented here, since you rarely need to use any</a:t>
            </a:r>
          </a:p>
          <a:p>
            <a:r>
              <a:rPr lang="en-US" sz="1200" b="1">
                <a:latin typeface="Courier New" pitchFamily="49" charset="0"/>
              </a:rPr>
              <a:t>       of them.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June 2007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78151D-0B40-493D-9993-6E3AE9524B1C}" type="slidenum">
              <a:rPr lang="en-US"/>
              <a:pPr/>
              <a:t>20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root libraries and header files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98104" y="3581400"/>
            <a:ext cx="8207696" cy="304698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</a:rPr>
              <a:t>setenv</a:t>
            </a:r>
            <a:r>
              <a:rPr lang="en-US" sz="1600" dirty="0">
                <a:latin typeface="Courier New" pitchFamily="49" charset="0"/>
              </a:rPr>
              <a:t> ROOTSYS /</a:t>
            </a:r>
            <a:r>
              <a:rPr lang="en-US" sz="1600" dirty="0" smtClean="0">
                <a:latin typeface="Courier New" pitchFamily="49" charset="0"/>
              </a:rPr>
              <a:t>home/</a:t>
            </a:r>
            <a:r>
              <a:rPr lang="en-US" sz="1600" dirty="0" err="1" smtClean="0">
                <a:latin typeface="Courier New" pitchFamily="49" charset="0"/>
              </a:rPr>
              <a:t>rahatlou</a:t>
            </a:r>
            <a:r>
              <a:rPr lang="en-US" sz="1600" dirty="0" smtClean="0">
                <a:latin typeface="Courier New" pitchFamily="49" charset="0"/>
              </a:rPr>
              <a:t>/root/5.22.00</a:t>
            </a:r>
            <a:endParaRPr lang="en-US" sz="1600" dirty="0">
              <a:latin typeface="Courier New" pitchFamily="49" charset="0"/>
            </a:endParaRPr>
          </a:p>
          <a:p>
            <a:endParaRPr lang="en-US" sz="1600" dirty="0">
              <a:latin typeface="Courier New" pitchFamily="49" charset="0"/>
            </a:endParaRP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</a:rPr>
              <a:t>setenv</a:t>
            </a:r>
            <a:r>
              <a:rPr lang="en-US" sz="1600" dirty="0">
                <a:latin typeface="Courier New" pitchFamily="49" charset="0"/>
              </a:rPr>
              <a:t> LD_LIBRARY_PATH $</a:t>
            </a:r>
            <a:r>
              <a:rPr lang="en-US" sz="1600" dirty="0" smtClean="0">
                <a:latin typeface="Courier New" pitchFamily="49" charset="0"/>
              </a:rPr>
              <a:t>ROOTSYS/lib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on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tcsh</a:t>
            </a:r>
            <a:r>
              <a:rPr lang="en-US" sz="1600" dirty="0" smtClean="0">
                <a:latin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$ export</a:t>
            </a:r>
            <a:r>
              <a:rPr lang="en-US" sz="1600" dirty="0" smtClean="0">
                <a:latin typeface="Courier New" pitchFamily="49" charset="0"/>
              </a:rPr>
              <a:t> LD_LIBRARY_PATH=$ROOTSYS/lib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on bash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  <a:p>
            <a:endParaRPr lang="en-US" sz="1600" dirty="0">
              <a:latin typeface="Courier New" pitchFamily="49" charset="0"/>
            </a:endParaRP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$ g++ -o app1 app1.cpp `$ROOTSYS/bin/root-</a:t>
            </a:r>
            <a:r>
              <a:rPr lang="en-US" sz="1600" dirty="0" err="1">
                <a:latin typeface="Courier New" pitchFamily="49" charset="0"/>
              </a:rPr>
              <a:t>config</a:t>
            </a:r>
            <a:r>
              <a:rPr lang="en-US" sz="1600" dirty="0">
                <a:latin typeface="Courier New" pitchFamily="49" charset="0"/>
              </a:rPr>
              <a:t> --</a:t>
            </a:r>
            <a:r>
              <a:rPr lang="en-US" sz="1600" dirty="0" err="1">
                <a:latin typeface="Courier New" pitchFamily="49" charset="0"/>
              </a:rPr>
              <a:t>cflags</a:t>
            </a:r>
            <a:r>
              <a:rPr lang="en-US" sz="1600" dirty="0">
                <a:latin typeface="Courier New" pitchFamily="49" charset="0"/>
              </a:rPr>
              <a:t> --</a:t>
            </a:r>
            <a:r>
              <a:rPr lang="en-US" sz="1600" dirty="0" err="1">
                <a:latin typeface="Courier New" pitchFamily="49" charset="0"/>
              </a:rPr>
              <a:t>libs`</a:t>
            </a:r>
            <a:endParaRPr lang="en-US" sz="1600" dirty="0">
              <a:latin typeface="Courier New" pitchFamily="49" charset="0"/>
            </a:endParaRPr>
          </a:p>
          <a:p>
            <a:endParaRPr lang="en-US" sz="1600" dirty="0">
              <a:latin typeface="Courier New" pitchFamily="49" charset="0"/>
            </a:endParaRP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$ ./app1</a:t>
            </a:r>
          </a:p>
          <a:p>
            <a:r>
              <a:rPr lang="en-US" sz="1600" dirty="0">
                <a:latin typeface="Courier New" pitchFamily="49" charset="0"/>
              </a:rPr>
              <a:t>TH1.Print Name  = , Entries= 0, Total sum= 0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505200" y="844550"/>
            <a:ext cx="2108200" cy="2441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Courier New" pitchFamily="49" charset="0"/>
              </a:rPr>
              <a:t>// app1.cpp</a:t>
            </a:r>
          </a:p>
          <a:p>
            <a:endParaRPr lang="en-US" sz="1400">
              <a:latin typeface="Courier New" pitchFamily="49" charset="0"/>
            </a:endParaRPr>
          </a:p>
          <a:p>
            <a:r>
              <a:rPr lang="en-US" sz="1400">
                <a:latin typeface="Courier New" pitchFamily="49" charset="0"/>
              </a:rPr>
              <a:t>#include  "TH1F.h"</a:t>
            </a:r>
          </a:p>
          <a:p>
            <a:endParaRPr lang="en-US" sz="1400">
              <a:latin typeface="Courier New" pitchFamily="49" charset="0"/>
            </a:endParaRPr>
          </a:p>
          <a:p>
            <a:r>
              <a:rPr lang="en-US" sz="1400">
                <a:latin typeface="Courier New" pitchFamily="49" charset="0"/>
              </a:rPr>
              <a:t>int main() {</a:t>
            </a:r>
          </a:p>
          <a:p>
            <a:endParaRPr lang="en-US" sz="1400">
              <a:latin typeface="Courier New" pitchFamily="49" charset="0"/>
            </a:endParaRPr>
          </a:p>
          <a:p>
            <a:r>
              <a:rPr lang="en-US" sz="1400">
                <a:latin typeface="Courier New" pitchFamily="49" charset="0"/>
              </a:rPr>
              <a:t>  TH1F h1;</a:t>
            </a:r>
          </a:p>
          <a:p>
            <a:r>
              <a:rPr lang="en-US" sz="1400">
                <a:latin typeface="Courier New" pitchFamily="49" charset="0"/>
              </a:rPr>
              <a:t>  h1.Print();</a:t>
            </a:r>
          </a:p>
          <a:p>
            <a:endParaRPr lang="en-US" sz="1400">
              <a:latin typeface="Courier New" pitchFamily="49" charset="0"/>
            </a:endParaRPr>
          </a:p>
          <a:p>
            <a:r>
              <a:rPr lang="en-US" sz="1400">
                <a:latin typeface="Courier New" pitchFamily="49" charset="0"/>
              </a:rPr>
              <a:t>  return 0;</a:t>
            </a:r>
          </a:p>
          <a:p>
            <a:r>
              <a:rPr lang="en-US" sz="1400">
                <a:latin typeface="Courier New" pitchFamily="49" charset="0"/>
              </a:rPr>
              <a:t>}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6110287" y="3886200"/>
            <a:ext cx="2881313" cy="304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Needed at runtime to find libraries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5475287" y="5715000"/>
            <a:ext cx="3363913" cy="304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Provide path to header files and libraries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June 2007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D08A5D-DF1C-4FDB-868C-08F127D06963}" type="slidenum">
              <a:rPr lang="en-US"/>
              <a:pPr/>
              <a:t>21</a:t>
            </a:fld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ourier New" pitchFamily="49" charset="0"/>
              </a:rPr>
              <a:t>root-config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2400" y="2438400"/>
            <a:ext cx="8802688" cy="4114800"/>
          </a:xfrm>
        </p:spPr>
        <p:txBody>
          <a:bodyPr/>
          <a:lstStyle/>
          <a:p>
            <a:r>
              <a:rPr lang="en-US"/>
              <a:t>provides you with all options needed to compile and/or link your application</a:t>
            </a:r>
          </a:p>
          <a:p>
            <a:endParaRPr lang="en-US"/>
          </a:p>
          <a:p>
            <a:r>
              <a:rPr lang="en-US"/>
              <a:t>Use at on command line with `` quotes instead of writing manually</a:t>
            </a:r>
          </a:p>
          <a:p>
            <a:endParaRPr lang="en-US"/>
          </a:p>
          <a:p>
            <a:r>
              <a:rPr lang="en-US"/>
              <a:t>We will soon use makefiles to make such settings easier for users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533400" y="820738"/>
            <a:ext cx="8239125" cy="146526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$ $ROOTSYS/bin/root-config --cflags --libs</a:t>
            </a:r>
          </a:p>
          <a:p>
            <a:r>
              <a:rPr lang="en-US">
                <a:latin typeface="Courier New" pitchFamily="49" charset="0"/>
              </a:rPr>
              <a:t>-pthread -I/pool/home/rahatlou/root/5.11.02/include </a:t>
            </a:r>
          </a:p>
          <a:p>
            <a:r>
              <a:rPr lang="en-US">
                <a:latin typeface="Courier New" pitchFamily="49" charset="0"/>
              </a:rPr>
              <a:t>-L/pool/home/rahatlou/root/5.11.02/lib </a:t>
            </a:r>
          </a:p>
          <a:p>
            <a:r>
              <a:rPr lang="en-US">
                <a:latin typeface="Courier New" pitchFamily="49" charset="0"/>
              </a:rPr>
              <a:t>-lCore -lCint -lHist -lGraf -lGraf3d -lGpad -lTree -lRint </a:t>
            </a:r>
          </a:p>
          <a:p>
            <a:r>
              <a:rPr lang="en-US">
                <a:latin typeface="Courier New" pitchFamily="49" charset="0"/>
              </a:rPr>
              <a:t>-lPostscript -lMatrix -lPhysics -pthread -lm -ldl -rdynamic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June 2007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54044-4751-4E8B-9A9A-B982616DA807}" type="slidenum">
              <a:rPr lang="en-US"/>
              <a:pPr/>
              <a:t>22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To Use </a:t>
            </a:r>
            <a:r>
              <a:rPr lang="en-US" dirty="0" smtClean="0"/>
              <a:t>in Your Application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latin typeface="Courier New" pitchFamily="49" charset="0"/>
              </a:rPr>
              <a:t>TH1F</a:t>
            </a:r>
            <a:r>
              <a:rPr lang="en-US"/>
              <a:t>: 1D histogram</a:t>
            </a:r>
          </a:p>
          <a:p>
            <a:pPr lvl="1"/>
            <a:r>
              <a:rPr lang="en-US"/>
              <a:t>look at constructors</a:t>
            </a:r>
          </a:p>
          <a:p>
            <a:pPr lvl="1"/>
            <a:r>
              <a:rPr lang="en-US"/>
              <a:t>public methods to add data to histogram</a:t>
            </a:r>
          </a:p>
          <a:p>
            <a:pPr lvl="1"/>
            <a:r>
              <a:rPr lang="en-US"/>
              <a:t>public methods to add comments or change labels of axes</a:t>
            </a:r>
          </a:p>
          <a:p>
            <a:endParaRPr lang="en-US"/>
          </a:p>
          <a:p>
            <a:r>
              <a:rPr lang="en-US" b="1">
                <a:latin typeface="Courier New" pitchFamily="49" charset="0"/>
              </a:rPr>
              <a:t>TCavnvas</a:t>
            </a:r>
            <a:r>
              <a:rPr lang="en-US"/>
              <a:t>: canvas to draw your histogram</a:t>
            </a:r>
          </a:p>
          <a:p>
            <a:pPr lvl="1"/>
            <a:r>
              <a:rPr lang="en-US"/>
              <a:t>how to make one</a:t>
            </a:r>
          </a:p>
          <a:p>
            <a:pPr lvl="1"/>
            <a:r>
              <a:rPr lang="en-US"/>
              <a:t>changing properties such as color</a:t>
            </a:r>
          </a:p>
          <a:p>
            <a:pPr lvl="1"/>
            <a:r>
              <a:rPr lang="en-US"/>
              <a:t>drawing 1D histogram on a canvas</a:t>
            </a:r>
          </a:p>
          <a:p>
            <a:pPr lvl="1"/>
            <a:r>
              <a:rPr lang="en-US"/>
              <a:t>storing the canvas as a graphic file, e.g. eps or gif</a:t>
            </a:r>
          </a:p>
          <a:p>
            <a:pPr lvl="1"/>
            <a:endParaRPr lang="en-US"/>
          </a:p>
          <a:p>
            <a:r>
              <a:rPr lang="en-US" b="1">
                <a:latin typeface="Courier New" pitchFamily="49" charset="0"/>
              </a:rPr>
              <a:t>TGraph</a:t>
            </a:r>
            <a:r>
              <a:rPr lang="en-US"/>
              <a:t>: dealing with asymmetric errors</a:t>
            </a:r>
          </a:p>
          <a:p>
            <a:pPr lvl="1"/>
            <a:r>
              <a:rPr lang="en-US"/>
              <a:t>more general than Histogram</a:t>
            </a:r>
          </a:p>
          <a:p>
            <a:pPr lvl="1"/>
            <a:r>
              <a:rPr lang="en-US"/>
              <a:t>Allows asymmetric errors but similar graphic functionalities as 1D histo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June 2007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BEC86D-0AA0-4AC8-B63E-717D6D849FCA}" type="slidenum">
              <a:rPr lang="en-US"/>
              <a:pPr/>
              <a:t>23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Example with TH1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39750" y="762000"/>
            <a:ext cx="5937250" cy="5845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Courier New" pitchFamily="49" charset="0"/>
              </a:rPr>
              <a:t>// app2.cpp</a:t>
            </a:r>
          </a:p>
          <a:p>
            <a:r>
              <a:rPr lang="en-US" sz="1400">
                <a:latin typeface="Courier New" pitchFamily="49" charset="0"/>
              </a:rPr>
              <a:t>#include "TH1F.h"</a:t>
            </a:r>
          </a:p>
          <a:p>
            <a:r>
              <a:rPr lang="en-US" sz="1400">
                <a:latin typeface="Courier New" pitchFamily="49" charset="0"/>
              </a:rPr>
              <a:t>#include "TCanvas.h"</a:t>
            </a:r>
          </a:p>
          <a:p>
            <a:endParaRPr lang="en-US" sz="1400">
              <a:latin typeface="Courier New" pitchFamily="49" charset="0"/>
            </a:endParaRPr>
          </a:p>
          <a:p>
            <a:r>
              <a:rPr lang="en-US" sz="1400">
                <a:latin typeface="Courier New" pitchFamily="49" charset="0"/>
              </a:rPr>
              <a:t>int main() {</a:t>
            </a:r>
          </a:p>
          <a:p>
            <a:endParaRPr lang="en-US" sz="1400">
              <a:latin typeface="Courier New" pitchFamily="49" charset="0"/>
            </a:endParaRPr>
          </a:p>
          <a:p>
            <a:r>
              <a:rPr lang="en-US" sz="1400">
                <a:latin typeface="Courier New" pitchFamily="49" charset="0"/>
              </a:rPr>
              <a:t>  // create histogram</a:t>
            </a:r>
          </a:p>
          <a:p>
            <a:r>
              <a:rPr lang="en-US" sz="1400">
                <a:latin typeface="Courier New" pitchFamily="49" charset="0"/>
              </a:rPr>
              <a:t>  TH1F h1("h1","my first historgram",100,-6.0,6.0);</a:t>
            </a:r>
          </a:p>
          <a:p>
            <a:endParaRPr lang="en-US" sz="1400">
              <a:latin typeface="Courier New" pitchFamily="49" charset="0"/>
            </a:endParaRPr>
          </a:p>
          <a:p>
            <a:r>
              <a:rPr lang="en-US" sz="1400">
                <a:latin typeface="Courier New" pitchFamily="49" charset="0"/>
              </a:rPr>
              <a:t>  // fill histogram with 10000 random gaussian numbers</a:t>
            </a:r>
          </a:p>
          <a:p>
            <a:r>
              <a:rPr lang="en-US" sz="1400">
                <a:latin typeface="Courier New" pitchFamily="49" charset="0"/>
              </a:rPr>
              <a:t>  h1.FillRandom("gaus",10000);</a:t>
            </a:r>
          </a:p>
          <a:p>
            <a:endParaRPr lang="en-US" sz="1400">
              <a:latin typeface="Courier New" pitchFamily="49" charset="0"/>
            </a:endParaRPr>
          </a:p>
          <a:p>
            <a:r>
              <a:rPr lang="en-US" sz="1400">
                <a:latin typeface="Courier New" pitchFamily="49" charset="0"/>
              </a:rPr>
              <a:t>  // add labels to axis</a:t>
            </a:r>
          </a:p>
          <a:p>
            <a:r>
              <a:rPr lang="en-US" sz="1400">
                <a:latin typeface="Courier New" pitchFamily="49" charset="0"/>
              </a:rPr>
              <a:t>  h1.GetXaxis()-&gt;SetTitle("Gaussian variable");</a:t>
            </a:r>
          </a:p>
          <a:p>
            <a:r>
              <a:rPr lang="en-US" sz="1400">
                <a:latin typeface="Courier New" pitchFamily="49" charset="0"/>
              </a:rPr>
              <a:t>  h1.GetYaxis()-&gt;SetTitle("arbitrary Units");</a:t>
            </a:r>
          </a:p>
          <a:p>
            <a:endParaRPr lang="en-US" sz="1400">
              <a:latin typeface="Courier New" pitchFamily="49" charset="0"/>
            </a:endParaRPr>
          </a:p>
          <a:p>
            <a:r>
              <a:rPr lang="en-US" sz="1400">
                <a:latin typeface="Courier New" pitchFamily="49" charset="0"/>
              </a:rPr>
              <a:t>  // create a canvas to draw tour histogram</a:t>
            </a:r>
          </a:p>
          <a:p>
            <a:r>
              <a:rPr lang="en-US" sz="1400">
                <a:latin typeface="Courier New" pitchFamily="49" charset="0"/>
              </a:rPr>
              <a:t>  TCanvas c1("c1","my canvas",800,600);</a:t>
            </a:r>
          </a:p>
          <a:p>
            <a:endParaRPr lang="en-US" sz="1400">
              <a:latin typeface="Courier New" pitchFamily="49" charset="0"/>
            </a:endParaRPr>
          </a:p>
          <a:p>
            <a:r>
              <a:rPr lang="en-US" sz="1400">
                <a:latin typeface="Courier New" pitchFamily="49" charset="0"/>
              </a:rPr>
              <a:t>  // draw the histogram</a:t>
            </a:r>
          </a:p>
          <a:p>
            <a:r>
              <a:rPr lang="en-US" sz="1400">
                <a:latin typeface="Courier New" pitchFamily="49" charset="0"/>
              </a:rPr>
              <a:t>  h1.Draw();</a:t>
            </a:r>
          </a:p>
          <a:p>
            <a:endParaRPr lang="en-US" sz="1400">
              <a:latin typeface="Courier New" pitchFamily="49" charset="0"/>
            </a:endParaRPr>
          </a:p>
          <a:p>
            <a:r>
              <a:rPr lang="en-US" sz="1400">
                <a:latin typeface="Courier New" pitchFamily="49" charset="0"/>
              </a:rPr>
              <a:t>  // save canvas a JPG file</a:t>
            </a:r>
          </a:p>
          <a:p>
            <a:r>
              <a:rPr lang="en-US" sz="1400">
                <a:latin typeface="Courier New" pitchFamily="49" charset="0"/>
              </a:rPr>
              <a:t>  c1.SaveAs("canvas.jpg");</a:t>
            </a:r>
          </a:p>
          <a:p>
            <a:endParaRPr lang="en-US" sz="1400">
              <a:latin typeface="Courier New" pitchFamily="49" charset="0"/>
            </a:endParaRPr>
          </a:p>
          <a:p>
            <a:r>
              <a:rPr lang="en-US" sz="1400">
                <a:latin typeface="Courier New" pitchFamily="49" charset="0"/>
              </a:rPr>
              <a:t>  return 0;</a:t>
            </a:r>
          </a:p>
          <a:p>
            <a:r>
              <a:rPr lang="en-US" sz="1400">
                <a:latin typeface="Courier New" pitchFamily="49" charset="0"/>
              </a:rPr>
              <a:t>}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276600" y="6096000"/>
            <a:ext cx="5791200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</a:rPr>
              <a:t>$ g++ -Wall -o app2 app2.cpp `root-config --libs --cflags`</a:t>
            </a:r>
          </a:p>
          <a:p>
            <a:r>
              <a:rPr lang="en-US" sz="1200">
                <a:latin typeface="Courier New" pitchFamily="49" charset="0"/>
              </a:rPr>
              <a:t>$ ./app2 </a:t>
            </a:r>
          </a:p>
        </p:txBody>
      </p:sp>
      <p:pic>
        <p:nvPicPr>
          <p:cNvPr id="31750" name="Picture 6" descr="canva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3455988"/>
            <a:ext cx="3352800" cy="241141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June 2007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76C7AA-82BF-43F2-95D1-6334587F7390}" type="slidenum">
              <a:rPr lang="en-US"/>
              <a:pPr/>
              <a:t>24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Few Tips about Using ROOT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the reference guide to find out what is provided by the interface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Look at examples in </a:t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labcalc.phys.uniroma1.it/home/rahatlou/root/5.22.00/tutorials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Start by simply creating new objects and testing them before making fancy use of many different classes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650EBA-CF0A-4EC2-98A8-E5281AD25BE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0793" y="2514600"/>
            <a:ext cx="80236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Common Mistakes in your Code</a:t>
            </a:r>
            <a:endParaRPr 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the Mistake?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E09C1B-3881-4B4E-B5FB-9CF67CAF1570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" name="Picture 2" descr="mistak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0600"/>
            <a:ext cx="7970929" cy="489585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057400" y="2590800"/>
            <a:ext cx="6015594" cy="813375"/>
            <a:chOff x="2057400" y="2590800"/>
            <a:chExt cx="6015594" cy="813375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5257800" y="2819400"/>
              <a:ext cx="2815194" cy="58477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Never put </a:t>
              </a:r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</a:rPr>
                <a:t>using</a:t>
              </a:r>
              <a:r>
                <a:rPr lang="en-US" sz="1600" dirty="0" smtClean="0">
                  <a:solidFill>
                    <a:schemeClr val="bg1"/>
                  </a:solidFill>
                </a:rPr>
                <a:t> statements</a:t>
              </a:r>
              <a:br>
                <a:rPr lang="en-US" sz="1600" dirty="0" smtClean="0">
                  <a:solidFill>
                    <a:schemeClr val="bg1"/>
                  </a:solidFill>
                </a:rPr>
              </a:br>
              <a:r>
                <a:rPr lang="en-US" sz="1600" dirty="0" smtClean="0">
                  <a:solidFill>
                    <a:schemeClr val="bg1"/>
                  </a:solidFill>
                </a:rPr>
                <a:t>in header files!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 rot="10800000">
              <a:off x="2057400" y="2590800"/>
              <a:ext cx="3200400" cy="5334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Mistake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0356DC-7D80-48BB-BD30-10DDC464A8C7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4" name="Picture 3" descr="mistak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90600"/>
            <a:ext cx="8560220" cy="52578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290206" y="2057400"/>
            <a:ext cx="6015594" cy="813375"/>
            <a:chOff x="2057400" y="2590800"/>
            <a:chExt cx="6015594" cy="813375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5257800" y="2819400"/>
              <a:ext cx="2815194" cy="58477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Never put </a:t>
              </a:r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</a:rPr>
                <a:t>using</a:t>
              </a:r>
              <a:r>
                <a:rPr lang="en-US" sz="1600" dirty="0" smtClean="0">
                  <a:solidFill>
                    <a:schemeClr val="bg1"/>
                  </a:solidFill>
                </a:rPr>
                <a:t> statements</a:t>
              </a:r>
              <a:br>
                <a:rPr lang="en-US" sz="1600" dirty="0" smtClean="0">
                  <a:solidFill>
                    <a:schemeClr val="bg1"/>
                  </a:solidFill>
                </a:rPr>
              </a:br>
              <a:r>
                <a:rPr lang="en-US" sz="1600" dirty="0" smtClean="0">
                  <a:solidFill>
                    <a:schemeClr val="bg1"/>
                  </a:solidFill>
                </a:rPr>
                <a:t>in header files!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 rot="10800000">
              <a:off x="2057400" y="2590800"/>
              <a:ext cx="3200400" cy="5334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0356DC-7D80-48BB-BD30-10DDC464A8C7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4" name="Picture 3" descr="mistak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14400"/>
            <a:ext cx="8458200" cy="5195138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286000" y="2209800"/>
            <a:ext cx="6015594" cy="813375"/>
            <a:chOff x="2057400" y="2590800"/>
            <a:chExt cx="6015594" cy="813375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5257800" y="2819400"/>
              <a:ext cx="2815194" cy="58477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Never put </a:t>
              </a:r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</a:rPr>
                <a:t>using</a:t>
              </a:r>
              <a:r>
                <a:rPr lang="en-US" sz="1600" dirty="0" smtClean="0">
                  <a:solidFill>
                    <a:schemeClr val="bg1"/>
                  </a:solidFill>
                </a:rPr>
                <a:t> statements</a:t>
              </a:r>
              <a:br>
                <a:rPr lang="en-US" sz="1600" dirty="0" smtClean="0">
                  <a:solidFill>
                    <a:schemeClr val="bg1"/>
                  </a:solidFill>
                </a:rPr>
              </a:br>
              <a:r>
                <a:rPr lang="en-US" sz="1600" dirty="0" smtClean="0">
                  <a:solidFill>
                    <a:schemeClr val="bg1"/>
                  </a:solidFill>
                </a:rPr>
                <a:t>in header files!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 rot="10800000">
              <a:off x="2057400" y="2590800"/>
              <a:ext cx="3200400" cy="5334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3" name="Group 12"/>
          <p:cNvGrpSpPr/>
          <p:nvPr/>
        </p:nvGrpSpPr>
        <p:grpSpPr>
          <a:xfrm>
            <a:off x="757677" y="4760893"/>
            <a:ext cx="7624323" cy="1106507"/>
            <a:chOff x="228600" y="4191000"/>
            <a:chExt cx="7624323" cy="1106507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228600" y="4191000"/>
              <a:ext cx="1828800" cy="762000"/>
            </a:xfrm>
            <a:prstGeom prst="roundRect">
              <a:avLst/>
            </a:prstGeom>
            <a:noFill/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10" name="Straight Arrow Connector 9"/>
            <p:cNvCxnSpPr>
              <a:endCxn id="8" idx="3"/>
            </p:cNvCxnSpPr>
            <p:nvPr/>
          </p:nvCxnSpPr>
          <p:spPr bwMode="auto">
            <a:xfrm rot="10800000">
              <a:off x="2057400" y="4572000"/>
              <a:ext cx="2590800" cy="1524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4648200" y="4343400"/>
              <a:ext cx="3204723" cy="954107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Two methods with almost</a:t>
              </a:r>
              <a:br>
                <a:rPr lang="en-US" dirty="0" smtClean="0">
                  <a:solidFill>
                    <a:schemeClr val="bg1"/>
                  </a:solidFill>
                </a:rPr>
              </a:br>
              <a:r>
                <a:rPr lang="en-US" dirty="0" smtClean="0">
                  <a:solidFill>
                    <a:schemeClr val="bg1"/>
                  </a:solidFill>
                </a:rPr>
                <a:t>exactly the same name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 smtClean="0">
                  <a:solidFill>
                    <a:schemeClr val="bg1"/>
                  </a:solidFill>
                </a:rPr>
                <a:t>How can I understand what they do??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02D46C-109C-49F1-B828-37DAD26C5816}" type="slidenum">
              <a:rPr lang="en-US"/>
              <a:pPr/>
              <a:t>3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Already Familiar Options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02688" cy="5257800"/>
          </a:xfrm>
        </p:spPr>
        <p:txBody>
          <a:bodyPr/>
          <a:lstStyle/>
          <a:p>
            <a:r>
              <a:rPr lang="en-US" sz="2000"/>
              <a:t>-E : stop after running pre-compiler to resolve pre-compiler directives</a:t>
            </a:r>
          </a:p>
          <a:p>
            <a:pPr lvl="1"/>
            <a:r>
              <a:rPr lang="en-US" sz="1800"/>
              <a:t>Don’t compile nor link the binary</a:t>
            </a:r>
          </a:p>
          <a:p>
            <a:pPr lvl="1"/>
            <a:endParaRPr lang="en-US" sz="18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-c : stop after compilation</a:t>
            </a:r>
          </a:p>
          <a:p>
            <a:pPr lvl="1"/>
            <a:r>
              <a:rPr lang="en-US" sz="1800"/>
              <a:t>Doesn’t link so no executable is produced</a:t>
            </a:r>
          </a:p>
          <a:p>
            <a:pPr lvl="1"/>
            <a:endParaRPr lang="en-US" sz="18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-o : specify name of the output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981200" y="800100"/>
            <a:ext cx="5156200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>
                <a:latin typeface="Courier New" pitchFamily="49" charset="0"/>
              </a:rPr>
              <a:t>$ ls -l color.*</a:t>
            </a:r>
          </a:p>
          <a:p>
            <a:r>
              <a:rPr lang="en-US" sz="1200" b="1">
                <a:latin typeface="Courier New" pitchFamily="49" charset="0"/>
              </a:rPr>
              <a:t>-rw-r--r--  1 rahatlou None 601 May 22 13:10 color.cpp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435100" y="2079625"/>
            <a:ext cx="6261100" cy="8223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>
                <a:latin typeface="Courier New" pitchFamily="49" charset="0"/>
              </a:rPr>
              <a:t>$ g++ -E -o color.pre-compiler color.cpp</a:t>
            </a:r>
          </a:p>
          <a:p>
            <a:r>
              <a:rPr lang="en-US" sz="1200" b="1">
                <a:latin typeface="Courier New" pitchFamily="49" charset="0"/>
              </a:rPr>
              <a:t>$ ls -l color.*</a:t>
            </a:r>
          </a:p>
          <a:p>
            <a:r>
              <a:rPr lang="en-US" sz="1200" b="1">
                <a:latin typeface="Courier New" pitchFamily="49" charset="0"/>
              </a:rPr>
              <a:t>-rw-r--r--  1 rahatlou None    601 May 22 13:10 color.cpp</a:t>
            </a:r>
          </a:p>
          <a:p>
            <a:r>
              <a:rPr lang="en-US" sz="1200" b="1">
                <a:latin typeface="Courier New" pitchFamily="49" charset="0"/>
              </a:rPr>
              <a:t>-rw-r--r--  1 rahatlou None 681002 May 23 11:19 color.pre-compiler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435100" y="3857625"/>
            <a:ext cx="6261100" cy="100488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>
                <a:latin typeface="Courier New" pitchFamily="49" charset="0"/>
              </a:rPr>
              <a:t>$ g++ -c color.cpp</a:t>
            </a:r>
          </a:p>
          <a:p>
            <a:r>
              <a:rPr lang="en-US" sz="1200" b="1">
                <a:latin typeface="Courier New" pitchFamily="49" charset="0"/>
              </a:rPr>
              <a:t>$ ls -lrt color.*</a:t>
            </a:r>
          </a:p>
          <a:p>
            <a:r>
              <a:rPr lang="en-US" sz="1200" b="1">
                <a:latin typeface="Courier New" pitchFamily="49" charset="0"/>
              </a:rPr>
              <a:t>-rw-r--r--  1 rahatlou None    601 May 22 13:10 color.cpp</a:t>
            </a:r>
          </a:p>
          <a:p>
            <a:r>
              <a:rPr lang="en-US" sz="1200" b="1">
                <a:latin typeface="Courier New" pitchFamily="49" charset="0"/>
              </a:rPr>
              <a:t>-rw-r--r--  1 rahatlou None 681002 May 23 11:19 color.pre-compiler</a:t>
            </a:r>
          </a:p>
          <a:p>
            <a:r>
              <a:rPr lang="en-US" sz="1200" b="1">
                <a:latin typeface="Courier New" pitchFamily="49" charset="0"/>
              </a:rPr>
              <a:t>-rw-r--r--  1 rahatlou None  29489 May 23 11:21 color.o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447800" y="5302250"/>
            <a:ext cx="6261100" cy="11874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>
                <a:latin typeface="Courier New" pitchFamily="49" charset="0"/>
              </a:rPr>
              <a:t>$ g++ -c color.cpp</a:t>
            </a:r>
          </a:p>
          <a:p>
            <a:r>
              <a:rPr lang="en-US" sz="1200" b="1">
                <a:latin typeface="Courier New" pitchFamily="49" charset="0"/>
              </a:rPr>
              <a:t>$ ls -lrt</a:t>
            </a:r>
          </a:p>
          <a:p>
            <a:r>
              <a:rPr lang="en-US" sz="1200" b="1">
                <a:latin typeface="Courier New" pitchFamily="49" charset="0"/>
              </a:rPr>
              <a:t>-rw-r--r--  1 rahatlou None    601 May 22 13:10 color.cpp</a:t>
            </a:r>
          </a:p>
          <a:p>
            <a:r>
              <a:rPr lang="en-US" sz="1200" b="1">
                <a:latin typeface="Courier New" pitchFamily="49" charset="0"/>
              </a:rPr>
              <a:t>-rw-r--r--  1 rahatlou None 681002 May 23 11:19 color.pre-compiler</a:t>
            </a:r>
          </a:p>
          <a:p>
            <a:r>
              <a:rPr lang="en-US" sz="1200" b="1">
                <a:latin typeface="Courier New" pitchFamily="49" charset="0"/>
              </a:rPr>
              <a:t>-rw-r--r--  1 rahatlou None  29489 May 23 11:21 color.o</a:t>
            </a:r>
          </a:p>
          <a:p>
            <a:r>
              <a:rPr lang="en-US" sz="1200" b="1">
                <a:latin typeface="Courier New" pitchFamily="49" charset="0"/>
              </a:rPr>
              <a:t>-rwxr-xr-x  1 rahatlou None 524423 May 23 11:22 </a:t>
            </a:r>
            <a:r>
              <a:rPr lang="en-US" sz="1200" b="1">
                <a:solidFill>
                  <a:schemeClr val="hlink"/>
                </a:solidFill>
                <a:latin typeface="Courier New" pitchFamily="49" charset="0"/>
              </a:rPr>
              <a:t>a.out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1295400" y="6248400"/>
            <a:ext cx="5334000" cy="22860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7010400" y="6267450"/>
            <a:ext cx="1238250" cy="5175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Default name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of binary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2E0E1E-9C35-433F-B0A9-33F2D7E49309}" type="slidenum">
              <a:rPr lang="en-US"/>
              <a:pPr/>
              <a:t>4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Increasing Warning Level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93663" y="720725"/>
            <a:ext cx="4554537" cy="4994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// app1.cpp</a:t>
            </a:r>
          </a:p>
          <a:p>
            <a:r>
              <a:rPr lang="en-US" b="1">
                <a:latin typeface="Courier New" pitchFamily="49" charset="0"/>
              </a:rPr>
              <a:t>#include &lt;string&gt;</a:t>
            </a:r>
          </a:p>
          <a:p>
            <a:r>
              <a:rPr lang="en-US" b="1">
                <a:latin typeface="Courier New" pitchFamily="49" charset="0"/>
              </a:rPr>
              <a:t>#include &lt;iostream&gt;</a:t>
            </a:r>
          </a:p>
          <a:p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int index() {</a:t>
            </a:r>
          </a:p>
          <a:p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  int i = 27;</a:t>
            </a:r>
          </a:p>
          <a:p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}</a:t>
            </a:r>
          </a:p>
          <a:p>
            <a:endParaRPr lang="en-US" b="1">
              <a:solidFill>
                <a:schemeClr val="hlink"/>
              </a:solidFill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std::string name() {</a:t>
            </a:r>
          </a:p>
          <a:p>
            <a:r>
              <a:rPr lang="en-US" b="1">
                <a:latin typeface="Courier New" pitchFamily="49" charset="0"/>
              </a:rPr>
              <a:t>  std::string str("test of g++ options");</a:t>
            </a:r>
          </a:p>
          <a:p>
            <a:r>
              <a:rPr lang="en-US" b="1">
                <a:latin typeface="Courier New" pitchFamily="49" charset="0"/>
              </a:rPr>
              <a:t>  return str;</a:t>
            </a:r>
          </a:p>
          <a:p>
            <a:endParaRPr lang="en-US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  // text after return</a:t>
            </a:r>
          </a:p>
          <a:p>
            <a:r>
              <a:rPr lang="en-US" b="1">
                <a:latin typeface="Courier New" pitchFamily="49" charset="0"/>
              </a:rPr>
              <a:t>  </a:t>
            </a:r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int j = 56;</a:t>
            </a:r>
          </a:p>
          <a:p>
            <a:r>
              <a:rPr lang="en-US" b="1">
                <a:latin typeface="Courier New" pitchFamily="49" charset="0"/>
              </a:rPr>
              <a:t>}</a:t>
            </a:r>
          </a:p>
          <a:p>
            <a:endParaRPr lang="en-US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int main() {</a:t>
            </a:r>
          </a:p>
          <a:p>
            <a:r>
              <a:rPr lang="en-US" b="1">
                <a:latin typeface="Courier New" pitchFamily="49" charset="0"/>
              </a:rPr>
              <a:t>  int i = index();</a:t>
            </a:r>
          </a:p>
          <a:p>
            <a:r>
              <a:rPr lang="en-US" b="1">
                <a:latin typeface="Courier New" pitchFamily="49" charset="0"/>
              </a:rPr>
              <a:t>  std::string st = name();</a:t>
            </a:r>
          </a:p>
          <a:p>
            <a:r>
              <a:rPr lang="en-US" b="1">
                <a:latin typeface="Courier New" pitchFamily="49" charset="0"/>
              </a:rPr>
              <a:t>  std::cout &lt;&lt; “i: “ &lt;&lt; i</a:t>
            </a:r>
          </a:p>
          <a:p>
            <a:r>
              <a:rPr lang="en-US" b="1">
                <a:latin typeface="Courier New" pitchFamily="49" charset="0"/>
              </a:rPr>
              <a:t>            &lt;&lt; “st: “ &lt;&lt; st</a:t>
            </a:r>
          </a:p>
          <a:p>
            <a:r>
              <a:rPr lang="en-US" b="1">
                <a:latin typeface="Courier New" pitchFamily="49" charset="0"/>
              </a:rPr>
              <a:t>            &lt;&lt; std::endl;</a:t>
            </a:r>
          </a:p>
          <a:p>
            <a:r>
              <a:rPr lang="en-US" b="1">
                <a:latin typeface="Courier New" pitchFamily="49" charset="0"/>
              </a:rPr>
              <a:t>  return 0;</a:t>
            </a:r>
          </a:p>
          <a:p>
            <a:r>
              <a:rPr lang="en-US" b="1">
                <a:latin typeface="Courier New" pitchFamily="49" charset="0"/>
              </a:rPr>
              <a:t>}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5410200" y="1143000"/>
            <a:ext cx="2927350" cy="915988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Very often simple warnings</a:t>
            </a:r>
            <a:br>
              <a:rPr lang="en-US" sz="1800">
                <a:solidFill>
                  <a:schemeClr val="bg1"/>
                </a:solidFill>
              </a:rPr>
            </a:br>
            <a:r>
              <a:rPr lang="en-US" sz="1800">
                <a:solidFill>
                  <a:schemeClr val="bg1"/>
                </a:solidFill>
              </a:rPr>
              <a:t>are a clear signal there is</a:t>
            </a:r>
            <a:br>
              <a:rPr lang="en-US" sz="1800">
                <a:solidFill>
                  <a:schemeClr val="bg1"/>
                </a:solidFill>
              </a:rPr>
            </a:br>
            <a:r>
              <a:rPr lang="en-US" sz="1800">
                <a:solidFill>
                  <a:schemeClr val="bg1"/>
                </a:solidFill>
              </a:rPr>
              <a:t>something seriously wrong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3200400" y="3048000"/>
            <a:ext cx="5800725" cy="1917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>
                <a:latin typeface="Courier New" pitchFamily="49" charset="0"/>
              </a:rPr>
              <a:t>$ g++ -o app1 app1.cpp</a:t>
            </a:r>
          </a:p>
          <a:p>
            <a:endParaRPr lang="en-US" sz="1200" b="1">
              <a:latin typeface="Courier New" pitchFamily="49" charset="0"/>
            </a:endParaRPr>
          </a:p>
          <a:p>
            <a:r>
              <a:rPr lang="en-US" sz="1200" b="1">
                <a:latin typeface="Courier New" pitchFamily="49" charset="0"/>
              </a:rPr>
              <a:t>$ g++ -o app1 -Wall app1.cpp</a:t>
            </a:r>
          </a:p>
          <a:p>
            <a:r>
              <a:rPr lang="en-US" sz="1200" b="1">
                <a:latin typeface="Courier New" pitchFamily="49" charset="0"/>
              </a:rPr>
              <a:t>app1.cpp: In function `int index()':</a:t>
            </a:r>
          </a:p>
          <a:p>
            <a:r>
              <a:rPr lang="en-US" sz="1200" b="1">
                <a:solidFill>
                  <a:schemeClr val="hlink"/>
                </a:solidFill>
                <a:latin typeface="Courier New" pitchFamily="49" charset="0"/>
              </a:rPr>
              <a:t>app1.cpp:6: warning: unused variable 'i'</a:t>
            </a:r>
          </a:p>
          <a:p>
            <a:r>
              <a:rPr lang="en-US" sz="1200" b="1">
                <a:solidFill>
                  <a:schemeClr val="hlink"/>
                </a:solidFill>
                <a:latin typeface="Courier New" pitchFamily="49" charset="0"/>
              </a:rPr>
              <a:t>app1.cpp:7: warning: control reaches end of non-void function</a:t>
            </a:r>
          </a:p>
          <a:p>
            <a:r>
              <a:rPr lang="en-US" sz="1200" b="1">
                <a:latin typeface="Courier New" pitchFamily="49" charset="0"/>
              </a:rPr>
              <a:t>app1.cpp: In function `std::string name()':</a:t>
            </a:r>
          </a:p>
          <a:p>
            <a:r>
              <a:rPr lang="en-US" sz="1200" b="1">
                <a:latin typeface="Courier New" pitchFamily="49" charset="0"/>
              </a:rPr>
              <a:t>app1.cpp:14: warning: unused variable 'j'</a:t>
            </a:r>
          </a:p>
          <a:p>
            <a:r>
              <a:rPr lang="en-US" sz="1200" b="1">
                <a:latin typeface="Courier New" pitchFamily="49" charset="0"/>
              </a:rPr>
              <a:t>$ ./app1</a:t>
            </a:r>
          </a:p>
          <a:p>
            <a:r>
              <a:rPr lang="en-US" sz="1200" b="1">
                <a:solidFill>
                  <a:schemeClr val="hlink"/>
                </a:solidFill>
                <a:latin typeface="Courier New" pitchFamily="49" charset="0"/>
              </a:rPr>
              <a:t>i:0</a:t>
            </a:r>
            <a:r>
              <a:rPr lang="en-US" sz="1200" b="1">
                <a:latin typeface="Courier New" pitchFamily="49" charset="0"/>
              </a:rPr>
              <a:t>      st: test of g++ options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1219200" y="5943600"/>
            <a:ext cx="7151688" cy="36671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Value of index() is always 0! ignores completely you implementation!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A9484D-9B55-4B6F-8E70-B51B4EA2AA31}" type="slidenum">
              <a:rPr lang="en-US"/>
              <a:pPr/>
              <a:t>5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 Symbols with -g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96913"/>
            <a:ext cx="8802688" cy="2732087"/>
          </a:xfrm>
        </p:spPr>
        <p:txBody>
          <a:bodyPr/>
          <a:lstStyle/>
          <a:p>
            <a:r>
              <a:rPr lang="en-US" sz="2000"/>
              <a:t>Produce debugging information to be used by debuggers, e.g. GDB</a:t>
            </a:r>
          </a:p>
          <a:p>
            <a:pPr lvl="1"/>
            <a:r>
              <a:rPr lang="en-US" sz="1800"/>
              <a:t>larger binary </a:t>
            </a:r>
          </a:p>
          <a:p>
            <a:endParaRPr lang="en-US" sz="2000"/>
          </a:p>
          <a:p>
            <a:r>
              <a:rPr lang="en-US" sz="2000"/>
              <a:t>Extremely useful when first developing your code</a:t>
            </a:r>
          </a:p>
          <a:p>
            <a:pPr lvl="1"/>
            <a:r>
              <a:rPr lang="en-US" sz="1800"/>
              <a:t>You can see the high level labels (your function names and variables)</a:t>
            </a:r>
          </a:p>
          <a:p>
            <a:r>
              <a:rPr lang="en-US" sz="2000"/>
              <a:t>It slows down a bit the code but might pay off in development phase</a:t>
            </a:r>
          </a:p>
          <a:p>
            <a:endParaRPr lang="en-US" sz="2000"/>
          </a:p>
          <a:p>
            <a:r>
              <a:rPr lang="en-US" sz="2000"/>
              <a:t>Once code fully tested you can remove this option and fully optimize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-76200" y="3657600"/>
            <a:ext cx="9332913" cy="3013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 -g  Produce debugging information in the operating system's native format (stabs, COFF, XCOFF, or DWARF).  GDB</a:t>
            </a:r>
          </a:p>
          <a:p>
            <a:r>
              <a:rPr lang="en-US" sz="1200" b="1"/>
              <a:t>           can work with this debugging information.</a:t>
            </a:r>
          </a:p>
          <a:p>
            <a:endParaRPr lang="en-US" sz="1200" b="1"/>
          </a:p>
          <a:p>
            <a:r>
              <a:rPr lang="en-US" sz="1200" b="1"/>
              <a:t>           On most systems that use stabs format, -g enables use of extra debugging information that only GDB can use;</a:t>
            </a:r>
          </a:p>
          <a:p>
            <a:r>
              <a:rPr lang="en-US" sz="1200" b="1"/>
              <a:t>           this extra information makes debugging work better in GDB but will probably make other debuggers crash or</a:t>
            </a:r>
          </a:p>
          <a:p>
            <a:r>
              <a:rPr lang="en-US" sz="1200" b="1"/>
              <a:t>           refuse to read the program.  If you want to control for certain whether to generate the extra information,</a:t>
            </a:r>
          </a:p>
          <a:p>
            <a:r>
              <a:rPr lang="en-US" sz="1200" b="1"/>
              <a:t>           use -gstabs+, -gstabs, -gxcoff+, -gxcoff, or -gvms (see below).</a:t>
            </a:r>
          </a:p>
          <a:p>
            <a:endParaRPr lang="en-US" sz="1200" b="1"/>
          </a:p>
          <a:p>
            <a:r>
              <a:rPr lang="en-US" sz="1200" b="1"/>
              <a:t>           Unlike most other C compilers, GCC allows you to use -g with -O.  The shortcuts taken by optimized code may</a:t>
            </a:r>
          </a:p>
          <a:p>
            <a:r>
              <a:rPr lang="en-US" sz="1200" b="1"/>
              <a:t>           occasionally produce surprising results: some variables you declared may not exist at all; flow of control</a:t>
            </a:r>
          </a:p>
          <a:p>
            <a:r>
              <a:rPr lang="en-US" sz="1200" b="1"/>
              <a:t>           may briefly move where you did not expect it; some statements may not be executed because they compute con-</a:t>
            </a:r>
          </a:p>
          <a:p>
            <a:r>
              <a:rPr lang="en-US" sz="1200" b="1"/>
              <a:t>           stant results or their values were already at hand; some statements may execute in different places because</a:t>
            </a:r>
          </a:p>
          <a:p>
            <a:r>
              <a:rPr lang="en-US" sz="1200" b="1"/>
              <a:t>           they were moved out of loops.</a:t>
            </a:r>
          </a:p>
          <a:p>
            <a:endParaRPr lang="en-US" sz="1200" b="1"/>
          </a:p>
          <a:p>
            <a:r>
              <a:rPr lang="en-US" sz="1200" b="1"/>
              <a:t>           Nevertheless it proves possible to debug optimized output.  This makes it reasonable to use the optimizer</a:t>
            </a:r>
          </a:p>
          <a:p>
            <a:r>
              <a:rPr lang="en-US" sz="1200" b="1"/>
              <a:t>           for programs that might have bugs.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D4CC82-5A62-4DBE-A046-B7F45A92350C}" type="slidenum">
              <a:rPr lang="en-US"/>
              <a:pPr/>
              <a:t>6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Libraries of Compiled Code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Libraries are simple archives that contain compiled code (object files)</a:t>
            </a:r>
          </a:p>
          <a:p>
            <a:endParaRPr lang="en-US"/>
          </a:p>
          <a:p>
            <a:r>
              <a:rPr lang="en-US"/>
              <a:t>Two types of libraries</a:t>
            </a:r>
          </a:p>
          <a:p>
            <a:pPr lvl="1"/>
            <a:r>
              <a:rPr lang="en-US"/>
              <a:t>Static Library: used by linker to include compiled code in the executable at linking time.</a:t>
            </a:r>
          </a:p>
          <a:p>
            <a:pPr lvl="2"/>
            <a:r>
              <a:rPr lang="en-US"/>
              <a:t>Larger executable since includes ALL binary code run during execution</a:t>
            </a:r>
          </a:p>
          <a:p>
            <a:pPr lvl="2"/>
            <a:r>
              <a:rPr lang="en-US"/>
              <a:t>Does not require presence of libraries at runtime since all code already included in the executable</a:t>
            </a:r>
          </a:p>
          <a:p>
            <a:pPr lvl="1"/>
            <a:endParaRPr lang="en-US"/>
          </a:p>
          <a:p>
            <a:pPr lvl="1"/>
            <a:r>
              <a:rPr lang="en-US"/>
              <a:t>Shared Library: used by executable at runtime</a:t>
            </a:r>
          </a:p>
          <a:p>
            <a:pPr lvl="2"/>
            <a:r>
              <a:rPr lang="en-US"/>
              <a:t>The binary holds only references to functions in the libraries but the code is not included in the executable itself</a:t>
            </a:r>
          </a:p>
          <a:p>
            <a:pPr lvl="2"/>
            <a:r>
              <a:rPr lang="en-US"/>
              <a:t>Smaller executable size but REQUIRES library to be available at runtime</a:t>
            </a:r>
          </a:p>
          <a:p>
            <a:pPr lvl="2"/>
            <a:endParaRPr lang="en-US"/>
          </a:p>
          <a:p>
            <a:pPr lvl="2"/>
            <a:r>
              <a:rPr lang="en-US"/>
              <a:t>We will discuss shared libraries in a future lab session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BD3F3E-345D-4B53-B9B7-C2EB38945650}" type="slidenum">
              <a:rPr lang="en-US"/>
              <a:pPr/>
              <a:t>7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and Using Static Libraries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58800" y="990600"/>
            <a:ext cx="8007350" cy="52260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$ g++ -c Datum.cc</a:t>
            </a:r>
          </a:p>
          <a:p>
            <a:r>
              <a:rPr lang="en-US" sz="1600" b="1">
                <a:latin typeface="Courier New" pitchFamily="49" charset="0"/>
              </a:rPr>
              <a:t>$ g++ -c Result.cc </a:t>
            </a:r>
          </a:p>
          <a:p>
            <a:r>
              <a:rPr lang="en-US" sz="1600" b="1">
                <a:latin typeface="Courier New" pitchFamily="49" charset="0"/>
              </a:rPr>
              <a:t>$ g++ -c InputService.cc </a:t>
            </a:r>
          </a:p>
          <a:p>
            <a:r>
              <a:rPr lang="en-US" sz="1600" b="1">
                <a:latin typeface="Courier New" pitchFamily="49" charset="0"/>
              </a:rPr>
              <a:t>$ g++ -c Calculator.cc </a:t>
            </a:r>
          </a:p>
          <a:p>
            <a:endParaRPr lang="en-US" sz="1600" b="1">
              <a:latin typeface="Courier New" pitchFamily="49" charset="0"/>
            </a:endParaRPr>
          </a:p>
          <a:p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latin typeface="Courier New" pitchFamily="49" charset="0"/>
              </a:rPr>
              <a:t>$ ar -r libMyLib.a Datum.o Result.o InputService.o Calculator.o </a:t>
            </a:r>
          </a:p>
          <a:p>
            <a:r>
              <a:rPr lang="en-US" sz="1600" b="1">
                <a:latin typeface="Courier New" pitchFamily="49" charset="0"/>
              </a:rPr>
              <a:t>ar: creating libMyLib.a</a:t>
            </a:r>
          </a:p>
          <a:p>
            <a:endParaRPr lang="en-US" sz="1600" b="1">
              <a:latin typeface="Courier New" pitchFamily="49" charset="0"/>
            </a:endParaRPr>
          </a:p>
          <a:p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latin typeface="Courier New" pitchFamily="49" charset="0"/>
              </a:rPr>
              <a:t>$ ar tv libMyLib.a </a:t>
            </a:r>
          </a:p>
          <a:p>
            <a:r>
              <a:rPr lang="en-US" sz="1600" b="1">
                <a:latin typeface="Courier New" pitchFamily="49" charset="0"/>
              </a:rPr>
              <a:t>rw-r--r-- 1003/513   1940 May 23 12:21 2006 Datum.o</a:t>
            </a:r>
          </a:p>
          <a:p>
            <a:r>
              <a:rPr lang="en-US" sz="1600" b="1">
                <a:latin typeface="Courier New" pitchFamily="49" charset="0"/>
              </a:rPr>
              <a:t>rw-r--r-- 1003/513    748 May 23 12:21 2006 Result.o</a:t>
            </a:r>
          </a:p>
          <a:p>
            <a:r>
              <a:rPr lang="en-US" sz="1600" b="1">
                <a:latin typeface="Courier New" pitchFamily="49" charset="0"/>
              </a:rPr>
              <a:t>rw-r--r-- 1003/513   4482 May 23 12:21 2006 InputService.o</a:t>
            </a:r>
          </a:p>
          <a:p>
            <a:r>
              <a:rPr lang="en-US" sz="1600" b="1">
                <a:latin typeface="Courier New" pitchFamily="49" charset="0"/>
              </a:rPr>
              <a:t>rw-r--r-- 1003/513  22406 May 23 12:21 2006 Calculator.o</a:t>
            </a:r>
          </a:p>
          <a:p>
            <a:endParaRPr lang="en-US" sz="1600" b="1">
              <a:latin typeface="Courier New" pitchFamily="49" charset="0"/>
            </a:endParaRPr>
          </a:p>
          <a:p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latin typeface="Courier New" pitchFamily="49" charset="0"/>
              </a:rPr>
              <a:t>$ g++ -o wgtavg wgtavg.cpp -lMyLib -L.</a:t>
            </a:r>
          </a:p>
          <a:p>
            <a:endParaRPr lang="en-US" sz="1600" b="1">
              <a:latin typeface="Courier New" pitchFamily="49" charset="0"/>
            </a:endParaRPr>
          </a:p>
          <a:p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latin typeface="Courier New" pitchFamily="49" charset="0"/>
              </a:rPr>
              <a:t>$ ./wgtavg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66889B-457C-4738-A845-D1903DA92447}" type="slidenum">
              <a:rPr lang="en-US"/>
              <a:pPr/>
              <a:t>8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Commonly Used g++ Options with External Libraries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Usually when using external libraries you are provided with</a:t>
            </a:r>
          </a:p>
          <a:p>
            <a:pPr lvl="1"/>
            <a:r>
              <a:rPr lang="en-US" sz="1800"/>
              <a:t>path to directory where you can find include files</a:t>
            </a:r>
          </a:p>
          <a:p>
            <a:pPr lvl="1"/>
            <a:r>
              <a:rPr lang="en-US" sz="1800"/>
              <a:t>path to directory where you can find librararies</a:t>
            </a:r>
          </a:p>
          <a:p>
            <a:pPr lvl="1"/>
            <a:r>
              <a:rPr lang="en-US" sz="1800"/>
              <a:t>NO access to source code!</a:t>
            </a:r>
          </a:p>
          <a:p>
            <a:pPr lvl="2"/>
            <a:r>
              <a:rPr lang="en-US" sz="1600"/>
              <a:t>But you don’t need the source code to compile. Only header files. Remember only interface matters!</a:t>
            </a:r>
          </a:p>
          <a:p>
            <a:endParaRPr lang="en-US" sz="2000"/>
          </a:p>
          <a:p>
            <a:r>
              <a:rPr lang="en-US" sz="2000"/>
              <a:t>-L : path to directory containing libraries</a:t>
            </a:r>
          </a:p>
          <a:p>
            <a:pPr lvl="1"/>
            <a:r>
              <a:rPr lang="en-US" sz="1800" b="1">
                <a:latin typeface="Courier New" pitchFamily="49" charset="0"/>
              </a:rPr>
              <a:t>-L /usr/local/root/5.08.00/lib</a:t>
            </a:r>
          </a:p>
          <a:p>
            <a:endParaRPr lang="en-US" sz="2000"/>
          </a:p>
          <a:p>
            <a:r>
              <a:rPr lang="en-US" sz="2000"/>
              <a:t>-I : path to directory containing header files</a:t>
            </a:r>
          </a:p>
          <a:p>
            <a:pPr lvl="1"/>
            <a:r>
              <a:rPr lang="en-US" sz="1800" b="1">
                <a:latin typeface="Courier New" pitchFamily="49" charset="0"/>
              </a:rPr>
              <a:t>-I /usr/local/root/5.08.00/include</a:t>
            </a:r>
          </a:p>
          <a:p>
            <a:pPr lvl="1"/>
            <a:endParaRPr lang="en-US" sz="1800"/>
          </a:p>
          <a:p>
            <a:r>
              <a:rPr lang="en-US" sz="2000"/>
              <a:t>-l : specify name of libraries to be used at link time</a:t>
            </a:r>
          </a:p>
          <a:p>
            <a:pPr lvl="1"/>
            <a:r>
              <a:rPr lang="en-US" sz="1800" b="1">
                <a:latin typeface="Courier New" pitchFamily="49" charset="0"/>
              </a:rPr>
              <a:t>-l Core –lHbook</a:t>
            </a:r>
          </a:p>
          <a:p>
            <a:pPr lvl="1"/>
            <a:r>
              <a:rPr lang="en-US" sz="1800"/>
              <a:t>you don’t have to specify the prefix “lib” nor the extension “.a”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8675A9-B400-45AB-B6ED-D0D63CB4B3CC}" type="slidenum">
              <a:rPr lang="en-US"/>
              <a:pPr/>
              <a:t>9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Optimizing Your Executable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96913"/>
            <a:ext cx="8802688" cy="2503487"/>
          </a:xfrm>
        </p:spPr>
        <p:txBody>
          <a:bodyPr/>
          <a:lstStyle/>
          <a:p>
            <a:r>
              <a:rPr lang="en-US" sz="2000"/>
              <a:t>g++ offers many options to optimize your executable and reduce execution time</a:t>
            </a:r>
          </a:p>
          <a:p>
            <a:pPr lvl="1"/>
            <a:r>
              <a:rPr lang="en-US" sz="1800"/>
              <a:t>Compiler analyzes your code to determine the best execution path</a:t>
            </a:r>
          </a:p>
          <a:p>
            <a:pPr lvl="1"/>
            <a:r>
              <a:rPr lang="en-US" sz="1800"/>
              <a:t>Takes longer to compile with optimization</a:t>
            </a:r>
          </a:p>
          <a:p>
            <a:pPr lvl="1"/>
            <a:r>
              <a:rPr lang="en-US" sz="1800"/>
              <a:t>It’s harder to debug an optimized program</a:t>
            </a:r>
          </a:p>
          <a:p>
            <a:pPr lvl="1"/>
            <a:r>
              <a:rPr lang="en-US" sz="1800"/>
              <a:t>Remember: your optimized and non-optimized executables MUST give the same results or you have a bug! 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-109538" y="3251200"/>
            <a:ext cx="9329738" cy="3378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 Options That Control Optimization</a:t>
            </a:r>
          </a:p>
          <a:p>
            <a:endParaRPr lang="en-US" sz="1200" b="1"/>
          </a:p>
          <a:p>
            <a:r>
              <a:rPr lang="en-US" sz="1200" b="1"/>
              <a:t>       These options control various sorts of optimizations.</a:t>
            </a:r>
          </a:p>
          <a:p>
            <a:endParaRPr lang="en-US" sz="1200" b="1"/>
          </a:p>
          <a:p>
            <a:r>
              <a:rPr lang="en-US" sz="1200" b="1"/>
              <a:t>       Without any optimization option, the compiler's goal is to reduce the cost of compilation and to make debugging</a:t>
            </a:r>
          </a:p>
          <a:p>
            <a:r>
              <a:rPr lang="en-US" sz="1200" b="1"/>
              <a:t>       produce the expected results.  Statements are independent: if you stop the program with a breakpoint between</a:t>
            </a:r>
          </a:p>
          <a:p>
            <a:r>
              <a:rPr lang="en-US" sz="1200" b="1"/>
              <a:t>       statements, you can then assign a new value to any variable or change the program counter to any other statement</a:t>
            </a:r>
          </a:p>
          <a:p>
            <a:r>
              <a:rPr lang="en-US" sz="1200" b="1"/>
              <a:t>       in the function and get exactly the results you would expect from the source code.</a:t>
            </a:r>
          </a:p>
          <a:p>
            <a:endParaRPr lang="en-US" sz="1200" b="1"/>
          </a:p>
          <a:p>
            <a:r>
              <a:rPr lang="en-US" sz="1200" b="1"/>
              <a:t>       Turning on optimization flags makes the compiler attempt to improve the performance and/or code size at the</a:t>
            </a:r>
          </a:p>
          <a:p>
            <a:r>
              <a:rPr lang="en-US" sz="1200" b="1"/>
              <a:t>       expense of compilation time and possibly the ability to debug the program.</a:t>
            </a:r>
          </a:p>
          <a:p>
            <a:endParaRPr lang="en-US" sz="1200" b="1"/>
          </a:p>
          <a:p>
            <a:r>
              <a:rPr lang="en-US" sz="1200" b="1"/>
              <a:t>       The compiler performs optimization based on the knowledge it has of the program.  Using the -funit-at-a-time</a:t>
            </a:r>
          </a:p>
          <a:p>
            <a:r>
              <a:rPr lang="en-US" sz="1200" b="1"/>
              <a:t>       flag will allow the compiler to consider information gained from later functions in the file when compiling a</a:t>
            </a:r>
          </a:p>
          <a:p>
            <a:r>
              <a:rPr lang="en-US" sz="1200" b="1"/>
              <a:t>       function.  Compiling multiple files at once to a single output file (and using -funit-at-a-time) will allow the</a:t>
            </a:r>
          </a:p>
          <a:p>
            <a:r>
              <a:rPr lang="en-US" sz="1200" b="1"/>
              <a:t>       compiler to use information gained from all of the files when compiling each of them.</a:t>
            </a:r>
          </a:p>
          <a:p>
            <a:endParaRPr lang="en-US" sz="1200" b="1"/>
          </a:p>
          <a:p>
            <a:r>
              <a:rPr lang="en-US" sz="1200" b="1"/>
              <a:t>       Not all optimizations are controlled directly by a flag.  Only optimizations that have a flag are listed.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ahatlou-egamma">
  <a:themeElements>
    <a:clrScheme name="1_rahatlou-egamma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rahatlou-egam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rahatlou-egamma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hatlou-egamma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hatlou-egamma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hatlou-egamma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hatlou-egamma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hatlou-egamma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rahatlou-sapienza2</Template>
  <TotalTime>274</TotalTime>
  <Words>3291</Words>
  <Application>Microsoft PowerPoint</Application>
  <PresentationFormat>On-screen Show (4:3)</PresentationFormat>
  <Paragraphs>544</Paragraphs>
  <Slides>28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Tahoma</vt:lpstr>
      <vt:lpstr>Wingdings</vt:lpstr>
      <vt:lpstr>Courier New</vt:lpstr>
      <vt:lpstr>1_rahatlou-egamma</vt:lpstr>
      <vt:lpstr>Arguments of C++ Applications g++ options, Libraries ifstream  Using ROOT Libraries</vt:lpstr>
      <vt:lpstr>Options of g++</vt:lpstr>
      <vt:lpstr>Some Already Familiar Options</vt:lpstr>
      <vt:lpstr>Increasing Warning Level</vt:lpstr>
      <vt:lpstr>Debug Symbols with -g</vt:lpstr>
      <vt:lpstr>Libraries of Compiled Code</vt:lpstr>
      <vt:lpstr>Creating and Using Static Libraries</vt:lpstr>
      <vt:lpstr>Commonly Used g++ Options with External Libraries</vt:lpstr>
      <vt:lpstr>Optimizing Your Executable</vt:lpstr>
      <vt:lpstr>Levels of Optimization</vt:lpstr>
      <vt:lpstr>Passing Arguments to C++ Applications</vt:lpstr>
      <vt:lpstr>Passing non-string values</vt:lpstr>
      <vt:lpstr>Input from file with ifstream</vt:lpstr>
      <vt:lpstr>Parsing input lines with sscanf</vt:lpstr>
      <vt:lpstr>Using external Libraries: ROOT</vt:lpstr>
      <vt:lpstr>How you can use ROOT</vt:lpstr>
      <vt:lpstr>root: An object oriented data analysis framework</vt:lpstr>
      <vt:lpstr>Interface and Libraries are All You Need!</vt:lpstr>
      <vt:lpstr>Documentation During Our Lab Sessions</vt:lpstr>
      <vt:lpstr>Using root libraries and header files</vt:lpstr>
      <vt:lpstr>root-config</vt:lpstr>
      <vt:lpstr>Classes To Use in Your Application</vt:lpstr>
      <vt:lpstr>Simple Example with TH1</vt:lpstr>
      <vt:lpstr>A Few Tips about Using ROOT</vt:lpstr>
      <vt:lpstr>Slide 25</vt:lpstr>
      <vt:lpstr>Where is the Mistake?</vt:lpstr>
      <vt:lpstr>Find the Mistake</vt:lpstr>
      <vt:lpstr>Slide 28</vt:lpstr>
    </vt:vector>
  </TitlesOfParts>
  <Company>University of Rome "La Sapienza"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Arguments of C++ Applications g++ options Libraries and Makefiles</dc:title>
  <dc:creator>Shahram Rahatlou</dc:creator>
  <cp:lastModifiedBy>Shahram Rahatlou</cp:lastModifiedBy>
  <cp:revision>28</cp:revision>
  <dcterms:created xsi:type="dcterms:W3CDTF">2006-05-23T08:34:55Z</dcterms:created>
  <dcterms:modified xsi:type="dcterms:W3CDTF">2009-04-27T11:58:31Z</dcterms:modified>
</cp:coreProperties>
</file>