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9" r:id="rId5"/>
    <p:sldId id="269" r:id="rId6"/>
    <p:sldId id="257" r:id="rId7"/>
    <p:sldId id="260" r:id="rId8"/>
    <p:sldId id="258" r:id="rId9"/>
    <p:sldId id="261" r:id="rId10"/>
    <p:sldId id="262" r:id="rId11"/>
    <p:sldId id="263" r:id="rId12"/>
    <p:sldId id="271" r:id="rId13"/>
    <p:sldId id="264" r:id="rId14"/>
    <p:sldId id="27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C597CD-508B-4D65-AF96-FC4DC2E213F1}" v="256" dt="2022-03-02T09:55:23.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0748E-4F0C-41B3-9284-F1F3517D06F6}" type="datetimeFigureOut">
              <a:rPr lang="en-IN" smtClean="0"/>
              <a:t>28-01-2023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44619-6148-40CF-8E69-7D6A740F56CF}" type="slidenum">
              <a:rPr lang="en-IN" smtClean="0"/>
              <a:t>‹#›</a:t>
            </a:fld>
            <a:endParaRPr lang="en-IN"/>
          </a:p>
        </p:txBody>
      </p:sp>
    </p:spTree>
    <p:extLst>
      <p:ext uri="{BB962C8B-B14F-4D97-AF65-F5344CB8AC3E}">
        <p14:creationId xmlns:p14="http://schemas.microsoft.com/office/powerpoint/2010/main" val="3629011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EF44619-6148-40CF-8E69-7D6A740F56CF}" type="slidenum">
              <a:rPr lang="en-IN" smtClean="0"/>
              <a:t>4</a:t>
            </a:fld>
            <a:endParaRPr lang="en-IN"/>
          </a:p>
        </p:txBody>
      </p:sp>
    </p:spTree>
    <p:extLst>
      <p:ext uri="{BB962C8B-B14F-4D97-AF65-F5344CB8AC3E}">
        <p14:creationId xmlns:p14="http://schemas.microsoft.com/office/powerpoint/2010/main" val="82659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EF44619-6148-40CF-8E69-7D6A740F56CF}" type="slidenum">
              <a:rPr lang="en-IN" smtClean="0"/>
              <a:t>5</a:t>
            </a:fld>
            <a:endParaRPr lang="en-IN"/>
          </a:p>
        </p:txBody>
      </p:sp>
    </p:spTree>
    <p:extLst>
      <p:ext uri="{BB962C8B-B14F-4D97-AF65-F5344CB8AC3E}">
        <p14:creationId xmlns:p14="http://schemas.microsoft.com/office/powerpoint/2010/main" val="131192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EF44619-6148-40CF-8E69-7D6A740F56CF}" type="slidenum">
              <a:rPr lang="en-IN" smtClean="0"/>
              <a:t>6</a:t>
            </a:fld>
            <a:endParaRPr lang="en-IN"/>
          </a:p>
        </p:txBody>
      </p:sp>
    </p:spTree>
    <p:extLst>
      <p:ext uri="{BB962C8B-B14F-4D97-AF65-F5344CB8AC3E}">
        <p14:creationId xmlns:p14="http://schemas.microsoft.com/office/powerpoint/2010/main" val="2168361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EF44619-6148-40CF-8E69-7D6A740F56CF}" type="slidenum">
              <a:rPr lang="en-IN" smtClean="0"/>
              <a:t>7</a:t>
            </a:fld>
            <a:endParaRPr lang="en-IN"/>
          </a:p>
        </p:txBody>
      </p:sp>
    </p:spTree>
    <p:extLst>
      <p:ext uri="{BB962C8B-B14F-4D97-AF65-F5344CB8AC3E}">
        <p14:creationId xmlns:p14="http://schemas.microsoft.com/office/powerpoint/2010/main" val="1047469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EF44619-6148-40CF-8E69-7D6A740F56CF}" type="slidenum">
              <a:rPr lang="en-IN" smtClean="0"/>
              <a:t>8</a:t>
            </a:fld>
            <a:endParaRPr lang="en-IN"/>
          </a:p>
        </p:txBody>
      </p:sp>
    </p:spTree>
    <p:extLst>
      <p:ext uri="{BB962C8B-B14F-4D97-AF65-F5344CB8AC3E}">
        <p14:creationId xmlns:p14="http://schemas.microsoft.com/office/powerpoint/2010/main" val="3486285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EF44619-6148-40CF-8E69-7D6A740F56CF}" type="slidenum">
              <a:rPr lang="en-IN" smtClean="0"/>
              <a:t>10</a:t>
            </a:fld>
            <a:endParaRPr lang="en-IN"/>
          </a:p>
        </p:txBody>
      </p:sp>
    </p:spTree>
    <p:extLst>
      <p:ext uri="{BB962C8B-B14F-4D97-AF65-F5344CB8AC3E}">
        <p14:creationId xmlns:p14="http://schemas.microsoft.com/office/powerpoint/2010/main" val="22683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660041" y="2767106"/>
            <a:ext cx="2880828" cy="3071906"/>
          </a:xfrm>
        </p:spPr>
        <p:txBody>
          <a:bodyPr anchor="t">
            <a:normAutofit/>
          </a:bodyPr>
          <a:lstStyle/>
          <a:p>
            <a:pPr algn="l"/>
            <a:r>
              <a:rPr lang="en-US" sz="4000">
                <a:solidFill>
                  <a:srgbClr val="FFFFFF"/>
                </a:solidFill>
                <a:latin typeface="Abadi" panose="020B0604020104020204" pitchFamily="34" charset="0"/>
              </a:rPr>
              <a:t>Marketing Analytics</a:t>
            </a:r>
          </a:p>
        </p:txBody>
      </p:sp>
      <p:graphicFrame>
        <p:nvGraphicFramePr>
          <p:cNvPr id="7" name="Table 7">
            <a:extLst>
              <a:ext uri="{FF2B5EF4-FFF2-40B4-BE49-F238E27FC236}">
                <a16:creationId xmlns:a16="http://schemas.microsoft.com/office/drawing/2014/main" id="{30191034-186B-4429-9D4F-CC76CCF2DDC5}"/>
              </a:ext>
            </a:extLst>
          </p:cNvPr>
          <p:cNvGraphicFramePr>
            <a:graphicFrameLocks noGrp="1"/>
          </p:cNvGraphicFramePr>
          <p:nvPr>
            <p:extLst>
              <p:ext uri="{D42A27DB-BD31-4B8C-83A1-F6EECF244321}">
                <p14:modId xmlns:p14="http://schemas.microsoft.com/office/powerpoint/2010/main" val="2633262896"/>
              </p:ext>
            </p:extLst>
          </p:nvPr>
        </p:nvGraphicFramePr>
        <p:xfrm>
          <a:off x="5435289" y="3428785"/>
          <a:ext cx="5465262" cy="2966720"/>
        </p:xfrm>
        <a:graphic>
          <a:graphicData uri="http://schemas.openxmlformats.org/drawingml/2006/table">
            <a:tbl>
              <a:tblPr firstRow="1" bandRow="1">
                <a:tableStyleId>{69012ECD-51FC-41F1-AA8D-1B2483CD663E}</a:tableStyleId>
              </a:tblPr>
              <a:tblGrid>
                <a:gridCol w="2732631">
                  <a:extLst>
                    <a:ext uri="{9D8B030D-6E8A-4147-A177-3AD203B41FA5}">
                      <a16:colId xmlns:a16="http://schemas.microsoft.com/office/drawing/2014/main" val="2797987667"/>
                    </a:ext>
                  </a:extLst>
                </a:gridCol>
                <a:gridCol w="2732631">
                  <a:extLst>
                    <a:ext uri="{9D8B030D-6E8A-4147-A177-3AD203B41FA5}">
                      <a16:colId xmlns:a16="http://schemas.microsoft.com/office/drawing/2014/main" val="2679374979"/>
                    </a:ext>
                  </a:extLst>
                </a:gridCol>
              </a:tblGrid>
              <a:tr h="370840">
                <a:tc>
                  <a:txBody>
                    <a:bodyPr/>
                    <a:lstStyle/>
                    <a:p>
                      <a:r>
                        <a:rPr lang="en-IN" dirty="0"/>
                        <a:t>Name</a:t>
                      </a:r>
                    </a:p>
                  </a:txBody>
                  <a:tcPr/>
                </a:tc>
                <a:tc>
                  <a:txBody>
                    <a:bodyPr/>
                    <a:lstStyle/>
                    <a:p>
                      <a:r>
                        <a:rPr lang="en-IN" dirty="0"/>
                        <a:t>Roll No.</a:t>
                      </a:r>
                    </a:p>
                  </a:txBody>
                  <a:tcPr/>
                </a:tc>
                <a:extLst>
                  <a:ext uri="{0D108BD9-81ED-4DB2-BD59-A6C34878D82A}">
                    <a16:rowId xmlns:a16="http://schemas.microsoft.com/office/drawing/2014/main" val="4162799013"/>
                  </a:ext>
                </a:extLst>
              </a:tr>
              <a:tr h="370840">
                <a:tc>
                  <a:txBody>
                    <a:bodyPr/>
                    <a:lstStyle/>
                    <a:p>
                      <a:r>
                        <a:rPr lang="en-IN" dirty="0"/>
                        <a:t>Pradeep M S</a:t>
                      </a:r>
                    </a:p>
                  </a:txBody>
                  <a:tcPr/>
                </a:tc>
                <a:tc>
                  <a:txBody>
                    <a:bodyPr/>
                    <a:lstStyle/>
                    <a:p>
                      <a:r>
                        <a:rPr lang="en-IN" dirty="0"/>
                        <a:t>2011031</a:t>
                      </a:r>
                    </a:p>
                  </a:txBody>
                  <a:tcPr/>
                </a:tc>
                <a:extLst>
                  <a:ext uri="{0D108BD9-81ED-4DB2-BD59-A6C34878D82A}">
                    <a16:rowId xmlns:a16="http://schemas.microsoft.com/office/drawing/2014/main" val="2991864519"/>
                  </a:ext>
                </a:extLst>
              </a:tr>
              <a:tr h="370840">
                <a:tc>
                  <a:txBody>
                    <a:bodyPr/>
                    <a:lstStyle/>
                    <a:p>
                      <a:r>
                        <a:rPr lang="en-IN" dirty="0"/>
                        <a:t>Bhuvaneshwaran S</a:t>
                      </a:r>
                    </a:p>
                  </a:txBody>
                  <a:tcPr/>
                </a:tc>
                <a:tc>
                  <a:txBody>
                    <a:bodyPr/>
                    <a:lstStyle/>
                    <a:p>
                      <a:r>
                        <a:rPr lang="en-IN" dirty="0"/>
                        <a:t>2011057</a:t>
                      </a:r>
                    </a:p>
                  </a:txBody>
                  <a:tcPr/>
                </a:tc>
                <a:extLst>
                  <a:ext uri="{0D108BD9-81ED-4DB2-BD59-A6C34878D82A}">
                    <a16:rowId xmlns:a16="http://schemas.microsoft.com/office/drawing/2014/main" val="144743724"/>
                  </a:ext>
                </a:extLst>
              </a:tr>
              <a:tr h="370840">
                <a:tc>
                  <a:txBody>
                    <a:bodyPr/>
                    <a:lstStyle/>
                    <a:p>
                      <a:r>
                        <a:rPr lang="en-IN" dirty="0" err="1"/>
                        <a:t>Dharanie</a:t>
                      </a:r>
                      <a:r>
                        <a:rPr lang="en-IN" dirty="0"/>
                        <a:t> Shankar R</a:t>
                      </a:r>
                    </a:p>
                  </a:txBody>
                  <a:tcPr/>
                </a:tc>
                <a:tc>
                  <a:txBody>
                    <a:bodyPr/>
                    <a:lstStyle/>
                    <a:p>
                      <a:r>
                        <a:rPr lang="en-IN" dirty="0"/>
                        <a:t>2011201</a:t>
                      </a:r>
                    </a:p>
                  </a:txBody>
                  <a:tcPr/>
                </a:tc>
                <a:extLst>
                  <a:ext uri="{0D108BD9-81ED-4DB2-BD59-A6C34878D82A}">
                    <a16:rowId xmlns:a16="http://schemas.microsoft.com/office/drawing/2014/main" val="302111256"/>
                  </a:ext>
                </a:extLst>
              </a:tr>
              <a:tr h="370840">
                <a:tc>
                  <a:txBody>
                    <a:bodyPr/>
                    <a:lstStyle/>
                    <a:p>
                      <a:r>
                        <a:rPr lang="en-IN" dirty="0"/>
                        <a:t>Rahul B </a:t>
                      </a:r>
                      <a:r>
                        <a:rPr lang="en-IN" dirty="0" err="1"/>
                        <a:t>Venu</a:t>
                      </a:r>
                      <a:endParaRPr lang="en-IN" dirty="0"/>
                    </a:p>
                  </a:txBody>
                  <a:tcPr/>
                </a:tc>
                <a:tc>
                  <a:txBody>
                    <a:bodyPr/>
                    <a:lstStyle/>
                    <a:p>
                      <a:r>
                        <a:rPr lang="en-IN" dirty="0"/>
                        <a:t>2011290</a:t>
                      </a:r>
                    </a:p>
                  </a:txBody>
                  <a:tcPr/>
                </a:tc>
                <a:extLst>
                  <a:ext uri="{0D108BD9-81ED-4DB2-BD59-A6C34878D82A}">
                    <a16:rowId xmlns:a16="http://schemas.microsoft.com/office/drawing/2014/main" val="3246985762"/>
                  </a:ext>
                </a:extLst>
              </a:tr>
              <a:tr h="370840">
                <a:tc>
                  <a:txBody>
                    <a:bodyPr/>
                    <a:lstStyle/>
                    <a:p>
                      <a:r>
                        <a:rPr lang="en-IN" dirty="0"/>
                        <a:t>Balaji CT</a:t>
                      </a:r>
                    </a:p>
                  </a:txBody>
                  <a:tcPr/>
                </a:tc>
                <a:tc>
                  <a:txBody>
                    <a:bodyPr/>
                    <a:lstStyle/>
                    <a:p>
                      <a:r>
                        <a:rPr lang="en-IN" dirty="0"/>
                        <a:t>2011378</a:t>
                      </a:r>
                    </a:p>
                  </a:txBody>
                  <a:tcPr/>
                </a:tc>
                <a:extLst>
                  <a:ext uri="{0D108BD9-81ED-4DB2-BD59-A6C34878D82A}">
                    <a16:rowId xmlns:a16="http://schemas.microsoft.com/office/drawing/2014/main" val="2784227682"/>
                  </a:ext>
                </a:extLst>
              </a:tr>
              <a:tr h="370840">
                <a:tc>
                  <a:txBody>
                    <a:bodyPr/>
                    <a:lstStyle/>
                    <a:p>
                      <a:r>
                        <a:rPr lang="en-IN" dirty="0"/>
                        <a:t>R Naveen Raj</a:t>
                      </a:r>
                    </a:p>
                  </a:txBody>
                  <a:tcPr/>
                </a:tc>
                <a:tc>
                  <a:txBody>
                    <a:bodyPr/>
                    <a:lstStyle/>
                    <a:p>
                      <a:r>
                        <a:rPr lang="en-IN" dirty="0"/>
                        <a:t>2011496</a:t>
                      </a:r>
                    </a:p>
                  </a:txBody>
                  <a:tcPr/>
                </a:tc>
                <a:extLst>
                  <a:ext uri="{0D108BD9-81ED-4DB2-BD59-A6C34878D82A}">
                    <a16:rowId xmlns:a16="http://schemas.microsoft.com/office/drawing/2014/main" val="1987050146"/>
                  </a:ext>
                </a:extLst>
              </a:tr>
              <a:tr h="370840">
                <a:tc>
                  <a:txBody>
                    <a:bodyPr/>
                    <a:lstStyle/>
                    <a:p>
                      <a:r>
                        <a:rPr lang="en-IN" dirty="0" err="1"/>
                        <a:t>Rahav</a:t>
                      </a:r>
                      <a:r>
                        <a:rPr lang="en-IN" dirty="0"/>
                        <a:t> Manoharan</a:t>
                      </a:r>
                    </a:p>
                  </a:txBody>
                  <a:tcPr/>
                </a:tc>
                <a:tc>
                  <a:txBody>
                    <a:bodyPr/>
                    <a:lstStyle/>
                    <a:p>
                      <a:r>
                        <a:rPr lang="en-IN" dirty="0"/>
                        <a:t>2017026</a:t>
                      </a:r>
                    </a:p>
                  </a:txBody>
                  <a:tcPr/>
                </a:tc>
                <a:extLst>
                  <a:ext uri="{0D108BD9-81ED-4DB2-BD59-A6C34878D82A}">
                    <a16:rowId xmlns:a16="http://schemas.microsoft.com/office/drawing/2014/main" val="3280626700"/>
                  </a:ext>
                </a:extLst>
              </a:tr>
            </a:tbl>
          </a:graphicData>
        </a:graphic>
      </p:graphicFrame>
      <p:sp>
        <p:nvSpPr>
          <p:cNvPr id="27" name="Title 1">
            <a:extLst>
              <a:ext uri="{FF2B5EF4-FFF2-40B4-BE49-F238E27FC236}">
                <a16:creationId xmlns:a16="http://schemas.microsoft.com/office/drawing/2014/main" id="{2BD2BDC6-406D-40AD-8CC6-3F41B22EFB4C}"/>
              </a:ext>
            </a:extLst>
          </p:cNvPr>
          <p:cNvSpPr txBox="1">
            <a:spLocks/>
          </p:cNvSpPr>
          <p:nvPr/>
        </p:nvSpPr>
        <p:spPr>
          <a:xfrm>
            <a:off x="5435290" y="2501977"/>
            <a:ext cx="5465262" cy="664636"/>
          </a:xfrm>
          <a:prstGeom prst="rect">
            <a:avLst/>
          </a:prstGeom>
          <a:solidFill>
            <a:schemeClr val="accent1">
              <a:lumMod val="40000"/>
              <a:lumOff val="6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Abadi" panose="020B0604020104020204" pitchFamily="34" charset="0"/>
              </a:rPr>
              <a:t>Group - 5</a:t>
            </a:r>
          </a:p>
        </p:txBody>
      </p:sp>
      <p:sp>
        <p:nvSpPr>
          <p:cNvPr id="8" name="Rectangle: Rounded Corners 7">
            <a:extLst>
              <a:ext uri="{FF2B5EF4-FFF2-40B4-BE49-F238E27FC236}">
                <a16:creationId xmlns:a16="http://schemas.microsoft.com/office/drawing/2014/main" id="{9FF1AD1B-8490-4141-8B79-EFA245ACF992}"/>
              </a:ext>
            </a:extLst>
          </p:cNvPr>
          <p:cNvSpPr/>
          <p:nvPr/>
        </p:nvSpPr>
        <p:spPr>
          <a:xfrm>
            <a:off x="4473809" y="460893"/>
            <a:ext cx="7505445" cy="1288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Analysis of a general retail store</a:t>
            </a:r>
          </a:p>
        </p:txBody>
      </p:sp>
    </p:spTree>
    <p:extLst>
      <p:ext uri="{BB962C8B-B14F-4D97-AF65-F5344CB8AC3E}">
        <p14:creationId xmlns:p14="http://schemas.microsoft.com/office/powerpoint/2010/main" val="1430481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Clustering &amp; RFM analysis (1/2)</a:t>
            </a:r>
          </a:p>
        </p:txBody>
      </p:sp>
      <p:pic>
        <p:nvPicPr>
          <p:cNvPr id="2050" name="Picture 2" descr="Chart, line chart&#10;&#10;Description automatically generated">
            <a:extLst>
              <a:ext uri="{FF2B5EF4-FFF2-40B4-BE49-F238E27FC236}">
                <a16:creationId xmlns:a16="http://schemas.microsoft.com/office/drawing/2014/main" id="{73608011-FFAA-4460-AB8B-14664FC02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08" y="1486028"/>
            <a:ext cx="6600825" cy="4610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E7E34ED-04A8-4D0B-978F-3EFE287820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440336" y="1486028"/>
            <a:ext cx="4263556" cy="4610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8D5CC6E-8223-42CF-A684-B476936C47CD}"/>
              </a:ext>
            </a:extLst>
          </p:cNvPr>
          <p:cNvSpPr txBox="1"/>
          <p:nvPr/>
        </p:nvSpPr>
        <p:spPr>
          <a:xfrm>
            <a:off x="488108" y="1240420"/>
            <a:ext cx="3576577" cy="369332"/>
          </a:xfrm>
          <a:prstGeom prst="rect">
            <a:avLst/>
          </a:prstGeom>
          <a:noFill/>
        </p:spPr>
        <p:txBody>
          <a:bodyPr wrap="square" rtlCol="0">
            <a:spAutoFit/>
          </a:bodyPr>
          <a:lstStyle/>
          <a:p>
            <a:r>
              <a:rPr lang="en-US" b="1" dirty="0"/>
              <a:t>Inertia (Elbow method):</a:t>
            </a:r>
            <a:endParaRPr lang="en-IN" b="1" dirty="0"/>
          </a:p>
        </p:txBody>
      </p:sp>
      <p:sp>
        <p:nvSpPr>
          <p:cNvPr id="6" name="TextBox 5">
            <a:extLst>
              <a:ext uri="{FF2B5EF4-FFF2-40B4-BE49-F238E27FC236}">
                <a16:creationId xmlns:a16="http://schemas.microsoft.com/office/drawing/2014/main" id="{1EE31602-FF67-4BA2-BC97-6583645BB727}"/>
              </a:ext>
            </a:extLst>
          </p:cNvPr>
          <p:cNvSpPr txBox="1"/>
          <p:nvPr/>
        </p:nvSpPr>
        <p:spPr>
          <a:xfrm>
            <a:off x="7814841" y="1240420"/>
            <a:ext cx="3576577" cy="369332"/>
          </a:xfrm>
          <a:prstGeom prst="rect">
            <a:avLst/>
          </a:prstGeom>
          <a:noFill/>
        </p:spPr>
        <p:txBody>
          <a:bodyPr wrap="square" rtlCol="0">
            <a:spAutoFit/>
          </a:bodyPr>
          <a:lstStyle/>
          <a:p>
            <a:r>
              <a:rPr lang="en-US" b="1" dirty="0"/>
              <a:t>Silhouette Scores:</a:t>
            </a:r>
            <a:endParaRPr lang="en-IN" b="1" dirty="0"/>
          </a:p>
        </p:txBody>
      </p:sp>
    </p:spTree>
    <p:extLst>
      <p:ext uri="{BB962C8B-B14F-4D97-AF65-F5344CB8AC3E}">
        <p14:creationId xmlns:p14="http://schemas.microsoft.com/office/powerpoint/2010/main" val="3633142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Clustering &amp; RFM analysis (2/2)</a:t>
            </a:r>
          </a:p>
        </p:txBody>
      </p:sp>
      <p:pic>
        <p:nvPicPr>
          <p:cNvPr id="3" name="Picture 2" descr="Chart, scatter chart&#10;&#10;Description automatically generated">
            <a:extLst>
              <a:ext uri="{FF2B5EF4-FFF2-40B4-BE49-F238E27FC236}">
                <a16:creationId xmlns:a16="http://schemas.microsoft.com/office/drawing/2014/main" id="{C7CFC3DB-7586-414C-9E68-F40C804CD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96" y="675584"/>
            <a:ext cx="5522871" cy="5387314"/>
          </a:xfrm>
          <a:prstGeom prst="rect">
            <a:avLst/>
          </a:prstGeom>
        </p:spPr>
      </p:pic>
      <p:pic>
        <p:nvPicPr>
          <p:cNvPr id="4" name="Picture 3" descr="Chart, scatter chart&#10;&#10;Description automatically generated">
            <a:extLst>
              <a:ext uri="{FF2B5EF4-FFF2-40B4-BE49-F238E27FC236}">
                <a16:creationId xmlns:a16="http://schemas.microsoft.com/office/drawing/2014/main" id="{6987AFC4-8247-42C3-B239-363FCD697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051" y="823787"/>
            <a:ext cx="4868644" cy="4733290"/>
          </a:xfrm>
          <a:prstGeom prst="rect">
            <a:avLst/>
          </a:prstGeom>
        </p:spPr>
      </p:pic>
      <p:sp>
        <p:nvSpPr>
          <p:cNvPr id="5" name="TextBox 4">
            <a:extLst>
              <a:ext uri="{FF2B5EF4-FFF2-40B4-BE49-F238E27FC236}">
                <a16:creationId xmlns:a16="http://schemas.microsoft.com/office/drawing/2014/main" id="{A26C0FB4-BE60-4098-9F8E-E84AC386FF5F}"/>
              </a:ext>
            </a:extLst>
          </p:cNvPr>
          <p:cNvSpPr txBox="1"/>
          <p:nvPr/>
        </p:nvSpPr>
        <p:spPr>
          <a:xfrm>
            <a:off x="904568" y="5885917"/>
            <a:ext cx="10363200" cy="369332"/>
          </a:xfrm>
          <a:prstGeom prst="rect">
            <a:avLst/>
          </a:prstGeom>
          <a:noFill/>
        </p:spPr>
        <p:txBody>
          <a:bodyPr wrap="square" rtlCol="0">
            <a:spAutoFit/>
          </a:bodyPr>
          <a:lstStyle/>
          <a:p>
            <a:r>
              <a:rPr lang="en-US" dirty="0">
                <a:solidFill>
                  <a:srgbClr val="FF0000"/>
                </a:solidFill>
              </a:rPr>
              <a:t>Bought &amp; Left</a:t>
            </a:r>
            <a:r>
              <a:rPr lang="en-US" dirty="0"/>
              <a:t>		Indecision		</a:t>
            </a:r>
            <a:r>
              <a:rPr lang="en-US" dirty="0">
                <a:solidFill>
                  <a:srgbClr val="00B050"/>
                </a:solidFill>
              </a:rPr>
              <a:t>Regulars</a:t>
            </a:r>
            <a:r>
              <a:rPr lang="en-US" dirty="0"/>
              <a:t>			</a:t>
            </a:r>
            <a:r>
              <a:rPr lang="en-US" dirty="0">
                <a:solidFill>
                  <a:schemeClr val="accent1"/>
                </a:solidFill>
              </a:rPr>
              <a:t>Potentially lost</a:t>
            </a:r>
            <a:endParaRPr lang="en-IN" dirty="0">
              <a:solidFill>
                <a:schemeClr val="accent1"/>
              </a:solidFill>
            </a:endParaRPr>
          </a:p>
        </p:txBody>
      </p:sp>
    </p:spTree>
    <p:extLst>
      <p:ext uri="{BB962C8B-B14F-4D97-AF65-F5344CB8AC3E}">
        <p14:creationId xmlns:p14="http://schemas.microsoft.com/office/powerpoint/2010/main" val="1684272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36BD7F-1819-4C66-B11D-CE2EBF9B1EEF}"/>
              </a:ext>
            </a:extLst>
          </p:cNvPr>
          <p:cNvSpPr/>
          <p:nvPr/>
        </p:nvSpPr>
        <p:spPr>
          <a:xfrm>
            <a:off x="0" y="1749020"/>
            <a:ext cx="12192000" cy="3123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0" dirty="0"/>
              <a:t>Thank you</a:t>
            </a:r>
          </a:p>
        </p:txBody>
      </p:sp>
    </p:spTree>
    <p:extLst>
      <p:ext uri="{BB962C8B-B14F-4D97-AF65-F5344CB8AC3E}">
        <p14:creationId xmlns:p14="http://schemas.microsoft.com/office/powerpoint/2010/main" val="196322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Outlier-Detection using boxplots</a:t>
            </a:r>
          </a:p>
        </p:txBody>
      </p:sp>
      <p:pic>
        <p:nvPicPr>
          <p:cNvPr id="3" name="Picture 2" descr="A picture containing text, crossword puzzle, clock&#10;&#10;Description automatically generated">
            <a:extLst>
              <a:ext uri="{FF2B5EF4-FFF2-40B4-BE49-F238E27FC236}">
                <a16:creationId xmlns:a16="http://schemas.microsoft.com/office/drawing/2014/main" id="{08CA42FC-0F7D-49B4-93F1-9A76E23DD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665" y="1061703"/>
            <a:ext cx="7659874" cy="4734594"/>
          </a:xfrm>
          <a:prstGeom prst="rect">
            <a:avLst/>
          </a:prstGeom>
        </p:spPr>
      </p:pic>
    </p:spTree>
    <p:extLst>
      <p:ext uri="{BB962C8B-B14F-4D97-AF65-F5344CB8AC3E}">
        <p14:creationId xmlns:p14="http://schemas.microsoft.com/office/powerpoint/2010/main" val="401560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Martial status and Purchase behavior</a:t>
            </a:r>
          </a:p>
        </p:txBody>
      </p:sp>
      <p:pic>
        <p:nvPicPr>
          <p:cNvPr id="4" name="Picture 3">
            <a:extLst>
              <a:ext uri="{FF2B5EF4-FFF2-40B4-BE49-F238E27FC236}">
                <a16:creationId xmlns:a16="http://schemas.microsoft.com/office/drawing/2014/main" id="{1A379D0E-766A-4A0D-A6ED-E0938716B0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684" y="671380"/>
            <a:ext cx="4088691" cy="3215900"/>
          </a:xfrm>
          <a:prstGeom prst="rect">
            <a:avLst/>
          </a:prstGeom>
        </p:spPr>
      </p:pic>
      <p:pic>
        <p:nvPicPr>
          <p:cNvPr id="6" name="Picture 5">
            <a:extLst>
              <a:ext uri="{FF2B5EF4-FFF2-40B4-BE49-F238E27FC236}">
                <a16:creationId xmlns:a16="http://schemas.microsoft.com/office/drawing/2014/main" id="{E59DA2A9-88EC-4C43-91A2-D583F0EF21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85587" y="767114"/>
            <a:ext cx="3975549" cy="3126910"/>
          </a:xfrm>
          <a:prstGeom prst="rect">
            <a:avLst/>
          </a:prstGeom>
        </p:spPr>
      </p:pic>
      <p:pic>
        <p:nvPicPr>
          <p:cNvPr id="8" name="Picture 7">
            <a:extLst>
              <a:ext uri="{FF2B5EF4-FFF2-40B4-BE49-F238E27FC236}">
                <a16:creationId xmlns:a16="http://schemas.microsoft.com/office/drawing/2014/main" id="{283280D7-54CC-4992-AE95-54689CFE3B7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259914" y="736217"/>
            <a:ext cx="3768365" cy="3086226"/>
          </a:xfrm>
          <a:prstGeom prst="rect">
            <a:avLst/>
          </a:prstGeom>
        </p:spPr>
      </p:pic>
      <p:sp>
        <p:nvSpPr>
          <p:cNvPr id="18" name="Rectangle: Rounded Corners 17">
            <a:extLst>
              <a:ext uri="{FF2B5EF4-FFF2-40B4-BE49-F238E27FC236}">
                <a16:creationId xmlns:a16="http://schemas.microsoft.com/office/drawing/2014/main" id="{42A3F71D-683F-45F6-9E4A-2588D9E86533}"/>
              </a:ext>
            </a:extLst>
          </p:cNvPr>
          <p:cNvSpPr/>
          <p:nvPr/>
        </p:nvSpPr>
        <p:spPr>
          <a:xfrm>
            <a:off x="3240290" y="4260750"/>
            <a:ext cx="4802708" cy="932812"/>
          </a:xfrm>
          <a:prstGeom prst="roundRect">
            <a:avLst>
              <a:gd name="adj" fmla="val 0"/>
            </a:avLst>
          </a:prstGeom>
          <a:solidFill>
            <a:schemeClr val="accent1">
              <a:lumMod val="20000"/>
              <a:lumOff val="80000"/>
              <a:alpha val="5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0" i="0" dirty="0">
                <a:solidFill>
                  <a:srgbClr val="000000"/>
                </a:solidFill>
                <a:effectLst/>
                <a:latin typeface="Calibri" panose="020F0502020204030204" pitchFamily="34" charset="0"/>
              </a:rPr>
              <a:t>Divorced people had purchased around 70,000+ wines, whereas single people had purchased 300,000+ wines in the past year alone, which is </a:t>
            </a:r>
            <a:r>
              <a:rPr lang="en-US" sz="1600" b="1" i="0" dirty="0">
                <a:solidFill>
                  <a:srgbClr val="000000"/>
                </a:solidFill>
                <a:effectLst/>
                <a:latin typeface="Calibri" panose="020F0502020204030204" pitchFamily="34" charset="0"/>
              </a:rPr>
              <a:t>4.3x times</a:t>
            </a:r>
            <a:r>
              <a:rPr lang="en-US" sz="1600" b="0" i="0" dirty="0">
                <a:solidFill>
                  <a:srgbClr val="000000"/>
                </a:solidFill>
                <a:effectLst/>
                <a:latin typeface="Calibri" panose="020F0502020204030204" pitchFamily="34" charset="0"/>
              </a:rPr>
              <a:t> the divorced</a:t>
            </a:r>
            <a:endParaRPr lang="en-IN" sz="1600" dirty="0">
              <a:solidFill>
                <a:schemeClr val="tx1"/>
              </a:solidFill>
            </a:endParaRPr>
          </a:p>
        </p:txBody>
      </p:sp>
      <p:sp>
        <p:nvSpPr>
          <p:cNvPr id="20" name="Rectangle 19">
            <a:extLst>
              <a:ext uri="{FF2B5EF4-FFF2-40B4-BE49-F238E27FC236}">
                <a16:creationId xmlns:a16="http://schemas.microsoft.com/office/drawing/2014/main" id="{42B57CCC-B35D-44AD-A8E1-483BBA0726B5}"/>
              </a:ext>
            </a:extLst>
          </p:cNvPr>
          <p:cNvSpPr/>
          <p:nvPr/>
        </p:nvSpPr>
        <p:spPr>
          <a:xfrm>
            <a:off x="144174" y="4569330"/>
            <a:ext cx="2703353" cy="315652"/>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Abadi" panose="020B0604020104020204" pitchFamily="34" charset="0"/>
              </a:rPr>
              <a:t>#Single: 480</a:t>
            </a:r>
          </a:p>
        </p:txBody>
      </p:sp>
      <p:sp>
        <p:nvSpPr>
          <p:cNvPr id="21" name="Rectangle 20">
            <a:extLst>
              <a:ext uri="{FF2B5EF4-FFF2-40B4-BE49-F238E27FC236}">
                <a16:creationId xmlns:a16="http://schemas.microsoft.com/office/drawing/2014/main" id="{2DAD7951-CA41-4BF7-8A29-03BDD2F4D2C8}"/>
              </a:ext>
            </a:extLst>
          </p:cNvPr>
          <p:cNvSpPr/>
          <p:nvPr/>
        </p:nvSpPr>
        <p:spPr>
          <a:xfrm>
            <a:off x="144173" y="5151314"/>
            <a:ext cx="2703353" cy="315652"/>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Abadi" panose="020B0604020104020204" pitchFamily="34" charset="0"/>
              </a:rPr>
              <a:t>#Divorced: 232</a:t>
            </a:r>
          </a:p>
        </p:txBody>
      </p:sp>
      <p:sp>
        <p:nvSpPr>
          <p:cNvPr id="23" name="Rectangle 22">
            <a:extLst>
              <a:ext uri="{FF2B5EF4-FFF2-40B4-BE49-F238E27FC236}">
                <a16:creationId xmlns:a16="http://schemas.microsoft.com/office/drawing/2014/main" id="{FA39FFBE-9512-4792-A559-4F09D7DB1D9F}"/>
              </a:ext>
            </a:extLst>
          </p:cNvPr>
          <p:cNvSpPr/>
          <p:nvPr/>
        </p:nvSpPr>
        <p:spPr>
          <a:xfrm>
            <a:off x="144173" y="5770007"/>
            <a:ext cx="2703353" cy="315652"/>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Abadi" panose="020B0604020104020204" pitchFamily="34" charset="0"/>
              </a:rPr>
              <a:t>#Married: 684</a:t>
            </a:r>
          </a:p>
        </p:txBody>
      </p:sp>
      <p:sp>
        <p:nvSpPr>
          <p:cNvPr id="25" name="Rectangle: Rounded Corners 24">
            <a:extLst>
              <a:ext uri="{FF2B5EF4-FFF2-40B4-BE49-F238E27FC236}">
                <a16:creationId xmlns:a16="http://schemas.microsoft.com/office/drawing/2014/main" id="{310493D1-75C3-4507-B93F-AB790AAF37EC}"/>
              </a:ext>
            </a:extLst>
          </p:cNvPr>
          <p:cNvSpPr/>
          <p:nvPr/>
        </p:nvSpPr>
        <p:spPr>
          <a:xfrm>
            <a:off x="6738330" y="5466966"/>
            <a:ext cx="5129436" cy="932812"/>
          </a:xfrm>
          <a:prstGeom prst="roundRect">
            <a:avLst>
              <a:gd name="adj" fmla="val 0"/>
            </a:avLst>
          </a:prstGeom>
          <a:solidFill>
            <a:schemeClr val="accent1">
              <a:lumMod val="20000"/>
              <a:lumOff val="80000"/>
              <a:alpha val="5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0" i="0" dirty="0">
                <a:solidFill>
                  <a:srgbClr val="000000"/>
                </a:solidFill>
                <a:effectLst/>
                <a:latin typeface="Calibri" panose="020F0502020204030204" pitchFamily="34" charset="0"/>
              </a:rPr>
              <a:t>Divorced customers had purchased around 3000+ Meat products, whereas Single customers had purchased around 170,000+ meat products which is </a:t>
            </a:r>
            <a:r>
              <a:rPr lang="en-US" sz="1600" b="1" i="0" dirty="0">
                <a:solidFill>
                  <a:srgbClr val="000000"/>
                </a:solidFill>
                <a:effectLst/>
                <a:latin typeface="Calibri" panose="020F0502020204030204" pitchFamily="34" charset="0"/>
              </a:rPr>
              <a:t>56x times </a:t>
            </a:r>
            <a:r>
              <a:rPr lang="en-US" sz="1600" b="0" i="0" dirty="0">
                <a:solidFill>
                  <a:srgbClr val="000000"/>
                </a:solidFill>
                <a:effectLst/>
                <a:latin typeface="Calibri" panose="020F0502020204030204" pitchFamily="34" charset="0"/>
              </a:rPr>
              <a:t>the divorced</a:t>
            </a:r>
            <a:endParaRPr lang="en-IN" sz="1600" dirty="0">
              <a:solidFill>
                <a:schemeClr val="tx1"/>
              </a:solidFill>
            </a:endParaRPr>
          </a:p>
        </p:txBody>
      </p:sp>
    </p:spTree>
    <p:extLst>
      <p:ext uri="{BB962C8B-B14F-4D97-AF65-F5344CB8AC3E}">
        <p14:creationId xmlns:p14="http://schemas.microsoft.com/office/powerpoint/2010/main" val="1153378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Kids &amp; Teens and Purchase Behaviour (1/2)</a:t>
            </a:r>
          </a:p>
        </p:txBody>
      </p:sp>
      <p:pic>
        <p:nvPicPr>
          <p:cNvPr id="4" name="Picture 3">
            <a:extLst>
              <a:ext uri="{FF2B5EF4-FFF2-40B4-BE49-F238E27FC236}">
                <a16:creationId xmlns:a16="http://schemas.microsoft.com/office/drawing/2014/main" id="{51DD1BEA-21E7-4504-842F-DE24E50D0C56}"/>
              </a:ext>
            </a:extLst>
          </p:cNvPr>
          <p:cNvPicPr>
            <a:picLocks noChangeAspect="1"/>
          </p:cNvPicPr>
          <p:nvPr/>
        </p:nvPicPr>
        <p:blipFill rotWithShape="1">
          <a:blip r:embed="rId3"/>
          <a:srcRect b="4686"/>
          <a:stretch/>
        </p:blipFill>
        <p:spPr>
          <a:xfrm>
            <a:off x="116600" y="788300"/>
            <a:ext cx="6496836" cy="4305338"/>
          </a:xfrm>
          <a:prstGeom prst="rect">
            <a:avLst/>
          </a:prstGeom>
        </p:spPr>
      </p:pic>
      <p:pic>
        <p:nvPicPr>
          <p:cNvPr id="6" name="Picture 5">
            <a:extLst>
              <a:ext uri="{FF2B5EF4-FFF2-40B4-BE49-F238E27FC236}">
                <a16:creationId xmlns:a16="http://schemas.microsoft.com/office/drawing/2014/main" id="{C613A55A-FFAA-41FA-A694-671CE3371C73}"/>
              </a:ext>
            </a:extLst>
          </p:cNvPr>
          <p:cNvPicPr>
            <a:picLocks noChangeAspect="1"/>
          </p:cNvPicPr>
          <p:nvPr/>
        </p:nvPicPr>
        <p:blipFill>
          <a:blip r:embed="rId4"/>
          <a:stretch>
            <a:fillRect/>
          </a:stretch>
        </p:blipFill>
        <p:spPr>
          <a:xfrm>
            <a:off x="6277281" y="788300"/>
            <a:ext cx="5750998" cy="4179687"/>
          </a:xfrm>
          <a:prstGeom prst="rect">
            <a:avLst/>
          </a:prstGeom>
        </p:spPr>
      </p:pic>
      <p:sp>
        <p:nvSpPr>
          <p:cNvPr id="9" name="Rectangle: Rounded Corners 8">
            <a:extLst>
              <a:ext uri="{FF2B5EF4-FFF2-40B4-BE49-F238E27FC236}">
                <a16:creationId xmlns:a16="http://schemas.microsoft.com/office/drawing/2014/main" id="{93C1184E-F40E-4710-B980-06413BA2417B}"/>
              </a:ext>
            </a:extLst>
          </p:cNvPr>
          <p:cNvSpPr/>
          <p:nvPr/>
        </p:nvSpPr>
        <p:spPr>
          <a:xfrm>
            <a:off x="257749" y="5217302"/>
            <a:ext cx="5762562" cy="1545575"/>
          </a:xfrm>
          <a:prstGeom prst="roundRect">
            <a:avLst>
              <a:gd name="adj" fmla="val 0"/>
            </a:avLst>
          </a:prstGeom>
          <a:solidFill>
            <a:schemeClr val="accent1">
              <a:lumMod val="20000"/>
              <a:lumOff val="80000"/>
              <a:alpha val="5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b="0" i="0" dirty="0">
                <a:solidFill>
                  <a:srgbClr val="000000"/>
                </a:solidFill>
                <a:effectLst/>
                <a:latin typeface="Calibri" panose="020F0502020204030204" pitchFamily="34" charset="0"/>
              </a:rPr>
              <a:t>In this case we could not find any significant correlation either between various products or with the mode of purchase. There is a significant correlation between the variables kids at home and dependents but this too doesn’t provide any valuable insight. </a:t>
            </a:r>
            <a:endParaRPr lang="en-IN" sz="1600" dirty="0">
              <a:solidFill>
                <a:schemeClr val="tx1"/>
              </a:solidFill>
            </a:endParaRPr>
          </a:p>
        </p:txBody>
      </p:sp>
      <p:sp>
        <p:nvSpPr>
          <p:cNvPr id="10" name="Rectangle: Rounded Corners 9">
            <a:extLst>
              <a:ext uri="{FF2B5EF4-FFF2-40B4-BE49-F238E27FC236}">
                <a16:creationId xmlns:a16="http://schemas.microsoft.com/office/drawing/2014/main" id="{896E9CB6-9795-4337-8254-46B69027EAB7}"/>
              </a:ext>
            </a:extLst>
          </p:cNvPr>
          <p:cNvSpPr/>
          <p:nvPr/>
        </p:nvSpPr>
        <p:spPr>
          <a:xfrm>
            <a:off x="6171691" y="5217301"/>
            <a:ext cx="5762562" cy="1545575"/>
          </a:xfrm>
          <a:prstGeom prst="roundRect">
            <a:avLst>
              <a:gd name="adj" fmla="val 0"/>
            </a:avLst>
          </a:prstGeom>
          <a:solidFill>
            <a:schemeClr val="accent1">
              <a:lumMod val="20000"/>
              <a:lumOff val="80000"/>
              <a:alpha val="5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b="0" i="0" dirty="0">
                <a:solidFill>
                  <a:srgbClr val="000000"/>
                </a:solidFill>
                <a:effectLst/>
                <a:latin typeface="Calibri" panose="020F0502020204030204" pitchFamily="34" charset="0"/>
              </a:rPr>
              <a:t>In this case too we couldn’t find any significant correlation either between various products or with the mode of purchase. Yet again We got positive correlation only between teens at home and dependents which is not insightful. </a:t>
            </a:r>
            <a:endParaRPr lang="en-IN" sz="1600" dirty="0">
              <a:solidFill>
                <a:schemeClr val="tx1"/>
              </a:solidFill>
            </a:endParaRPr>
          </a:p>
        </p:txBody>
      </p:sp>
    </p:spTree>
    <p:extLst>
      <p:ext uri="{BB962C8B-B14F-4D97-AF65-F5344CB8AC3E}">
        <p14:creationId xmlns:p14="http://schemas.microsoft.com/office/powerpoint/2010/main" val="274381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Kids &amp; Teens and Purchase Behaviour</a:t>
            </a:r>
          </a:p>
        </p:txBody>
      </p:sp>
      <p:cxnSp>
        <p:nvCxnSpPr>
          <p:cNvPr id="27" name="Straight Connector 26">
            <a:extLst>
              <a:ext uri="{FF2B5EF4-FFF2-40B4-BE49-F238E27FC236}">
                <a16:creationId xmlns:a16="http://schemas.microsoft.com/office/drawing/2014/main" id="{30C1F507-B772-4F59-96D2-58A17EF02F60}"/>
              </a:ext>
            </a:extLst>
          </p:cNvPr>
          <p:cNvCxnSpPr>
            <a:cxnSpLocks/>
          </p:cNvCxnSpPr>
          <p:nvPr/>
        </p:nvCxnSpPr>
        <p:spPr>
          <a:xfrm>
            <a:off x="5909636" y="945751"/>
            <a:ext cx="0" cy="5711081"/>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6B56780-20A3-4339-A709-BB73F8131046}"/>
              </a:ext>
            </a:extLst>
          </p:cNvPr>
          <p:cNvCxnSpPr>
            <a:cxnSpLocks/>
          </p:cNvCxnSpPr>
          <p:nvPr/>
        </p:nvCxnSpPr>
        <p:spPr>
          <a:xfrm>
            <a:off x="6248025" y="4041068"/>
            <a:ext cx="5658829" cy="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5" name="Rectangle: Rounded Corners 14">
            <a:extLst>
              <a:ext uri="{FF2B5EF4-FFF2-40B4-BE49-F238E27FC236}">
                <a16:creationId xmlns:a16="http://schemas.microsoft.com/office/drawing/2014/main" id="{5C465599-AFEE-4AB1-920E-CF6F5FD52664}"/>
              </a:ext>
            </a:extLst>
          </p:cNvPr>
          <p:cNvSpPr/>
          <p:nvPr/>
        </p:nvSpPr>
        <p:spPr>
          <a:xfrm>
            <a:off x="72355" y="5442649"/>
            <a:ext cx="5762562" cy="1152814"/>
          </a:xfrm>
          <a:prstGeom prst="roundRect">
            <a:avLst>
              <a:gd name="adj" fmla="val 0"/>
            </a:avLst>
          </a:prstGeom>
          <a:solidFill>
            <a:schemeClr val="accent1">
              <a:lumMod val="20000"/>
              <a:lumOff val="80000"/>
              <a:alpha val="5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b="0" i="0" dirty="0">
              <a:solidFill>
                <a:srgbClr val="000000"/>
              </a:solidFill>
              <a:effectLst/>
              <a:latin typeface="Calibri" panose="020F0502020204030204" pitchFamily="34" charset="0"/>
            </a:endParaRPr>
          </a:p>
          <a:p>
            <a:pPr algn="just"/>
            <a:r>
              <a:rPr lang="en-US" sz="1600" b="0" i="0" dirty="0">
                <a:solidFill>
                  <a:srgbClr val="000000"/>
                </a:solidFill>
                <a:effectLst/>
                <a:latin typeface="Calibri" panose="020F0502020204030204" pitchFamily="34" charset="0"/>
              </a:rPr>
              <a:t>Even though kids at home and dependents both had negative correlation with other variables, teens at home on contrast has a significant positive correlation with a lot of variables. </a:t>
            </a:r>
            <a:r>
              <a:rPr lang="en-US" sz="1600" i="1" dirty="0">
                <a:solidFill>
                  <a:srgbClr val="000000"/>
                </a:solidFill>
                <a:latin typeface="Calibri" panose="020F0502020204030204" pitchFamily="34" charset="0"/>
              </a:rPr>
              <a:t>This suggests that teenagers have some positive influence on the purchases.</a:t>
            </a:r>
            <a:endParaRPr lang="en-IN" sz="1600" dirty="0"/>
          </a:p>
          <a:p>
            <a:pPr algn="just"/>
            <a:endParaRPr lang="en-IN" sz="1600" dirty="0">
              <a:solidFill>
                <a:schemeClr val="tx1"/>
              </a:solidFill>
            </a:endParaRPr>
          </a:p>
        </p:txBody>
      </p:sp>
      <p:pic>
        <p:nvPicPr>
          <p:cNvPr id="5" name="Picture 4">
            <a:extLst>
              <a:ext uri="{FF2B5EF4-FFF2-40B4-BE49-F238E27FC236}">
                <a16:creationId xmlns:a16="http://schemas.microsoft.com/office/drawing/2014/main" id="{46B26529-83F4-4485-A57E-852C3FBB6D81}"/>
              </a:ext>
            </a:extLst>
          </p:cNvPr>
          <p:cNvPicPr>
            <a:picLocks noChangeAspect="1"/>
          </p:cNvPicPr>
          <p:nvPr/>
        </p:nvPicPr>
        <p:blipFill>
          <a:blip r:embed="rId3"/>
          <a:stretch>
            <a:fillRect/>
          </a:stretch>
        </p:blipFill>
        <p:spPr>
          <a:xfrm>
            <a:off x="-28015" y="791663"/>
            <a:ext cx="5788213" cy="4172898"/>
          </a:xfrm>
          <a:prstGeom prst="rect">
            <a:avLst/>
          </a:prstGeom>
        </p:spPr>
      </p:pic>
      <p:sp>
        <p:nvSpPr>
          <p:cNvPr id="18" name="Rectangle: Rounded Corners 17">
            <a:extLst>
              <a:ext uri="{FF2B5EF4-FFF2-40B4-BE49-F238E27FC236}">
                <a16:creationId xmlns:a16="http://schemas.microsoft.com/office/drawing/2014/main" id="{0231FAE3-08D1-4204-9DE2-B74B326192BA}"/>
              </a:ext>
            </a:extLst>
          </p:cNvPr>
          <p:cNvSpPr/>
          <p:nvPr/>
        </p:nvSpPr>
        <p:spPr>
          <a:xfrm>
            <a:off x="6118642" y="945750"/>
            <a:ext cx="5788212" cy="2820004"/>
          </a:xfrm>
          <a:prstGeom prst="roundRect">
            <a:avLst>
              <a:gd name="adj" fmla="val 53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bg1"/>
                </a:solidFill>
                <a:latin typeface="Calibri" panose="020F0502020204030204" pitchFamily="34" charset="0"/>
              </a:rPr>
              <a:t>Possible attribution:</a:t>
            </a:r>
          </a:p>
          <a:p>
            <a:pPr algn="just"/>
            <a:r>
              <a:rPr lang="en-US" sz="1800" b="0" i="0" dirty="0">
                <a:solidFill>
                  <a:schemeClr val="bg1"/>
                </a:solidFill>
                <a:effectLst/>
                <a:latin typeface="Calibri" panose="020F0502020204030204" pitchFamily="34" charset="0"/>
              </a:rPr>
              <a:t>If a family has dependents (both kids and teens), assuming the family has a toddler of age between 1 and 4, and since the parents would be looking after the toddler, the teens at home are sent for purchase. The purchase happens both via store and web, but it happens through the teen. Also, since the deals purchased is also positively correlated, we can conclude that since a family has both kids and teens, they would look for deals to avail discounts. </a:t>
            </a:r>
            <a:endParaRPr lang="en-IN" sz="1400" dirty="0">
              <a:solidFill>
                <a:schemeClr val="bg1"/>
              </a:solidFill>
            </a:endParaRPr>
          </a:p>
        </p:txBody>
      </p:sp>
      <p:sp>
        <p:nvSpPr>
          <p:cNvPr id="22" name="TextBox 21">
            <a:extLst>
              <a:ext uri="{FF2B5EF4-FFF2-40B4-BE49-F238E27FC236}">
                <a16:creationId xmlns:a16="http://schemas.microsoft.com/office/drawing/2014/main" id="{EAB11EDA-DB0D-4DF7-9C3B-A04BA97195D3}"/>
              </a:ext>
            </a:extLst>
          </p:cNvPr>
          <p:cNvSpPr txBox="1"/>
          <p:nvPr/>
        </p:nvSpPr>
        <p:spPr>
          <a:xfrm>
            <a:off x="6386849" y="4387840"/>
            <a:ext cx="5302153" cy="1631216"/>
          </a:xfrm>
          <a:prstGeom prst="rect">
            <a:avLst/>
          </a:prstGeom>
          <a:noFill/>
        </p:spPr>
        <p:txBody>
          <a:bodyPr wrap="square">
            <a:spAutoFit/>
          </a:bodyPr>
          <a:lstStyle/>
          <a:p>
            <a:pPr algn="just"/>
            <a:r>
              <a:rPr lang="en-US" sz="2000" b="1" i="1" dirty="0">
                <a:solidFill>
                  <a:srgbClr val="000000"/>
                </a:solidFill>
                <a:effectLst/>
                <a:latin typeface="Calibri" panose="020F0502020204030204" pitchFamily="34" charset="0"/>
              </a:rPr>
              <a:t>The marketing campaigns can target families having 2 or more kids with them having a teen. Since the deals are also working better with this target the communication of the campaigns can highlight this.</a:t>
            </a:r>
            <a:endParaRPr lang="en-IN" sz="2000" b="1" i="1" dirty="0"/>
          </a:p>
        </p:txBody>
      </p:sp>
    </p:spTree>
    <p:extLst>
      <p:ext uri="{BB962C8B-B14F-4D97-AF65-F5344CB8AC3E}">
        <p14:creationId xmlns:p14="http://schemas.microsoft.com/office/powerpoint/2010/main" val="104388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Age as a factor</a:t>
            </a:r>
          </a:p>
        </p:txBody>
      </p:sp>
      <p:pic>
        <p:nvPicPr>
          <p:cNvPr id="4" name="Picture 3">
            <a:extLst>
              <a:ext uri="{FF2B5EF4-FFF2-40B4-BE49-F238E27FC236}">
                <a16:creationId xmlns:a16="http://schemas.microsoft.com/office/drawing/2014/main" id="{26ED91B6-6F8A-4F9A-B11B-F66A1716411F}"/>
              </a:ext>
            </a:extLst>
          </p:cNvPr>
          <p:cNvPicPr>
            <a:picLocks noChangeAspect="1"/>
          </p:cNvPicPr>
          <p:nvPr/>
        </p:nvPicPr>
        <p:blipFill>
          <a:blip r:embed="rId3"/>
          <a:stretch>
            <a:fillRect/>
          </a:stretch>
        </p:blipFill>
        <p:spPr>
          <a:xfrm>
            <a:off x="209006" y="869281"/>
            <a:ext cx="8156052" cy="5858217"/>
          </a:xfrm>
          <a:prstGeom prst="rect">
            <a:avLst/>
          </a:prstGeom>
        </p:spPr>
      </p:pic>
      <p:sp>
        <p:nvSpPr>
          <p:cNvPr id="10" name="Rectangle: Rounded Corners 9">
            <a:extLst>
              <a:ext uri="{FF2B5EF4-FFF2-40B4-BE49-F238E27FC236}">
                <a16:creationId xmlns:a16="http://schemas.microsoft.com/office/drawing/2014/main" id="{1F7A457C-9810-454F-B7BB-5D4A961227EE}"/>
              </a:ext>
            </a:extLst>
          </p:cNvPr>
          <p:cNvSpPr/>
          <p:nvPr/>
        </p:nvSpPr>
        <p:spPr>
          <a:xfrm>
            <a:off x="8205052" y="1331710"/>
            <a:ext cx="3701802" cy="4578137"/>
          </a:xfrm>
          <a:prstGeom prst="roundRect">
            <a:avLst>
              <a:gd name="adj" fmla="val 53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0" i="0" dirty="0">
                <a:solidFill>
                  <a:schemeClr val="bg1"/>
                </a:solidFill>
                <a:effectLst/>
                <a:latin typeface="Calibri" panose="020F0502020204030204" pitchFamily="34" charset="0"/>
              </a:rPr>
              <a:t>Number of web visits per month is negatively correlated with Age – higher the age, lower the number of web visits, which is very much pronounced in the case of people with Basic Education (-0.28), implying that they’re not convenient with online purchases and prefer store purchase. Though the number of web visits is negatively correlated, web purchases are positively correlated, implying that young people do lot of online window shopping compared to the number of web visits they do. So, the conversion factor (purchases done when they visit the website) is higher for older people.   </a:t>
            </a:r>
            <a:endParaRPr lang="en-IN" sz="1600" dirty="0">
              <a:solidFill>
                <a:schemeClr val="bg1"/>
              </a:solidFill>
            </a:endParaRPr>
          </a:p>
        </p:txBody>
      </p:sp>
    </p:spTree>
    <p:extLst>
      <p:ext uri="{BB962C8B-B14F-4D97-AF65-F5344CB8AC3E}">
        <p14:creationId xmlns:p14="http://schemas.microsoft.com/office/powerpoint/2010/main" val="346334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Education</a:t>
            </a:r>
          </a:p>
        </p:txBody>
      </p:sp>
      <p:pic>
        <p:nvPicPr>
          <p:cNvPr id="4" name="Picture 3">
            <a:extLst>
              <a:ext uri="{FF2B5EF4-FFF2-40B4-BE49-F238E27FC236}">
                <a16:creationId xmlns:a16="http://schemas.microsoft.com/office/drawing/2014/main" id="{A2932EDA-E692-40F0-A4D1-ADC64CAF71DE}"/>
              </a:ext>
            </a:extLst>
          </p:cNvPr>
          <p:cNvPicPr>
            <a:picLocks noChangeAspect="1"/>
          </p:cNvPicPr>
          <p:nvPr/>
        </p:nvPicPr>
        <p:blipFill>
          <a:blip r:embed="rId3"/>
          <a:stretch>
            <a:fillRect/>
          </a:stretch>
        </p:blipFill>
        <p:spPr>
          <a:xfrm>
            <a:off x="159912" y="732212"/>
            <a:ext cx="3626563" cy="2688222"/>
          </a:xfrm>
          <a:prstGeom prst="rect">
            <a:avLst/>
          </a:prstGeom>
        </p:spPr>
      </p:pic>
      <p:pic>
        <p:nvPicPr>
          <p:cNvPr id="6" name="Picture 5">
            <a:extLst>
              <a:ext uri="{FF2B5EF4-FFF2-40B4-BE49-F238E27FC236}">
                <a16:creationId xmlns:a16="http://schemas.microsoft.com/office/drawing/2014/main" id="{1291499D-4FB6-4764-98BC-DC27664CDCC3}"/>
              </a:ext>
            </a:extLst>
          </p:cNvPr>
          <p:cNvPicPr>
            <a:picLocks noChangeAspect="1"/>
          </p:cNvPicPr>
          <p:nvPr/>
        </p:nvPicPr>
        <p:blipFill>
          <a:blip r:embed="rId4"/>
          <a:stretch>
            <a:fillRect/>
          </a:stretch>
        </p:blipFill>
        <p:spPr>
          <a:xfrm>
            <a:off x="4105580" y="664636"/>
            <a:ext cx="3725122" cy="2866153"/>
          </a:xfrm>
          <a:prstGeom prst="rect">
            <a:avLst/>
          </a:prstGeom>
        </p:spPr>
      </p:pic>
      <p:pic>
        <p:nvPicPr>
          <p:cNvPr id="8" name="Picture 7">
            <a:extLst>
              <a:ext uri="{FF2B5EF4-FFF2-40B4-BE49-F238E27FC236}">
                <a16:creationId xmlns:a16="http://schemas.microsoft.com/office/drawing/2014/main" id="{B09CD0CD-8C30-417C-AB21-88FA3E85EFC4}"/>
              </a:ext>
            </a:extLst>
          </p:cNvPr>
          <p:cNvPicPr>
            <a:picLocks noChangeAspect="1"/>
          </p:cNvPicPr>
          <p:nvPr/>
        </p:nvPicPr>
        <p:blipFill>
          <a:blip r:embed="rId5"/>
          <a:stretch>
            <a:fillRect/>
          </a:stretch>
        </p:blipFill>
        <p:spPr>
          <a:xfrm>
            <a:off x="209006" y="3739514"/>
            <a:ext cx="3577469" cy="2745826"/>
          </a:xfrm>
          <a:prstGeom prst="rect">
            <a:avLst/>
          </a:prstGeom>
        </p:spPr>
      </p:pic>
      <p:pic>
        <p:nvPicPr>
          <p:cNvPr id="13" name="Picture 12">
            <a:extLst>
              <a:ext uri="{FF2B5EF4-FFF2-40B4-BE49-F238E27FC236}">
                <a16:creationId xmlns:a16="http://schemas.microsoft.com/office/drawing/2014/main" id="{554D92FF-8777-43E4-9401-E355C4135D55}"/>
              </a:ext>
            </a:extLst>
          </p:cNvPr>
          <p:cNvPicPr>
            <a:picLocks noChangeAspect="1"/>
          </p:cNvPicPr>
          <p:nvPr/>
        </p:nvPicPr>
        <p:blipFill>
          <a:blip r:embed="rId6"/>
          <a:stretch>
            <a:fillRect/>
          </a:stretch>
        </p:blipFill>
        <p:spPr>
          <a:xfrm>
            <a:off x="4028969" y="3550246"/>
            <a:ext cx="3801733" cy="3124361"/>
          </a:xfrm>
          <a:prstGeom prst="rect">
            <a:avLst/>
          </a:prstGeom>
        </p:spPr>
      </p:pic>
      <p:sp>
        <p:nvSpPr>
          <p:cNvPr id="14" name="Rectangle: Rounded Corners 13">
            <a:extLst>
              <a:ext uri="{FF2B5EF4-FFF2-40B4-BE49-F238E27FC236}">
                <a16:creationId xmlns:a16="http://schemas.microsoft.com/office/drawing/2014/main" id="{3C73B7F6-06AB-417D-B65C-8B3D7B00ECD9}"/>
              </a:ext>
            </a:extLst>
          </p:cNvPr>
          <p:cNvSpPr/>
          <p:nvPr/>
        </p:nvSpPr>
        <p:spPr>
          <a:xfrm>
            <a:off x="8163031" y="1313299"/>
            <a:ext cx="3701802" cy="4578137"/>
          </a:xfrm>
          <a:prstGeom prst="roundRect">
            <a:avLst>
              <a:gd name="adj" fmla="val 53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600" b="0" i="0" dirty="0">
                <a:solidFill>
                  <a:schemeClr val="bg1"/>
                </a:solidFill>
                <a:effectLst/>
                <a:latin typeface="WordVisi_MSFontService"/>
              </a:rPr>
              <a:t>The purchase behavior of both segment looks similar across different channels and products. However, UG segment relatively have made more purchases when compared to PhD segment. The difference between Webs visits and store purchase for both segments is very less, which suggests that people in both segments do research online before purchasing.</a:t>
            </a:r>
            <a:endParaRPr lang="en-IN" sz="1600" dirty="0">
              <a:solidFill>
                <a:schemeClr val="bg1"/>
              </a:solidFill>
            </a:endParaRPr>
          </a:p>
        </p:txBody>
      </p:sp>
    </p:spTree>
    <p:extLst>
      <p:ext uri="{BB962C8B-B14F-4D97-AF65-F5344CB8AC3E}">
        <p14:creationId xmlns:p14="http://schemas.microsoft.com/office/powerpoint/2010/main" val="392419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Income as a factor</a:t>
            </a:r>
          </a:p>
        </p:txBody>
      </p:sp>
      <p:pic>
        <p:nvPicPr>
          <p:cNvPr id="4" name="Picture 3">
            <a:extLst>
              <a:ext uri="{FF2B5EF4-FFF2-40B4-BE49-F238E27FC236}">
                <a16:creationId xmlns:a16="http://schemas.microsoft.com/office/drawing/2014/main" id="{4A5394F4-543C-4130-B4C3-C69C0132907A}"/>
              </a:ext>
            </a:extLst>
          </p:cNvPr>
          <p:cNvPicPr>
            <a:picLocks noChangeAspect="1"/>
          </p:cNvPicPr>
          <p:nvPr/>
        </p:nvPicPr>
        <p:blipFill>
          <a:blip r:embed="rId3"/>
          <a:stretch>
            <a:fillRect/>
          </a:stretch>
        </p:blipFill>
        <p:spPr>
          <a:xfrm>
            <a:off x="209006" y="770975"/>
            <a:ext cx="6527490" cy="4633111"/>
          </a:xfrm>
          <a:prstGeom prst="rect">
            <a:avLst/>
          </a:prstGeom>
        </p:spPr>
      </p:pic>
      <p:sp>
        <p:nvSpPr>
          <p:cNvPr id="18" name="Rectangle: Rounded Corners 17">
            <a:extLst>
              <a:ext uri="{FF2B5EF4-FFF2-40B4-BE49-F238E27FC236}">
                <a16:creationId xmlns:a16="http://schemas.microsoft.com/office/drawing/2014/main" id="{E2B8DF1E-CBB3-4C9B-84AB-345BEC29A173}"/>
              </a:ext>
            </a:extLst>
          </p:cNvPr>
          <p:cNvSpPr/>
          <p:nvPr/>
        </p:nvSpPr>
        <p:spPr>
          <a:xfrm>
            <a:off x="254344" y="5453655"/>
            <a:ext cx="3360297" cy="1266737"/>
          </a:xfrm>
          <a:prstGeom prst="roundRect">
            <a:avLst>
              <a:gd name="adj" fmla="val 0"/>
            </a:avLst>
          </a:prstGeom>
          <a:solidFill>
            <a:schemeClr val="accent1">
              <a:lumMod val="20000"/>
              <a:lumOff val="80000"/>
              <a:alpha val="5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0" i="0" dirty="0">
                <a:solidFill>
                  <a:srgbClr val="000000"/>
                </a:solidFill>
                <a:effectLst/>
                <a:latin typeface="Calibri" panose="020F0502020204030204" pitchFamily="34" charset="0"/>
              </a:rPr>
              <a:t>Catalog purchases are positively (0.70) correlated with income, indicating preference over website, store and deals as the go to means of purchase for higher income segments</a:t>
            </a:r>
            <a:endParaRPr lang="en-IN" sz="1600" dirty="0">
              <a:solidFill>
                <a:schemeClr val="tx1"/>
              </a:solidFill>
            </a:endParaRPr>
          </a:p>
        </p:txBody>
      </p:sp>
      <p:sp>
        <p:nvSpPr>
          <p:cNvPr id="19" name="Rectangle: Rounded Corners 18">
            <a:extLst>
              <a:ext uri="{FF2B5EF4-FFF2-40B4-BE49-F238E27FC236}">
                <a16:creationId xmlns:a16="http://schemas.microsoft.com/office/drawing/2014/main" id="{38F288ED-D2EB-4D73-97CB-654781DA7464}"/>
              </a:ext>
            </a:extLst>
          </p:cNvPr>
          <p:cNvSpPr/>
          <p:nvPr/>
        </p:nvSpPr>
        <p:spPr>
          <a:xfrm>
            <a:off x="3763124" y="5453654"/>
            <a:ext cx="3195622" cy="1266737"/>
          </a:xfrm>
          <a:prstGeom prst="roundRect">
            <a:avLst>
              <a:gd name="adj" fmla="val 0"/>
            </a:avLst>
          </a:prstGeom>
          <a:solidFill>
            <a:schemeClr val="accent1">
              <a:lumMod val="20000"/>
              <a:lumOff val="80000"/>
              <a:alpha val="5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rgbClr val="000000"/>
                </a:solidFill>
                <a:latin typeface="Calibri" panose="020F0502020204030204" pitchFamily="34" charset="0"/>
              </a:rPr>
              <a:t>No.</a:t>
            </a:r>
            <a:r>
              <a:rPr lang="en-US" sz="1600" b="0" i="0" dirty="0">
                <a:solidFill>
                  <a:srgbClr val="000000"/>
                </a:solidFill>
                <a:effectLst/>
                <a:latin typeface="Calibri" panose="020F0502020204030204" pitchFamily="34" charset="0"/>
              </a:rPr>
              <a:t> of website visits / month is negatively (-0.65) correlated with income. Web purchases on the other hand is positively correlated with income at 0.46</a:t>
            </a:r>
            <a:endParaRPr lang="en-IN" sz="1600" dirty="0">
              <a:solidFill>
                <a:schemeClr val="tx1"/>
              </a:solidFill>
            </a:endParaRPr>
          </a:p>
        </p:txBody>
      </p:sp>
      <p:sp>
        <p:nvSpPr>
          <p:cNvPr id="20" name="Rectangle: Rounded Corners 19">
            <a:extLst>
              <a:ext uri="{FF2B5EF4-FFF2-40B4-BE49-F238E27FC236}">
                <a16:creationId xmlns:a16="http://schemas.microsoft.com/office/drawing/2014/main" id="{41192DC6-2E13-45BB-B904-7FC2B4B0943C}"/>
              </a:ext>
            </a:extLst>
          </p:cNvPr>
          <p:cNvSpPr/>
          <p:nvPr/>
        </p:nvSpPr>
        <p:spPr>
          <a:xfrm>
            <a:off x="7014491" y="5453654"/>
            <a:ext cx="4663031" cy="1266737"/>
          </a:xfrm>
          <a:prstGeom prst="roundRect">
            <a:avLst>
              <a:gd name="adj" fmla="val 0"/>
            </a:avLst>
          </a:prstGeom>
          <a:solidFill>
            <a:schemeClr val="accent1">
              <a:lumMod val="20000"/>
              <a:lumOff val="80000"/>
              <a:alpha val="5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0" i="0" dirty="0">
                <a:solidFill>
                  <a:srgbClr val="000000"/>
                </a:solidFill>
                <a:effectLst/>
                <a:latin typeface="WordVisi_MSFontService"/>
              </a:rPr>
              <a:t>Campaign 5 is positively correlated with income, and campaigns 1 and 5 are correlated with each other – hence, it can be understood that campaigns 1 and 5 are targeted for similar income range, i.e., </a:t>
            </a:r>
            <a:r>
              <a:rPr lang="en-US" sz="1600" b="1" i="0" dirty="0">
                <a:solidFill>
                  <a:srgbClr val="000000"/>
                </a:solidFill>
                <a:effectLst/>
                <a:latin typeface="WordVisi_MSFontService"/>
              </a:rPr>
              <a:t>high income households</a:t>
            </a:r>
            <a:endParaRPr lang="en-IN" sz="1600" b="1" dirty="0">
              <a:solidFill>
                <a:schemeClr val="tx1"/>
              </a:solidFill>
            </a:endParaRPr>
          </a:p>
        </p:txBody>
      </p:sp>
      <p:sp>
        <p:nvSpPr>
          <p:cNvPr id="21" name="Rectangle: Rounded Corners 20">
            <a:extLst>
              <a:ext uri="{FF2B5EF4-FFF2-40B4-BE49-F238E27FC236}">
                <a16:creationId xmlns:a16="http://schemas.microsoft.com/office/drawing/2014/main" id="{DEF4FEF2-5FAA-44EA-AA30-1EB10A4392F8}"/>
              </a:ext>
            </a:extLst>
          </p:cNvPr>
          <p:cNvSpPr/>
          <p:nvPr/>
        </p:nvSpPr>
        <p:spPr>
          <a:xfrm>
            <a:off x="6958746" y="853031"/>
            <a:ext cx="4718776" cy="4369482"/>
          </a:xfrm>
          <a:prstGeom prst="roundRect">
            <a:avLst>
              <a:gd name="adj" fmla="val 53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l" rtl="0" fontAlgn="base">
              <a:lnSpc>
                <a:spcPct val="150000"/>
              </a:lnSpc>
              <a:buFont typeface="Arial" panose="020B0604020202020204" pitchFamily="34" charset="0"/>
              <a:buChar char="•"/>
            </a:pPr>
            <a:endParaRPr lang="en-US" sz="1800" b="0" i="0" dirty="0">
              <a:solidFill>
                <a:schemeClr val="bg1"/>
              </a:solidFill>
              <a:effectLst/>
              <a:latin typeface="Calibri" panose="020F0502020204030204" pitchFamily="34" charset="0"/>
            </a:endParaRPr>
          </a:p>
          <a:p>
            <a:pPr marL="285750" indent="-285750" algn="l" rtl="0" fontAlgn="base">
              <a:lnSpc>
                <a:spcPct val="150000"/>
              </a:lnSpc>
              <a:buFont typeface="Arial" panose="020B0604020202020204" pitchFamily="34" charset="0"/>
              <a:buChar char="•"/>
            </a:pPr>
            <a:r>
              <a:rPr lang="en-US" sz="1800" b="0" i="0" dirty="0">
                <a:solidFill>
                  <a:schemeClr val="bg1"/>
                </a:solidFill>
                <a:effectLst/>
                <a:latin typeface="Calibri" panose="020F0502020204030204" pitchFamily="34" charset="0"/>
              </a:rPr>
              <a:t>Purchases increase with household income.  </a:t>
            </a:r>
          </a:p>
          <a:p>
            <a:pPr marL="285750" indent="-285750" algn="l" rtl="0" fontAlgn="base">
              <a:lnSpc>
                <a:spcPct val="150000"/>
              </a:lnSpc>
              <a:buFont typeface="Arial" panose="020B0604020202020204" pitchFamily="34" charset="0"/>
              <a:buChar char="•"/>
            </a:pPr>
            <a:r>
              <a:rPr lang="en-US" sz="1800" b="0" i="0" dirty="0">
                <a:solidFill>
                  <a:schemeClr val="bg1"/>
                </a:solidFill>
                <a:effectLst/>
                <a:latin typeface="Calibri" panose="020F0502020204030204" pitchFamily="34" charset="0"/>
              </a:rPr>
              <a:t>Website visits have high conversion rates as income increases. It can be understood that, more the household income, the less time spent pondering over the purchase. </a:t>
            </a:r>
          </a:p>
          <a:p>
            <a:pPr marL="285750" indent="-285750" algn="l" rtl="0" fontAlgn="base">
              <a:lnSpc>
                <a:spcPct val="150000"/>
              </a:lnSpc>
              <a:buFont typeface="Arial" panose="020B0604020202020204" pitchFamily="34" charset="0"/>
              <a:buChar char="•"/>
            </a:pPr>
            <a:r>
              <a:rPr lang="en-US" sz="1800" b="0" i="0" dirty="0">
                <a:solidFill>
                  <a:schemeClr val="bg1"/>
                </a:solidFill>
                <a:effectLst/>
                <a:latin typeface="Calibri" panose="020F0502020204030204" pitchFamily="34" charset="0"/>
              </a:rPr>
              <a:t>Campaigns have an influence on the purchase behavior of certain income groups and can be means of targeting. </a:t>
            </a:r>
          </a:p>
          <a:p>
            <a:pPr marL="285750" indent="-285750" algn="just">
              <a:lnSpc>
                <a:spcPct val="150000"/>
              </a:lnSpc>
              <a:buFont typeface="Arial" panose="020B0604020202020204" pitchFamily="34" charset="0"/>
              <a:buChar char="•"/>
            </a:pPr>
            <a:endParaRPr lang="en-IN" sz="1600" dirty="0">
              <a:solidFill>
                <a:schemeClr val="bg1"/>
              </a:solidFill>
            </a:endParaRPr>
          </a:p>
        </p:txBody>
      </p:sp>
    </p:spTree>
    <p:extLst>
      <p:ext uri="{BB962C8B-B14F-4D97-AF65-F5344CB8AC3E}">
        <p14:creationId xmlns:p14="http://schemas.microsoft.com/office/powerpoint/2010/main" val="249517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36BD7F-1819-4C66-B11D-CE2EBF9B1EEF}"/>
              </a:ext>
            </a:extLst>
          </p:cNvPr>
          <p:cNvSpPr/>
          <p:nvPr/>
        </p:nvSpPr>
        <p:spPr>
          <a:xfrm>
            <a:off x="0" y="1749020"/>
            <a:ext cx="12192000" cy="3123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0" dirty="0"/>
              <a:t>RFM Analysis </a:t>
            </a:r>
            <a:r>
              <a:rPr lang="en-IN" sz="1400" dirty="0"/>
              <a:t>…to the rescue</a:t>
            </a:r>
            <a:endParaRPr lang="en-IN" sz="8000" dirty="0"/>
          </a:p>
        </p:txBody>
      </p:sp>
    </p:spTree>
    <p:extLst>
      <p:ext uri="{BB962C8B-B14F-4D97-AF65-F5344CB8AC3E}">
        <p14:creationId xmlns:p14="http://schemas.microsoft.com/office/powerpoint/2010/main" val="8664258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FC472329F577A48A4DD40F06B3749AE" ma:contentTypeVersion="7" ma:contentTypeDescription="Create a new document." ma:contentTypeScope="" ma:versionID="be654bbcc706cbef5acd66a48a10b144">
  <xsd:schema xmlns:xsd="http://www.w3.org/2001/XMLSchema" xmlns:xs="http://www.w3.org/2001/XMLSchema" xmlns:p="http://schemas.microsoft.com/office/2006/metadata/properties" xmlns:ns3="cb7cea6d-d792-4381-b848-d5e4337e8136" xmlns:ns4="44f32c3c-548c-483a-b3f4-4e364c6b43fe" targetNamespace="http://schemas.microsoft.com/office/2006/metadata/properties" ma:root="true" ma:fieldsID="a7276d17c8805a446853a4511333b2d1" ns3:_="" ns4:_="">
    <xsd:import namespace="cb7cea6d-d792-4381-b848-d5e4337e8136"/>
    <xsd:import namespace="44f32c3c-548c-483a-b3f4-4e364c6b43f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7cea6d-d792-4381-b848-d5e4337e81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f32c3c-548c-483a-b3f4-4e364c6b43f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E85015-8C1C-48B3-B5DB-B82509A12FF6}">
  <ds:schemaRefs>
    <ds:schemaRef ds:uri="http://schemas.microsoft.com/office/2006/documentManagement/types"/>
    <ds:schemaRef ds:uri="http://www.w3.org/XML/1998/namespace"/>
    <ds:schemaRef ds:uri="http://purl.org/dc/terms/"/>
    <ds:schemaRef ds:uri="44f32c3c-548c-483a-b3f4-4e364c6b43f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cb7cea6d-d792-4381-b848-d5e4337e8136"/>
    <ds:schemaRef ds:uri="http://purl.org/dc/dcmitype/"/>
  </ds:schemaRefs>
</ds:datastoreItem>
</file>

<file path=customXml/itemProps2.xml><?xml version="1.0" encoding="utf-8"?>
<ds:datastoreItem xmlns:ds="http://schemas.openxmlformats.org/officeDocument/2006/customXml" ds:itemID="{281A1344-7719-42B7-9E64-9AB814556AA6}">
  <ds:schemaRefs>
    <ds:schemaRef ds:uri="http://schemas.microsoft.com/sharepoint/v3/contenttype/forms"/>
  </ds:schemaRefs>
</ds:datastoreItem>
</file>

<file path=customXml/itemProps3.xml><?xml version="1.0" encoding="utf-8"?>
<ds:datastoreItem xmlns:ds="http://schemas.openxmlformats.org/officeDocument/2006/customXml" ds:itemID="{7C91A6FE-60D3-4B9C-B925-DEBE1FEFDA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7cea6d-d792-4381-b848-d5e4337e8136"/>
    <ds:schemaRef ds:uri="44f32c3c-548c-483a-b3f4-4e364c6b43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283</TotalTime>
  <Words>769</Words>
  <Application>Microsoft Office PowerPoint</Application>
  <PresentationFormat>Widescreen</PresentationFormat>
  <Paragraphs>60</Paragraphs>
  <Slides>12</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Abadi</vt:lpstr>
      <vt:lpstr>Arial</vt:lpstr>
      <vt:lpstr>Calibri</vt:lpstr>
      <vt:lpstr>Calibri Light</vt:lpstr>
      <vt:lpstr>WordVisi_MSFontService</vt:lpstr>
      <vt:lpstr>office theme</vt:lpstr>
      <vt:lpstr>Marketing Analytics</vt:lpstr>
      <vt:lpstr>Outlier-Detection using boxplots</vt:lpstr>
      <vt:lpstr>Martial status and Purchase behavior</vt:lpstr>
      <vt:lpstr>Kids &amp; Teens and Purchase Behaviour (1/2)</vt:lpstr>
      <vt:lpstr>Kids &amp; Teens and Purchase Behaviour</vt:lpstr>
      <vt:lpstr>Age as a factor</vt:lpstr>
      <vt:lpstr>Education</vt:lpstr>
      <vt:lpstr>Income as a factor</vt:lpstr>
      <vt:lpstr>PowerPoint Presentation</vt:lpstr>
      <vt:lpstr>Clustering &amp; RFM analysis (1/2)</vt:lpstr>
      <vt:lpstr>Clustering &amp; RFM analysis (2/2)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rahav.manoharan20@iimb.ac.in</dc:creator>
  <cp:lastModifiedBy>M Rahav</cp:lastModifiedBy>
  <cp:revision>15</cp:revision>
  <dcterms:created xsi:type="dcterms:W3CDTF">2021-10-31T14:15:26Z</dcterms:created>
  <dcterms:modified xsi:type="dcterms:W3CDTF">2023-01-27T22:12:13Z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0x010100FFC472329F577A48A4DD40F06B3749AE</vt:lpwstr>
  </property>
</Properties>
</file>