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257" r:id="rId6"/>
    <p:sldId id="265" r:id="rId7"/>
    <p:sldId id="266" r:id="rId8"/>
    <p:sldId id="258" r:id="rId9"/>
    <p:sldId id="260" r:id="rId10"/>
    <p:sldId id="259" r:id="rId11"/>
    <p:sldId id="261" r:id="rId12"/>
    <p:sldId id="263" r:id="rId13"/>
    <p:sldId id="262" r:id="rId14"/>
    <p:sldId id="26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1" d="100"/>
          <a:sy n="111" d="100"/>
        </p:scale>
        <p:origin x="15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Python\RAM%20QEDEM\project%204%20-%20airbnb%20dublin\Airbnb%20Dubli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Python\RAM%20QEDEM\project%204%20-%20airbnb%20dublin\Airbnb%20Dubli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Python\RAM%20QEDEM\project%204%20-%20airbnb%20dublin\Airbnb%20Dubli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Python\RAM%20QEDEM\project%204%20-%20airbnb%20dublin\Airbnb%20Dubli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Python\RAM%20QEDEM\project%204%20-%20airbnb%20dublin\Airbnb%20Dubli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wnloads\Airbnb%20Dublin(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wnloads\Airbnb%20Dublin(4).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5-130D-49D3-B831-CEC5D8580A54}"/>
              </c:ext>
            </c:extLst>
          </c:dPt>
          <c:dPt>
            <c:idx val="1"/>
            <c:invertIfNegative val="0"/>
            <c:bubble3D val="0"/>
            <c:spPr>
              <a:solidFill>
                <a:srgbClr val="FFC000"/>
              </a:solidFill>
              <a:ln>
                <a:noFill/>
              </a:ln>
              <a:effectLst/>
            </c:spPr>
            <c:extLst>
              <c:ext xmlns:c16="http://schemas.microsoft.com/office/drawing/2014/chart" uri="{C3380CC4-5D6E-409C-BE32-E72D297353CC}">
                <c16:uniqueId val="{00000001-130D-49D3-B831-CEC5D8580A54}"/>
              </c:ext>
            </c:extLst>
          </c:dPt>
          <c:dPt>
            <c:idx val="2"/>
            <c:invertIfNegative val="0"/>
            <c:bubble3D val="0"/>
            <c:spPr>
              <a:solidFill>
                <a:srgbClr val="FFC000"/>
              </a:solidFill>
              <a:ln>
                <a:noFill/>
              </a:ln>
              <a:effectLst/>
            </c:spPr>
            <c:extLst>
              <c:ext xmlns:c16="http://schemas.microsoft.com/office/drawing/2014/chart" uri="{C3380CC4-5D6E-409C-BE32-E72D297353CC}">
                <c16:uniqueId val="{00000003-130D-49D3-B831-CEC5D8580A5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tables'!$AL$12:$AL$14</c:f>
              <c:strCache>
                <c:ptCount val="3"/>
                <c:pt idx="0">
                  <c:v>Shared  room </c:v>
                </c:pt>
                <c:pt idx="1">
                  <c:v>Private  room</c:v>
                </c:pt>
                <c:pt idx="2">
                  <c:v>Entire home/apt</c:v>
                </c:pt>
              </c:strCache>
            </c:strRef>
          </c:cat>
          <c:val>
            <c:numRef>
              <c:f>'pivot tables'!$AM$12:$AM$14</c:f>
              <c:numCache>
                <c:formatCode>0%</c:formatCode>
                <c:ptCount val="3"/>
                <c:pt idx="0">
                  <c:v>5.3610407753427E-2</c:v>
                </c:pt>
                <c:pt idx="1">
                  <c:v>0.32</c:v>
                </c:pt>
                <c:pt idx="2">
                  <c:v>0.63258534881690398</c:v>
                </c:pt>
              </c:numCache>
            </c:numRef>
          </c:val>
          <c:extLst>
            <c:ext xmlns:c16="http://schemas.microsoft.com/office/drawing/2014/chart" uri="{C3380CC4-5D6E-409C-BE32-E72D297353CC}">
              <c16:uniqueId val="{00000004-130D-49D3-B831-CEC5D8580A54}"/>
            </c:ext>
          </c:extLst>
        </c:ser>
        <c:dLbls>
          <c:showLegendKey val="0"/>
          <c:showVal val="0"/>
          <c:showCatName val="0"/>
          <c:showSerName val="0"/>
          <c:showPercent val="0"/>
          <c:showBubbleSize val="0"/>
        </c:dLbls>
        <c:gapWidth val="219"/>
        <c:overlap val="-27"/>
        <c:axId val="151291232"/>
        <c:axId val="151290240"/>
      </c:barChart>
      <c:catAx>
        <c:axId val="15129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51290240"/>
        <c:crosses val="autoZero"/>
        <c:auto val="1"/>
        <c:lblAlgn val="ctr"/>
        <c:lblOffset val="100"/>
        <c:noMultiLvlLbl val="0"/>
      </c:catAx>
      <c:valAx>
        <c:axId val="151290240"/>
        <c:scaling>
          <c:orientation val="minMax"/>
        </c:scaling>
        <c:delete val="1"/>
        <c:axPos val="l"/>
        <c:majorGridlines>
          <c:spPr>
            <a:ln w="3175" cap="flat" cmpd="sng" algn="ctr">
              <a:solidFill>
                <a:schemeClr val="tx1">
                  <a:lumMod val="15000"/>
                  <a:lumOff val="85000"/>
                  <a:alpha val="75000"/>
                </a:schemeClr>
              </a:solidFill>
              <a:round/>
            </a:ln>
            <a:effectLst/>
          </c:spPr>
        </c:majorGridlines>
        <c:numFmt formatCode="0%" sourceLinked="1"/>
        <c:majorTickMark val="none"/>
        <c:minorTickMark val="none"/>
        <c:tickLblPos val="nextTo"/>
        <c:crossAx val="151291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Number of night staying</a:t>
            </a:r>
          </a:p>
        </c:rich>
      </c:tx>
      <c:layout>
        <c:manualLayout>
          <c:xMode val="edge"/>
          <c:yMode val="edge"/>
          <c:x val="0.25356095851423766"/>
          <c:y val="2.041569790339891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barChart>
        <c:barDir val="col"/>
        <c:grouping val="clustered"/>
        <c:varyColors val="0"/>
        <c:ser>
          <c:idx val="0"/>
          <c:order val="0"/>
          <c:tx>
            <c:strRef>
              <c:f>'pivot tables'!$AY$5</c:f>
              <c:strCache>
                <c:ptCount val="1"/>
                <c:pt idx="0">
                  <c:v>search data</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tables'!$AX$6:$AX$11</c:f>
              <c:strCache>
                <c:ptCount val="6"/>
                <c:pt idx="0">
                  <c:v>1</c:v>
                </c:pt>
                <c:pt idx="1">
                  <c:v>2</c:v>
                </c:pt>
                <c:pt idx="2">
                  <c:v>3</c:v>
                </c:pt>
                <c:pt idx="3">
                  <c:v>4</c:v>
                </c:pt>
                <c:pt idx="4">
                  <c:v>5</c:v>
                </c:pt>
                <c:pt idx="5">
                  <c:v>other</c:v>
                </c:pt>
              </c:strCache>
            </c:strRef>
          </c:cat>
          <c:val>
            <c:numRef>
              <c:f>'pivot tables'!$AY$6:$AY$11</c:f>
              <c:numCache>
                <c:formatCode>0%</c:formatCode>
                <c:ptCount val="6"/>
                <c:pt idx="0">
                  <c:v>0.15</c:v>
                </c:pt>
                <c:pt idx="1">
                  <c:v>0.21437541862022774</c:v>
                </c:pt>
                <c:pt idx="2">
                  <c:v>0.20709142665773611</c:v>
                </c:pt>
                <c:pt idx="3">
                  <c:v>0.12939551239115873</c:v>
                </c:pt>
                <c:pt idx="4">
                  <c:v>6.1327863362357668E-2</c:v>
                </c:pt>
                <c:pt idx="5">
                  <c:v>0.24</c:v>
                </c:pt>
              </c:numCache>
            </c:numRef>
          </c:val>
          <c:extLst>
            <c:ext xmlns:c16="http://schemas.microsoft.com/office/drawing/2014/chart" uri="{C3380CC4-5D6E-409C-BE32-E72D297353CC}">
              <c16:uniqueId val="{00000000-A5EF-4EE6-A010-C024B64ACE4A}"/>
            </c:ext>
          </c:extLst>
        </c:ser>
        <c:ser>
          <c:idx val="1"/>
          <c:order val="1"/>
          <c:tx>
            <c:strRef>
              <c:f>'pivot tables'!$AZ$5</c:f>
              <c:strCache>
                <c:ptCount val="1"/>
                <c:pt idx="0">
                  <c:v>cheack-in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tables'!$AX$6:$AX$11</c:f>
              <c:strCache>
                <c:ptCount val="6"/>
                <c:pt idx="0">
                  <c:v>1</c:v>
                </c:pt>
                <c:pt idx="1">
                  <c:v>2</c:v>
                </c:pt>
                <c:pt idx="2">
                  <c:v>3</c:v>
                </c:pt>
                <c:pt idx="3">
                  <c:v>4</c:v>
                </c:pt>
                <c:pt idx="4">
                  <c:v>5</c:v>
                </c:pt>
                <c:pt idx="5">
                  <c:v>other</c:v>
                </c:pt>
              </c:strCache>
            </c:strRef>
          </c:cat>
          <c:val>
            <c:numRef>
              <c:f>'pivot tables'!$AZ$6:$AZ$11</c:f>
              <c:numCache>
                <c:formatCode>0%</c:formatCode>
                <c:ptCount val="6"/>
                <c:pt idx="0">
                  <c:v>0.16</c:v>
                </c:pt>
                <c:pt idx="1">
                  <c:v>0.26</c:v>
                </c:pt>
                <c:pt idx="2">
                  <c:v>0.26</c:v>
                </c:pt>
                <c:pt idx="3">
                  <c:v>0.14000000000000001</c:v>
                </c:pt>
                <c:pt idx="4">
                  <c:v>0.06</c:v>
                </c:pt>
                <c:pt idx="5">
                  <c:v>0.12</c:v>
                </c:pt>
              </c:numCache>
            </c:numRef>
          </c:val>
          <c:extLst>
            <c:ext xmlns:c16="http://schemas.microsoft.com/office/drawing/2014/chart" uri="{C3380CC4-5D6E-409C-BE32-E72D297353CC}">
              <c16:uniqueId val="{00000001-A5EF-4EE6-A010-C024B64ACE4A}"/>
            </c:ext>
          </c:extLst>
        </c:ser>
        <c:dLbls>
          <c:showLegendKey val="0"/>
          <c:showVal val="0"/>
          <c:showCatName val="0"/>
          <c:showSerName val="0"/>
          <c:showPercent val="0"/>
          <c:showBubbleSize val="0"/>
        </c:dLbls>
        <c:gapWidth val="219"/>
        <c:overlap val="-27"/>
        <c:axId val="785596048"/>
        <c:axId val="785598448"/>
      </c:barChart>
      <c:catAx>
        <c:axId val="7855960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nights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785598448"/>
        <c:crosses val="autoZero"/>
        <c:auto val="1"/>
        <c:lblAlgn val="ctr"/>
        <c:lblOffset val="100"/>
        <c:noMultiLvlLbl val="0"/>
      </c:catAx>
      <c:valAx>
        <c:axId val="785598448"/>
        <c:scaling>
          <c:orientation val="minMax"/>
        </c:scaling>
        <c:delete val="1"/>
        <c:axPos val="l"/>
        <c:majorGridlines>
          <c:spPr>
            <a:ln w="3175" cap="flat" cmpd="sng" algn="ctr">
              <a:solidFill>
                <a:schemeClr val="tx1">
                  <a:lumMod val="15000"/>
                  <a:lumOff val="85000"/>
                  <a:alpha val="75000"/>
                </a:schemeClr>
              </a:solidFill>
              <a:round/>
            </a:ln>
            <a:effectLst/>
          </c:spPr>
        </c:majorGridlines>
        <c:numFmt formatCode="0%" sourceLinked="1"/>
        <c:majorTickMark val="none"/>
        <c:minorTickMark val="none"/>
        <c:tickLblPos val="nextTo"/>
        <c:crossAx val="785596048"/>
        <c:crosses val="autoZero"/>
        <c:crossBetween val="between"/>
      </c:valAx>
      <c:spPr>
        <a:noFill/>
        <a:ln>
          <a:noFill/>
        </a:ln>
        <a:effectLst/>
      </c:spPr>
    </c:plotArea>
    <c:legend>
      <c:legendPos val="b"/>
      <c:layout>
        <c:manualLayout>
          <c:xMode val="edge"/>
          <c:yMode val="edge"/>
          <c:x val="0.66911224403392577"/>
          <c:y val="1.9426795791043991E-2"/>
          <c:w val="0.3230944881889764"/>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Maximum number</a:t>
            </a:r>
            <a:r>
              <a:rPr lang="en-US" baseline="0"/>
              <a:t> of guests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manualLayout>
          <c:layoutTarget val="inner"/>
          <c:xMode val="edge"/>
          <c:yMode val="edge"/>
          <c:x val="2.6002887657408401E-2"/>
          <c:y val="0.13937683276623863"/>
          <c:w val="0.9663492042080597"/>
          <c:h val="0.67154443503773187"/>
        </c:manualLayout>
      </c:layout>
      <c:barChart>
        <c:barDir val="col"/>
        <c:grouping val="clustered"/>
        <c:varyColors val="0"/>
        <c:ser>
          <c:idx val="0"/>
          <c:order val="0"/>
          <c:tx>
            <c:strRef>
              <c:f>'pivot tables'!$BG$5</c:f>
              <c:strCache>
                <c:ptCount val="1"/>
                <c:pt idx="0">
                  <c:v>search</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'pivot tables'!$BG$6:$BG$11</c:f>
              <c:numCache>
                <c:formatCode>0%</c:formatCode>
                <c:ptCount val="6"/>
                <c:pt idx="0">
                  <c:v>0.49444553264124019</c:v>
                </c:pt>
                <c:pt idx="1">
                  <c:v>0.29020343061812687</c:v>
                </c:pt>
                <c:pt idx="2">
                  <c:v>6.5086604919271346E-2</c:v>
                </c:pt>
                <c:pt idx="3">
                  <c:v>7.322942608500993E-2</c:v>
                </c:pt>
                <c:pt idx="4">
                  <c:v>2.3561015194336402E-2</c:v>
                </c:pt>
                <c:pt idx="5">
                  <c:v>2.3001371127962616E-2</c:v>
                </c:pt>
              </c:numCache>
            </c:numRef>
          </c:val>
          <c:extLst>
            <c:ext xmlns:c16="http://schemas.microsoft.com/office/drawing/2014/chart" uri="{C3380CC4-5D6E-409C-BE32-E72D297353CC}">
              <c16:uniqueId val="{00000000-F51F-44E7-9CE8-46540FCBCCDE}"/>
            </c:ext>
          </c:extLst>
        </c:ser>
        <c:ser>
          <c:idx val="1"/>
          <c:order val="1"/>
          <c:tx>
            <c:strRef>
              <c:f>'pivot tables'!$BH$5</c:f>
              <c:strCache>
                <c:ptCount val="1"/>
                <c:pt idx="0">
                  <c:v>check-in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'pivot tables'!$BH$6:$BH$11</c:f>
              <c:numCache>
                <c:formatCode>0%</c:formatCode>
                <c:ptCount val="6"/>
                <c:pt idx="0">
                  <c:v>0.28058877644894203</c:v>
                </c:pt>
                <c:pt idx="1">
                  <c:v>0.46044158233670651</c:v>
                </c:pt>
                <c:pt idx="2">
                  <c:v>8.5556577736890529E-2</c:v>
                </c:pt>
                <c:pt idx="3">
                  <c:v>0.10211591536338546</c:v>
                </c:pt>
                <c:pt idx="4">
                  <c:v>3.0818767249310028E-2</c:v>
                </c:pt>
                <c:pt idx="5">
                  <c:v>2.6678932842686291E-2</c:v>
                </c:pt>
              </c:numCache>
            </c:numRef>
          </c:val>
          <c:extLst>
            <c:ext xmlns:c16="http://schemas.microsoft.com/office/drawing/2014/chart" uri="{C3380CC4-5D6E-409C-BE32-E72D297353CC}">
              <c16:uniqueId val="{00000001-F51F-44E7-9CE8-46540FCBCCDE}"/>
            </c:ext>
          </c:extLst>
        </c:ser>
        <c:dLbls>
          <c:showLegendKey val="0"/>
          <c:showVal val="0"/>
          <c:showCatName val="0"/>
          <c:showSerName val="0"/>
          <c:showPercent val="0"/>
          <c:showBubbleSize val="0"/>
        </c:dLbls>
        <c:gapWidth val="219"/>
        <c:overlap val="-27"/>
        <c:axId val="21101600"/>
        <c:axId val="21110240"/>
      </c:barChart>
      <c:catAx>
        <c:axId val="211016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guests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L"/>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21110240"/>
        <c:crosses val="autoZero"/>
        <c:auto val="1"/>
        <c:lblAlgn val="ctr"/>
        <c:lblOffset val="100"/>
        <c:noMultiLvlLbl val="0"/>
      </c:catAx>
      <c:valAx>
        <c:axId val="21110240"/>
        <c:scaling>
          <c:orientation val="minMax"/>
        </c:scaling>
        <c:delete val="1"/>
        <c:axPos val="l"/>
        <c:majorGridlines>
          <c:spPr>
            <a:ln w="3175" cap="flat" cmpd="sng" algn="ctr">
              <a:solidFill>
                <a:schemeClr val="tx1">
                  <a:lumMod val="15000"/>
                  <a:lumOff val="85000"/>
                  <a:alpha val="75000"/>
                </a:schemeClr>
              </a:solidFill>
              <a:round/>
            </a:ln>
            <a:effectLst/>
          </c:spPr>
        </c:majorGridlines>
        <c:numFmt formatCode="0%" sourceLinked="1"/>
        <c:majorTickMark val="none"/>
        <c:minorTickMark val="none"/>
        <c:tickLblPos val="nextTo"/>
        <c:crossAx val="21101600"/>
        <c:crosses val="autoZero"/>
        <c:crossBetween val="between"/>
      </c:valAx>
      <c:spPr>
        <a:noFill/>
        <a:ln>
          <a:noFill/>
        </a:ln>
        <a:effectLst/>
      </c:spPr>
    </c:plotArea>
    <c:legend>
      <c:legendPos val="b"/>
      <c:layout>
        <c:manualLayout>
          <c:xMode val="edge"/>
          <c:yMode val="edge"/>
          <c:x val="0.62657195975503066"/>
          <c:y val="0.18576334208223969"/>
          <c:w val="0.35241141732283465"/>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maximum searches by customer id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barChart>
        <c:barDir val="col"/>
        <c:grouping val="clustered"/>
        <c:varyColors val="0"/>
        <c:ser>
          <c:idx val="1"/>
          <c:order val="0"/>
          <c:spPr>
            <a:solidFill>
              <a:srgbClr val="0070C0"/>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1727-4727-9939-5CE01054A7E0}"/>
              </c:ext>
            </c:extLst>
          </c:dPt>
          <c:dPt>
            <c:idx val="1"/>
            <c:invertIfNegative val="0"/>
            <c:bubble3D val="0"/>
            <c:spPr>
              <a:solidFill>
                <a:srgbClr val="FFC000"/>
              </a:solidFill>
              <a:ln>
                <a:noFill/>
              </a:ln>
              <a:effectLst/>
            </c:spPr>
            <c:extLst>
              <c:ext xmlns:c16="http://schemas.microsoft.com/office/drawing/2014/chart" uri="{C3380CC4-5D6E-409C-BE32-E72D297353CC}">
                <c16:uniqueId val="{00000003-1727-4727-9939-5CE01054A7E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'pivot tables'!$BG$6:$BG$11</c:f>
              <c:numCache>
                <c:formatCode>0%</c:formatCode>
                <c:ptCount val="6"/>
                <c:pt idx="0">
                  <c:v>0.49444553264124019</c:v>
                </c:pt>
                <c:pt idx="1">
                  <c:v>0.29020343061812687</c:v>
                </c:pt>
                <c:pt idx="2">
                  <c:v>6.5086604919271346E-2</c:v>
                </c:pt>
                <c:pt idx="3">
                  <c:v>7.322942608500993E-2</c:v>
                </c:pt>
                <c:pt idx="4">
                  <c:v>2.3561015194336402E-2</c:v>
                </c:pt>
                <c:pt idx="5">
                  <c:v>2.3001371127962616E-2</c:v>
                </c:pt>
              </c:numCache>
            </c:numRef>
          </c:val>
          <c:extLst>
            <c:ext xmlns:c16="http://schemas.microsoft.com/office/drawing/2014/chart" uri="{C3380CC4-5D6E-409C-BE32-E72D297353CC}">
              <c16:uniqueId val="{00000004-1727-4727-9939-5CE01054A7E0}"/>
            </c:ext>
          </c:extLst>
        </c:ser>
        <c:dLbls>
          <c:showLegendKey val="0"/>
          <c:showVal val="0"/>
          <c:showCatName val="0"/>
          <c:showSerName val="0"/>
          <c:showPercent val="0"/>
          <c:showBubbleSize val="0"/>
        </c:dLbls>
        <c:gapWidth val="219"/>
        <c:overlap val="-27"/>
        <c:axId val="660162864"/>
        <c:axId val="149267744"/>
      </c:barChart>
      <c:catAx>
        <c:axId val="660162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number</a:t>
                </a:r>
                <a:r>
                  <a:rPr lang="en-US" sz="1400" baseline="0" dirty="0"/>
                  <a:t> of searches</a:t>
                </a:r>
                <a:endParaRPr lang="en-US" sz="14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L"/>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49267744"/>
        <c:crosses val="autoZero"/>
        <c:auto val="1"/>
        <c:lblAlgn val="ctr"/>
        <c:lblOffset val="100"/>
        <c:noMultiLvlLbl val="0"/>
      </c:catAx>
      <c:valAx>
        <c:axId val="149267744"/>
        <c:scaling>
          <c:orientation val="minMax"/>
        </c:scaling>
        <c:delete val="1"/>
        <c:axPos val="l"/>
        <c:majorGridlines>
          <c:spPr>
            <a:ln w="3175" cap="flat" cmpd="sng" algn="ctr">
              <a:solidFill>
                <a:schemeClr val="tx1">
                  <a:lumMod val="15000"/>
                  <a:lumOff val="85000"/>
                  <a:alpha val="75000"/>
                </a:schemeClr>
              </a:solidFill>
              <a:round/>
            </a:ln>
            <a:effectLst/>
          </c:spPr>
        </c:majorGridlines>
        <c:numFmt formatCode="0%" sourceLinked="1"/>
        <c:majorTickMark val="none"/>
        <c:minorTickMark val="none"/>
        <c:tickLblPos val="nextTo"/>
        <c:crossAx val="660162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searches</a:t>
            </a:r>
            <a:r>
              <a:rPr lang="en-US" baseline="0"/>
              <a:t> by price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BA49-4CFA-A01E-AD1C5FED31DA}"/>
              </c:ext>
            </c:extLst>
          </c:dPt>
          <c:dPt>
            <c:idx val="1"/>
            <c:invertIfNegative val="0"/>
            <c:bubble3D val="0"/>
            <c:spPr>
              <a:solidFill>
                <a:srgbClr val="FFC000"/>
              </a:solidFill>
              <a:ln>
                <a:noFill/>
              </a:ln>
              <a:effectLst/>
            </c:spPr>
            <c:extLst>
              <c:ext xmlns:c16="http://schemas.microsoft.com/office/drawing/2014/chart" uri="{C3380CC4-5D6E-409C-BE32-E72D297353CC}">
                <c16:uniqueId val="{00000003-BA49-4CFA-A01E-AD1C5FED31DA}"/>
              </c:ext>
            </c:extLst>
          </c:dPt>
          <c:dPt>
            <c:idx val="2"/>
            <c:invertIfNegative val="0"/>
            <c:bubble3D val="0"/>
            <c:spPr>
              <a:solidFill>
                <a:srgbClr val="0070C0"/>
              </a:solidFill>
              <a:ln>
                <a:noFill/>
              </a:ln>
              <a:effectLst/>
            </c:spPr>
            <c:extLst>
              <c:ext xmlns:c16="http://schemas.microsoft.com/office/drawing/2014/chart" uri="{C3380CC4-5D6E-409C-BE32-E72D297353CC}">
                <c16:uniqueId val="{00000005-BA49-4CFA-A01E-AD1C5FED31DA}"/>
              </c:ext>
            </c:extLst>
          </c:dPt>
          <c:dPt>
            <c:idx val="3"/>
            <c:invertIfNegative val="0"/>
            <c:bubble3D val="0"/>
            <c:spPr>
              <a:solidFill>
                <a:srgbClr val="0070C0"/>
              </a:solidFill>
              <a:ln>
                <a:noFill/>
              </a:ln>
              <a:effectLst/>
            </c:spPr>
            <c:extLst>
              <c:ext xmlns:c16="http://schemas.microsoft.com/office/drawing/2014/chart" uri="{C3380CC4-5D6E-409C-BE32-E72D297353CC}">
                <c16:uniqueId val="{00000006-BA49-4CFA-A01E-AD1C5FED31DA}"/>
              </c:ext>
            </c:extLst>
          </c:dPt>
          <c:dPt>
            <c:idx val="4"/>
            <c:invertIfNegative val="0"/>
            <c:bubble3D val="0"/>
            <c:spPr>
              <a:solidFill>
                <a:srgbClr val="0070C0"/>
              </a:solidFill>
              <a:ln>
                <a:noFill/>
              </a:ln>
              <a:effectLst/>
            </c:spPr>
            <c:extLst>
              <c:ext xmlns:c16="http://schemas.microsoft.com/office/drawing/2014/chart" uri="{C3380CC4-5D6E-409C-BE32-E72D297353CC}">
                <c16:uniqueId val="{00000007-BA49-4CFA-A01E-AD1C5FED31D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tables'!$AF$21:$AF$25</c:f>
              <c:strCache>
                <c:ptCount val="5"/>
                <c:pt idx="0">
                  <c:v>0-150</c:v>
                </c:pt>
                <c:pt idx="1">
                  <c:v>151-300</c:v>
                </c:pt>
                <c:pt idx="2">
                  <c:v>301-450</c:v>
                </c:pt>
                <c:pt idx="3">
                  <c:v>451-600</c:v>
                </c:pt>
                <c:pt idx="4">
                  <c:v>&gt;600</c:v>
                </c:pt>
              </c:strCache>
            </c:strRef>
          </c:cat>
          <c:val>
            <c:numRef>
              <c:f>'pivot tables'!$AG$21:$AG$25</c:f>
              <c:numCache>
                <c:formatCode>0%</c:formatCode>
                <c:ptCount val="5"/>
                <c:pt idx="0">
                  <c:v>0.53067391961317623</c:v>
                </c:pt>
                <c:pt idx="1">
                  <c:v>0.30152614082804474</c:v>
                </c:pt>
                <c:pt idx="2">
                  <c:v>7.3209428830462372E-2</c:v>
                </c:pt>
                <c:pt idx="3">
                  <c:v>3.5735871864611662E-2</c:v>
                </c:pt>
                <c:pt idx="4">
                  <c:v>5.8854638863705046E-2</c:v>
                </c:pt>
              </c:numCache>
            </c:numRef>
          </c:val>
          <c:extLst>
            <c:ext xmlns:c16="http://schemas.microsoft.com/office/drawing/2014/chart" uri="{C3380CC4-5D6E-409C-BE32-E72D297353CC}">
              <c16:uniqueId val="{00000004-BA49-4CFA-A01E-AD1C5FED31DA}"/>
            </c:ext>
          </c:extLst>
        </c:ser>
        <c:dLbls>
          <c:showLegendKey val="0"/>
          <c:showVal val="0"/>
          <c:showCatName val="0"/>
          <c:showSerName val="0"/>
          <c:showPercent val="0"/>
          <c:showBubbleSize val="0"/>
        </c:dLbls>
        <c:gapWidth val="219"/>
        <c:overlap val="-27"/>
        <c:axId val="265104480"/>
        <c:axId val="1262860912"/>
      </c:barChart>
      <c:catAx>
        <c:axId val="265104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prices in euro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262860912"/>
        <c:crosses val="autoZero"/>
        <c:auto val="1"/>
        <c:lblAlgn val="ctr"/>
        <c:lblOffset val="100"/>
        <c:noMultiLvlLbl val="0"/>
      </c:catAx>
      <c:valAx>
        <c:axId val="1262860912"/>
        <c:scaling>
          <c:orientation val="minMax"/>
        </c:scaling>
        <c:delete val="1"/>
        <c:axPos val="l"/>
        <c:majorGridlines>
          <c:spPr>
            <a:ln w="3175" cap="flat" cmpd="sng" algn="ctr">
              <a:solidFill>
                <a:schemeClr val="tx1">
                  <a:lumMod val="15000"/>
                  <a:lumOff val="85000"/>
                  <a:alpha val="75000"/>
                </a:schemeClr>
              </a:solidFill>
              <a:round/>
            </a:ln>
            <a:effectLst/>
          </c:spPr>
        </c:majorGridlines>
        <c:numFmt formatCode="0%" sourceLinked="1"/>
        <c:majorTickMark val="none"/>
        <c:minorTickMark val="none"/>
        <c:tickLblPos val="nextTo"/>
        <c:crossAx val="265104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messages after</a:t>
            </a:r>
            <a:r>
              <a:rPr lang="en-US" baseline="0"/>
              <a:t> first contact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barChart>
        <c:barDir val="col"/>
        <c:grouping val="clustered"/>
        <c:varyColors val="0"/>
        <c:ser>
          <c:idx val="0"/>
          <c:order val="0"/>
          <c:spPr>
            <a:solidFill>
              <a:srgbClr val="FFC00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13-1A42-41CD-A633-66257C9EDE39}"/>
              </c:ext>
            </c:extLst>
          </c:dPt>
          <c:dPt>
            <c:idx val="1"/>
            <c:invertIfNegative val="0"/>
            <c:bubble3D val="0"/>
            <c:spPr>
              <a:solidFill>
                <a:srgbClr val="0070C0"/>
              </a:solidFill>
              <a:ln>
                <a:noFill/>
              </a:ln>
              <a:effectLst/>
            </c:spPr>
            <c:extLst>
              <c:ext xmlns:c16="http://schemas.microsoft.com/office/drawing/2014/chart" uri="{C3380CC4-5D6E-409C-BE32-E72D297353CC}">
                <c16:uniqueId val="{00000012-1A42-41CD-A633-66257C9EDE39}"/>
              </c:ext>
            </c:extLst>
          </c:dPt>
          <c:dPt>
            <c:idx val="3"/>
            <c:invertIfNegative val="0"/>
            <c:bubble3D val="0"/>
            <c:spPr>
              <a:solidFill>
                <a:srgbClr val="FFC000"/>
              </a:solidFill>
              <a:ln>
                <a:noFill/>
              </a:ln>
              <a:effectLst/>
            </c:spPr>
            <c:extLst>
              <c:ext xmlns:c16="http://schemas.microsoft.com/office/drawing/2014/chart" uri="{C3380CC4-5D6E-409C-BE32-E72D297353CC}">
                <c16:uniqueId val="{00000001-1A42-41CD-A633-66257C9EDE39}"/>
              </c:ext>
            </c:extLst>
          </c:dPt>
          <c:dPt>
            <c:idx val="4"/>
            <c:invertIfNegative val="0"/>
            <c:bubble3D val="0"/>
            <c:spPr>
              <a:solidFill>
                <a:srgbClr val="FFC000"/>
              </a:solidFill>
              <a:ln>
                <a:noFill/>
              </a:ln>
              <a:effectLst/>
            </c:spPr>
            <c:extLst>
              <c:ext xmlns:c16="http://schemas.microsoft.com/office/drawing/2014/chart" uri="{C3380CC4-5D6E-409C-BE32-E72D297353CC}">
                <c16:uniqueId val="{00000003-1A42-41CD-A633-66257C9EDE39}"/>
              </c:ext>
            </c:extLst>
          </c:dPt>
          <c:dPt>
            <c:idx val="5"/>
            <c:invertIfNegative val="0"/>
            <c:bubble3D val="0"/>
            <c:spPr>
              <a:solidFill>
                <a:srgbClr val="FFC000"/>
              </a:solidFill>
              <a:ln>
                <a:noFill/>
              </a:ln>
              <a:effectLst/>
            </c:spPr>
            <c:extLst>
              <c:ext xmlns:c16="http://schemas.microsoft.com/office/drawing/2014/chart" uri="{C3380CC4-5D6E-409C-BE32-E72D297353CC}">
                <c16:uniqueId val="{00000005-1A42-41CD-A633-66257C9EDE39}"/>
              </c:ext>
            </c:extLst>
          </c:dPt>
          <c:dPt>
            <c:idx val="6"/>
            <c:invertIfNegative val="0"/>
            <c:bubble3D val="0"/>
            <c:spPr>
              <a:solidFill>
                <a:srgbClr val="FFC000"/>
              </a:solidFill>
              <a:ln>
                <a:noFill/>
              </a:ln>
              <a:effectLst/>
            </c:spPr>
            <c:extLst>
              <c:ext xmlns:c16="http://schemas.microsoft.com/office/drawing/2014/chart" uri="{C3380CC4-5D6E-409C-BE32-E72D297353CC}">
                <c16:uniqueId val="{00000007-1A42-41CD-A633-66257C9EDE39}"/>
              </c:ext>
            </c:extLst>
          </c:dPt>
          <c:dPt>
            <c:idx val="7"/>
            <c:invertIfNegative val="0"/>
            <c:bubble3D val="0"/>
            <c:spPr>
              <a:solidFill>
                <a:srgbClr val="FFC000"/>
              </a:solidFill>
              <a:ln>
                <a:noFill/>
              </a:ln>
              <a:effectLst/>
            </c:spPr>
            <c:extLst>
              <c:ext xmlns:c16="http://schemas.microsoft.com/office/drawing/2014/chart" uri="{C3380CC4-5D6E-409C-BE32-E72D297353CC}">
                <c16:uniqueId val="{00000009-1A42-41CD-A633-66257C9EDE39}"/>
              </c:ext>
            </c:extLst>
          </c:dPt>
          <c:dPt>
            <c:idx val="8"/>
            <c:invertIfNegative val="0"/>
            <c:bubble3D val="0"/>
            <c:spPr>
              <a:solidFill>
                <a:srgbClr val="FFC000"/>
              </a:solidFill>
              <a:ln>
                <a:noFill/>
              </a:ln>
              <a:effectLst/>
            </c:spPr>
            <c:extLst>
              <c:ext xmlns:c16="http://schemas.microsoft.com/office/drawing/2014/chart" uri="{C3380CC4-5D6E-409C-BE32-E72D297353CC}">
                <c16:uniqueId val="{0000000B-1A42-41CD-A633-66257C9EDE39}"/>
              </c:ext>
            </c:extLst>
          </c:dPt>
          <c:dPt>
            <c:idx val="9"/>
            <c:invertIfNegative val="0"/>
            <c:bubble3D val="0"/>
            <c:spPr>
              <a:solidFill>
                <a:srgbClr val="FFC000"/>
              </a:solidFill>
              <a:ln>
                <a:noFill/>
              </a:ln>
              <a:effectLst/>
            </c:spPr>
            <c:extLst>
              <c:ext xmlns:c16="http://schemas.microsoft.com/office/drawing/2014/chart" uri="{C3380CC4-5D6E-409C-BE32-E72D297353CC}">
                <c16:uniqueId val="{0000000D-1A42-41CD-A633-66257C9EDE39}"/>
              </c:ext>
            </c:extLst>
          </c:dPt>
          <c:dPt>
            <c:idx val="10"/>
            <c:invertIfNegative val="0"/>
            <c:bubble3D val="0"/>
            <c:spPr>
              <a:solidFill>
                <a:srgbClr val="FFC000"/>
              </a:solidFill>
              <a:ln>
                <a:noFill/>
              </a:ln>
              <a:effectLst/>
            </c:spPr>
            <c:extLst>
              <c:ext xmlns:c16="http://schemas.microsoft.com/office/drawing/2014/chart" uri="{C3380CC4-5D6E-409C-BE32-E72D297353CC}">
                <c16:uniqueId val="{0000000F-1A42-41CD-A633-66257C9EDE3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4"/>
              <c:pt idx="0">
                <c:v>2</c:v>
              </c:pt>
              <c:pt idx="1">
                <c:v>3</c:v>
              </c:pt>
              <c:pt idx="2">
                <c:v>4</c:v>
              </c:pt>
              <c:pt idx="3">
                <c:v>5</c:v>
              </c:pt>
              <c:pt idx="4">
                <c:v>6</c:v>
              </c:pt>
              <c:pt idx="5">
                <c:v>7</c:v>
              </c:pt>
              <c:pt idx="6">
                <c:v>8</c:v>
              </c:pt>
              <c:pt idx="7">
                <c:v>9</c:v>
              </c:pt>
              <c:pt idx="8">
                <c:v>10</c:v>
              </c:pt>
              <c:pt idx="9">
                <c:v>11</c:v>
              </c:pt>
              <c:pt idx="10">
                <c:v>12</c:v>
              </c:pt>
              <c:pt idx="11">
                <c:v>13</c:v>
              </c:pt>
              <c:pt idx="12">
                <c:v>14</c:v>
              </c:pt>
              <c:pt idx="13">
                <c:v>15</c:v>
              </c:pt>
              <c:extLst>
                <c:ext xmlns:c15="http://schemas.microsoft.com/office/drawing/2012/chart" uri="{02D57815-91ED-43cb-92C2-25804820EDAC}">
                  <c15:autoCat val="1"/>
                </c:ext>
              </c:extLst>
            </c:strLit>
          </c:cat>
          <c:val>
            <c:numRef>
              <c:f>pivots1!$AJ$15:$AJ$28</c:f>
              <c:numCache>
                <c:formatCode>0%</c:formatCode>
                <c:ptCount val="14"/>
                <c:pt idx="0">
                  <c:v>0.01</c:v>
                </c:pt>
                <c:pt idx="1">
                  <c:v>0.02</c:v>
                </c:pt>
                <c:pt idx="2">
                  <c:v>0.04</c:v>
                </c:pt>
                <c:pt idx="3">
                  <c:v>0.05</c:v>
                </c:pt>
                <c:pt idx="4">
                  <c:v>7.0000000000000007E-2</c:v>
                </c:pt>
                <c:pt idx="5">
                  <c:v>7.0000000000000007E-2</c:v>
                </c:pt>
                <c:pt idx="6">
                  <c:v>0.08</c:v>
                </c:pt>
                <c:pt idx="7">
                  <c:v>7.0000000000000007E-2</c:v>
                </c:pt>
                <c:pt idx="8">
                  <c:v>0.08</c:v>
                </c:pt>
                <c:pt idx="9">
                  <c:v>0.06</c:v>
                </c:pt>
                <c:pt idx="10">
                  <c:v>0.06</c:v>
                </c:pt>
                <c:pt idx="11">
                  <c:v>0.04</c:v>
                </c:pt>
                <c:pt idx="12">
                  <c:v>0.03</c:v>
                </c:pt>
                <c:pt idx="13">
                  <c:v>0.04</c:v>
                </c:pt>
              </c:numCache>
              <c:extLst/>
            </c:numRef>
          </c:val>
          <c:extLst>
            <c:ext xmlns:c16="http://schemas.microsoft.com/office/drawing/2014/chart" uri="{C3380CC4-5D6E-409C-BE32-E72D297353CC}">
              <c16:uniqueId val="{00000010-1A42-41CD-A633-66257C9EDE39}"/>
            </c:ext>
          </c:extLst>
        </c:ser>
        <c:dLbls>
          <c:showLegendKey val="0"/>
          <c:showVal val="0"/>
          <c:showCatName val="0"/>
          <c:showSerName val="0"/>
          <c:showPercent val="0"/>
          <c:showBubbleSize val="0"/>
        </c:dLbls>
        <c:gapWidth val="219"/>
        <c:overlap val="-27"/>
        <c:axId val="964411984"/>
        <c:axId val="964412944"/>
      </c:barChart>
      <c:catAx>
        <c:axId val="964411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messeges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L"/>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964412944"/>
        <c:crosses val="autoZero"/>
        <c:auto val="1"/>
        <c:lblAlgn val="ctr"/>
        <c:lblOffset val="100"/>
        <c:noMultiLvlLbl val="0"/>
      </c:catAx>
      <c:valAx>
        <c:axId val="964412944"/>
        <c:scaling>
          <c:orientation val="minMax"/>
        </c:scaling>
        <c:delete val="1"/>
        <c:axPos val="l"/>
        <c:majorGridlines>
          <c:spPr>
            <a:ln w="3175" cap="flat" cmpd="sng" algn="ctr">
              <a:solidFill>
                <a:schemeClr val="tx1">
                  <a:lumMod val="15000"/>
                  <a:lumOff val="85000"/>
                  <a:alpha val="79000"/>
                </a:schemeClr>
              </a:solidFill>
              <a:round/>
            </a:ln>
            <a:effectLst/>
          </c:spPr>
        </c:majorGridlines>
        <c:numFmt formatCode="0%" sourceLinked="1"/>
        <c:majorTickMark val="none"/>
        <c:minorTickMark val="none"/>
        <c:tickLblPos val="nextTo"/>
        <c:crossAx val="964411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a:t>
            </a:r>
            <a:r>
              <a:rPr lang="en-US" baseline="0" dirty="0"/>
              <a:t> OF ANSWERS BY HOSTS  - PCT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barChart>
        <c:barDir val="bar"/>
        <c:grouping val="clustered"/>
        <c:varyColors val="0"/>
        <c:ser>
          <c:idx val="0"/>
          <c:order val="0"/>
          <c:tx>
            <c:strRef>
              <c:f>Sheet3!$F$69</c:f>
              <c:strCache>
                <c:ptCount val="1"/>
                <c:pt idx="0">
                  <c:v>pct</c:v>
                </c:pt>
              </c:strCache>
            </c:strRef>
          </c:tx>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D-D6D4-4E7F-84CF-917A39749474}"/>
              </c:ext>
            </c:extLst>
          </c:dPt>
          <c:dPt>
            <c:idx val="1"/>
            <c:invertIfNegative val="0"/>
            <c:bubble3D val="0"/>
            <c:spPr>
              <a:solidFill>
                <a:srgbClr val="0070C0"/>
              </a:solidFill>
              <a:ln>
                <a:noFill/>
              </a:ln>
              <a:effectLst/>
            </c:spPr>
            <c:extLst>
              <c:ext xmlns:c16="http://schemas.microsoft.com/office/drawing/2014/chart" uri="{C3380CC4-5D6E-409C-BE32-E72D297353CC}">
                <c16:uniqueId val="{0000000C-D6D4-4E7F-84CF-917A39749474}"/>
              </c:ext>
            </c:extLst>
          </c:dPt>
          <c:dPt>
            <c:idx val="2"/>
            <c:invertIfNegative val="0"/>
            <c:bubble3D val="0"/>
            <c:spPr>
              <a:solidFill>
                <a:srgbClr val="0070C0"/>
              </a:solidFill>
              <a:ln>
                <a:noFill/>
              </a:ln>
              <a:effectLst/>
            </c:spPr>
            <c:extLst>
              <c:ext xmlns:c16="http://schemas.microsoft.com/office/drawing/2014/chart" uri="{C3380CC4-5D6E-409C-BE32-E72D297353CC}">
                <c16:uniqueId val="{0000000B-D6D4-4E7F-84CF-917A39749474}"/>
              </c:ext>
            </c:extLst>
          </c:dPt>
          <c:dPt>
            <c:idx val="3"/>
            <c:invertIfNegative val="0"/>
            <c:bubble3D val="0"/>
            <c:spPr>
              <a:solidFill>
                <a:srgbClr val="0070C0"/>
              </a:solidFill>
              <a:ln>
                <a:noFill/>
              </a:ln>
              <a:effectLst/>
            </c:spPr>
            <c:extLst>
              <c:ext xmlns:c16="http://schemas.microsoft.com/office/drawing/2014/chart" uri="{C3380CC4-5D6E-409C-BE32-E72D297353CC}">
                <c16:uniqueId val="{0000000A-D6D4-4E7F-84CF-917A39749474}"/>
              </c:ext>
            </c:extLst>
          </c:dPt>
          <c:dPt>
            <c:idx val="4"/>
            <c:invertIfNegative val="0"/>
            <c:bubble3D val="0"/>
            <c:spPr>
              <a:solidFill>
                <a:srgbClr val="0070C0"/>
              </a:solidFill>
              <a:ln>
                <a:noFill/>
              </a:ln>
              <a:effectLst/>
            </c:spPr>
            <c:extLst>
              <c:ext xmlns:c16="http://schemas.microsoft.com/office/drawing/2014/chart" uri="{C3380CC4-5D6E-409C-BE32-E72D297353CC}">
                <c16:uniqueId val="{00000009-D6D4-4E7F-84CF-917A39749474}"/>
              </c:ext>
            </c:extLst>
          </c:dPt>
          <c:dPt>
            <c:idx val="5"/>
            <c:invertIfNegative val="0"/>
            <c:bubble3D val="0"/>
            <c:spPr>
              <a:solidFill>
                <a:srgbClr val="0070C0"/>
              </a:solidFill>
              <a:ln>
                <a:noFill/>
              </a:ln>
              <a:effectLst/>
            </c:spPr>
            <c:extLst>
              <c:ext xmlns:c16="http://schemas.microsoft.com/office/drawing/2014/chart" uri="{C3380CC4-5D6E-409C-BE32-E72D297353CC}">
                <c16:uniqueId val="{00000008-D6D4-4E7F-84CF-917A39749474}"/>
              </c:ext>
            </c:extLst>
          </c:dPt>
          <c:dPt>
            <c:idx val="6"/>
            <c:invertIfNegative val="0"/>
            <c:bubble3D val="0"/>
            <c:spPr>
              <a:solidFill>
                <a:srgbClr val="0070C0"/>
              </a:solidFill>
              <a:ln>
                <a:noFill/>
              </a:ln>
              <a:effectLst/>
            </c:spPr>
            <c:extLst>
              <c:ext xmlns:c16="http://schemas.microsoft.com/office/drawing/2014/chart" uri="{C3380CC4-5D6E-409C-BE32-E72D297353CC}">
                <c16:uniqueId val="{00000007-D6D4-4E7F-84CF-917A39749474}"/>
              </c:ext>
            </c:extLst>
          </c:dPt>
          <c:dPt>
            <c:idx val="7"/>
            <c:invertIfNegative val="0"/>
            <c:bubble3D val="0"/>
            <c:spPr>
              <a:solidFill>
                <a:srgbClr val="0070C0"/>
              </a:solidFill>
              <a:ln>
                <a:noFill/>
              </a:ln>
              <a:effectLst/>
            </c:spPr>
            <c:extLst>
              <c:ext xmlns:c16="http://schemas.microsoft.com/office/drawing/2014/chart" uri="{C3380CC4-5D6E-409C-BE32-E72D297353CC}">
                <c16:uniqueId val="{00000006-D6D4-4E7F-84CF-917A39749474}"/>
              </c:ext>
            </c:extLst>
          </c:dPt>
          <c:dPt>
            <c:idx val="8"/>
            <c:invertIfNegative val="0"/>
            <c:bubble3D val="0"/>
            <c:spPr>
              <a:solidFill>
                <a:srgbClr val="0070C0"/>
              </a:solidFill>
              <a:ln>
                <a:noFill/>
              </a:ln>
              <a:effectLst/>
            </c:spPr>
            <c:extLst>
              <c:ext xmlns:c16="http://schemas.microsoft.com/office/drawing/2014/chart" uri="{C3380CC4-5D6E-409C-BE32-E72D297353CC}">
                <c16:uniqueId val="{00000005-D6D4-4E7F-84CF-917A39749474}"/>
              </c:ext>
            </c:extLst>
          </c:dPt>
          <c:dPt>
            <c:idx val="9"/>
            <c:invertIfNegative val="0"/>
            <c:bubble3D val="0"/>
            <c:spPr>
              <a:solidFill>
                <a:srgbClr val="FFC000"/>
              </a:solidFill>
              <a:ln>
                <a:noFill/>
              </a:ln>
              <a:effectLst/>
            </c:spPr>
            <c:extLst>
              <c:ext xmlns:c16="http://schemas.microsoft.com/office/drawing/2014/chart" uri="{C3380CC4-5D6E-409C-BE32-E72D297353CC}">
                <c16:uniqueId val="{00000001-D6D4-4E7F-84CF-917A39749474}"/>
              </c:ext>
            </c:extLst>
          </c:dPt>
          <c:dPt>
            <c:idx val="10"/>
            <c:invertIfNegative val="0"/>
            <c:bubble3D val="0"/>
            <c:spPr>
              <a:solidFill>
                <a:srgbClr val="FFC000"/>
              </a:solidFill>
              <a:ln>
                <a:noFill/>
              </a:ln>
              <a:effectLst/>
            </c:spPr>
            <c:extLst>
              <c:ext xmlns:c16="http://schemas.microsoft.com/office/drawing/2014/chart" uri="{C3380CC4-5D6E-409C-BE32-E72D297353CC}">
                <c16:uniqueId val="{00000003-D6D4-4E7F-84CF-917A39749474}"/>
              </c:ext>
            </c:extLst>
          </c:dPt>
          <c:dLbls>
            <c:dLbl>
              <c:idx val="9"/>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IL"/>
                </a:p>
              </c:txPr>
              <c:dLblPos val="outEnd"/>
              <c:showLegendKey val="0"/>
              <c:showVal val="1"/>
              <c:showCatName val="0"/>
              <c:showSerName val="0"/>
              <c:showPercent val="0"/>
              <c:showBubbleSize val="0"/>
              <c:extLst>
                <c:ext xmlns:c16="http://schemas.microsoft.com/office/drawing/2014/chart" uri="{C3380CC4-5D6E-409C-BE32-E72D297353CC}">
                  <c16:uniqueId val="{00000001-D6D4-4E7F-84CF-917A39749474}"/>
                </c:ext>
              </c:extLst>
            </c:dLbl>
            <c:dLbl>
              <c:idx val="1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IL"/>
                </a:p>
              </c:txPr>
              <c:dLblPos val="outEnd"/>
              <c:showLegendKey val="0"/>
              <c:showVal val="1"/>
              <c:showCatName val="0"/>
              <c:showSerName val="0"/>
              <c:showPercent val="0"/>
              <c:showBubbleSize val="0"/>
              <c:extLst>
                <c:ext xmlns:c16="http://schemas.microsoft.com/office/drawing/2014/chart" uri="{C3380CC4-5D6E-409C-BE32-E72D297353CC}">
                  <c16:uniqueId val="{00000003-D6D4-4E7F-84CF-917A3974947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Sheet3!$E$70:$E$80</c:f>
              <c:numCache>
                <c:formatCode>General</c:formatCode>
                <c:ptCount val="11"/>
                <c:pt idx="0">
                  <c:v>10</c:v>
                </c:pt>
                <c:pt idx="1">
                  <c:v>9</c:v>
                </c:pt>
                <c:pt idx="2">
                  <c:v>8</c:v>
                </c:pt>
                <c:pt idx="3">
                  <c:v>7</c:v>
                </c:pt>
                <c:pt idx="4">
                  <c:v>6</c:v>
                </c:pt>
                <c:pt idx="5">
                  <c:v>5</c:v>
                </c:pt>
                <c:pt idx="6">
                  <c:v>4</c:v>
                </c:pt>
                <c:pt idx="7">
                  <c:v>3</c:v>
                </c:pt>
                <c:pt idx="8">
                  <c:v>2</c:v>
                </c:pt>
                <c:pt idx="9">
                  <c:v>1</c:v>
                </c:pt>
                <c:pt idx="10">
                  <c:v>0</c:v>
                </c:pt>
              </c:numCache>
            </c:numRef>
          </c:cat>
          <c:val>
            <c:numRef>
              <c:f>Sheet3!$F$70:$F$80</c:f>
              <c:numCache>
                <c:formatCode>0%</c:formatCode>
                <c:ptCount val="11"/>
                <c:pt idx="0">
                  <c:v>1.38E-2</c:v>
                </c:pt>
                <c:pt idx="1">
                  <c:v>1.66E-2</c:v>
                </c:pt>
                <c:pt idx="2">
                  <c:v>1.47E-2</c:v>
                </c:pt>
                <c:pt idx="3">
                  <c:v>1.9300000000000001E-2</c:v>
                </c:pt>
                <c:pt idx="4">
                  <c:v>1.9300000000000001E-2</c:v>
                </c:pt>
                <c:pt idx="5">
                  <c:v>2.2100000000000002E-2</c:v>
                </c:pt>
                <c:pt idx="6">
                  <c:v>3.5000000000000003E-2</c:v>
                </c:pt>
                <c:pt idx="7">
                  <c:v>3.8199999999999998E-2</c:v>
                </c:pt>
                <c:pt idx="8">
                  <c:v>7.3599999999999999E-2</c:v>
                </c:pt>
                <c:pt idx="9">
                  <c:v>0.19869999999999999</c:v>
                </c:pt>
                <c:pt idx="10">
                  <c:v>0.43149999999999999</c:v>
                </c:pt>
              </c:numCache>
            </c:numRef>
          </c:val>
          <c:extLst>
            <c:ext xmlns:c16="http://schemas.microsoft.com/office/drawing/2014/chart" uri="{C3380CC4-5D6E-409C-BE32-E72D297353CC}">
              <c16:uniqueId val="{00000004-D6D4-4E7F-84CF-917A39749474}"/>
            </c:ext>
          </c:extLst>
        </c:ser>
        <c:dLbls>
          <c:dLblPos val="outEnd"/>
          <c:showLegendKey val="0"/>
          <c:showVal val="1"/>
          <c:showCatName val="0"/>
          <c:showSerName val="0"/>
          <c:showPercent val="0"/>
          <c:showBubbleSize val="0"/>
        </c:dLbls>
        <c:gapWidth val="182"/>
        <c:axId val="1399012592"/>
        <c:axId val="1399020752"/>
      </c:barChart>
      <c:catAx>
        <c:axId val="1399012592"/>
        <c:scaling>
          <c:orientation val="minMax"/>
        </c:scaling>
        <c:delete val="0"/>
        <c:axPos val="r"/>
        <c:title>
          <c:tx>
            <c:rich>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r>
                  <a:rPr lang="en-US" sz="1100">
                    <a:solidFill>
                      <a:schemeClr val="tx1"/>
                    </a:solidFill>
                    <a:latin typeface="+mn-lt"/>
                  </a:rPr>
                  <a:t>hours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crossAx val="1399020752"/>
        <c:crosses val="autoZero"/>
        <c:auto val="1"/>
        <c:lblAlgn val="ctr"/>
        <c:lblOffset val="100"/>
        <c:noMultiLvlLbl val="0"/>
      </c:catAx>
      <c:valAx>
        <c:axId val="1399020752"/>
        <c:scaling>
          <c:orientation val="maxMin"/>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39901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6/4/2023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6/4/2023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6/4/2023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6/4/2023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6/4/2023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6/4/2023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6/4/2023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6/4/2023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6/4/2023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6/4/2023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568196" y="3873260"/>
            <a:ext cx="6098705" cy="2877488"/>
          </a:xfrm>
        </p:spPr>
        <p:txBody>
          <a:bodyPr anchor="ctr">
            <a:normAutofit/>
          </a:bodyPr>
          <a:lstStyle/>
          <a:p>
            <a:pPr algn="r"/>
            <a:r>
              <a:rPr lang="en-US" sz="5400" dirty="0" err="1"/>
              <a:t>airbnb</a:t>
            </a:r>
            <a:r>
              <a:rPr lang="en-US" sz="5400" dirty="0"/>
              <a:t> - </a:t>
            </a:r>
            <a:r>
              <a:rPr lang="en-US" sz="5400" dirty="0" err="1"/>
              <a:t>dublin</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Itzick Maman</a:t>
            </a:r>
          </a:p>
          <a:p>
            <a:r>
              <a:rPr lang="en-US" dirty="0" err="1"/>
              <a:t>Rahav</a:t>
            </a:r>
            <a:r>
              <a:rPr lang="en-US" dirty="0"/>
              <a:t> Haham</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5" name="Picture 4">
            <a:extLst>
              <a:ext uri="{FF2B5EF4-FFF2-40B4-BE49-F238E27FC236}">
                <a16:creationId xmlns:a16="http://schemas.microsoft.com/office/drawing/2014/main" id="{49526ECF-9BF9-2867-532B-0D1E41C4D2CB}"/>
              </a:ext>
            </a:extLst>
          </p:cNvPr>
          <p:cNvPicPr>
            <a:picLocks noChangeAspect="1"/>
          </p:cNvPicPr>
          <p:nvPr/>
        </p:nvPicPr>
        <p:blipFill>
          <a:blip r:embed="rId3"/>
          <a:stretch>
            <a:fillRect/>
          </a:stretch>
        </p:blipFill>
        <p:spPr>
          <a:xfrm>
            <a:off x="411460" y="107252"/>
            <a:ext cx="4047225" cy="4047225"/>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195029"/>
            <a:ext cx="7434070" cy="1474330"/>
          </a:xfrm>
        </p:spPr>
        <p:txBody>
          <a:bodyPr>
            <a:normAutofit/>
          </a:bodyPr>
          <a:lstStyle/>
          <a:p>
            <a:pPr algn="ctr"/>
            <a:r>
              <a:rPr lang="en-US" sz="3200" b="1" dirty="0"/>
              <a:t>Messages between guests and hosts</a:t>
            </a:r>
          </a:p>
        </p:txBody>
      </p:sp>
      <p:sp>
        <p:nvSpPr>
          <p:cNvPr id="7" name="TextBox 6">
            <a:extLst>
              <a:ext uri="{FF2B5EF4-FFF2-40B4-BE49-F238E27FC236}">
                <a16:creationId xmlns:a16="http://schemas.microsoft.com/office/drawing/2014/main" id="{5E24A6D2-CA01-F88C-5744-F3A881787CB6}"/>
              </a:ext>
            </a:extLst>
          </p:cNvPr>
          <p:cNvSpPr txBox="1"/>
          <p:nvPr/>
        </p:nvSpPr>
        <p:spPr>
          <a:xfrm>
            <a:off x="3968151" y="5512279"/>
            <a:ext cx="7910423"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ectangle 1">
            <a:extLst>
              <a:ext uri="{FF2B5EF4-FFF2-40B4-BE49-F238E27FC236}">
                <a16:creationId xmlns:a16="http://schemas.microsoft.com/office/drawing/2014/main" id="{991FFFE9-3B2E-92AC-1088-7F33247429CE}"/>
              </a:ext>
            </a:extLst>
          </p:cNvPr>
          <p:cNvSpPr>
            <a:spLocks noChangeArrowheads="1"/>
          </p:cNvSpPr>
          <p:nvPr/>
        </p:nvSpPr>
        <p:spPr bwMode="auto">
          <a:xfrm>
            <a:off x="3717985" y="5600603"/>
            <a:ext cx="80242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2000" i="0" u="none" strike="noStrike" cap="none" normalizeH="0" baseline="0" dirty="0">
                <a:ln>
                  <a:noFill/>
                </a:ln>
                <a:solidFill>
                  <a:schemeClr val="tx1"/>
                </a:solidFill>
                <a:effectLst/>
              </a:rPr>
              <a:t>Most guests (</a:t>
            </a:r>
            <a:r>
              <a:rPr kumimoji="0" lang="en-US" altLang="en-IL" sz="2000" i="0" u="none" strike="noStrike" cap="none" normalizeH="0" baseline="0" dirty="0">
                <a:ln>
                  <a:noFill/>
                </a:ln>
                <a:solidFill>
                  <a:schemeClr val="tx1"/>
                </a:solidFill>
                <a:effectLst/>
              </a:rPr>
              <a:t>97%</a:t>
            </a:r>
            <a:r>
              <a:rPr kumimoji="0" lang="en-IL" altLang="en-IL" sz="2000" i="0" u="none" strike="noStrike" cap="none" normalizeH="0" baseline="0" dirty="0">
                <a:ln>
                  <a:noFill/>
                </a:ln>
                <a:solidFill>
                  <a:schemeClr val="tx1"/>
                </a:solidFill>
                <a:effectLst/>
              </a:rPr>
              <a:t>) </a:t>
            </a:r>
            <a:r>
              <a:rPr kumimoji="0" lang="en-US" altLang="en-IL" sz="2000" i="0" u="none" strike="noStrike" cap="none" normalizeH="0" baseline="0" dirty="0">
                <a:ln>
                  <a:noFill/>
                </a:ln>
                <a:solidFill>
                  <a:schemeClr val="tx1"/>
                </a:solidFill>
                <a:effectLst/>
              </a:rPr>
              <a:t>will ask the host more than two questions during their contact with him. </a:t>
            </a:r>
            <a:endParaRPr kumimoji="0" lang="en-IL" altLang="en-IL" sz="2000" i="0" u="none" strike="noStrike" cap="none" normalizeH="0" baseline="0" dirty="0">
              <a:ln>
                <a:noFill/>
              </a:ln>
              <a:solidFill>
                <a:schemeClr val="tx1"/>
              </a:solidFill>
              <a:effectLst/>
            </a:endParaRPr>
          </a:p>
        </p:txBody>
      </p:sp>
      <p:graphicFrame>
        <p:nvGraphicFramePr>
          <p:cNvPr id="11" name="Chart 10">
            <a:extLst>
              <a:ext uri="{FF2B5EF4-FFF2-40B4-BE49-F238E27FC236}">
                <a16:creationId xmlns:a16="http://schemas.microsoft.com/office/drawing/2014/main" id="{544C8AED-4250-CF88-ECAE-17AC3144B0BB}"/>
              </a:ext>
            </a:extLst>
          </p:cNvPr>
          <p:cNvGraphicFramePr>
            <a:graphicFrameLocks/>
          </p:cNvGraphicFramePr>
          <p:nvPr>
            <p:extLst>
              <p:ext uri="{D42A27DB-BD31-4B8C-83A1-F6EECF244321}">
                <p14:modId xmlns:p14="http://schemas.microsoft.com/office/powerpoint/2010/main" val="2943232516"/>
              </p:ext>
            </p:extLst>
          </p:nvPr>
        </p:nvGraphicFramePr>
        <p:xfrm>
          <a:off x="3807975" y="1596212"/>
          <a:ext cx="7844287" cy="34548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968942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195029"/>
            <a:ext cx="7434070" cy="1474330"/>
          </a:xfrm>
        </p:spPr>
        <p:txBody>
          <a:bodyPr>
            <a:normAutofit/>
          </a:bodyPr>
          <a:lstStyle/>
          <a:p>
            <a:pPr algn="ctr"/>
            <a:r>
              <a:rPr lang="en-US" sz="3200" b="1" dirty="0"/>
              <a:t>Messages TIME between guests and hosts</a:t>
            </a:r>
          </a:p>
        </p:txBody>
      </p:sp>
      <p:sp>
        <p:nvSpPr>
          <p:cNvPr id="7" name="TextBox 6">
            <a:extLst>
              <a:ext uri="{FF2B5EF4-FFF2-40B4-BE49-F238E27FC236}">
                <a16:creationId xmlns:a16="http://schemas.microsoft.com/office/drawing/2014/main" id="{5E24A6D2-CA01-F88C-5744-F3A881787CB6}"/>
              </a:ext>
            </a:extLst>
          </p:cNvPr>
          <p:cNvSpPr txBox="1"/>
          <p:nvPr/>
        </p:nvSpPr>
        <p:spPr>
          <a:xfrm>
            <a:off x="3968151" y="5512279"/>
            <a:ext cx="7910423"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ectangle 1">
            <a:extLst>
              <a:ext uri="{FF2B5EF4-FFF2-40B4-BE49-F238E27FC236}">
                <a16:creationId xmlns:a16="http://schemas.microsoft.com/office/drawing/2014/main" id="{991FFFE9-3B2E-92AC-1088-7F33247429CE}"/>
              </a:ext>
            </a:extLst>
          </p:cNvPr>
          <p:cNvSpPr>
            <a:spLocks noChangeArrowheads="1"/>
          </p:cNvSpPr>
          <p:nvPr/>
        </p:nvSpPr>
        <p:spPr bwMode="auto">
          <a:xfrm>
            <a:off x="3717985" y="5600603"/>
            <a:ext cx="80242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IL" sz="2000" i="0" u="none" strike="noStrike" cap="none" normalizeH="0" baseline="0" dirty="0">
                <a:ln>
                  <a:noFill/>
                </a:ln>
                <a:solidFill>
                  <a:schemeClr val="tx1"/>
                </a:solidFill>
                <a:effectLst/>
              </a:rPr>
              <a:t>63% of guests who made check-in were answered by hosts up to one hour after their first message.</a:t>
            </a:r>
            <a:endParaRPr kumimoji="0" lang="en-IL" altLang="en-IL" sz="2000" i="0" u="none" strike="noStrike" cap="none" normalizeH="0" baseline="0" dirty="0">
              <a:ln>
                <a:noFill/>
              </a:ln>
              <a:solidFill>
                <a:schemeClr val="tx1"/>
              </a:solidFill>
              <a:effectLst/>
            </a:endParaRPr>
          </a:p>
        </p:txBody>
      </p:sp>
      <p:graphicFrame>
        <p:nvGraphicFramePr>
          <p:cNvPr id="3" name="Chart 2">
            <a:extLst>
              <a:ext uri="{FF2B5EF4-FFF2-40B4-BE49-F238E27FC236}">
                <a16:creationId xmlns:a16="http://schemas.microsoft.com/office/drawing/2014/main" id="{4541831E-E0D4-BF37-2CC6-D668291405F2}"/>
              </a:ext>
            </a:extLst>
          </p:cNvPr>
          <p:cNvGraphicFramePr>
            <a:graphicFrameLocks/>
          </p:cNvGraphicFramePr>
          <p:nvPr>
            <p:extLst>
              <p:ext uri="{D42A27DB-BD31-4B8C-83A1-F6EECF244321}">
                <p14:modId xmlns:p14="http://schemas.microsoft.com/office/powerpoint/2010/main" val="951214158"/>
              </p:ext>
            </p:extLst>
          </p:nvPr>
        </p:nvGraphicFramePr>
        <p:xfrm>
          <a:off x="3605808" y="1500996"/>
          <a:ext cx="7910423" cy="33567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31775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427942"/>
            <a:ext cx="7434070" cy="1474330"/>
          </a:xfrm>
        </p:spPr>
        <p:txBody>
          <a:bodyPr>
            <a:normAutofit/>
          </a:bodyPr>
          <a:lstStyle/>
          <a:p>
            <a:pPr algn="ctr"/>
            <a:r>
              <a:rPr lang="en-US" sz="4800" b="1" u="sng" dirty="0"/>
              <a:t>Conclusions :</a:t>
            </a:r>
            <a:endParaRPr lang="he-IL" sz="4800"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733909"/>
            <a:ext cx="7454077" cy="4787661"/>
          </a:xfrm>
        </p:spPr>
        <p:txBody>
          <a:bodyPr>
            <a:normAutofit/>
          </a:bodyPr>
          <a:lstStyle/>
          <a:p>
            <a:pPr>
              <a:lnSpc>
                <a:spcPct val="100000"/>
              </a:lnSpc>
            </a:pPr>
            <a:r>
              <a:rPr lang="en-US" sz="2000" dirty="0"/>
              <a:t>Based on the data, most guests are searching for and checking into private rooms or properties that can accommodate one or two guests. Therefore, it is important for hosts to prepare their properties to meet this demand.</a:t>
            </a:r>
          </a:p>
          <a:p>
            <a:pPr>
              <a:lnSpc>
                <a:spcPct val="100000"/>
              </a:lnSpc>
            </a:pPr>
            <a:r>
              <a:rPr lang="en-US" sz="2000" dirty="0"/>
              <a:t>Due to short time of visiting, the host can think of creative pricing in order to increase the occupation of the property.</a:t>
            </a:r>
          </a:p>
          <a:p>
            <a:pPr>
              <a:lnSpc>
                <a:spcPct val="100000"/>
              </a:lnSpc>
            </a:pPr>
            <a:r>
              <a:rPr lang="en-US" sz="2000" dirty="0"/>
              <a:t>it is important for hosts to be responsive to customer inquiries.</a:t>
            </a:r>
          </a:p>
          <a:p>
            <a:pPr>
              <a:lnSpc>
                <a:spcPct val="100000"/>
              </a:lnSpc>
            </a:pPr>
            <a:r>
              <a:rPr lang="en-US" sz="2000" dirty="0"/>
              <a:t>It is a good idea for hosts to create a list of frequently asked questions (FAQs) to answer potential guests' questions quickly and efficiently.</a:t>
            </a:r>
          </a:p>
        </p:txBody>
      </p:sp>
    </p:spTree>
    <p:extLst>
      <p:ext uri="{BB962C8B-B14F-4D97-AF65-F5344CB8AC3E}">
        <p14:creationId xmlns:p14="http://schemas.microsoft.com/office/powerpoint/2010/main" val="381779535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427942"/>
            <a:ext cx="7434070" cy="1474330"/>
          </a:xfrm>
        </p:spPr>
        <p:txBody>
          <a:bodyPr>
            <a:normAutofit/>
          </a:bodyPr>
          <a:lstStyle/>
          <a:p>
            <a:pPr algn="ctr"/>
            <a:r>
              <a:rPr lang="en-US" sz="4800" b="1" dirty="0"/>
              <a:t>primary objective</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892670"/>
          </a:xfrm>
        </p:spPr>
        <p:txBody>
          <a:bodyPr>
            <a:normAutofit lnSpcReduction="10000"/>
          </a:bodyPr>
          <a:lstStyle/>
          <a:p>
            <a:pPr marL="0" indent="0">
              <a:lnSpc>
                <a:spcPct val="100000"/>
              </a:lnSpc>
              <a:buNone/>
            </a:pPr>
            <a:r>
              <a:rPr lang="en-US" sz="3200" dirty="0"/>
              <a:t>The primary objective of this presentation is to provide comprehensive details to the host in Dublin, enabling them to make informed decisions regarding customer preferences and facilitating the growth of their services.</a:t>
            </a:r>
          </a:p>
          <a:p>
            <a:pPr marL="0" indent="0">
              <a:lnSpc>
                <a:spcPct val="100000"/>
              </a:lnSpc>
              <a:buNone/>
            </a:pPr>
            <a:endParaRPr lang="en-US" sz="20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427942"/>
            <a:ext cx="7434070" cy="1474330"/>
          </a:xfrm>
        </p:spPr>
        <p:txBody>
          <a:bodyPr>
            <a:normAutofit/>
          </a:bodyPr>
          <a:lstStyle/>
          <a:p>
            <a:pPr algn="ctr"/>
            <a:r>
              <a:rPr lang="en-US" sz="4800" b="1" u="sng" dirty="0"/>
              <a:t>Action Items :</a:t>
            </a:r>
            <a:endParaRPr lang="he-IL" sz="4800"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733909"/>
            <a:ext cx="7454077" cy="4787661"/>
          </a:xfrm>
        </p:spPr>
        <p:txBody>
          <a:bodyPr>
            <a:normAutofit/>
          </a:bodyPr>
          <a:lstStyle/>
          <a:p>
            <a:pPr>
              <a:lnSpc>
                <a:spcPct val="100000"/>
              </a:lnSpc>
            </a:pPr>
            <a:r>
              <a:rPr lang="en-US" sz="2000" dirty="0"/>
              <a:t>Host which has a property in Dublin and want to host guests through Airbnb should act upon  this recommendations :</a:t>
            </a:r>
          </a:p>
          <a:p>
            <a:pPr marL="342900" indent="-342900">
              <a:lnSpc>
                <a:spcPct val="100000"/>
              </a:lnSpc>
              <a:buAutoNum type="arabicPeriod"/>
            </a:pPr>
            <a:r>
              <a:rPr lang="en-US" sz="2000" dirty="0"/>
              <a:t>The property should be designed to provide maximum </a:t>
            </a:r>
            <a:r>
              <a:rPr lang="en-US" sz="2000" dirty="0" err="1"/>
              <a:t>privecy</a:t>
            </a:r>
            <a:r>
              <a:rPr lang="en-US" sz="2000" dirty="0"/>
              <a:t>.</a:t>
            </a:r>
          </a:p>
          <a:p>
            <a:pPr marL="342900" indent="-342900">
              <a:lnSpc>
                <a:spcPct val="100000"/>
              </a:lnSpc>
              <a:buAutoNum type="arabicPeriod"/>
            </a:pPr>
            <a:r>
              <a:rPr lang="en-US" sz="2000" dirty="0"/>
              <a:t>The property should fit to single guest or couples.</a:t>
            </a:r>
          </a:p>
          <a:p>
            <a:pPr marL="342900" indent="-342900">
              <a:lnSpc>
                <a:spcPct val="100000"/>
              </a:lnSpc>
              <a:buAutoNum type="arabicPeriod"/>
            </a:pPr>
            <a:r>
              <a:rPr lang="en-US" sz="2000" dirty="0"/>
              <a:t>Most of reservations are made up to five nights, So host might take into consideration some discount on additional nights to increase the occupancy of the property.</a:t>
            </a:r>
          </a:p>
          <a:p>
            <a:pPr marL="342900" indent="-342900">
              <a:lnSpc>
                <a:spcPct val="100000"/>
              </a:lnSpc>
              <a:buAutoNum type="arabicPeriod"/>
            </a:pPr>
            <a:r>
              <a:rPr lang="en-US" sz="2000" dirty="0"/>
              <a:t>The display of the property in the Airbnb website should be very appealing and attractive due to low number of searches made by customers.</a:t>
            </a:r>
          </a:p>
          <a:p>
            <a:pPr marL="342900" indent="-342900">
              <a:lnSpc>
                <a:spcPct val="100000"/>
              </a:lnSpc>
              <a:buAutoNum type="arabicPeriod"/>
            </a:pPr>
            <a:endParaRPr lang="en-US" sz="2000" dirty="0"/>
          </a:p>
          <a:p>
            <a:pPr marL="457200" indent="-457200">
              <a:lnSpc>
                <a:spcPct val="100000"/>
              </a:lnSpc>
              <a:buAutoNum type="arabicPeriod"/>
            </a:pPr>
            <a:endParaRPr lang="en-US" sz="2000" dirty="0"/>
          </a:p>
        </p:txBody>
      </p:sp>
    </p:spTree>
    <p:extLst>
      <p:ext uri="{BB962C8B-B14F-4D97-AF65-F5344CB8AC3E}">
        <p14:creationId xmlns:p14="http://schemas.microsoft.com/office/powerpoint/2010/main" val="9516478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427942"/>
            <a:ext cx="7434070" cy="1474330"/>
          </a:xfrm>
        </p:spPr>
        <p:txBody>
          <a:bodyPr>
            <a:normAutofit/>
          </a:bodyPr>
          <a:lstStyle/>
          <a:p>
            <a:pPr algn="ctr"/>
            <a:r>
              <a:rPr lang="en-US" sz="4800" b="1" u="sng" dirty="0"/>
              <a:t>Action Items :</a:t>
            </a:r>
            <a:endParaRPr lang="he-IL" sz="4800"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09955"/>
            <a:ext cx="7454077" cy="4511615"/>
          </a:xfrm>
        </p:spPr>
        <p:txBody>
          <a:bodyPr>
            <a:normAutofit/>
          </a:bodyPr>
          <a:lstStyle/>
          <a:p>
            <a:pPr marL="0" indent="0">
              <a:lnSpc>
                <a:spcPct val="100000"/>
              </a:lnSpc>
              <a:buNone/>
            </a:pPr>
            <a:r>
              <a:rPr lang="en-US" sz="2000" dirty="0"/>
              <a:t>5. Guests are more likely to be interested in stays that cost less than 300 euros per night.</a:t>
            </a:r>
          </a:p>
          <a:p>
            <a:pPr marL="0" indent="0">
              <a:lnSpc>
                <a:spcPct val="100000"/>
              </a:lnSpc>
              <a:buNone/>
            </a:pPr>
            <a:endParaRPr lang="en-US" sz="2000" dirty="0"/>
          </a:p>
          <a:p>
            <a:pPr marL="0" indent="0">
              <a:lnSpc>
                <a:spcPct val="100000"/>
              </a:lnSpc>
              <a:buNone/>
            </a:pPr>
            <a:r>
              <a:rPr lang="en-US" sz="2000" dirty="0"/>
              <a:t> 6. Hosts should be prepared to answer questions from potential guests and guests. It is a good idea to create a list of potential questions and answers so that hosts can respond quickly and efficiently to customer inquiries.</a:t>
            </a:r>
          </a:p>
        </p:txBody>
      </p:sp>
    </p:spTree>
    <p:extLst>
      <p:ext uri="{BB962C8B-B14F-4D97-AF65-F5344CB8AC3E}">
        <p14:creationId xmlns:p14="http://schemas.microsoft.com/office/powerpoint/2010/main" val="241214525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427942"/>
            <a:ext cx="7434070" cy="1474330"/>
          </a:xfrm>
        </p:spPr>
        <p:txBody>
          <a:bodyPr>
            <a:normAutofit/>
          </a:bodyPr>
          <a:lstStyle/>
          <a:p>
            <a:pPr algn="ctr"/>
            <a:r>
              <a:rPr lang="en-US" sz="3200" b="1" dirty="0"/>
              <a:t>Rooms type – search preference</a:t>
            </a:r>
          </a:p>
        </p:txBody>
      </p:sp>
      <p:graphicFrame>
        <p:nvGraphicFramePr>
          <p:cNvPr id="4" name="Content Placeholder 3">
            <a:extLst>
              <a:ext uri="{FF2B5EF4-FFF2-40B4-BE49-F238E27FC236}">
                <a16:creationId xmlns:a16="http://schemas.microsoft.com/office/drawing/2014/main" id="{5C2D7D4F-2CE2-3BE3-5F33-FD65A48E6FD9}"/>
              </a:ext>
            </a:extLst>
          </p:cNvPr>
          <p:cNvGraphicFramePr>
            <a:graphicFrameLocks noGrp="1"/>
          </p:cNvGraphicFramePr>
          <p:nvPr>
            <p:ph idx="1"/>
            <p:extLst>
              <p:ext uri="{D42A27DB-BD31-4B8C-83A1-F6EECF244321}">
                <p14:modId xmlns:p14="http://schemas.microsoft.com/office/powerpoint/2010/main" val="900656612"/>
              </p:ext>
            </p:extLst>
          </p:nvPr>
        </p:nvGraphicFramePr>
        <p:xfrm>
          <a:off x="4062919" y="1902272"/>
          <a:ext cx="7453312" cy="257282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FCD2141B-4412-BAFE-AED6-D2B543413F40}"/>
              </a:ext>
            </a:extLst>
          </p:cNvPr>
          <p:cNvSpPr txBox="1"/>
          <p:nvPr/>
        </p:nvSpPr>
        <p:spPr>
          <a:xfrm>
            <a:off x="4149306" y="5201728"/>
            <a:ext cx="7366925"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92% of guests prefer their privacy in the search data.</a:t>
            </a:r>
            <a:endParaRPr lang="en-IL" dirty="0"/>
          </a:p>
        </p:txBody>
      </p:sp>
    </p:spTree>
    <p:extLst>
      <p:ext uri="{BB962C8B-B14F-4D97-AF65-F5344CB8AC3E}">
        <p14:creationId xmlns:p14="http://schemas.microsoft.com/office/powerpoint/2010/main" val="9667701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35512" y="96692"/>
            <a:ext cx="7434070" cy="1474330"/>
          </a:xfrm>
        </p:spPr>
        <p:txBody>
          <a:bodyPr>
            <a:normAutofit/>
          </a:bodyPr>
          <a:lstStyle/>
          <a:p>
            <a:pPr algn="ctr"/>
            <a:r>
              <a:rPr lang="en-US" sz="3200" b="1" dirty="0"/>
              <a:t>Number of nights - comparison</a:t>
            </a:r>
          </a:p>
        </p:txBody>
      </p:sp>
      <p:graphicFrame>
        <p:nvGraphicFramePr>
          <p:cNvPr id="6" name="Content Placeholder 5">
            <a:extLst>
              <a:ext uri="{FF2B5EF4-FFF2-40B4-BE49-F238E27FC236}">
                <a16:creationId xmlns:a16="http://schemas.microsoft.com/office/drawing/2014/main" id="{FFA4753A-E4FC-E5D1-7AF8-7CEF80863DB6}"/>
              </a:ext>
            </a:extLst>
          </p:cNvPr>
          <p:cNvGraphicFramePr>
            <a:graphicFrameLocks noGrp="1"/>
          </p:cNvGraphicFramePr>
          <p:nvPr>
            <p:ph idx="1"/>
            <p:extLst>
              <p:ext uri="{D42A27DB-BD31-4B8C-83A1-F6EECF244321}">
                <p14:modId xmlns:p14="http://schemas.microsoft.com/office/powerpoint/2010/main" val="1765874803"/>
              </p:ext>
            </p:extLst>
          </p:nvPr>
        </p:nvGraphicFramePr>
        <p:xfrm>
          <a:off x="3654922" y="1503813"/>
          <a:ext cx="7995249" cy="373242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A5267C4-238D-0FC3-B757-88503B7B634C}"/>
              </a:ext>
            </a:extLst>
          </p:cNvPr>
          <p:cNvSpPr txBox="1"/>
          <p:nvPr/>
        </p:nvSpPr>
        <p:spPr>
          <a:xfrm>
            <a:off x="4037162" y="5313872"/>
            <a:ext cx="744459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 the search data – 76% of customers prefer to stay up to 5 nights</a:t>
            </a:r>
          </a:p>
          <a:p>
            <a:endParaRPr lang="en-US" dirty="0"/>
          </a:p>
          <a:p>
            <a:pPr marL="285750" indent="-285750">
              <a:buFont typeface="Arial" panose="020B0604020202020204" pitchFamily="34" charset="0"/>
              <a:buChar char="•"/>
            </a:pPr>
            <a:r>
              <a:rPr lang="en-US" dirty="0"/>
              <a:t>In check-in data, 88% of guests prefer to stay up to 5 nights.</a:t>
            </a:r>
            <a:endParaRPr lang="en-IL" dirty="0"/>
          </a:p>
          <a:p>
            <a:endParaRPr lang="en-IL" dirty="0"/>
          </a:p>
        </p:txBody>
      </p:sp>
    </p:spTree>
    <p:extLst>
      <p:ext uri="{BB962C8B-B14F-4D97-AF65-F5344CB8AC3E}">
        <p14:creationId xmlns:p14="http://schemas.microsoft.com/office/powerpoint/2010/main" val="37216701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195029"/>
            <a:ext cx="7434070" cy="1474330"/>
          </a:xfrm>
        </p:spPr>
        <p:txBody>
          <a:bodyPr>
            <a:normAutofit/>
          </a:bodyPr>
          <a:lstStyle/>
          <a:p>
            <a:pPr algn="ctr"/>
            <a:r>
              <a:rPr lang="en-US" sz="3200" b="1" dirty="0"/>
              <a:t>Number of guests - comparison</a:t>
            </a:r>
          </a:p>
        </p:txBody>
      </p:sp>
      <p:graphicFrame>
        <p:nvGraphicFramePr>
          <p:cNvPr id="6" name="Content Placeholder 5">
            <a:extLst>
              <a:ext uri="{FF2B5EF4-FFF2-40B4-BE49-F238E27FC236}">
                <a16:creationId xmlns:a16="http://schemas.microsoft.com/office/drawing/2014/main" id="{A79139BC-E58C-2B55-FB18-645F6EBAE878}"/>
              </a:ext>
            </a:extLst>
          </p:cNvPr>
          <p:cNvGraphicFramePr>
            <a:graphicFrameLocks noGrp="1"/>
          </p:cNvGraphicFramePr>
          <p:nvPr>
            <p:ph idx="1"/>
            <p:extLst>
              <p:ext uri="{D42A27DB-BD31-4B8C-83A1-F6EECF244321}">
                <p14:modId xmlns:p14="http://schemas.microsoft.com/office/powerpoint/2010/main" val="461975410"/>
              </p:ext>
            </p:extLst>
          </p:nvPr>
        </p:nvGraphicFramePr>
        <p:xfrm>
          <a:off x="3647734" y="1669359"/>
          <a:ext cx="8302924" cy="402431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E24A6D2-CA01-F88C-5744-F3A881787CB6}"/>
              </a:ext>
            </a:extLst>
          </p:cNvPr>
          <p:cNvSpPr txBox="1"/>
          <p:nvPr/>
        </p:nvSpPr>
        <p:spPr>
          <a:xfrm>
            <a:off x="3968151" y="5512279"/>
            <a:ext cx="7910423"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 the search data – 78% of customers prefer to search up to two guests</a:t>
            </a:r>
          </a:p>
          <a:p>
            <a:pPr marL="285750" indent="-285750">
              <a:buFont typeface="Arial" panose="020B0604020202020204" pitchFamily="34" charset="0"/>
              <a:buChar char="•"/>
            </a:pPr>
            <a:r>
              <a:rPr lang="en-US" dirty="0"/>
              <a:t>In check-in data, 74% of guests ordered up to two guests.</a:t>
            </a:r>
            <a:endParaRPr lang="en-IL" dirty="0"/>
          </a:p>
        </p:txBody>
      </p:sp>
    </p:spTree>
    <p:extLst>
      <p:ext uri="{BB962C8B-B14F-4D97-AF65-F5344CB8AC3E}">
        <p14:creationId xmlns:p14="http://schemas.microsoft.com/office/powerpoint/2010/main" val="422841764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195029"/>
            <a:ext cx="7434070" cy="1474330"/>
          </a:xfrm>
        </p:spPr>
        <p:txBody>
          <a:bodyPr>
            <a:normAutofit/>
          </a:bodyPr>
          <a:lstStyle/>
          <a:p>
            <a:pPr algn="ctr"/>
            <a:r>
              <a:rPr lang="en-US" sz="3200" b="1" dirty="0"/>
              <a:t>Number of searches </a:t>
            </a:r>
          </a:p>
        </p:txBody>
      </p:sp>
      <p:sp>
        <p:nvSpPr>
          <p:cNvPr id="7" name="TextBox 6">
            <a:extLst>
              <a:ext uri="{FF2B5EF4-FFF2-40B4-BE49-F238E27FC236}">
                <a16:creationId xmlns:a16="http://schemas.microsoft.com/office/drawing/2014/main" id="{5E24A6D2-CA01-F88C-5744-F3A881787CB6}"/>
              </a:ext>
            </a:extLst>
          </p:cNvPr>
          <p:cNvSpPr txBox="1"/>
          <p:nvPr/>
        </p:nvSpPr>
        <p:spPr>
          <a:xfrm>
            <a:off x="3907766" y="5775006"/>
            <a:ext cx="7910423" cy="646331"/>
          </a:xfrm>
          <a:prstGeom prst="rect">
            <a:avLst/>
          </a:prstGeom>
          <a:noFill/>
        </p:spPr>
        <p:txBody>
          <a:bodyPr wrap="square" rtlCol="0">
            <a:spAutoFit/>
          </a:bodyPr>
          <a:lstStyle/>
          <a:p>
            <a:pPr marL="285750" indent="-285750">
              <a:buFont typeface="Arial" panose="020B0604020202020204" pitchFamily="34" charset="0"/>
              <a:buChar char="•"/>
            </a:pPr>
            <a:r>
              <a:rPr lang="en-US" dirty="0"/>
              <a:t>78% of guests will search up to two times.</a:t>
            </a:r>
          </a:p>
          <a:p>
            <a:pPr marL="285750" indent="-285750">
              <a:buFont typeface="Arial" panose="020B0604020202020204" pitchFamily="34" charset="0"/>
              <a:buChar char="•"/>
            </a:pPr>
            <a:endParaRPr lang="en-US" dirty="0"/>
          </a:p>
        </p:txBody>
      </p:sp>
      <p:graphicFrame>
        <p:nvGraphicFramePr>
          <p:cNvPr id="5" name="Content Placeholder 4">
            <a:extLst>
              <a:ext uri="{FF2B5EF4-FFF2-40B4-BE49-F238E27FC236}">
                <a16:creationId xmlns:a16="http://schemas.microsoft.com/office/drawing/2014/main" id="{9A22821D-6B68-5565-4824-3623725AEEF8}"/>
              </a:ext>
            </a:extLst>
          </p:cNvPr>
          <p:cNvGraphicFramePr>
            <a:graphicFrameLocks noGrp="1"/>
          </p:cNvGraphicFramePr>
          <p:nvPr>
            <p:ph idx="1"/>
            <p:extLst>
              <p:ext uri="{D42A27DB-BD31-4B8C-83A1-F6EECF244321}">
                <p14:modId xmlns:p14="http://schemas.microsoft.com/office/powerpoint/2010/main" val="4272461366"/>
              </p:ext>
            </p:extLst>
          </p:nvPr>
        </p:nvGraphicFramePr>
        <p:xfrm>
          <a:off x="3759678" y="1314031"/>
          <a:ext cx="7910424" cy="40243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123165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195029"/>
            <a:ext cx="7434070" cy="1474330"/>
          </a:xfrm>
        </p:spPr>
        <p:txBody>
          <a:bodyPr>
            <a:normAutofit/>
          </a:bodyPr>
          <a:lstStyle/>
          <a:p>
            <a:pPr algn="ctr"/>
            <a:r>
              <a:rPr lang="en-US" sz="3200" b="1" dirty="0"/>
              <a:t>Price preferences </a:t>
            </a:r>
          </a:p>
        </p:txBody>
      </p:sp>
      <p:sp>
        <p:nvSpPr>
          <p:cNvPr id="7" name="TextBox 6">
            <a:extLst>
              <a:ext uri="{FF2B5EF4-FFF2-40B4-BE49-F238E27FC236}">
                <a16:creationId xmlns:a16="http://schemas.microsoft.com/office/drawing/2014/main" id="{5E24A6D2-CA01-F88C-5744-F3A881787CB6}"/>
              </a:ext>
            </a:extLst>
          </p:cNvPr>
          <p:cNvSpPr txBox="1"/>
          <p:nvPr/>
        </p:nvSpPr>
        <p:spPr>
          <a:xfrm>
            <a:off x="3968151" y="5512279"/>
            <a:ext cx="7910423"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6" name="Chart 5">
            <a:extLst>
              <a:ext uri="{FF2B5EF4-FFF2-40B4-BE49-F238E27FC236}">
                <a16:creationId xmlns:a16="http://schemas.microsoft.com/office/drawing/2014/main" id="{ACEF8C56-7843-3961-4140-3F915A2E80F1}"/>
              </a:ext>
            </a:extLst>
          </p:cNvPr>
          <p:cNvGraphicFramePr>
            <a:graphicFrameLocks/>
          </p:cNvGraphicFramePr>
          <p:nvPr>
            <p:extLst>
              <p:ext uri="{D42A27DB-BD31-4B8C-83A1-F6EECF244321}">
                <p14:modId xmlns:p14="http://schemas.microsoft.com/office/powerpoint/2010/main" val="2967054295"/>
              </p:ext>
            </p:extLst>
          </p:nvPr>
        </p:nvGraphicFramePr>
        <p:xfrm>
          <a:off x="3561344" y="1669359"/>
          <a:ext cx="8337549" cy="3407434"/>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1">
            <a:extLst>
              <a:ext uri="{FF2B5EF4-FFF2-40B4-BE49-F238E27FC236}">
                <a16:creationId xmlns:a16="http://schemas.microsoft.com/office/drawing/2014/main" id="{991FFFE9-3B2E-92AC-1088-7F33247429CE}"/>
              </a:ext>
            </a:extLst>
          </p:cNvPr>
          <p:cNvSpPr>
            <a:spLocks noChangeArrowheads="1"/>
          </p:cNvSpPr>
          <p:nvPr/>
        </p:nvSpPr>
        <p:spPr bwMode="auto">
          <a:xfrm>
            <a:off x="3717985" y="5600603"/>
            <a:ext cx="80242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2000" i="0" u="none" strike="noStrike" cap="none" normalizeH="0" baseline="0" dirty="0">
                <a:ln>
                  <a:noFill/>
                </a:ln>
                <a:solidFill>
                  <a:schemeClr val="tx1"/>
                </a:solidFill>
                <a:effectLst/>
              </a:rPr>
              <a:t>Most guests (83%) are looking for a stay that costs no more than 300 euros. </a:t>
            </a:r>
          </a:p>
        </p:txBody>
      </p:sp>
    </p:spTree>
    <p:extLst>
      <p:ext uri="{BB962C8B-B14F-4D97-AF65-F5344CB8AC3E}">
        <p14:creationId xmlns:p14="http://schemas.microsoft.com/office/powerpoint/2010/main" val="242351488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159</TotalTime>
  <Words>537</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airbnb - dublin</vt:lpstr>
      <vt:lpstr>primary objective</vt:lpstr>
      <vt:lpstr>Action Items :</vt:lpstr>
      <vt:lpstr>Action Items :</vt:lpstr>
      <vt:lpstr>Rooms type – search preference</vt:lpstr>
      <vt:lpstr>Number of nights - comparison</vt:lpstr>
      <vt:lpstr>Number of guests - comparison</vt:lpstr>
      <vt:lpstr>Number of searches </vt:lpstr>
      <vt:lpstr>Price preferences </vt:lpstr>
      <vt:lpstr>Messages between guests and hosts</vt:lpstr>
      <vt:lpstr>Messages TIME between guests and hosts</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bnb - dublin</dc:title>
  <dc:creator>איציק ממן</dc:creator>
  <cp:lastModifiedBy>איציק ממן</cp:lastModifiedBy>
  <cp:revision>8</cp:revision>
  <dcterms:created xsi:type="dcterms:W3CDTF">2023-06-03T18:34:07Z</dcterms:created>
  <dcterms:modified xsi:type="dcterms:W3CDTF">2023-06-04T11:22:57Z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