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62" r:id="rId6"/>
    <p:sldId id="259" r:id="rId7"/>
    <p:sldId id="263" r:id="rId8"/>
    <p:sldId id="269" r:id="rId9"/>
    <p:sldId id="261" r:id="rId10"/>
    <p:sldId id="268" r:id="rId11"/>
    <p:sldId id="260" r:id="rId12"/>
    <p:sldId id="270" r:id="rId13"/>
    <p:sldId id="271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av Haham" userId="86afbe63b39a8da6" providerId="LiveId" clId="{A97B2963-C859-4EA3-99D5-4311A8E2E294}"/>
    <pc:docChg chg="custSel modSld sldOrd">
      <pc:chgData name="Rahav Haham" userId="86afbe63b39a8da6" providerId="LiveId" clId="{A97B2963-C859-4EA3-99D5-4311A8E2E294}" dt="2023-05-02T14:46:23.866" v="225"/>
      <pc:docMkLst>
        <pc:docMk/>
      </pc:docMkLst>
      <pc:sldChg chg="ord">
        <pc:chgData name="Rahav Haham" userId="86afbe63b39a8da6" providerId="LiveId" clId="{A97B2963-C859-4EA3-99D5-4311A8E2E294}" dt="2023-05-02T14:46:23.866" v="225"/>
        <pc:sldMkLst>
          <pc:docMk/>
          <pc:sldMk cId="3714270816" sldId="260"/>
        </pc:sldMkLst>
      </pc:sldChg>
      <pc:sldChg chg="modSp mod">
        <pc:chgData name="Rahav Haham" userId="86afbe63b39a8da6" providerId="LiveId" clId="{A97B2963-C859-4EA3-99D5-4311A8E2E294}" dt="2023-05-02T14:46:12.980" v="223" actId="27918"/>
        <pc:sldMkLst>
          <pc:docMk/>
          <pc:sldMk cId="1373453019" sldId="261"/>
        </pc:sldMkLst>
        <pc:graphicFrameChg chg="mod">
          <ac:chgData name="Rahav Haham" userId="86afbe63b39a8da6" providerId="LiveId" clId="{A97B2963-C859-4EA3-99D5-4311A8E2E294}" dt="2023-05-02T14:46:00.421" v="219"/>
          <ac:graphicFrameMkLst>
            <pc:docMk/>
            <pc:sldMk cId="1373453019" sldId="261"/>
            <ac:graphicFrameMk id="2" creationId="{D0038591-164F-4E85-B9D1-684B99D5F938}"/>
          </ac:graphicFrameMkLst>
        </pc:graphicFrameChg>
      </pc:sldChg>
      <pc:sldChg chg="modSp mod">
        <pc:chgData name="Rahav Haham" userId="86afbe63b39a8da6" providerId="LiveId" clId="{A97B2963-C859-4EA3-99D5-4311A8E2E294}" dt="2023-05-02T14:39:36.624" v="202" actId="113"/>
        <pc:sldMkLst>
          <pc:docMk/>
          <pc:sldMk cId="3387187092" sldId="262"/>
        </pc:sldMkLst>
        <pc:graphicFrameChg chg="mod">
          <ac:chgData name="Rahav Haham" userId="86afbe63b39a8da6" providerId="LiveId" clId="{A97B2963-C859-4EA3-99D5-4311A8E2E294}" dt="2023-05-02T14:39:36.624" v="202" actId="113"/>
          <ac:graphicFrameMkLst>
            <pc:docMk/>
            <pc:sldMk cId="3387187092" sldId="262"/>
            <ac:graphicFrameMk id="6" creationId="{9A265E66-A8F8-3956-A614-327D6872919E}"/>
          </ac:graphicFrameMkLst>
        </pc:graphicFrameChg>
      </pc:sldChg>
      <pc:sldChg chg="modSp">
        <pc:chgData name="Rahav Haham" userId="86afbe63b39a8da6" providerId="LiveId" clId="{A97B2963-C859-4EA3-99D5-4311A8E2E294}" dt="2023-05-02T14:41:44.119" v="218" actId="20577"/>
        <pc:sldMkLst>
          <pc:docMk/>
          <pc:sldMk cId="2499321491" sldId="263"/>
        </pc:sldMkLst>
        <pc:graphicFrameChg chg="mod">
          <ac:chgData name="Rahav Haham" userId="86afbe63b39a8da6" providerId="LiveId" clId="{A97B2963-C859-4EA3-99D5-4311A8E2E294}" dt="2023-05-02T14:41:44.119" v="218" actId="20577"/>
          <ac:graphicFrameMkLst>
            <pc:docMk/>
            <pc:sldMk cId="2499321491" sldId="263"/>
            <ac:graphicFrameMk id="2" creationId="{78642845-9B32-2A4E-4FB1-EB8F9AABC151}"/>
          </ac:graphicFrameMkLst>
        </pc:graphicFrameChg>
      </pc:sldChg>
      <pc:sldChg chg="modSp mod">
        <pc:chgData name="Rahav Haham" userId="86afbe63b39a8da6" providerId="LiveId" clId="{A97B2963-C859-4EA3-99D5-4311A8E2E294}" dt="2023-05-02T14:34:54.038" v="108" actId="20577"/>
        <pc:sldMkLst>
          <pc:docMk/>
          <pc:sldMk cId="558061636" sldId="272"/>
        </pc:sldMkLst>
        <pc:spChg chg="mod">
          <ac:chgData name="Rahav Haham" userId="86afbe63b39a8da6" providerId="LiveId" clId="{A97B2963-C859-4EA3-99D5-4311A8E2E294}" dt="2023-05-02T14:34:54.038" v="108" actId="20577"/>
          <ac:spMkLst>
            <pc:docMk/>
            <pc:sldMk cId="558061636" sldId="272"/>
            <ac:spMk id="3" creationId="{A222D655-5284-4C9D-6456-BB69D53D904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Python\RAM%20QEDEM\project%203%20-%20toys\toys%20-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6afbe63b39a8da6/&#1513;&#1493;&#1500;&#1495;&#1503;%20&#1492;&#1506;&#1489;&#1493;&#1491;&#1492;/SQL/&#1508;&#1512;&#1493;&#1497;&#1497;&#1511;&#1496;/&#1508;&#1512;&#1493;&#1497;&#1497;&#1511;&#1496;%203/Itamar_X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Python\RAM%20QEDEM\project%203%20-%20toys\toys%20-%20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Python\RAM%20QEDEM\project%203%20-%20toys\toys%20-%20exc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Python\RAM%20QEDEM\project%203%20-%20toys\toys%20-%20exce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&#1495;&#1493;&#1489;&#1512;&#1514;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&#1495;&#1493;&#1489;&#1512;&#1514;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Percentage of profit by locations</a:t>
            </a:r>
            <a:endParaRPr lang="he-IL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4249176951473538E-2"/>
          <c:y val="0.14310912830727704"/>
          <c:w val="0.94600601497593162"/>
          <c:h val="0.677592019288493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גיליון4!$S$1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גיליון4!$R$2:$R$5</c:f>
              <c:strCache>
                <c:ptCount val="4"/>
                <c:pt idx="0">
                  <c:v>Airport</c:v>
                </c:pt>
                <c:pt idx="1">
                  <c:v>Commercial</c:v>
                </c:pt>
                <c:pt idx="2">
                  <c:v>Downtown</c:v>
                </c:pt>
                <c:pt idx="3">
                  <c:v>Residential</c:v>
                </c:pt>
              </c:strCache>
            </c:strRef>
          </c:cat>
          <c:val>
            <c:numRef>
              <c:f>גיליון4!$S$2:$S$5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0-7417-489C-8FF0-DC217400EC77}"/>
            </c:ext>
          </c:extLst>
        </c:ser>
        <c:ser>
          <c:idx val="1"/>
          <c:order val="1"/>
          <c:tx>
            <c:strRef>
              <c:f>גיליון4!$T$1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גיליון4!$R$2:$R$5</c:f>
              <c:strCache>
                <c:ptCount val="4"/>
                <c:pt idx="0">
                  <c:v>Airport</c:v>
                </c:pt>
                <c:pt idx="1">
                  <c:v>Commercial</c:v>
                </c:pt>
                <c:pt idx="2">
                  <c:v>Downtown</c:v>
                </c:pt>
                <c:pt idx="3">
                  <c:v>Residential</c:v>
                </c:pt>
              </c:strCache>
            </c:strRef>
          </c:cat>
          <c:val>
            <c:numRef>
              <c:f>גיליון4!$T$2:$T$5</c:f>
              <c:numCache>
                <c:formatCode>0.00%</c:formatCode>
                <c:ptCount val="4"/>
                <c:pt idx="0">
                  <c:v>0.09</c:v>
                </c:pt>
                <c:pt idx="1">
                  <c:v>0.24</c:v>
                </c:pt>
                <c:pt idx="2">
                  <c:v>0.55000000000000004</c:v>
                </c:pt>
                <c:pt idx="3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17-489C-8FF0-DC217400EC77}"/>
            </c:ext>
          </c:extLst>
        </c:ser>
        <c:ser>
          <c:idx val="2"/>
          <c:order val="2"/>
          <c:tx>
            <c:strRef>
              <c:f>גיליון4!$U$1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גיליון4!$R$2:$R$5</c:f>
              <c:strCache>
                <c:ptCount val="4"/>
                <c:pt idx="0">
                  <c:v>Airport</c:v>
                </c:pt>
                <c:pt idx="1">
                  <c:v>Commercial</c:v>
                </c:pt>
                <c:pt idx="2">
                  <c:v>Downtown</c:v>
                </c:pt>
                <c:pt idx="3">
                  <c:v>Residential</c:v>
                </c:pt>
              </c:strCache>
            </c:strRef>
          </c:cat>
          <c:val>
            <c:numRef>
              <c:f>גיליון4!$U$2:$U$5</c:f>
              <c:numCache>
                <c:formatCode>0.00%</c:formatCode>
                <c:ptCount val="4"/>
                <c:pt idx="0">
                  <c:v>0.09</c:v>
                </c:pt>
                <c:pt idx="1">
                  <c:v>0.22</c:v>
                </c:pt>
                <c:pt idx="2">
                  <c:v>0.56999999999999995</c:v>
                </c:pt>
                <c:pt idx="3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17-489C-8FF0-DC217400EC7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29759712"/>
        <c:axId val="1560584544"/>
      </c:barChart>
      <c:catAx>
        <c:axId val="1529759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584544"/>
        <c:crosses val="autoZero"/>
        <c:auto val="1"/>
        <c:lblAlgn val="ctr"/>
        <c:lblOffset val="100"/>
        <c:noMultiLvlLbl val="0"/>
      </c:catAx>
      <c:valAx>
        <c:axId val="1560584544"/>
        <c:scaling>
          <c:orientation val="minMax"/>
        </c:scaling>
        <c:delete val="1"/>
        <c:axPos val="l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crossAx val="152975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5.9578403649757812E-2"/>
          <c:y val="0.14702051424041321"/>
          <c:w val="0.15028519684514502"/>
          <c:h val="0.203001057878275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u="none" baseline="0" dirty="0">
                <a:solidFill>
                  <a:schemeClr val="tx1"/>
                </a:solidFill>
                <a:effectLst/>
              </a:rPr>
              <a:t>Avg Profits for a store By Location :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he-IL" dirty="0"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r>
              <a:rPr lang="en-US" sz="1400" b="1" dirty="0">
                <a:solidFill>
                  <a:schemeClr val="tx1"/>
                </a:solidFill>
                <a:effectLst/>
                <a:cs typeface="+mn-cs"/>
              </a:rPr>
              <a:t>1.St its Airport</a:t>
            </a:r>
            <a:endParaRPr lang="he-IL" sz="1400" b="1" dirty="0">
              <a:solidFill>
                <a:schemeClr val="tx1"/>
              </a:solidFill>
              <a:effectLst/>
              <a:cs typeface="+mn-cs"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he-IL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1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[Itamar_Xle.xlsx]גרף!$O$3:$O$6</c:f>
              <c:strCache>
                <c:ptCount val="4"/>
                <c:pt idx="0">
                  <c:v> Residential </c:v>
                </c:pt>
                <c:pt idx="1">
                  <c:v> Commercial </c:v>
                </c:pt>
                <c:pt idx="2">
                  <c:v> Downtown </c:v>
                </c:pt>
                <c:pt idx="3">
                  <c:v> Airport </c:v>
                </c:pt>
              </c:strCache>
            </c:strRef>
          </c:cat>
          <c:val>
            <c:numRef>
              <c:f>[Itamar_Xle.xlsx]גרף!$P$3:$P$6</c:f>
              <c:numCache>
                <c:formatCode>_ * #,##0_ ;_ * \-#,##0_ ;_ * "-"??_ ;_ @_ </c:formatCode>
                <c:ptCount val="4"/>
                <c:pt idx="0">
                  <c:v>76731.333333333328</c:v>
                </c:pt>
                <c:pt idx="1">
                  <c:v>77238.666666666672</c:v>
                </c:pt>
                <c:pt idx="2">
                  <c:v>77542.344827586203</c:v>
                </c:pt>
                <c:pt idx="3">
                  <c:v>126016.33333333333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75-49FE-8E6C-6EFB4B1E12A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32685088"/>
        <c:axId val="1132686048"/>
      </c:barChart>
      <c:catAx>
        <c:axId val="1132685088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2686048"/>
        <c:crosses val="autoZero"/>
        <c:auto val="1"/>
        <c:lblAlgn val="ctr"/>
        <c:lblOffset val="100"/>
        <c:noMultiLvlLbl val="0"/>
      </c:catAx>
      <c:valAx>
        <c:axId val="1132686048"/>
        <c:scaling>
          <c:orientation val="maxMin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crossAx val="1132685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</a:t>
            </a:r>
            <a:r>
              <a:rPr lang="he-IL"/>
              <a:t>5 </a:t>
            </a:r>
            <a:r>
              <a:rPr lang="en-US"/>
              <a:t> cities by profit</a:t>
            </a:r>
            <a:endParaRPr lang="he-IL"/>
          </a:p>
        </c:rich>
      </c:tx>
      <c:layout>
        <c:manualLayout>
          <c:xMode val="edge"/>
          <c:yMode val="edge"/>
          <c:x val="1.0258772631487936E-2"/>
          <c:y val="1.43376394420106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2822203761430647E-2"/>
          <c:y val="0.10062155360403098"/>
          <c:w val="0.97435559247713865"/>
          <c:h val="0.656783780720368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גיליון4!$BB$67</c:f>
              <c:strCache>
                <c:ptCount val="1"/>
                <c:pt idx="0">
                  <c:v>Airport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גיליון4!$BA$68:$BA$72</c:f>
              <c:strCache>
                <c:ptCount val="5"/>
                <c:pt idx="0">
                  <c:v>Cuidad de Mexico</c:v>
                </c:pt>
                <c:pt idx="1">
                  <c:v>Hermosillo</c:v>
                </c:pt>
                <c:pt idx="2">
                  <c:v>Monterrey</c:v>
                </c:pt>
                <c:pt idx="3">
                  <c:v>Guadalajara</c:v>
                </c:pt>
                <c:pt idx="4">
                  <c:v>Guanajuato</c:v>
                </c:pt>
              </c:strCache>
            </c:strRef>
          </c:cat>
          <c:val>
            <c:numRef>
              <c:f>גיליון4!$BB$68:$BB$72</c:f>
              <c:numCache>
                <c:formatCode>0%</c:formatCode>
                <c:ptCount val="5"/>
                <c:pt idx="0">
                  <c:v>4.2315588651701319E-2</c:v>
                </c:pt>
                <c:pt idx="1">
                  <c:v>0</c:v>
                </c:pt>
                <c:pt idx="2">
                  <c:v>2.1579814196658768E-2</c:v>
                </c:pt>
                <c:pt idx="3">
                  <c:v>3.0286527576158517E-2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80-4E90-81F6-40C91BAC8835}"/>
            </c:ext>
          </c:extLst>
        </c:ser>
        <c:ser>
          <c:idx val="1"/>
          <c:order val="1"/>
          <c:tx>
            <c:strRef>
              <c:f>גיליון4!$BC$67</c:f>
              <c:strCache>
                <c:ptCount val="1"/>
                <c:pt idx="0">
                  <c:v>Other Locations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11%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EEC4-42C4-ACD2-F22E464EEBB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8%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EEC4-42C4-ACD2-F22E464EEBB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/>
                      <a:t>9%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EEC4-42C4-ACD2-F22E464EEB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גיליון4!$BA$68:$BA$72</c:f>
              <c:strCache>
                <c:ptCount val="5"/>
                <c:pt idx="0">
                  <c:v>Cuidad de Mexico</c:v>
                </c:pt>
                <c:pt idx="1">
                  <c:v>Hermosillo</c:v>
                </c:pt>
                <c:pt idx="2">
                  <c:v>Monterrey</c:v>
                </c:pt>
                <c:pt idx="3">
                  <c:v>Guadalajara</c:v>
                </c:pt>
                <c:pt idx="4">
                  <c:v>Guanajuato</c:v>
                </c:pt>
              </c:strCache>
            </c:strRef>
          </c:cat>
          <c:val>
            <c:numRef>
              <c:f>גיליון4!$BC$68:$BC$72</c:f>
              <c:numCache>
                <c:formatCode>0%</c:formatCode>
                <c:ptCount val="5"/>
                <c:pt idx="0">
                  <c:v>7.3667130954958221E-2</c:v>
                </c:pt>
                <c:pt idx="1">
                  <c:v>6.5671673024783828E-2</c:v>
                </c:pt>
                <c:pt idx="2">
                  <c:v>6.4799482016696941E-2</c:v>
                </c:pt>
                <c:pt idx="3">
                  <c:v>6.1623620556802157E-2</c:v>
                </c:pt>
                <c:pt idx="4">
                  <c:v>5.8556378142758811E-2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80-4E90-81F6-40C91BAC88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5075183"/>
        <c:axId val="435244431"/>
      </c:barChart>
      <c:catAx>
        <c:axId val="435075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Cities</a:t>
                </a:r>
                <a:endParaRPr lang="he-I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244431"/>
        <c:crosses val="autoZero"/>
        <c:auto val="1"/>
        <c:lblAlgn val="ctr"/>
        <c:lblOffset val="100"/>
        <c:noMultiLvlLbl val="0"/>
      </c:catAx>
      <c:valAx>
        <c:axId val="435244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075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ayout>
        <c:manualLayout>
          <c:xMode val="edge"/>
          <c:yMode val="edge"/>
          <c:x val="0.22269643877746484"/>
          <c:y val="1.5107581969526532E-2"/>
          <c:w val="8.1986382397399638E-2"/>
          <c:h val="8.44886610722025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Percentage </a:t>
            </a:r>
            <a:r>
              <a:rPr lang="en-US" sz="20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segements</a:t>
            </a:r>
            <a:r>
              <a:rPr lang="en-US" sz="2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sales by years</a:t>
            </a:r>
            <a:endParaRPr lang="he-IL" sz="20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1263250948680076E-2"/>
          <c:y val="0.13852569193722639"/>
          <c:w val="0.97246760879211536"/>
          <c:h val="0.675638071760925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גיליון4!$C$3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19.00%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E517-4EE1-968A-D18A5D5F5B6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16.00%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E517-4EE1-968A-D18A5D5F5B6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15.00%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E517-4EE1-968A-D18A5D5F5B6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15.00%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E517-4EE1-968A-D18A5D5F5B6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35.00%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E517-4EE1-968A-D18A5D5F5B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גיליון4!$D$2:$H$2</c:f>
              <c:strCache>
                <c:ptCount val="5"/>
                <c:pt idx="0">
                  <c:v>Art &amp; Crafts</c:v>
                </c:pt>
                <c:pt idx="1">
                  <c:v>Electronics</c:v>
                </c:pt>
                <c:pt idx="2">
                  <c:v>Games</c:v>
                </c:pt>
                <c:pt idx="3">
                  <c:v>Sports &amp; Outdoors</c:v>
                </c:pt>
                <c:pt idx="4">
                  <c:v>Toys</c:v>
                </c:pt>
              </c:strCache>
            </c:strRef>
          </c:cat>
          <c:val>
            <c:numRef>
              <c:f>גיליון4!$D$3:$H$3</c:f>
              <c:numCache>
                <c:formatCode>0.00%</c:formatCode>
                <c:ptCount val="5"/>
                <c:pt idx="0">
                  <c:v>0.18806659296353267</c:v>
                </c:pt>
                <c:pt idx="1">
                  <c:v>0.15663247118011492</c:v>
                </c:pt>
                <c:pt idx="2">
                  <c:v>0.14884555133391278</c:v>
                </c:pt>
                <c:pt idx="3">
                  <c:v>0.15426376415669768</c:v>
                </c:pt>
                <c:pt idx="4">
                  <c:v>0.35219162036574198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B2-467D-8DE2-F194CC3C6A8B}"/>
            </c:ext>
          </c:extLst>
        </c:ser>
        <c:ser>
          <c:idx val="1"/>
          <c:order val="1"/>
          <c:tx>
            <c:strRef>
              <c:f>גיליון4!$C$4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26.00%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E517-4EE1-968A-D18A5D5F5B6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12.00%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E517-4EE1-968A-D18A5D5F5B6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14.00%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E517-4EE1-968A-D18A5D5F5B6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15.00%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E517-4EE1-968A-D18A5D5F5B6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33.00%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E517-4EE1-968A-D18A5D5F5B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גיליון4!$D$2:$H$2</c:f>
              <c:strCache>
                <c:ptCount val="5"/>
                <c:pt idx="0">
                  <c:v>Art &amp; Crafts</c:v>
                </c:pt>
                <c:pt idx="1">
                  <c:v>Electronics</c:v>
                </c:pt>
                <c:pt idx="2">
                  <c:v>Games</c:v>
                </c:pt>
                <c:pt idx="3">
                  <c:v>Sports &amp; Outdoors</c:v>
                </c:pt>
                <c:pt idx="4">
                  <c:v>Toys</c:v>
                </c:pt>
              </c:strCache>
            </c:strRef>
          </c:cat>
          <c:val>
            <c:numRef>
              <c:f>גיליון4!$D$4:$H$4</c:f>
              <c:numCache>
                <c:formatCode>0.00%</c:formatCode>
                <c:ptCount val="5"/>
                <c:pt idx="0">
                  <c:v>0.25836026882827917</c:v>
                </c:pt>
                <c:pt idx="1">
                  <c:v>0.11581491790091941</c:v>
                </c:pt>
                <c:pt idx="2">
                  <c:v>0.14337575861569776</c:v>
                </c:pt>
                <c:pt idx="3">
                  <c:v>0.15123821711256796</c:v>
                </c:pt>
                <c:pt idx="4">
                  <c:v>0.33121083754253566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B2-467D-8DE2-F194CC3C6A8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32782176"/>
        <c:axId val="1532782656"/>
      </c:barChart>
      <c:catAx>
        <c:axId val="1532782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2782656"/>
        <c:crosses val="autoZero"/>
        <c:auto val="1"/>
        <c:lblAlgn val="ctr"/>
        <c:lblOffset val="100"/>
        <c:noMultiLvlLbl val="0"/>
      </c:catAx>
      <c:valAx>
        <c:axId val="1532782656"/>
        <c:scaling>
          <c:orientation val="minMax"/>
        </c:scaling>
        <c:delete val="1"/>
        <c:axPos val="l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.00%" sourceLinked="1"/>
        <c:majorTickMark val="none"/>
        <c:minorTickMark val="none"/>
        <c:tickLblPos val="nextTo"/>
        <c:crossAx val="1532782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624496937882765"/>
          <c:y val="0.16261519393409152"/>
          <c:w val="0.13932636129462145"/>
          <c:h val="7.60140455416046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solidFill>
                  <a:schemeClr val="tx1"/>
                </a:solidFill>
              </a:rPr>
              <a:t>Sales percentage by months</a:t>
            </a:r>
            <a:endParaRPr lang="he-IL" sz="24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319873227285043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9197680557397852E-2"/>
          <c:y val="0.13686777771325706"/>
          <c:w val="0.97360318923357791"/>
          <c:h val="0.66632175467565025"/>
        </c:manualLayout>
      </c:layout>
      <c:lineChart>
        <c:grouping val="standard"/>
        <c:varyColors val="0"/>
        <c:ser>
          <c:idx val="0"/>
          <c:order val="0"/>
          <c:tx>
            <c:strRef>
              <c:f>'נתונים גולמיים - נוסחאות'!$AL$2</c:f>
              <c:strCache>
                <c:ptCount val="1"/>
                <c:pt idx="0">
                  <c:v>2017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3092001860814547E-2"/>
                  <c:y val="0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3DC-4114-B67A-048D557AC681}"/>
                </c:ext>
              </c:extLst>
            </c:dLbl>
            <c:dLbl>
              <c:idx val="1"/>
              <c:layout>
                <c:manualLayout>
                  <c:x val="-3.6277777777777805E-2"/>
                  <c:y val="5.09259259259259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C25-4644-ADB5-3C4A0C5507E6}"/>
                </c:ext>
              </c:extLst>
            </c:dLbl>
            <c:dLbl>
              <c:idx val="2"/>
              <c:layout>
                <c:manualLayout>
                  <c:x val="-7.8950461292298674E-3"/>
                  <c:y val="4.354076407612680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3DC-4114-B67A-048D557AC681}"/>
                </c:ext>
              </c:extLst>
            </c:dLbl>
            <c:dLbl>
              <c:idx val="3"/>
              <c:layout>
                <c:manualLayout>
                  <c:x val="-4.6210668846434759E-2"/>
                  <c:y val="-2.53389247788302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C25-4644-ADB5-3C4A0C5507E6}"/>
                </c:ext>
              </c:extLst>
            </c:dLbl>
            <c:dLbl>
              <c:idx val="4"/>
              <c:layout>
                <c:manualLayout>
                  <c:x val="-4.2611111111111211E-2"/>
                  <c:y val="4.629629629629629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C25-4644-ADB5-3C4A0C5507E6}"/>
                </c:ext>
              </c:extLst>
            </c:dLbl>
            <c:dLbl>
              <c:idx val="5"/>
              <c:layout>
                <c:manualLayout>
                  <c:x val="-4.2611111111111211E-2"/>
                  <c:y val="5.09259259259259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C25-4644-ADB5-3C4A0C5507E6}"/>
                </c:ext>
              </c:extLst>
            </c:dLbl>
            <c:dLbl>
              <c:idx val="6"/>
              <c:layout>
                <c:manualLayout>
                  <c:x val="-2.8292581721464996E-2"/>
                  <c:y val="2.99342753023372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3DC-4114-B67A-048D557AC681}"/>
                </c:ext>
              </c:extLst>
            </c:dLbl>
            <c:dLbl>
              <c:idx val="7"/>
              <c:layout>
                <c:manualLayout>
                  <c:x val="-2.1693379029859572E-2"/>
                  <c:y val="3.265568019480206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7387482885532321E-2"/>
                      <c:h val="7.252258516429888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63DC-4114-B67A-048D557AC681}"/>
                </c:ext>
              </c:extLst>
            </c:dLbl>
            <c:dLbl>
              <c:idx val="8"/>
              <c:layout>
                <c:manualLayout>
                  <c:x val="-6.9591592020567215E-4"/>
                  <c:y val="-1.90490842833055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3DC-4114-B67A-048D557AC6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'נתונים גולמיים - נוסחאות'!$AL$3:$AL$11</c:f>
              <c:numCache>
                <c:formatCode>0</c:formatCode>
                <c:ptCount val="9"/>
                <c:pt idx="0">
                  <c:v>87.009709116372932</c:v>
                </c:pt>
                <c:pt idx="1">
                  <c:v>86.81754376661253</c:v>
                </c:pt>
                <c:pt idx="2">
                  <c:v>94.53882019992021</c:v>
                </c:pt>
                <c:pt idx="3">
                  <c:v>109.21828453639841</c:v>
                </c:pt>
                <c:pt idx="4">
                  <c:v>107.8315494767029</c:v>
                </c:pt>
                <c:pt idx="5">
                  <c:v>106.16150098737205</c:v>
                </c:pt>
                <c:pt idx="6">
                  <c:v>89.166741352463703</c:v>
                </c:pt>
                <c:pt idx="7">
                  <c:v>78.489207906814187</c:v>
                </c:pt>
                <c:pt idx="8">
                  <c:v>93.960176791930039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C25-4644-ADB5-3C4A0C5507E6}"/>
            </c:ext>
          </c:extLst>
        </c:ser>
        <c:ser>
          <c:idx val="1"/>
          <c:order val="1"/>
          <c:tx>
            <c:strRef>
              <c:f>'נתונים גולמיים - נוסחאות'!$AM$2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8179387208524984E-2"/>
                  <c:y val="-2.7212977547579321E-3"/>
                </c:manualLayout>
              </c:layout>
              <c:tx>
                <c:rich>
                  <a:bodyPr/>
                  <a:lstStyle/>
                  <a:p>
                    <a:fld id="{AF852E28-762E-4942-8EC5-3B89B3C6FA15}" type="VALUE">
                      <a:rPr lang="en-US" sz="1050" b="1"/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63DC-4114-B67A-048D557AC681}"/>
                </c:ext>
              </c:extLst>
            </c:dLbl>
            <c:dLbl>
              <c:idx val="1"/>
              <c:layout>
                <c:manualLayout>
                  <c:x val="-1.7493886407928816E-2"/>
                  <c:y val="2.44916797928213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3DC-4114-B67A-048D557AC681}"/>
                </c:ext>
              </c:extLst>
            </c:dLbl>
            <c:dLbl>
              <c:idx val="2"/>
              <c:layout>
                <c:manualLayout>
                  <c:x val="-1.994159067899702E-2"/>
                  <c:y val="-2.72129775475793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3DC-4114-B67A-048D557AC681}"/>
                </c:ext>
              </c:extLst>
            </c:dLbl>
            <c:dLbl>
              <c:idx val="3"/>
              <c:layout>
                <c:manualLayout>
                  <c:x val="-3.2634167412088459E-2"/>
                  <c:y val="3.26898571232968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C25-4644-ADB5-3C4A0C5507E6}"/>
                </c:ext>
              </c:extLst>
            </c:dLbl>
            <c:dLbl>
              <c:idx val="4"/>
              <c:layout>
                <c:manualLayout>
                  <c:x val="-2.8722222222222222E-2"/>
                  <c:y val="-6.48148148148148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C25-4644-ADB5-3C4A0C5507E6}"/>
                </c:ext>
              </c:extLst>
            </c:dLbl>
            <c:dLbl>
              <c:idx val="5"/>
              <c:layout>
                <c:manualLayout>
                  <c:x val="-4.2611111111111211E-2"/>
                  <c:y val="-6.0185185185185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C25-4644-ADB5-3C4A0C5507E6}"/>
                </c:ext>
              </c:extLst>
            </c:dLbl>
            <c:dLbl>
              <c:idx val="6"/>
              <c:layout>
                <c:manualLayout>
                  <c:x val="-4.2611111111111113E-2"/>
                  <c:y val="-5.09259259259259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C25-4644-ADB5-3C4A0C5507E6}"/>
                </c:ext>
              </c:extLst>
            </c:dLbl>
            <c:dLbl>
              <c:idx val="7"/>
              <c:layout>
                <c:manualLayout>
                  <c:x val="-1.1494611233741788E-2"/>
                  <c:y val="-4.08194663213689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DC-4114-B67A-048D557AC681}"/>
                </c:ext>
              </c:extLst>
            </c:dLbl>
            <c:dLbl>
              <c:idx val="8"/>
              <c:layout>
                <c:manualLayout>
                  <c:x val="5.0393911463169358E-4"/>
                  <c:y val="0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3DC-4114-B67A-048D557AC6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'נתונים גולמיים - נוסחאות'!$AM$3:$AM$11</c:f>
              <c:numCache>
                <c:formatCode>0</c:formatCode>
                <c:ptCount val="9"/>
                <c:pt idx="0">
                  <c:v>96.581622813493539</c:v>
                </c:pt>
                <c:pt idx="1">
                  <c:v>93.416323976201582</c:v>
                </c:pt>
                <c:pt idx="2">
                  <c:v>114.22682520182505</c:v>
                </c:pt>
                <c:pt idx="3">
                  <c:v>106.99885121664306</c:v>
                </c:pt>
                <c:pt idx="4">
                  <c:v>106.69870963911701</c:v>
                </c:pt>
                <c:pt idx="5">
                  <c:v>104.507385501784</c:v>
                </c:pt>
                <c:pt idx="6">
                  <c:v>107.07263905919619</c:v>
                </c:pt>
                <c:pt idx="7">
                  <c:v>85.453293747479435</c:v>
                </c:pt>
                <c:pt idx="8">
                  <c:v>85.044348844260327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DC25-4644-ADB5-3C4A0C5507E6}"/>
            </c:ext>
          </c:extLst>
        </c:ser>
        <c:ser>
          <c:idx val="2"/>
          <c:order val="2"/>
          <c:tx>
            <c:strRef>
              <c:f>'נתונים גולמיים - נוסחאות'!$AN$2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'נתונים גולמיים - נוסחאות'!$AN$3:$AN$11</c:f>
              <c:numCache>
                <c:formatCode>General</c:formatCode>
                <c:ptCount val="9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DC25-4644-ADB5-3C4A0C5507E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723219263"/>
        <c:axId val="723206783"/>
      </c:lineChart>
      <c:catAx>
        <c:axId val="7232192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Months</a:t>
                </a:r>
                <a:endParaRPr lang="he-I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206783"/>
        <c:crosses val="autoZero"/>
        <c:auto val="1"/>
        <c:lblAlgn val="ctr"/>
        <c:lblOffset val="100"/>
        <c:noMultiLvlLbl val="0"/>
      </c:catAx>
      <c:valAx>
        <c:axId val="723206783"/>
        <c:scaling>
          <c:orientation val="minMax"/>
          <c:min val="7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crossAx val="723219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117351113106463"/>
          <c:y val="8.896436621296705E-2"/>
          <c:w val="0.46324012632678457"/>
          <c:h val="5.03933623368201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solidFill>
                  <a:schemeClr val="tx1"/>
                </a:solidFill>
                <a:effectLst/>
              </a:rPr>
              <a:t>percentage of sales from each category :</a:t>
            </a:r>
            <a:endParaRPr lang="he-IL" dirty="0">
              <a:solidFill>
                <a:schemeClr val="tx1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2813706426918497E-2"/>
          <c:y val="0.17489634165946522"/>
          <c:w val="0.94423316206753261"/>
          <c:h val="0.644199758923409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גיליון1!$E$3</c:f>
              <c:strCache>
                <c:ptCount val="1"/>
                <c:pt idx="0">
                  <c:v>num_of_sales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גיליון1!$D$4:$D$8</c:f>
              <c:strCache>
                <c:ptCount val="5"/>
                <c:pt idx="0">
                  <c:v>Toys</c:v>
                </c:pt>
                <c:pt idx="1">
                  <c:v>Art &amp; Crafts</c:v>
                </c:pt>
                <c:pt idx="2">
                  <c:v>Games</c:v>
                </c:pt>
                <c:pt idx="3">
                  <c:v>Sports &amp; Outdoors</c:v>
                </c:pt>
                <c:pt idx="4">
                  <c:v>Electronics</c:v>
                </c:pt>
              </c:strCache>
            </c:strRef>
          </c:cat>
          <c:val>
            <c:numRef>
              <c:f>גיליון1!$E$4:$E$8</c:f>
              <c:numCache>
                <c:formatCode>0%</c:formatCode>
                <c:ptCount val="5"/>
                <c:pt idx="0">
                  <c:v>0.26677575965135264</c:v>
                </c:pt>
                <c:pt idx="1">
                  <c:v>0.26610769575839721</c:v>
                </c:pt>
                <c:pt idx="2">
                  <c:v>0.18933220140317536</c:v>
                </c:pt>
                <c:pt idx="3">
                  <c:v>0.15837093705005173</c:v>
                </c:pt>
                <c:pt idx="4">
                  <c:v>0.11941340613702305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BC-402D-8C46-EA95D254DE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32684608"/>
        <c:axId val="1132688928"/>
      </c:barChart>
      <c:catAx>
        <c:axId val="1132684608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2688928"/>
        <c:crosses val="autoZero"/>
        <c:auto val="1"/>
        <c:lblAlgn val="ctr"/>
        <c:lblOffset val="100"/>
        <c:noMultiLvlLbl val="0"/>
      </c:catAx>
      <c:valAx>
        <c:axId val="1132688928"/>
        <c:scaling>
          <c:orientation val="minMax"/>
        </c:scaling>
        <c:delete val="1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132684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solidFill>
                  <a:schemeClr val="tx1"/>
                </a:solidFill>
              </a:rPr>
              <a:t>profit _%_from</a:t>
            </a:r>
            <a:r>
              <a:rPr lang="en-US" sz="1800" baseline="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total</a:t>
            </a:r>
          </a:p>
        </c:rich>
      </c:tx>
      <c:layout>
        <c:manualLayout>
          <c:xMode val="edge"/>
          <c:yMode val="edge"/>
          <c:x val="0.3179549493846841"/>
          <c:y val="2.79719458269307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גיליון1!$K$6</c:f>
              <c:strCache>
                <c:ptCount val="1"/>
                <c:pt idx="0">
                  <c:v>profit_%_from_total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גיליון1!$J$7:$J$11</c:f>
              <c:strCache>
                <c:ptCount val="5"/>
                <c:pt idx="0">
                  <c:v>Sports &amp; Outdoors</c:v>
                </c:pt>
                <c:pt idx="1">
                  <c:v>Games</c:v>
                </c:pt>
                <c:pt idx="2">
                  <c:v>Art &amp; Crafts</c:v>
                </c:pt>
                <c:pt idx="3">
                  <c:v>Electronics</c:v>
                </c:pt>
                <c:pt idx="4">
                  <c:v>Toys</c:v>
                </c:pt>
              </c:strCache>
            </c:strRef>
          </c:cat>
          <c:val>
            <c:numRef>
              <c:f>גיליון1!$K$7:$K$11</c:f>
              <c:numCache>
                <c:formatCode>0%</c:formatCode>
                <c:ptCount val="5"/>
                <c:pt idx="0">
                  <c:v>0.13281200000000001</c:v>
                </c:pt>
                <c:pt idx="1">
                  <c:v>0.17067199999999999</c:v>
                </c:pt>
                <c:pt idx="2">
                  <c:v>0.17733199999999999</c:v>
                </c:pt>
                <c:pt idx="3">
                  <c:v>0.23179300000000003</c:v>
                </c:pt>
                <c:pt idx="4">
                  <c:v>0.28738900000000001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82-48E3-9BF8-AA3CF8ACC46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332940560"/>
        <c:axId val="1332966960"/>
      </c:barChart>
      <c:catAx>
        <c:axId val="133294056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2966960"/>
        <c:crosses val="autoZero"/>
        <c:auto val="1"/>
        <c:lblAlgn val="ctr"/>
        <c:lblOffset val="100"/>
        <c:noMultiLvlLbl val="0"/>
      </c:catAx>
      <c:valAx>
        <c:axId val="1332966960"/>
        <c:scaling>
          <c:orientation val="maxMin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332940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FBF5AF8-47E3-C743-353E-18BE73B3E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23127C0-0D43-80DA-FB6A-C4531F067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3B065BC-0D10-4BCC-A0FA-9CD32C84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5B10-F632-4977-8E46-0360CB3D96F8}" type="datetimeFigureOut">
              <a:rPr lang="he-IL" smtClean="0"/>
              <a:t>י"א/אייר/תשפ"ג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D17B779-00BC-7C53-8C8E-955242BA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B2593D3-6AC6-0A9A-5624-A06BF80D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D16-8F4E-4A25-A245-F379674C6D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552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16413EA-DC97-C63A-5BFF-BDBE4D38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96D6E44-B7B3-2D97-71E2-763243252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4DA646A-CD4E-5559-A9FB-025FE6FD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5B10-F632-4977-8E46-0360CB3D96F8}" type="datetimeFigureOut">
              <a:rPr lang="he-IL" smtClean="0"/>
              <a:t>י"א/אייר/תשפ"ג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3115A29-54D5-B601-84A5-67FC6C69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2EC811F-BC0B-DD54-89B8-F16CA60A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D16-8F4E-4A25-A245-F379674C6D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293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6DCC28D-D859-9DBB-B290-7DD931245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E107B23-DE6D-B6DF-E2B4-267FF27E9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F49DA3A-9221-ADA0-046A-CCE5EA48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5B10-F632-4977-8E46-0360CB3D96F8}" type="datetimeFigureOut">
              <a:rPr lang="he-IL" smtClean="0"/>
              <a:t>י"א/אייר/תשפ"ג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DA67EFD-1792-767A-B42E-15D404A0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790CA22-E451-08CB-DE77-E4F83356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D16-8F4E-4A25-A245-F379674C6D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415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2371D6F-7765-32C9-20D7-88BC0758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3038B40-EF87-914B-2EE0-2C2EE535F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2C1CDF0-FDCE-53D3-7EDF-6790A69D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5B10-F632-4977-8E46-0360CB3D96F8}" type="datetimeFigureOut">
              <a:rPr lang="he-IL" smtClean="0"/>
              <a:t>י"א/אייר/תשפ"ג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6EF3073-8DC4-D719-B343-E5316294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C54E439-A40E-3CC0-F857-7AA5D628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D16-8F4E-4A25-A245-F379674C6D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669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7870815-6610-0B9A-F438-48B9A903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D592734-B1CD-26F9-622B-D341F26F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6B89AF2-68AD-0E9C-6A19-FB27C718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5B10-F632-4977-8E46-0360CB3D96F8}" type="datetimeFigureOut">
              <a:rPr lang="he-IL" smtClean="0"/>
              <a:t>י"א/אייר/תשפ"ג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4A45FCA-6BBA-A6C3-6718-2004347C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C1040B7-4BF0-0AA1-D31D-01539A91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D16-8F4E-4A25-A245-F379674C6D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904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635D2C-336C-6571-0583-1F6860AA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4AF682-5B62-2D9E-B274-6369CD91E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592B5BD-A6C1-2B61-3E32-543E7FA7D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24E219B-5D7E-915D-60FB-AC1AEF857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5B10-F632-4977-8E46-0360CB3D96F8}" type="datetimeFigureOut">
              <a:rPr lang="he-IL" smtClean="0"/>
              <a:t>י"א/אייר/תשפ"ג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2F355DA-2E10-C365-26FC-8C277A9FB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2749E8A-3CC0-515B-A71A-74417DA4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D16-8F4E-4A25-A245-F379674C6D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636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3B3147-AB73-820D-6A46-83531BC0D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8D0D607-7073-52F2-67C5-5757B2657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1155C1D-2E10-575B-F176-84798F2E2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E84CD8D-1C8B-A5A7-4386-A14B6C909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12892EA-21C1-928B-14B7-997F8671E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5FC6DD1-2D61-EB45-3EF1-362E49D2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5B10-F632-4977-8E46-0360CB3D96F8}" type="datetimeFigureOut">
              <a:rPr lang="he-IL" smtClean="0"/>
              <a:t>י"א/אייר/תשפ"ג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F76CA11-0EEA-6B66-1829-35C53A066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0093E76-2309-6C60-E378-66DE135C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D16-8F4E-4A25-A245-F379674C6D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603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9EC0B9-571A-7607-E959-6DA1E536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B64E3E2-56B8-6E2C-769B-2308AE31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5B10-F632-4977-8E46-0360CB3D96F8}" type="datetimeFigureOut">
              <a:rPr lang="he-IL" smtClean="0"/>
              <a:t>י"א/אייר/תשפ"ג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18E78CD-F12D-ED20-66AB-9B59B1FE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082326A-7573-8332-F567-4FDB364F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D16-8F4E-4A25-A245-F379674C6D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917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8AC215A-8066-FB10-2D55-97A16C990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5B10-F632-4977-8E46-0360CB3D96F8}" type="datetimeFigureOut">
              <a:rPr lang="he-IL" smtClean="0"/>
              <a:t>י"א/אייר/תשפ"ג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4F98B67-F1DB-2D9F-FAE3-259E4BFF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94B25E7-5559-B2C9-2B81-E76FB934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D16-8F4E-4A25-A245-F379674C6D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411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7598187-A368-E4E4-4647-9397BBB50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548133-0B13-6083-9A85-46F6B1665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BDC4926-8383-634E-D41C-D495FE9F4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82AF7FB-A795-5601-8B04-0BEF7829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5B10-F632-4977-8E46-0360CB3D96F8}" type="datetimeFigureOut">
              <a:rPr lang="he-IL" smtClean="0"/>
              <a:t>י"א/אייר/תשפ"ג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FCBC6C8-14AA-8BD3-BCEE-F2219378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9CD540D-A277-8DF0-A0A6-AA56305F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D16-8F4E-4A25-A245-F379674C6D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06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A4957B-A55E-F6C8-C487-0B0CF255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DD2DD9DF-F018-0149-3DE0-B13D162FC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FA2783E-92BE-65CD-AF14-4CDBE8C98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A1D97C2-529D-5C8B-6142-7FA400A3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5B10-F632-4977-8E46-0360CB3D96F8}" type="datetimeFigureOut">
              <a:rPr lang="he-IL" smtClean="0"/>
              <a:t>י"א/אייר/תשפ"ג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16E167E-8BFD-C49D-123C-CB109D61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75D426F-8AD5-E1A2-3F4A-4F109ED7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5D16-8F4E-4A25-A245-F379674C6D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093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ADB1516-4866-C345-80C0-CAA538A3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2AA45B5-D36A-7716-46B7-CAA2B44C9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58AAEA9-31A2-09CF-3848-1F6213A13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45B10-F632-4977-8E46-0360CB3D96F8}" type="datetimeFigureOut">
              <a:rPr lang="he-IL" smtClean="0"/>
              <a:t>י"א/אייר/תשפ"ג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9608526-23A3-31DC-4E89-4D98ADBB4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3909301-30C8-ED38-CB58-18ECFAE7D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E5D16-8F4E-4A25-A245-F379674C6D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335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">
            <a:extLst>
              <a:ext uri="{FF2B5EF4-FFF2-40B4-BE49-F238E27FC236}">
                <a16:creationId xmlns:a16="http://schemas.microsoft.com/office/drawing/2014/main" id="{82919F30-1410-6A67-078C-1261864D6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80"/>
          <a:stretch/>
        </p:blipFill>
        <p:spPr>
          <a:xfrm>
            <a:off x="0" y="-479110"/>
            <a:ext cx="124903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D16DF6D-00AF-FE71-C507-30BA9A138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WELCOME </a:t>
            </a:r>
            <a:endParaRPr lang="he-IL" sz="66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AF320EA-5063-2474-D731-B7EDB7CF6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 err="1">
                <a:latin typeface="Century Gothic" panose="020B0502020202020204" pitchFamily="34" charset="0"/>
              </a:rPr>
              <a:t>Itamar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Tzarfati</a:t>
            </a:r>
            <a:r>
              <a:rPr lang="en-US" b="1" dirty="0">
                <a:latin typeface="Century Gothic" panose="020B0502020202020204" pitchFamily="34" charset="0"/>
              </a:rPr>
              <a:t> – </a:t>
            </a:r>
            <a:r>
              <a:rPr lang="en-US" b="1" dirty="0" err="1">
                <a:latin typeface="Century Gothic" panose="020B0502020202020204" pitchFamily="34" charset="0"/>
              </a:rPr>
              <a:t>Itzik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Maman</a:t>
            </a:r>
            <a:r>
              <a:rPr lang="en-US" b="1" dirty="0">
                <a:latin typeface="Century Gothic" panose="020B0502020202020204" pitchFamily="34" charset="0"/>
              </a:rPr>
              <a:t> – </a:t>
            </a:r>
            <a:r>
              <a:rPr lang="en-US" b="1" dirty="0" err="1">
                <a:latin typeface="Century Gothic" panose="020B0502020202020204" pitchFamily="34" charset="0"/>
              </a:rPr>
              <a:t>Rahav</a:t>
            </a:r>
            <a:r>
              <a:rPr lang="en-US" b="1" dirty="0">
                <a:latin typeface="Century Gothic" panose="020B0502020202020204" pitchFamily="34" charset="0"/>
              </a:rPr>
              <a:t> Haham</a:t>
            </a:r>
            <a:endParaRPr lang="he-IL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942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B08C2C9-6F40-7B08-7E68-87EC449F69CE}"/>
              </a:ext>
            </a:extLst>
          </p:cNvPr>
          <p:cNvSpPr txBox="1"/>
          <p:nvPr/>
        </p:nvSpPr>
        <p:spPr>
          <a:xfrm>
            <a:off x="2782018" y="461765"/>
            <a:ext cx="607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TOTAL SALES PER MONTH BY PERCENTAGE FROM AVERAGE</a:t>
            </a:r>
            <a:endParaRPr lang="en-IL" b="1" u="sng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7B44D0AE-D1A1-2949-0EF5-D1D0616964A7}"/>
              </a:ext>
            </a:extLst>
          </p:cNvPr>
          <p:cNvSpPr txBox="1"/>
          <p:nvPr/>
        </p:nvSpPr>
        <p:spPr>
          <a:xfrm>
            <a:off x="439947" y="6029864"/>
            <a:ext cx="864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THE BEST TIME TO OPEN A STORE IS BEFORE MARCH, AND AVOID OPENNING A STORE IN JULY OR AUGUST</a:t>
            </a:r>
            <a:endParaRPr lang="en-IL" b="1" dirty="0"/>
          </a:p>
        </p:txBody>
      </p:sp>
      <p:graphicFrame>
        <p:nvGraphicFramePr>
          <p:cNvPr id="5" name="תרשים 4">
            <a:extLst>
              <a:ext uri="{FF2B5EF4-FFF2-40B4-BE49-F238E27FC236}">
                <a16:creationId xmlns:a16="http://schemas.microsoft.com/office/drawing/2014/main" id="{7BC83644-8DE8-D0AA-77FB-B446F6E1A2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8233570"/>
              </p:ext>
            </p:extLst>
          </p:nvPr>
        </p:nvGraphicFramePr>
        <p:xfrm>
          <a:off x="1043796" y="1233577"/>
          <a:ext cx="10584612" cy="4666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332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תרשים 2">
            <a:extLst>
              <a:ext uri="{FF2B5EF4-FFF2-40B4-BE49-F238E27FC236}">
                <a16:creationId xmlns:a16="http://schemas.microsoft.com/office/drawing/2014/main" id="{C60F09F3-5140-4B71-85F4-DA175196D6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969943"/>
              </p:ext>
            </p:extLst>
          </p:nvPr>
        </p:nvGraphicFramePr>
        <p:xfrm>
          <a:off x="66442" y="381006"/>
          <a:ext cx="5867633" cy="3047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EC1D5B2B-52AF-F8C4-40FE-19001CEC6869}"/>
              </a:ext>
            </a:extLst>
          </p:cNvPr>
          <p:cNvCxnSpPr>
            <a:cxnSpLocks/>
          </p:cNvCxnSpPr>
          <p:nvPr/>
        </p:nvCxnSpPr>
        <p:spPr>
          <a:xfrm flipV="1">
            <a:off x="5795903" y="1762132"/>
            <a:ext cx="1928927" cy="2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341A87E3-BABE-E53F-A670-C0D7C071AEB7}"/>
              </a:ext>
            </a:extLst>
          </p:cNvPr>
          <p:cNvSpPr txBox="1"/>
          <p:nvPr/>
        </p:nvSpPr>
        <p:spPr>
          <a:xfrm>
            <a:off x="7796211" y="896161"/>
            <a:ext cx="2981325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Toys </a:t>
            </a:r>
            <a:r>
              <a:rPr lang="en-US" sz="2000" dirty="0"/>
              <a:t>is the </a:t>
            </a:r>
            <a:r>
              <a:rPr lang="en-US" sz="2000" b="1" dirty="0"/>
              <a:t>most</a:t>
            </a:r>
            <a:r>
              <a:rPr lang="en-US" sz="2000" dirty="0"/>
              <a:t> requested category and </a:t>
            </a:r>
            <a:r>
              <a:rPr lang="en-US" sz="2000" b="1" dirty="0"/>
              <a:t>Electronics</a:t>
            </a:r>
            <a:r>
              <a:rPr lang="en-US" sz="2000" dirty="0"/>
              <a:t> is the </a:t>
            </a:r>
            <a:r>
              <a:rPr lang="en-US" sz="2000" b="1" dirty="0"/>
              <a:t>last</a:t>
            </a:r>
            <a:r>
              <a:rPr lang="en-US" sz="2000" dirty="0"/>
              <a:t> one</a:t>
            </a:r>
          </a:p>
          <a:p>
            <a:endParaRPr lang="he-IL" dirty="0"/>
          </a:p>
        </p:txBody>
      </p: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392227DF-B264-529E-426B-31374504985A}"/>
              </a:ext>
            </a:extLst>
          </p:cNvPr>
          <p:cNvCxnSpPr>
            <a:cxnSpLocks/>
          </p:cNvCxnSpPr>
          <p:nvPr/>
        </p:nvCxnSpPr>
        <p:spPr>
          <a:xfrm>
            <a:off x="9286873" y="2188823"/>
            <a:ext cx="0" cy="1440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4F8A7A2A-9DC3-8CAA-48DC-39DEF93801F9}"/>
              </a:ext>
            </a:extLst>
          </p:cNvPr>
          <p:cNvSpPr txBox="1"/>
          <p:nvPr/>
        </p:nvSpPr>
        <p:spPr>
          <a:xfrm>
            <a:off x="8534400" y="2590411"/>
            <a:ext cx="192404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But!</a:t>
            </a:r>
          </a:p>
          <a:p>
            <a:endParaRPr lang="he-IL" sz="2400" b="1" dirty="0"/>
          </a:p>
        </p:txBody>
      </p:sp>
      <p:graphicFrame>
        <p:nvGraphicFramePr>
          <p:cNvPr id="11" name="תרשים 10">
            <a:extLst>
              <a:ext uri="{FF2B5EF4-FFF2-40B4-BE49-F238E27FC236}">
                <a16:creationId xmlns:a16="http://schemas.microsoft.com/office/drawing/2014/main" id="{1C101054-5AB8-49EA-B35B-0313EBC801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1774926"/>
              </p:ext>
            </p:extLst>
          </p:nvPr>
        </p:nvGraphicFramePr>
        <p:xfrm>
          <a:off x="6869904" y="3629589"/>
          <a:ext cx="4967288" cy="2633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6A9F3623-9015-9A28-5D8C-B220E748271B}"/>
              </a:ext>
            </a:extLst>
          </p:cNvPr>
          <p:cNvCxnSpPr>
            <a:cxnSpLocks/>
          </p:cNvCxnSpPr>
          <p:nvPr/>
        </p:nvCxnSpPr>
        <p:spPr>
          <a:xfrm flipH="1">
            <a:off x="5267571" y="5442077"/>
            <a:ext cx="2019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65F2E928-5281-39B8-7AE9-A03E757AC72B}"/>
              </a:ext>
            </a:extLst>
          </p:cNvPr>
          <p:cNvSpPr txBox="1"/>
          <p:nvPr/>
        </p:nvSpPr>
        <p:spPr>
          <a:xfrm>
            <a:off x="1345835" y="4792368"/>
            <a:ext cx="314860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Electronics is the second most profitable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714270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F159BA12-DD6A-3273-E3FC-5FA3C9FBB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241841"/>
              </p:ext>
            </p:extLst>
          </p:nvPr>
        </p:nvGraphicFramePr>
        <p:xfrm>
          <a:off x="1123950" y="1205193"/>
          <a:ext cx="7654179" cy="4718432"/>
        </p:xfrm>
        <a:graphic>
          <a:graphicData uri="http://schemas.openxmlformats.org/drawingml/2006/table">
            <a:tbl>
              <a:tblPr rtl="1"/>
              <a:tblGrid>
                <a:gridCol w="846545">
                  <a:extLst>
                    <a:ext uri="{9D8B030D-6E8A-4147-A177-3AD203B41FA5}">
                      <a16:colId xmlns:a16="http://schemas.microsoft.com/office/drawing/2014/main" val="863003570"/>
                    </a:ext>
                  </a:extLst>
                </a:gridCol>
                <a:gridCol w="846545">
                  <a:extLst>
                    <a:ext uri="{9D8B030D-6E8A-4147-A177-3AD203B41FA5}">
                      <a16:colId xmlns:a16="http://schemas.microsoft.com/office/drawing/2014/main" val="2883592408"/>
                    </a:ext>
                  </a:extLst>
                </a:gridCol>
                <a:gridCol w="755273">
                  <a:extLst>
                    <a:ext uri="{9D8B030D-6E8A-4147-A177-3AD203B41FA5}">
                      <a16:colId xmlns:a16="http://schemas.microsoft.com/office/drawing/2014/main" val="1795655319"/>
                    </a:ext>
                  </a:extLst>
                </a:gridCol>
                <a:gridCol w="1157691">
                  <a:extLst>
                    <a:ext uri="{9D8B030D-6E8A-4147-A177-3AD203B41FA5}">
                      <a16:colId xmlns:a16="http://schemas.microsoft.com/office/drawing/2014/main" val="1586324942"/>
                    </a:ext>
                  </a:extLst>
                </a:gridCol>
                <a:gridCol w="1543763">
                  <a:extLst>
                    <a:ext uri="{9D8B030D-6E8A-4147-A177-3AD203B41FA5}">
                      <a16:colId xmlns:a16="http://schemas.microsoft.com/office/drawing/2014/main" val="2115458034"/>
                    </a:ext>
                  </a:extLst>
                </a:gridCol>
                <a:gridCol w="1475662">
                  <a:extLst>
                    <a:ext uri="{9D8B030D-6E8A-4147-A177-3AD203B41FA5}">
                      <a16:colId xmlns:a16="http://schemas.microsoft.com/office/drawing/2014/main" val="343880642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934490421"/>
                    </a:ext>
                  </a:extLst>
                </a:gridCol>
              </a:tblGrid>
              <a:tr h="56113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profit_%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profit_$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Product_Price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Product_Cost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Product_Category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885047"/>
                  </a:ext>
                </a:extLst>
              </a:tr>
              <a:tr h="367274">
                <a:tc>
                  <a:txBody>
                    <a:bodyPr/>
                    <a:lstStyle/>
                    <a:p>
                      <a:pPr algn="r" rtl="0" fontAlgn="b"/>
                      <a:r>
                        <a:rPr lang="en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 &amp; Crafts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Etch A Sketch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913675"/>
                  </a:ext>
                </a:extLst>
              </a:tr>
              <a:tr h="310018">
                <a:tc>
                  <a:txBody>
                    <a:bodyPr/>
                    <a:lstStyle/>
                    <a:p>
                      <a:pPr algn="r" rtl="0" fontAlgn="b"/>
                      <a:r>
                        <a:rPr lang="en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 &amp; Crafts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Playfoam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387522"/>
                  </a:ext>
                </a:extLst>
              </a:tr>
              <a:tr h="310018">
                <a:tc>
                  <a:txBody>
                    <a:bodyPr/>
                    <a:lstStyle/>
                    <a:p>
                      <a:pPr algn="l" rtl="0" fontAlgn="b"/>
                      <a:endParaRPr lang="en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730246"/>
                  </a:ext>
                </a:extLst>
              </a:tr>
              <a:tr h="310018">
                <a:tc>
                  <a:txBody>
                    <a:bodyPr/>
                    <a:lstStyle/>
                    <a:p>
                      <a:pPr algn="l" rtl="0" fontAlgn="b"/>
                      <a:endParaRPr lang="en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sales-2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9418"/>
                  </a:ext>
                </a:extLst>
              </a:tr>
              <a:tr h="561133">
                <a:tc>
                  <a:txBody>
                    <a:bodyPr/>
                    <a:lstStyle/>
                    <a:p>
                      <a:pPr algn="r" rtl="0" fontAlgn="b"/>
                      <a:r>
                        <a:rPr lang="en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Gamer Headphones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044090"/>
                  </a:ext>
                </a:extLst>
              </a:tr>
              <a:tr h="310018">
                <a:tc>
                  <a:txBody>
                    <a:bodyPr/>
                    <a:lstStyle/>
                    <a:p>
                      <a:pPr algn="r" rtl="0" fontAlgn="b"/>
                      <a:r>
                        <a:rPr lang="en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Colorbuds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511081"/>
                  </a:ext>
                </a:extLst>
              </a:tr>
              <a:tr h="310018">
                <a:tc>
                  <a:txBody>
                    <a:bodyPr/>
                    <a:lstStyle/>
                    <a:p>
                      <a:pPr algn="l" rtl="0" fontAlgn="b"/>
                      <a:endParaRPr lang="en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890800"/>
                  </a:ext>
                </a:extLst>
              </a:tr>
              <a:tr h="310018">
                <a:tc>
                  <a:txBody>
                    <a:bodyPr/>
                    <a:lstStyle/>
                    <a:p>
                      <a:pPr algn="l" rtl="0" fontAlgn="b"/>
                      <a:endParaRPr lang="en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sales-3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051247"/>
                  </a:ext>
                </a:extLst>
              </a:tr>
              <a:tr h="310018">
                <a:tc>
                  <a:txBody>
                    <a:bodyPr/>
                    <a:lstStyle/>
                    <a:p>
                      <a:pPr algn="r" rtl="0" fontAlgn="b"/>
                      <a:r>
                        <a:rPr lang="en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 &amp; Crafts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Playfoam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343795"/>
                  </a:ext>
                </a:extLst>
              </a:tr>
              <a:tr h="310018">
                <a:tc>
                  <a:txBody>
                    <a:bodyPr/>
                    <a:lstStyle/>
                    <a:p>
                      <a:pPr algn="r" rtl="0" fontAlgn="b"/>
                      <a:r>
                        <a:rPr lang="en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 &amp; Crafts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Barrel O' Slime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95481"/>
                  </a:ext>
                </a:extLst>
              </a:tr>
            </a:tbl>
          </a:graphicData>
        </a:graphic>
      </p:graphicFrame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8DC7FC2-3A2B-25DC-A60E-8326030E05FE}"/>
              </a:ext>
            </a:extLst>
          </p:cNvPr>
          <p:cNvSpPr txBox="1"/>
          <p:nvPr/>
        </p:nvSpPr>
        <p:spPr>
          <a:xfrm>
            <a:off x="4495800" y="356709"/>
            <a:ext cx="390525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u="sng" dirty="0"/>
              <a:t>Possible bundles to increase sales :</a:t>
            </a:r>
            <a:endParaRPr lang="he-IL" sz="2000" b="1" u="sng" dirty="0"/>
          </a:p>
        </p:txBody>
      </p:sp>
      <p:pic>
        <p:nvPicPr>
          <p:cNvPr id="1026" name="Picture 2" descr="Buy Big Barrel O Slime Multicolor Six Pack Barrel Of Slime, Toy:Bos L  Online at Low Prices in India - Amazon.in">
            <a:extLst>
              <a:ext uri="{FF2B5EF4-FFF2-40B4-BE49-F238E27FC236}">
                <a16:creationId xmlns:a16="http://schemas.microsoft.com/office/drawing/2014/main" id="{3AD54022-C7D8-1A59-CBDA-808411D1C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4542">
            <a:off x="9664234" y="4785612"/>
            <a:ext cx="1919287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tch a Sketch Pocket - A2Z Science &amp; Learning Toy Store">
            <a:extLst>
              <a:ext uri="{FF2B5EF4-FFF2-40B4-BE49-F238E27FC236}">
                <a16:creationId xmlns:a16="http://schemas.microsoft.com/office/drawing/2014/main" id="{41A9F59E-630B-2FDE-EF30-4FE3384A7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8360">
            <a:off x="9795759" y="994511"/>
            <a:ext cx="1401457" cy="140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UN FOAM Modeling PlayFoam Beads Play Kit (5 Blocks) by Special Supplies">
            <a:extLst>
              <a:ext uri="{FF2B5EF4-FFF2-40B4-BE49-F238E27FC236}">
                <a16:creationId xmlns:a16="http://schemas.microsoft.com/office/drawing/2014/main" id="{4F8B5425-D4DB-A361-F98C-590183C55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3239">
            <a:off x="9555576" y="2855258"/>
            <a:ext cx="1881822" cy="182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235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F15E42-C6EB-DF5A-BFC0-5E5CA5D1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b="1" u="sng" dirty="0"/>
              <a:t>conclusions</a:t>
            </a:r>
            <a:endParaRPr lang="en-IL" b="1" u="sng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9DC6A34-34D2-4B73-D14A-0078033E3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most profitable locations are airports. With other considerations it should be considerable to open there a new stores.</a:t>
            </a:r>
          </a:p>
          <a:p>
            <a:pPr algn="l" rtl="0"/>
            <a:r>
              <a:rPr lang="en-US" dirty="0"/>
              <a:t>There is a  significance to the time of year to open a store.</a:t>
            </a:r>
          </a:p>
          <a:p>
            <a:pPr algn="l" rtl="0"/>
            <a:r>
              <a:rPr lang="en-US" dirty="0"/>
              <a:t>Smart selling decisions can increase sales and profitability.</a:t>
            </a:r>
          </a:p>
          <a:p>
            <a:pPr algn="l" rtl="0"/>
            <a:r>
              <a:rPr lang="en-US" dirty="0"/>
              <a:t>More data should be collected in order to conclude sound action items.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7961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19F7-66AD-178B-3AFA-05F91FF9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business questions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D655-5284-4C9D-6456-BB69D53D9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3529"/>
            <a:ext cx="10515600" cy="3308257"/>
          </a:xfrm>
        </p:spPr>
        <p:txBody>
          <a:bodyPr/>
          <a:lstStyle/>
          <a:p>
            <a:pPr algn="l" rtl="0"/>
            <a:r>
              <a:rPr lang="en-US" dirty="0"/>
              <a:t>Where is the most profitable location to open a store?</a:t>
            </a:r>
            <a:endParaRPr lang="he-IL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When is the best time in the year to open a store?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Which toys category you should have in your store.</a:t>
            </a:r>
            <a:endParaRPr lang="he-IL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he-IL" dirty="0"/>
          </a:p>
          <a:p>
            <a:pPr algn="l" rtl="0"/>
            <a:endParaRPr lang="he-IL" dirty="0"/>
          </a:p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6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4A86D77A-EC11-F751-B6E5-116E49B002A5}"/>
              </a:ext>
            </a:extLst>
          </p:cNvPr>
          <p:cNvSpPr txBox="1"/>
          <p:nvPr/>
        </p:nvSpPr>
        <p:spPr>
          <a:xfrm>
            <a:off x="4425369" y="533400"/>
            <a:ext cx="282315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u="sng" dirty="0">
                <a:solidFill>
                  <a:srgbClr val="000099"/>
                </a:solidFill>
              </a:rPr>
              <a:t>Action Items :</a:t>
            </a:r>
            <a:endParaRPr lang="he-I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43E94-E181-092B-C304-6139E774745F}"/>
              </a:ext>
            </a:extLst>
          </p:cNvPr>
          <p:cNvSpPr txBox="1"/>
          <p:nvPr/>
        </p:nvSpPr>
        <p:spPr>
          <a:xfrm>
            <a:off x="246281" y="1794787"/>
            <a:ext cx="10950806" cy="41549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b="1" dirty="0"/>
              <a:t>New stores should be opened in airport, due to </a:t>
            </a:r>
            <a:r>
              <a:rPr lang="en" sz="2400" b="1" dirty="0"/>
              <a:t>relatively large sales in airports compare to other locations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" sz="2400" b="1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b="1" dirty="0"/>
              <a:t>T</a:t>
            </a:r>
            <a:r>
              <a:rPr lang="en" sz="2400" b="1" dirty="0"/>
              <a:t>he best time to open a store is in March or April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" sz="2400" b="1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b="1" dirty="0"/>
              <a:t>T</a:t>
            </a:r>
            <a:r>
              <a:rPr lang="en" sz="2400" b="1" dirty="0"/>
              <a:t>o increase sales </a:t>
            </a:r>
            <a:r>
              <a:rPr lang="en-US" sz="2400" b="1" dirty="0"/>
              <a:t>we should follow sales patterns changes by </a:t>
            </a:r>
            <a:r>
              <a:rPr lang="en" sz="2400" b="1" dirty="0"/>
              <a:t> categoty, and </a:t>
            </a:r>
            <a:r>
              <a:rPr lang="en-US" sz="2400" b="1" dirty="0"/>
              <a:t>to respond to that changes.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b="1" dirty="0"/>
              <a:t>Bundles of various products from the same category, can be very profitable, increase sales and answer the sales patterns changes </a:t>
            </a:r>
            <a:endParaRPr lang="en" sz="2400" b="1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275746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6CD60DA-19E6-C904-D7F3-687FB4DFABBC}"/>
              </a:ext>
            </a:extLst>
          </p:cNvPr>
          <p:cNvSpPr txBox="1"/>
          <p:nvPr/>
        </p:nvSpPr>
        <p:spPr>
          <a:xfrm>
            <a:off x="404808" y="136281"/>
            <a:ext cx="595312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u="sng"/>
              <a:t>Data Description : </a:t>
            </a:r>
            <a:endParaRPr lang="he-IL" sz="2800" b="1" u="sng" dirty="0"/>
          </a:p>
        </p:txBody>
      </p:sp>
      <p:pic>
        <p:nvPicPr>
          <p:cNvPr id="4" name="Picture 3" descr="Icon">
            <a:extLst>
              <a:ext uri="{FF2B5EF4-FFF2-40B4-BE49-F238E27FC236}">
                <a16:creationId xmlns:a16="http://schemas.microsoft.com/office/drawing/2014/main" id="{30738A5F-C88A-2D55-95A8-6F1AC6AC4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20" y="1063734"/>
            <a:ext cx="1913901" cy="177484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1BEBBA-BB30-8E22-5822-44A4C24E4B6F}"/>
              </a:ext>
            </a:extLst>
          </p:cNvPr>
          <p:cNvCxnSpPr>
            <a:cxnSpLocks/>
          </p:cNvCxnSpPr>
          <p:nvPr/>
        </p:nvCxnSpPr>
        <p:spPr>
          <a:xfrm flipH="1">
            <a:off x="1490242" y="2971858"/>
            <a:ext cx="339976" cy="70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7C3CA2-0AF3-C369-2EC1-55426DD19D02}"/>
              </a:ext>
            </a:extLst>
          </p:cNvPr>
          <p:cNvSpPr txBox="1"/>
          <p:nvPr/>
        </p:nvSpPr>
        <p:spPr>
          <a:xfrm>
            <a:off x="761346" y="3728006"/>
            <a:ext cx="1696824" cy="8617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>
                <a:latin typeface="Century Gothic" panose="020B0502020202020204" pitchFamily="34" charset="0"/>
              </a:rPr>
              <a:t>Downtown 58%</a:t>
            </a:r>
          </a:p>
          <a:p>
            <a:pPr algn="ctr"/>
            <a:endParaRPr lang="he-IL" sz="14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88F545-0745-5C4D-93F9-DD261F31DE52}"/>
              </a:ext>
            </a:extLst>
          </p:cNvPr>
          <p:cNvCxnSpPr>
            <a:cxnSpLocks/>
          </p:cNvCxnSpPr>
          <p:nvPr/>
        </p:nvCxnSpPr>
        <p:spPr>
          <a:xfrm>
            <a:off x="2484729" y="2997270"/>
            <a:ext cx="293046" cy="54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8FB52A-FD6B-0AE7-7332-CB2F8BE67991}"/>
              </a:ext>
            </a:extLst>
          </p:cNvPr>
          <p:cNvSpPr txBox="1"/>
          <p:nvPr/>
        </p:nvSpPr>
        <p:spPr>
          <a:xfrm>
            <a:off x="1874814" y="3745705"/>
            <a:ext cx="1913901" cy="8617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Century Gothic" panose="020B0502020202020204" pitchFamily="34" charset="0"/>
              </a:rPr>
              <a:t>Commercial</a:t>
            </a:r>
            <a:r>
              <a:rPr lang="en-US" b="1" i="0" u="none" strike="noStrike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b="1" i="0" strike="noStrike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24%</a:t>
            </a:r>
          </a:p>
          <a:p>
            <a:r>
              <a:rPr lang="en-US" sz="1400" b="1"/>
              <a:t> </a:t>
            </a:r>
            <a:endParaRPr lang="he-IL" sz="14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6F6862-87DA-C04B-77C5-8D63E34F96AE}"/>
              </a:ext>
            </a:extLst>
          </p:cNvPr>
          <p:cNvCxnSpPr>
            <a:cxnSpLocks/>
          </p:cNvCxnSpPr>
          <p:nvPr/>
        </p:nvCxnSpPr>
        <p:spPr>
          <a:xfrm>
            <a:off x="2962506" y="2894029"/>
            <a:ext cx="858519" cy="64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1DBF9FD-12E0-1F62-F792-161148D2DCBE}"/>
              </a:ext>
            </a:extLst>
          </p:cNvPr>
          <p:cNvSpPr txBox="1"/>
          <p:nvPr/>
        </p:nvSpPr>
        <p:spPr>
          <a:xfrm>
            <a:off x="3561375" y="3745705"/>
            <a:ext cx="167663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i="0" u="none" strike="noStrike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Residential</a:t>
            </a:r>
            <a:r>
              <a:rPr lang="en-US" b="1">
                <a:latin typeface="Century Gothic" panose="020B0502020202020204" pitchFamily="34" charset="0"/>
              </a:rPr>
              <a:t> 12%</a:t>
            </a:r>
            <a:endParaRPr lang="he-IL" b="1" dirty="0">
              <a:latin typeface="Century Gothic" panose="020B0502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C40703-4C13-1BBB-A257-A6936BB2EF65}"/>
              </a:ext>
            </a:extLst>
          </p:cNvPr>
          <p:cNvSpPr txBox="1"/>
          <p:nvPr/>
        </p:nvSpPr>
        <p:spPr>
          <a:xfrm>
            <a:off x="-96627" y="3728007"/>
            <a:ext cx="114166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>
                <a:latin typeface="Century Gothic" panose="020B0502020202020204" pitchFamily="34" charset="0"/>
              </a:rPr>
              <a:t>Airport 6%</a:t>
            </a:r>
            <a:endParaRPr lang="he-IL" b="1" dirty="0">
              <a:latin typeface="Century Gothic" panose="020B0502020202020204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5FFAA1-FAAB-B15F-7000-4CF902E1FD1F}"/>
              </a:ext>
            </a:extLst>
          </p:cNvPr>
          <p:cNvCxnSpPr>
            <a:cxnSpLocks/>
          </p:cNvCxnSpPr>
          <p:nvPr/>
        </p:nvCxnSpPr>
        <p:spPr>
          <a:xfrm flipH="1">
            <a:off x="895877" y="2844506"/>
            <a:ext cx="551785" cy="698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A0C53B4-F203-A3B1-2A61-BC66639B7218}"/>
              </a:ext>
            </a:extLst>
          </p:cNvPr>
          <p:cNvSpPr txBox="1"/>
          <p:nvPr/>
        </p:nvSpPr>
        <p:spPr>
          <a:xfrm>
            <a:off x="-215039" y="713368"/>
            <a:ext cx="305703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sng">
                <a:latin typeface="Century Gothic" panose="020B0502020202020204" pitchFamily="34" charset="0"/>
              </a:rPr>
              <a:t>Locations &amp; num Stores</a:t>
            </a:r>
          </a:p>
          <a:p>
            <a:endParaRPr lang="he-IL" b="1" dirty="0">
              <a:latin typeface="Century Gothic" panose="020B0502020202020204" pitchFamily="34" charset="0"/>
            </a:endParaRPr>
          </a:p>
        </p:txBody>
      </p:sp>
      <p:pic>
        <p:nvPicPr>
          <p:cNvPr id="8" name="Picture 7" descr="Shape, circle">
            <a:extLst>
              <a:ext uri="{FF2B5EF4-FFF2-40B4-BE49-F238E27FC236}">
                <a16:creationId xmlns:a16="http://schemas.microsoft.com/office/drawing/2014/main" id="{768A523E-FCCE-35CF-F629-D9091BB95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975" y="1001634"/>
            <a:ext cx="1913901" cy="178204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C4F0D3-6E79-BD6D-687E-857BA22AD7A7}"/>
              </a:ext>
            </a:extLst>
          </p:cNvPr>
          <p:cNvCxnSpPr>
            <a:cxnSpLocks/>
          </p:cNvCxnSpPr>
          <p:nvPr/>
        </p:nvCxnSpPr>
        <p:spPr>
          <a:xfrm flipH="1">
            <a:off x="6459179" y="2743362"/>
            <a:ext cx="409086" cy="930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461C1E-9C51-9147-490D-43C7D8865A2E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7274966" y="2831788"/>
            <a:ext cx="179070" cy="91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4C437BB-DCD6-9D23-0DF6-A5F5BF68F902}"/>
              </a:ext>
            </a:extLst>
          </p:cNvPr>
          <p:cNvSpPr txBox="1"/>
          <p:nvPr/>
        </p:nvSpPr>
        <p:spPr>
          <a:xfrm>
            <a:off x="5213840" y="3746781"/>
            <a:ext cx="131891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Toys</a:t>
            </a:r>
          </a:p>
          <a:p>
            <a:endParaRPr lang="he-I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8866BE-7A4E-7972-3471-A51CF98FDD3A}"/>
              </a:ext>
            </a:extLst>
          </p:cNvPr>
          <p:cNvSpPr txBox="1"/>
          <p:nvPr/>
        </p:nvSpPr>
        <p:spPr>
          <a:xfrm>
            <a:off x="6583360" y="3744147"/>
            <a:ext cx="17413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Art &amp; Crafts</a:t>
            </a:r>
            <a:endParaRPr lang="he-IL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002484-3509-A211-626A-BAA2DEDAF20E}"/>
              </a:ext>
            </a:extLst>
          </p:cNvPr>
          <p:cNvSpPr txBox="1"/>
          <p:nvPr/>
        </p:nvSpPr>
        <p:spPr>
          <a:xfrm>
            <a:off x="7928714" y="3728006"/>
            <a:ext cx="17413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/>
              <a:t>Electronics</a:t>
            </a:r>
            <a:endParaRPr lang="he-IL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EC07DC-B93B-F5DA-F865-DD07B9307B21}"/>
              </a:ext>
            </a:extLst>
          </p:cNvPr>
          <p:cNvSpPr txBox="1"/>
          <p:nvPr/>
        </p:nvSpPr>
        <p:spPr>
          <a:xfrm>
            <a:off x="9804157" y="3714426"/>
            <a:ext cx="22722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Sports &amp; Outdoors</a:t>
            </a:r>
            <a:endParaRPr lang="he-IL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C0105D-2D83-486A-C73F-4D9FFDEC3295}"/>
              </a:ext>
            </a:extLst>
          </p:cNvPr>
          <p:cNvSpPr txBox="1"/>
          <p:nvPr/>
        </p:nvSpPr>
        <p:spPr>
          <a:xfrm>
            <a:off x="9883227" y="2383571"/>
            <a:ext cx="1913901" cy="8617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>
                <a:latin typeface="Century Gothic" panose="020B0502020202020204" pitchFamily="34" charset="0"/>
              </a:rPr>
              <a:t>Games</a:t>
            </a:r>
          </a:p>
          <a:p>
            <a:endParaRPr lang="en-US" sz="1400" b="1"/>
          </a:p>
          <a:p>
            <a:endParaRPr lang="he-IL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5AA1146-2D21-EC2A-9121-D0DF9598F588}"/>
              </a:ext>
            </a:extLst>
          </p:cNvPr>
          <p:cNvCxnSpPr>
            <a:cxnSpLocks/>
          </p:cNvCxnSpPr>
          <p:nvPr/>
        </p:nvCxnSpPr>
        <p:spPr>
          <a:xfrm>
            <a:off x="7823972" y="2506682"/>
            <a:ext cx="947166" cy="103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C6F529A-0067-55A2-D026-F34D1858D6D7}"/>
              </a:ext>
            </a:extLst>
          </p:cNvPr>
          <p:cNvCxnSpPr>
            <a:cxnSpLocks/>
          </p:cNvCxnSpPr>
          <p:nvPr/>
        </p:nvCxnSpPr>
        <p:spPr>
          <a:xfrm>
            <a:off x="8141876" y="2201662"/>
            <a:ext cx="2058567" cy="1341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DFEDA0B-0955-FA3C-5232-779C60B2D37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141876" y="1892658"/>
            <a:ext cx="2289386" cy="649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FB0729-5142-47BF-F8FC-37A193F5A86F}"/>
              </a:ext>
            </a:extLst>
          </p:cNvPr>
          <p:cNvSpPr txBox="1"/>
          <p:nvPr/>
        </p:nvSpPr>
        <p:spPr>
          <a:xfrm>
            <a:off x="4607945" y="4981819"/>
            <a:ext cx="148805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/>
              <a:t>2017</a:t>
            </a:r>
            <a:endParaRPr lang="he-IL" sz="2800" b="1" dirty="0"/>
          </a:p>
        </p:txBody>
      </p:sp>
      <p:pic>
        <p:nvPicPr>
          <p:cNvPr id="23" name="Picture 22" descr="Graphical user interface">
            <a:extLst>
              <a:ext uri="{FF2B5EF4-FFF2-40B4-BE49-F238E27FC236}">
                <a16:creationId xmlns:a16="http://schemas.microsoft.com/office/drawing/2014/main" id="{023445C7-B25B-92D1-A56F-4A4F88B4A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0" y="5088526"/>
            <a:ext cx="2445236" cy="1268081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6DF04D32-3AE7-4B54-9C8A-884A2E33F31C}"/>
              </a:ext>
            </a:extLst>
          </p:cNvPr>
          <p:cNvSpPr/>
          <p:nvPr/>
        </p:nvSpPr>
        <p:spPr>
          <a:xfrm>
            <a:off x="2694881" y="5139450"/>
            <a:ext cx="2082189" cy="207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59D7E-6A49-2214-70CA-C1285D841EC7}"/>
              </a:ext>
            </a:extLst>
          </p:cNvPr>
          <p:cNvSpPr txBox="1"/>
          <p:nvPr/>
        </p:nvSpPr>
        <p:spPr>
          <a:xfrm>
            <a:off x="-96627" y="4732273"/>
            <a:ext cx="271251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u="sng">
                <a:latin typeface="Century Gothic" panose="020B0502020202020204" pitchFamily="34" charset="0"/>
              </a:rPr>
              <a:t>Range of Months by Year</a:t>
            </a:r>
            <a:endParaRPr lang="he-IL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4AA2198-4803-F0F8-99B5-E40DEEA5067E}"/>
              </a:ext>
            </a:extLst>
          </p:cNvPr>
          <p:cNvSpPr/>
          <p:nvPr/>
        </p:nvSpPr>
        <p:spPr>
          <a:xfrm>
            <a:off x="5746076" y="5155295"/>
            <a:ext cx="1707959" cy="176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E863AD-8AF2-1D2B-9243-50295D78C0E1}"/>
              </a:ext>
            </a:extLst>
          </p:cNvPr>
          <p:cNvSpPr txBox="1"/>
          <p:nvPr/>
        </p:nvSpPr>
        <p:spPr>
          <a:xfrm>
            <a:off x="7401664" y="5048467"/>
            <a:ext cx="24024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>
                <a:latin typeface="Century Gothic" panose="020B0502020202020204" pitchFamily="34" charset="0"/>
              </a:rPr>
              <a:t>Have12 Months</a:t>
            </a:r>
            <a:endParaRPr lang="he-IL" b="1" dirty="0">
              <a:latin typeface="Century Gothic" panose="020B0502020202020204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9FB153F-101C-4475-9822-D1A349BF18F9}"/>
              </a:ext>
            </a:extLst>
          </p:cNvPr>
          <p:cNvSpPr/>
          <p:nvPr/>
        </p:nvSpPr>
        <p:spPr>
          <a:xfrm>
            <a:off x="2694880" y="5722566"/>
            <a:ext cx="2082189" cy="207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281B38-D0CB-4795-6E58-2EDD2A94C2A9}"/>
              </a:ext>
            </a:extLst>
          </p:cNvPr>
          <p:cNvSpPr txBox="1"/>
          <p:nvPr/>
        </p:nvSpPr>
        <p:spPr>
          <a:xfrm>
            <a:off x="4777069" y="5505038"/>
            <a:ext cx="101246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/>
              <a:t>2018</a:t>
            </a:r>
            <a:endParaRPr lang="he-IL" sz="2800" b="1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8DCF130D-6545-FF26-A67F-0FCB3F6D17E0}"/>
              </a:ext>
            </a:extLst>
          </p:cNvPr>
          <p:cNvSpPr/>
          <p:nvPr/>
        </p:nvSpPr>
        <p:spPr>
          <a:xfrm>
            <a:off x="5783217" y="5650278"/>
            <a:ext cx="1670818" cy="176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66E6A3-5269-5F1A-9FF4-249DC19A2E55}"/>
              </a:ext>
            </a:extLst>
          </p:cNvPr>
          <p:cNvSpPr txBox="1"/>
          <p:nvPr/>
        </p:nvSpPr>
        <p:spPr>
          <a:xfrm>
            <a:off x="7618722" y="5573776"/>
            <a:ext cx="18783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>
                <a:latin typeface="Century Gothic" panose="020B0502020202020204" pitchFamily="34" charset="0"/>
              </a:rPr>
              <a:t>Have 9 Months</a:t>
            </a:r>
            <a:endParaRPr lang="he-IL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50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944D2662-0D2A-9397-B480-00BAE3A4CAC8}"/>
              </a:ext>
            </a:extLst>
          </p:cNvPr>
          <p:cNvSpPr txBox="1"/>
          <p:nvPr/>
        </p:nvSpPr>
        <p:spPr>
          <a:xfrm>
            <a:off x="318715" y="4940705"/>
            <a:ext cx="5887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" dirty="0"/>
              <a:t>Comparison</a:t>
            </a:r>
            <a:r>
              <a:rPr lang="en-US" dirty="0"/>
              <a:t> between three first quarters of every year</a:t>
            </a:r>
          </a:p>
          <a:p>
            <a:endParaRPr lang="en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AC0572D-4E63-275C-C373-1535855005E7}"/>
              </a:ext>
            </a:extLst>
          </p:cNvPr>
          <p:cNvSpPr txBox="1"/>
          <p:nvPr/>
        </p:nvSpPr>
        <p:spPr>
          <a:xfrm>
            <a:off x="-101924" y="301999"/>
            <a:ext cx="381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Locations profit comparisons :</a:t>
            </a:r>
            <a:endParaRPr lang="en-IL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7C600C-319A-3C49-76F0-7CF6A1FC9EAE}"/>
              </a:ext>
            </a:extLst>
          </p:cNvPr>
          <p:cNvSpPr txBox="1"/>
          <p:nvPr/>
        </p:nvSpPr>
        <p:spPr>
          <a:xfrm>
            <a:off x="318715" y="5767812"/>
            <a:ext cx="99083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As we can see in the graph the airport stores earn 50% more then their proportion in store sections </a:t>
            </a:r>
            <a:endParaRPr lang="he-IL" dirty="0"/>
          </a:p>
        </p:txBody>
      </p:sp>
      <p:graphicFrame>
        <p:nvGraphicFramePr>
          <p:cNvPr id="6" name="תרשים 5">
            <a:extLst>
              <a:ext uri="{FF2B5EF4-FFF2-40B4-BE49-F238E27FC236}">
                <a16:creationId xmlns:a16="http://schemas.microsoft.com/office/drawing/2014/main" id="{9A265E66-A8F8-3956-A614-327D687291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2762549"/>
              </p:ext>
            </p:extLst>
          </p:nvPr>
        </p:nvGraphicFramePr>
        <p:xfrm>
          <a:off x="888521" y="852108"/>
          <a:ext cx="10291313" cy="3907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718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EC15552C-32F7-EC1B-9413-663E1DC8EA4C}"/>
              </a:ext>
            </a:extLst>
          </p:cNvPr>
          <p:cNvSpPr txBox="1"/>
          <p:nvPr/>
        </p:nvSpPr>
        <p:spPr>
          <a:xfrm>
            <a:off x="3116432" y="0"/>
            <a:ext cx="577991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/>
              <a:t>Best Location for a New Store in the chain:</a:t>
            </a:r>
            <a:endParaRPr lang="he-IL" sz="2400" b="1" u="sng" dirty="0"/>
          </a:p>
        </p:txBody>
      </p:sp>
      <p:graphicFrame>
        <p:nvGraphicFramePr>
          <p:cNvPr id="3" name="תרשים 2">
            <a:extLst>
              <a:ext uri="{FF2B5EF4-FFF2-40B4-BE49-F238E27FC236}">
                <a16:creationId xmlns:a16="http://schemas.microsoft.com/office/drawing/2014/main" id="{005742C6-E0CA-F6FC-5951-0C6F0C5E88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941506"/>
              </p:ext>
            </p:extLst>
          </p:nvPr>
        </p:nvGraphicFramePr>
        <p:xfrm>
          <a:off x="176211" y="764030"/>
          <a:ext cx="6125977" cy="3115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FC73E812-128B-170D-A43E-B8AE4288340C}"/>
              </a:ext>
            </a:extLst>
          </p:cNvPr>
          <p:cNvCxnSpPr>
            <a:cxnSpLocks/>
          </p:cNvCxnSpPr>
          <p:nvPr/>
        </p:nvCxnSpPr>
        <p:spPr>
          <a:xfrm>
            <a:off x="6096000" y="2047875"/>
            <a:ext cx="228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374E087E-77D7-15D3-1028-CDFEB0747852}"/>
              </a:ext>
            </a:extLst>
          </p:cNvPr>
          <p:cNvSpPr txBox="1"/>
          <p:nvPr/>
        </p:nvSpPr>
        <p:spPr>
          <a:xfrm>
            <a:off x="5602781" y="1167795"/>
            <a:ext cx="327678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In the Data there are only 3 stores in Airport locations</a:t>
            </a:r>
            <a:endParaRPr lang="he-IL" b="1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EECFA22C-E363-43D9-FBC5-16B84A9947D1}"/>
              </a:ext>
            </a:extLst>
          </p:cNvPr>
          <p:cNvSpPr txBox="1"/>
          <p:nvPr/>
        </p:nvSpPr>
        <p:spPr>
          <a:xfrm>
            <a:off x="9165132" y="1327186"/>
            <a:ext cx="219075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US" dirty="0"/>
              <a:t>Cuidad de Mexico 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US" dirty="0"/>
              <a:t>Guadalajara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US" dirty="0"/>
              <a:t>Monterrey</a:t>
            </a:r>
            <a:endParaRPr lang="he-IL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A1F1D2A3-F220-16E2-91C3-C8BB0C67A267}"/>
              </a:ext>
            </a:extLst>
          </p:cNvPr>
          <p:cNvSpPr txBox="1"/>
          <p:nvPr/>
        </p:nvSpPr>
        <p:spPr>
          <a:xfrm>
            <a:off x="5850384" y="3879541"/>
            <a:ext cx="3359089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/>
              <a:t>Do you know that Mexico has more than </a:t>
            </a:r>
            <a:r>
              <a:rPr lang="en-US" sz="2400" b="1" dirty="0"/>
              <a:t>50 different  International Airports </a:t>
            </a:r>
            <a:r>
              <a:rPr lang="en-US" sz="2400" dirty="0"/>
              <a:t>? </a:t>
            </a:r>
            <a:endParaRPr lang="he-IL" sz="2400" dirty="0"/>
          </a:p>
        </p:txBody>
      </p: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ADCDD4C2-7CF9-8BE4-C799-7A2FD748B6CE}"/>
              </a:ext>
            </a:extLst>
          </p:cNvPr>
          <p:cNvCxnSpPr>
            <a:cxnSpLocks/>
          </p:cNvCxnSpPr>
          <p:nvPr/>
        </p:nvCxnSpPr>
        <p:spPr>
          <a:xfrm flipH="1">
            <a:off x="7670307" y="2485748"/>
            <a:ext cx="1660124" cy="139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פרצוף חושב אמוג'י 🤔">
            <a:extLst>
              <a:ext uri="{FF2B5EF4-FFF2-40B4-BE49-F238E27FC236}">
                <a16:creationId xmlns:a16="http://schemas.microsoft.com/office/drawing/2014/main" id="{3E112312-95F0-9201-ADA5-579556F56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773" y="4303810"/>
            <a:ext cx="1411570" cy="109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27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7F0627F-0136-C47C-4BBD-D8D0014D6871}"/>
              </a:ext>
            </a:extLst>
          </p:cNvPr>
          <p:cNvSpPr txBox="1"/>
          <p:nvPr/>
        </p:nvSpPr>
        <p:spPr>
          <a:xfrm>
            <a:off x="280358" y="4970420"/>
            <a:ext cx="5611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The rank of Guadalajara goes up to the second place if we conclude the sales of airports</a:t>
            </a:r>
            <a:endParaRPr lang="en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4B0BED8B-9CA1-147D-70A7-DB3DAA8C3659}"/>
              </a:ext>
            </a:extLst>
          </p:cNvPr>
          <p:cNvSpPr txBox="1"/>
          <p:nvPr/>
        </p:nvSpPr>
        <p:spPr>
          <a:xfrm>
            <a:off x="2863970" y="422694"/>
            <a:ext cx="709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Cities ranking by profit with airport stores</a:t>
            </a:r>
            <a:endParaRPr lang="en-IL" b="1" u="sng" dirty="0"/>
          </a:p>
        </p:txBody>
      </p:sp>
      <p:graphicFrame>
        <p:nvGraphicFramePr>
          <p:cNvPr id="2" name="תרשים 1">
            <a:extLst>
              <a:ext uri="{FF2B5EF4-FFF2-40B4-BE49-F238E27FC236}">
                <a16:creationId xmlns:a16="http://schemas.microsoft.com/office/drawing/2014/main" id="{78642845-9B32-2A4E-4FB1-EB8F9AABC1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6062354"/>
              </p:ext>
            </p:extLst>
          </p:nvPr>
        </p:nvGraphicFramePr>
        <p:xfrm>
          <a:off x="750497" y="923027"/>
          <a:ext cx="10895163" cy="4428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9321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E453FBE8-B35C-AAD0-19C2-F120AE053BBA}"/>
              </a:ext>
            </a:extLst>
          </p:cNvPr>
          <p:cNvSpPr txBox="1"/>
          <p:nvPr/>
        </p:nvSpPr>
        <p:spPr>
          <a:xfrm>
            <a:off x="4840941" y="448235"/>
            <a:ext cx="43658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dirty="0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D7E88189-55EA-E23E-A027-4994B0E94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636185"/>
              </p:ext>
            </p:extLst>
          </p:nvPr>
        </p:nvGraphicFramePr>
        <p:xfrm>
          <a:off x="955671" y="1319893"/>
          <a:ext cx="9870056" cy="25524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4012">
                  <a:extLst>
                    <a:ext uri="{9D8B030D-6E8A-4147-A177-3AD203B41FA5}">
                      <a16:colId xmlns:a16="http://schemas.microsoft.com/office/drawing/2014/main" val="2929554072"/>
                    </a:ext>
                  </a:extLst>
                </a:gridCol>
                <a:gridCol w="2796515">
                  <a:extLst>
                    <a:ext uri="{9D8B030D-6E8A-4147-A177-3AD203B41FA5}">
                      <a16:colId xmlns:a16="http://schemas.microsoft.com/office/drawing/2014/main" val="1586470966"/>
                    </a:ext>
                  </a:extLst>
                </a:gridCol>
                <a:gridCol w="5099529">
                  <a:extLst>
                    <a:ext uri="{9D8B030D-6E8A-4147-A177-3AD203B41FA5}">
                      <a16:colId xmlns:a16="http://schemas.microsoft.com/office/drawing/2014/main" val="4085389140"/>
                    </a:ext>
                  </a:extLst>
                </a:gridCol>
              </a:tblGrid>
              <a:tr h="6978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City :</a:t>
                      </a:r>
                      <a:r>
                        <a:rPr lang="en-IL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L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City residents :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Yearly airport passengers traffic :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9481846"/>
                  </a:ext>
                </a:extLst>
              </a:tr>
              <a:tr h="3855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Cancun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915,000</a:t>
                      </a:r>
                      <a:endParaRPr lang="en-IL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25,000,000</a:t>
                      </a:r>
                      <a:endParaRPr lang="en-IL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6644442"/>
                  </a:ext>
                </a:extLst>
              </a:tr>
              <a:tr h="3855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Tijuana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2,050,000</a:t>
                      </a:r>
                      <a:endParaRPr lang="en-IL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7,800,000</a:t>
                      </a:r>
                      <a:endParaRPr lang="en-IL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5060560"/>
                  </a:ext>
                </a:extLst>
              </a:tr>
              <a:tr h="3855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</a:rPr>
                        <a:t>Hermasilo</a:t>
                      </a:r>
                      <a:endParaRPr lang="en-US" sz="2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2000" u="none" strike="noStrike">
                          <a:solidFill>
                            <a:schemeClr val="tx1"/>
                          </a:solidFill>
                          <a:effectLst/>
                        </a:rPr>
                        <a:t>6,115,000</a:t>
                      </a:r>
                      <a:endParaRPr lang="en-IL" sz="2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2000" u="none" strike="noStrike">
                          <a:solidFill>
                            <a:schemeClr val="tx1"/>
                          </a:solidFill>
                          <a:effectLst/>
                        </a:rPr>
                        <a:t>2,700,000</a:t>
                      </a:r>
                      <a:endParaRPr lang="en-IL" sz="2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1606610"/>
                  </a:ext>
                </a:extLst>
              </a:tr>
              <a:tr h="6978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Guanajuato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6,120,000</a:t>
                      </a:r>
                      <a:endParaRPr lang="en-IL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250,000</a:t>
                      </a:r>
                      <a:endParaRPr lang="en-IL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0405276"/>
                  </a:ext>
                </a:extLst>
              </a:tr>
            </a:tbl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8259FAD-21D7-EC5D-8D44-B499ED828B31}"/>
              </a:ext>
            </a:extLst>
          </p:cNvPr>
          <p:cNvSpPr txBox="1"/>
          <p:nvPr/>
        </p:nvSpPr>
        <p:spPr>
          <a:xfrm>
            <a:off x="1526875" y="646981"/>
            <a:ext cx="911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Possible cities to open a new store in the airport :</a:t>
            </a:r>
            <a:endParaRPr lang="en-IL" b="1" u="sng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1129E2A-B77A-58A2-C58A-3FC6C5615049}"/>
              </a:ext>
            </a:extLst>
          </p:cNvPr>
          <p:cNvSpPr txBox="1"/>
          <p:nvPr/>
        </p:nvSpPr>
        <p:spPr>
          <a:xfrm>
            <a:off x="383907" y="4214667"/>
            <a:ext cx="91181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 err="1"/>
              <a:t>Hermasilo</a:t>
            </a:r>
            <a:r>
              <a:rPr lang="en-US" sz="2000" dirty="0"/>
              <a:t> and Guanajuato has three stores each. None of them are not in airport locations.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In Cancun and Tijuana there are no stores at all.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The passengers traffic is due to the year 2018.</a:t>
            </a:r>
          </a:p>
          <a:p>
            <a:pPr algn="l" rtl="0"/>
            <a:endParaRPr lang="en-US" sz="20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https://en.wikipedia.org/wiki/List_of_the_busiest_airports_in_Mexico</a:t>
            </a:r>
            <a:endParaRPr lang="en-IL" sz="2000" dirty="0"/>
          </a:p>
        </p:txBody>
      </p:sp>
      <p:pic>
        <p:nvPicPr>
          <p:cNvPr id="1028" name="Picture 4" descr="שירות VIP בשדה התעופה - לחסוך זמן יקר בשדה - Pets2Fly">
            <a:extLst>
              <a:ext uri="{FF2B5EF4-FFF2-40B4-BE49-F238E27FC236}">
                <a16:creationId xmlns:a16="http://schemas.microsoft.com/office/drawing/2014/main" id="{13AA23A5-C72D-A76F-8272-2ACB42521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921" y="4876387"/>
            <a:ext cx="30099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23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תרשים 1">
            <a:extLst>
              <a:ext uri="{FF2B5EF4-FFF2-40B4-BE49-F238E27FC236}">
                <a16:creationId xmlns:a16="http://schemas.microsoft.com/office/drawing/2014/main" id="{D0038591-164F-4E85-B9D1-684B99D5F9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6388281"/>
              </p:ext>
            </p:extLst>
          </p:nvPr>
        </p:nvGraphicFramePr>
        <p:xfrm>
          <a:off x="1891553" y="708212"/>
          <a:ext cx="10148047" cy="3942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FA70498-3F47-15A8-40C0-6B8B20F9CA51}"/>
              </a:ext>
            </a:extLst>
          </p:cNvPr>
          <p:cNvSpPr txBox="1"/>
          <p:nvPr/>
        </p:nvSpPr>
        <p:spPr>
          <a:xfrm>
            <a:off x="513272" y="5042140"/>
            <a:ext cx="470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" b="1" dirty="0"/>
              <a:t>Comparison</a:t>
            </a:r>
            <a:r>
              <a:rPr lang="en-US" b="1" dirty="0"/>
              <a:t> between three first quarters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We can see changes in sales  by segments compering different years 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7345301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666</Words>
  <Application>Microsoft Office PowerPoint</Application>
  <PresentationFormat>Widescreen</PresentationFormat>
  <Paragraphs>174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ערכת נושא Office</vt:lpstr>
      <vt:lpstr>WELCOME </vt:lpstr>
      <vt:lpstr>business questions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Rahav Haham</dc:creator>
  <cp:lastModifiedBy>Rahav Haham</cp:lastModifiedBy>
  <cp:revision>24</cp:revision>
  <dcterms:created xsi:type="dcterms:W3CDTF">2023-04-11T07:40:06Z</dcterms:created>
  <dcterms:modified xsi:type="dcterms:W3CDTF">2023-05-02T14:46:38Z</dcterms:modified>
</cp:coreProperties>
</file>