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66" r:id="rId12"/>
    <p:sldId id="265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5"/>
    <p:restoredTop sz="93706"/>
  </p:normalViewPr>
  <p:slideViewPr>
    <p:cSldViewPr snapToGrid="0" snapToObjects="1">
      <p:cViewPr varScale="1">
        <p:scale>
          <a:sx n="126" d="100"/>
          <a:sy n="12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robert/Documents/University/Capstone/Results/All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robert/Documents/University/Capstone/Results/All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robert/Documents/University/Capstone/Results/All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LinearOutput</a:t>
            </a:r>
            <a:r>
              <a:rPr lang="en-US" baseline="0"/>
              <a:t> in the X, Y, Z Direction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LinearOutput!$A$3:$A$13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LinearOutput!$J$3:$J$13</c:f>
              <c:numCache>
                <c:formatCode>General</c:formatCode>
                <c:ptCount val="11"/>
                <c:pt idx="0">
                  <c:v>1.677246343353726</c:v>
                </c:pt>
                <c:pt idx="1">
                  <c:v>1.613711555712839</c:v>
                </c:pt>
                <c:pt idx="2">
                  <c:v>1.5563849463729</c:v>
                </c:pt>
                <c:pt idx="3">
                  <c:v>1.512176596347953</c:v>
                </c:pt>
                <c:pt idx="4">
                  <c:v>1.478748240748406</c:v>
                </c:pt>
                <c:pt idx="5">
                  <c:v>1.452314383348866</c:v>
                </c:pt>
                <c:pt idx="6">
                  <c:v>1.431789255586799</c:v>
                </c:pt>
                <c:pt idx="7">
                  <c:v>1.413993368562843</c:v>
                </c:pt>
                <c:pt idx="8">
                  <c:v>1.399575988017053</c:v>
                </c:pt>
                <c:pt idx="9">
                  <c:v>1.38748318413579</c:v>
                </c:pt>
                <c:pt idx="10">
                  <c:v>1.377275836914576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LinearOutput!$A$3:$A$13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LinearOutput!$J$15:$J$25</c:f>
              <c:numCache>
                <c:formatCode>General</c:formatCode>
                <c:ptCount val="11"/>
                <c:pt idx="0">
                  <c:v>1.676848451424489</c:v>
                </c:pt>
                <c:pt idx="1">
                  <c:v>1.609458711280768</c:v>
                </c:pt>
                <c:pt idx="2">
                  <c:v>1.543519450324461</c:v>
                </c:pt>
                <c:pt idx="3">
                  <c:v>1.492938353323659</c:v>
                </c:pt>
                <c:pt idx="4">
                  <c:v>1.455050009641423</c:v>
                </c:pt>
                <c:pt idx="5">
                  <c:v>1.425019430459959</c:v>
                </c:pt>
                <c:pt idx="6">
                  <c:v>1.400453047527818</c:v>
                </c:pt>
                <c:pt idx="7">
                  <c:v>1.381045858841333</c:v>
                </c:pt>
                <c:pt idx="8">
                  <c:v>1.365514343846332</c:v>
                </c:pt>
                <c:pt idx="9">
                  <c:v>1.351364009895299</c:v>
                </c:pt>
                <c:pt idx="10">
                  <c:v>1.339374781832991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LinearOutput!$A$3:$A$13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LinearOutput!$J$27:$J$37</c:f>
              <c:numCache>
                <c:formatCode>General</c:formatCode>
                <c:ptCount val="11"/>
                <c:pt idx="0">
                  <c:v>1.675739044760483</c:v>
                </c:pt>
                <c:pt idx="1">
                  <c:v>1.609003629794146</c:v>
                </c:pt>
                <c:pt idx="2">
                  <c:v>1.548664419356402</c:v>
                </c:pt>
                <c:pt idx="3">
                  <c:v>1.500046758590592</c:v>
                </c:pt>
                <c:pt idx="4">
                  <c:v>1.463742032245969</c:v>
                </c:pt>
                <c:pt idx="5">
                  <c:v>1.434483429715302</c:v>
                </c:pt>
                <c:pt idx="6">
                  <c:v>1.411479342196339</c:v>
                </c:pt>
                <c:pt idx="7">
                  <c:v>1.392398049066092</c:v>
                </c:pt>
                <c:pt idx="8">
                  <c:v>1.376526341760897</c:v>
                </c:pt>
                <c:pt idx="9">
                  <c:v>1.36363674524817</c:v>
                </c:pt>
                <c:pt idx="10">
                  <c:v>1.352310678721274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5623632"/>
        <c:axId val="-1378896"/>
      </c:scatterChart>
      <c:valAx>
        <c:axId val="-9562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78896"/>
        <c:crosses val="autoZero"/>
        <c:crossBetween val="midCat"/>
      </c:valAx>
      <c:valAx>
        <c:axId val="-1378896"/>
        <c:scaling>
          <c:orientation val="minMax"/>
          <c:min val="1.3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623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Circular Output X, Y, Z Direction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CircularOutput!$A$3:$A$13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CircularOutput!$J$3:$J$13</c:f>
              <c:numCache>
                <c:formatCode>General</c:formatCode>
                <c:ptCount val="11"/>
                <c:pt idx="0">
                  <c:v>1.674784056613591</c:v>
                </c:pt>
                <c:pt idx="1">
                  <c:v>1.611217420817777</c:v>
                </c:pt>
                <c:pt idx="2">
                  <c:v>1.552369794735638</c:v>
                </c:pt>
                <c:pt idx="3">
                  <c:v>1.508376813851465</c:v>
                </c:pt>
                <c:pt idx="4">
                  <c:v>1.475062044007669</c:v>
                </c:pt>
                <c:pt idx="5">
                  <c:v>1.448745549391405</c:v>
                </c:pt>
                <c:pt idx="6">
                  <c:v>1.427760498586786</c:v>
                </c:pt>
                <c:pt idx="7">
                  <c:v>1.411272546645556</c:v>
                </c:pt>
                <c:pt idx="8">
                  <c:v>1.397646300177334</c:v>
                </c:pt>
                <c:pt idx="9">
                  <c:v>1.385455269808729</c:v>
                </c:pt>
                <c:pt idx="10">
                  <c:v>1.375262482060578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CircularOutput!$A$3:$A$13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CircularOutput!$J$15:$J$25</c:f>
              <c:numCache>
                <c:formatCode>General</c:formatCode>
                <c:ptCount val="11"/>
                <c:pt idx="0">
                  <c:v>1.673548232810516</c:v>
                </c:pt>
                <c:pt idx="1">
                  <c:v>1.607394808077246</c:v>
                </c:pt>
                <c:pt idx="2">
                  <c:v>1.542268600231275</c:v>
                </c:pt>
                <c:pt idx="3">
                  <c:v>1.492450348245016</c:v>
                </c:pt>
                <c:pt idx="4">
                  <c:v>1.454984124856537</c:v>
                </c:pt>
                <c:pt idx="5">
                  <c:v>1.425211296206822</c:v>
                </c:pt>
                <c:pt idx="6">
                  <c:v>1.401792922294651</c:v>
                </c:pt>
                <c:pt idx="7">
                  <c:v>1.382513400959895</c:v>
                </c:pt>
                <c:pt idx="8">
                  <c:v>1.3662176439514</c:v>
                </c:pt>
                <c:pt idx="9">
                  <c:v>1.352401334263687</c:v>
                </c:pt>
                <c:pt idx="10">
                  <c:v>1.341179164370484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CircularOutput!$A$3:$A$13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CircularOutput!$J$27:$J$37</c:f>
              <c:numCache>
                <c:formatCode>General</c:formatCode>
                <c:ptCount val="11"/>
                <c:pt idx="0">
                  <c:v>1.423897730019924</c:v>
                </c:pt>
                <c:pt idx="1">
                  <c:v>1.389172610168357</c:v>
                </c:pt>
                <c:pt idx="2">
                  <c:v>1.366424588884343</c:v>
                </c:pt>
                <c:pt idx="3">
                  <c:v>1.347405988401081</c:v>
                </c:pt>
                <c:pt idx="4">
                  <c:v>1.332390834195888</c:v>
                </c:pt>
                <c:pt idx="5">
                  <c:v>1.320039040283112</c:v>
                </c:pt>
                <c:pt idx="6">
                  <c:v>1.310563800724878</c:v>
                </c:pt>
                <c:pt idx="7">
                  <c:v>1.301827770057121</c:v>
                </c:pt>
                <c:pt idx="8">
                  <c:v>1.294841958278678</c:v>
                </c:pt>
                <c:pt idx="9">
                  <c:v>1.288585089848002</c:v>
                </c:pt>
                <c:pt idx="10">
                  <c:v>1.283401840041335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340976"/>
        <c:axId val="-694928"/>
      </c:scatterChart>
      <c:valAx>
        <c:axId val="-8340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94928"/>
        <c:crosses val="autoZero"/>
        <c:crossBetween val="midCat"/>
      </c:valAx>
      <c:valAx>
        <c:axId val="-694928"/>
        <c:scaling>
          <c:orientation val="minMax"/>
          <c:min val="1.2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40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Twice</a:t>
            </a:r>
            <a:r>
              <a:rPr lang="en-US" baseline="0"/>
              <a:t> the Magnetic Field X, Y, Z Direction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'2B'!$A$3:$A$13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'2B'!$J$3:$J$13</c:f>
              <c:numCache>
                <c:formatCode>General</c:formatCode>
                <c:ptCount val="11"/>
                <c:pt idx="0">
                  <c:v>1.67675339954354</c:v>
                </c:pt>
                <c:pt idx="1">
                  <c:v>1.557162994901687</c:v>
                </c:pt>
                <c:pt idx="2">
                  <c:v>1.486302314674318</c:v>
                </c:pt>
                <c:pt idx="3">
                  <c:v>1.441727687374808</c:v>
                </c:pt>
                <c:pt idx="4">
                  <c:v>1.410933614961789</c:v>
                </c:pt>
                <c:pt idx="5">
                  <c:v>1.387792638658495</c:v>
                </c:pt>
                <c:pt idx="6">
                  <c:v>1.369772367910737</c:v>
                </c:pt>
                <c:pt idx="7">
                  <c:v>1.355523226910457</c:v>
                </c:pt>
                <c:pt idx="8">
                  <c:v>1.34359351782412</c:v>
                </c:pt>
                <c:pt idx="9">
                  <c:v>1.333407522813265</c:v>
                </c:pt>
                <c:pt idx="10">
                  <c:v>1.324573920694734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'2B'!$A$3:$A$13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'2B'!$J$15:$J$25</c:f>
              <c:numCache>
                <c:formatCode>General</c:formatCode>
                <c:ptCount val="11"/>
                <c:pt idx="0">
                  <c:v>1.675969385421906</c:v>
                </c:pt>
                <c:pt idx="1">
                  <c:v>1.543488677319222</c:v>
                </c:pt>
                <c:pt idx="2">
                  <c:v>1.462610211754894</c:v>
                </c:pt>
                <c:pt idx="3">
                  <c:v>1.412359746526365</c:v>
                </c:pt>
                <c:pt idx="4">
                  <c:v>1.377261091787357</c:v>
                </c:pt>
                <c:pt idx="5">
                  <c:v>1.351826802597107</c:v>
                </c:pt>
                <c:pt idx="6">
                  <c:v>1.331971830985915</c:v>
                </c:pt>
                <c:pt idx="7">
                  <c:v>1.31710096931836</c:v>
                </c:pt>
                <c:pt idx="8">
                  <c:v>1.304869577714436</c:v>
                </c:pt>
                <c:pt idx="9">
                  <c:v>1.294658894645941</c:v>
                </c:pt>
                <c:pt idx="10">
                  <c:v>1.285967029813132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'2B'!$A$3:$A$13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'2B'!$J$27:$J$37</c:f>
              <c:numCache>
                <c:formatCode>General</c:formatCode>
                <c:ptCount val="11"/>
                <c:pt idx="0">
                  <c:v>1.675620667253275</c:v>
                </c:pt>
                <c:pt idx="1">
                  <c:v>1.548382370239822</c:v>
                </c:pt>
                <c:pt idx="2">
                  <c:v>1.469567533182559</c:v>
                </c:pt>
                <c:pt idx="3">
                  <c:v>1.419714939453456</c:v>
                </c:pt>
                <c:pt idx="4">
                  <c:v>1.38601686785181</c:v>
                </c:pt>
                <c:pt idx="5">
                  <c:v>1.361312774162953</c:v>
                </c:pt>
                <c:pt idx="6">
                  <c:v>1.342431538309127</c:v>
                </c:pt>
                <c:pt idx="7">
                  <c:v>1.327488428668468</c:v>
                </c:pt>
                <c:pt idx="8">
                  <c:v>1.31473001916885</c:v>
                </c:pt>
                <c:pt idx="9">
                  <c:v>1.304606347462283</c:v>
                </c:pt>
                <c:pt idx="10">
                  <c:v>1.296300004621143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862960"/>
        <c:axId val="-1040896"/>
      </c:scatterChart>
      <c:valAx>
        <c:axId val="-78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0896"/>
        <c:crosses val="autoZero"/>
        <c:crossBetween val="midCat"/>
      </c:valAx>
      <c:valAx>
        <c:axId val="-1040896"/>
        <c:scaling>
          <c:orientation val="minMax"/>
          <c:min val="1.2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703A-2303-AF40-9711-F5B5D14C90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1656-8E9E-654B-B652-8837CF43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complex electric field with components parallel and perpendicular to the previous scattering plane,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complex electric field with components parallel and perpendicular to the present scattering plane,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amplitude scattering matrix dependent on the scattering angle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incoming propagation direction and outgoing propagation direction, and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rotation matrix dependent on the angle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incoming perpendicular electric field component and the outgoing perpendicular electric field component.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rotation matrix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rotates the reference frame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degrees azimuthally to align the incoming perpendicular electric field component to the normal of the present scattering plane 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820F1-D3D3-5944-B1D2-6A743A2B3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properties of the scattering particle are contained in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matrix: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dependent on the refractive indices inside and outside the particle as well as the size of the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particle and the wavelength of the incident light.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820F1-D3D3-5944-B1D2-6A743A2B3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5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FF5F05-7F97-FC46-941A-7DD1F4484DA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EAD3D5-9669-5242-9596-AD0BC825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8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21.png"/><Relationship Id="rId5" Type="http://schemas.openxmlformats.org/officeDocument/2006/relationships/image" Target="NULL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14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Non-contact Detection of Glucose Concentration </a:t>
            </a:r>
            <a:r>
              <a:rPr lang="mr-IN" sz="5400" dirty="0" smtClean="0"/>
              <a:t>–</a:t>
            </a:r>
            <a:r>
              <a:rPr lang="en-US" sz="5400" dirty="0" smtClean="0"/>
              <a:t> Monte Carlo Simulation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R. Davis, M.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0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1" y="2133095"/>
            <a:ext cx="2984193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Varying the angle of rotation Due to Faraday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smtClean="0"/>
              <a:t>We accommodate for the Faraday rotation by adding a P factor to the already existing rotation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5569" y="4707808"/>
                <a:ext cx="8689304" cy="956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charset="0"/>
                      </a:rPr>
                      <m:t>𝛿</m:t>
                    </m:r>
                    <m:r>
                      <a:rPr lang="en-US" sz="4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4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44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4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y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sub>
                    </m:sSub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4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z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sub>
                    </m:sSub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569" y="4707808"/>
                <a:ext cx="8689304" cy="956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9" y="2640426"/>
            <a:ext cx="1054100" cy="55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692" y="2462218"/>
                <a:ext cx="4636887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92" y="2462218"/>
                <a:ext cx="4636887" cy="9251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9" y="1967326"/>
            <a:ext cx="4686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Faraday Rotation vs. Enhancement Factor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45634"/>
              </p:ext>
            </p:extLst>
          </p:nvPr>
        </p:nvGraphicFramePr>
        <p:xfrm>
          <a:off x="1286634" y="1448474"/>
          <a:ext cx="9147850" cy="512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Faraday Rotation vs. Enhancement Factor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6821"/>
              </p:ext>
            </p:extLst>
          </p:nvPr>
        </p:nvGraphicFramePr>
        <p:xfrm>
          <a:off x="1513211" y="1472750"/>
          <a:ext cx="8921273" cy="5102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Faraday Rotation vs. Enhancement Factor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970"/>
              </p:ext>
            </p:extLst>
          </p:nvPr>
        </p:nvGraphicFramePr>
        <p:xfrm>
          <a:off x="1756833" y="1456566"/>
          <a:ext cx="8406763" cy="51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1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Invasive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25 million people in the population have diabetes, however, no good solutions currently exist that allow for glucose detection through none invasive means</a:t>
            </a:r>
          </a:p>
          <a:p>
            <a:r>
              <a:rPr lang="en-US" dirty="0" smtClean="0"/>
              <a:t>Using light we can simulate the detection in a substance such as glucose to be able to determine how effect it would be detect the concentration in the body</a:t>
            </a:r>
            <a:endParaRPr lang="en-US" dirty="0"/>
          </a:p>
          <a:p>
            <a:r>
              <a:rPr lang="en-US" dirty="0" smtClean="0"/>
              <a:t>We want to tackle this problem using the Monte Carlo method to simulate a non-invasive solution.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Monte Carlo Simulation?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way to simulate different scenarios of events, and way in which you control a single variable and vary it, while the rest of the data is randomized.</a:t>
            </a:r>
          </a:p>
          <a:p>
            <a:endParaRPr lang="en-US" dirty="0"/>
          </a:p>
          <a:p>
            <a:r>
              <a:rPr lang="en-US" dirty="0" smtClean="0"/>
              <a:t>In our case we explore the EMC </a:t>
            </a:r>
            <a:r>
              <a:rPr lang="mr-IN" dirty="0" smtClean="0"/>
              <a:t>–</a:t>
            </a:r>
            <a:r>
              <a:rPr lang="en-US" dirty="0" smtClean="0"/>
              <a:t> Electric field Monte Carlo -  which is one special kind of the </a:t>
            </a:r>
            <a:r>
              <a:rPr lang="en-US" dirty="0"/>
              <a:t>s</a:t>
            </a:r>
            <a:r>
              <a:rPr lang="en-US" dirty="0" smtClean="0"/>
              <a:t>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08187" y="1816212"/>
            <a:ext cx="5805487" cy="4113212"/>
            <a:chOff x="157" y="1041"/>
            <a:chExt cx="3657" cy="2591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7" y="1041"/>
              <a:ext cx="3657" cy="2591"/>
            </a:xfrm>
            <a:prstGeom prst="roundRect">
              <a:avLst>
                <a:gd name="adj" fmla="val 37"/>
              </a:avLst>
            </a:prstGeom>
            <a:solidFill>
              <a:srgbClr val="FFFFFF"/>
            </a:solidFill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537" y="1167"/>
              <a:ext cx="3049" cy="2420"/>
              <a:chOff x="537" y="1167"/>
              <a:chExt cx="3049" cy="2420"/>
            </a:xfrm>
          </p:grpSpPr>
          <p:graphicFrame>
            <p:nvGraphicFramePr>
              <p:cNvPr id="7" name="Object 5"/>
              <p:cNvGraphicFramePr>
                <a:graphicFrameLocks noChangeAspect="1"/>
              </p:cNvGraphicFramePr>
              <p:nvPr/>
            </p:nvGraphicFramePr>
            <p:xfrm>
              <a:off x="3501" y="2293"/>
              <a:ext cx="5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r:id="rId4" imgW="72360" imgH="169560" progId="">
                      <p:embed/>
                    </p:oleObj>
                  </mc:Choice>
                  <mc:Fallback>
                    <p:oleObj r:id="rId4" imgW="72360" imgH="16956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1" y="2293"/>
                            <a:ext cx="51" cy="12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H="1">
                <a:off x="1842" y="2262"/>
                <a:ext cx="1603" cy="3"/>
              </a:xfrm>
              <a:prstGeom prst="line">
                <a:avLst/>
              </a:prstGeom>
              <a:noFill/>
              <a:ln w="18360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H="1">
                <a:off x="698" y="2262"/>
                <a:ext cx="1135" cy="810"/>
              </a:xfrm>
              <a:prstGeom prst="line">
                <a:avLst/>
              </a:prstGeom>
              <a:noFill/>
              <a:ln w="18360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8"/>
              <p:cNvSpPr>
                <a:spLocks noChangeArrowheads="1"/>
              </p:cNvSpPr>
              <p:nvPr/>
            </p:nvSpPr>
            <p:spPr bwMode="auto">
              <a:xfrm>
                <a:off x="2481" y="1401"/>
                <a:ext cx="482" cy="853"/>
              </a:xfrm>
              <a:custGeom>
                <a:avLst/>
                <a:gdLst>
                  <a:gd name="T0" fmla="*/ 0 w 2131"/>
                  <a:gd name="T1" fmla="*/ 3767 h 3768"/>
                  <a:gd name="T2" fmla="*/ 1522 w 2131"/>
                  <a:gd name="T3" fmla="*/ 1693 h 3768"/>
                  <a:gd name="T4" fmla="*/ 2130 w 2131"/>
                  <a:gd name="T5" fmla="*/ 3758 h 3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" h="3768">
                    <a:moveTo>
                      <a:pt x="0" y="3767"/>
                    </a:moveTo>
                    <a:cubicBezTo>
                      <a:pt x="651" y="2220"/>
                      <a:pt x="845" y="0"/>
                      <a:pt x="1522" y="1693"/>
                    </a:cubicBezTo>
                    <a:cubicBezTo>
                      <a:pt x="1834" y="2462"/>
                      <a:pt x="1775" y="2128"/>
                      <a:pt x="2130" y="3758"/>
                    </a:cubicBezTo>
                  </a:path>
                </a:pathLst>
              </a:custGeom>
              <a:noFill/>
              <a:ln w="1836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"/>
              <p:cNvSpPr>
                <a:spLocks noChangeArrowheads="1"/>
              </p:cNvSpPr>
              <p:nvPr/>
            </p:nvSpPr>
            <p:spPr bwMode="auto">
              <a:xfrm>
                <a:off x="2159" y="2189"/>
                <a:ext cx="828" cy="659"/>
              </a:xfrm>
              <a:custGeom>
                <a:avLst/>
                <a:gdLst>
                  <a:gd name="T0" fmla="*/ 3653 w 3654"/>
                  <a:gd name="T1" fmla="*/ 28 h 2911"/>
                  <a:gd name="T2" fmla="*/ 711 w 3654"/>
                  <a:gd name="T3" fmla="*/ 1368 h 2911"/>
                  <a:gd name="T4" fmla="*/ 1449 w 3654"/>
                  <a:gd name="T5" fmla="*/ 0 h 2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4" h="2911">
                    <a:moveTo>
                      <a:pt x="3653" y="28"/>
                    </a:moveTo>
                    <a:cubicBezTo>
                      <a:pt x="2551" y="1440"/>
                      <a:pt x="0" y="2910"/>
                      <a:pt x="711" y="1368"/>
                    </a:cubicBezTo>
                    <a:cubicBezTo>
                      <a:pt x="1201" y="232"/>
                      <a:pt x="988" y="721"/>
                      <a:pt x="1449" y="0"/>
                    </a:cubicBezTo>
                  </a:path>
                </a:pathLst>
              </a:custGeom>
              <a:noFill/>
              <a:ln w="18360" cap="flat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 noChangeArrowheads="1"/>
              </p:cNvSpPr>
              <p:nvPr/>
            </p:nvSpPr>
            <p:spPr bwMode="auto">
              <a:xfrm>
                <a:off x="971" y="2467"/>
                <a:ext cx="706" cy="674"/>
              </a:xfrm>
              <a:custGeom>
                <a:avLst/>
                <a:gdLst>
                  <a:gd name="T0" fmla="*/ 1741 w 3118"/>
                  <a:gd name="T1" fmla="*/ 0 h 2978"/>
                  <a:gd name="T2" fmla="*/ 2769 w 3118"/>
                  <a:gd name="T3" fmla="*/ 2247 h 2978"/>
                  <a:gd name="T4" fmla="*/ 2 w 3118"/>
                  <a:gd name="T5" fmla="*/ 1247 h 2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8" h="2978">
                    <a:moveTo>
                      <a:pt x="1741" y="0"/>
                    </a:moveTo>
                    <a:cubicBezTo>
                      <a:pt x="2709" y="2125"/>
                      <a:pt x="1958" y="539"/>
                      <a:pt x="2769" y="2247"/>
                    </a:cubicBezTo>
                    <a:cubicBezTo>
                      <a:pt x="3117" y="2977"/>
                      <a:pt x="0" y="1230"/>
                      <a:pt x="2" y="124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1"/>
              <p:cNvSpPr>
                <a:spLocks noChangeArrowheads="1"/>
              </p:cNvSpPr>
              <p:nvPr/>
            </p:nvSpPr>
            <p:spPr bwMode="auto">
              <a:xfrm>
                <a:off x="1047" y="1643"/>
                <a:ext cx="376" cy="1166"/>
              </a:xfrm>
              <a:custGeom>
                <a:avLst/>
                <a:gdLst>
                  <a:gd name="T0" fmla="*/ 0 w 1662"/>
                  <a:gd name="T1" fmla="*/ 5143 h 5144"/>
                  <a:gd name="T2" fmla="*/ 1125 w 1662"/>
                  <a:gd name="T3" fmla="*/ 1452 h 5144"/>
                  <a:gd name="T4" fmla="*/ 1661 w 1662"/>
                  <a:gd name="T5" fmla="*/ 3915 h 5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2" h="5144">
                    <a:moveTo>
                      <a:pt x="0" y="5143"/>
                    </a:moveTo>
                    <a:cubicBezTo>
                      <a:pt x="219" y="3467"/>
                      <a:pt x="627" y="0"/>
                      <a:pt x="1125" y="1452"/>
                    </a:cubicBezTo>
                    <a:cubicBezTo>
                      <a:pt x="1373" y="2229"/>
                      <a:pt x="1498" y="2594"/>
                      <a:pt x="1661" y="3915"/>
                    </a:cubicBezTo>
                  </a:path>
                </a:pathLst>
              </a:custGeom>
              <a:noFill/>
              <a:ln w="1836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V="1">
                <a:off x="2738" y="1648"/>
                <a:ext cx="0" cy="588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2612" y="1852"/>
                <a:ext cx="0" cy="399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2850" y="1848"/>
                <a:ext cx="1" cy="416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2304" y="2271"/>
                <a:ext cx="430" cy="428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H="1">
                <a:off x="2482" y="2267"/>
                <a:ext cx="369" cy="393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H="1">
                <a:off x="2308" y="2271"/>
                <a:ext cx="316" cy="306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V="1">
                <a:off x="1246" y="1893"/>
                <a:ext cx="0" cy="772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 flipV="1">
                <a:off x="1339" y="2110"/>
                <a:ext cx="4" cy="496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V="1">
                <a:off x="1145" y="2225"/>
                <a:ext cx="0" cy="523"/>
              </a:xfrm>
              <a:prstGeom prst="line">
                <a:avLst/>
              </a:prstGeom>
              <a:noFill/>
              <a:ln w="18360" cap="flat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1253" y="2679"/>
                <a:ext cx="416" cy="420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1346" y="2619"/>
                <a:ext cx="212" cy="219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145" y="2755"/>
                <a:ext cx="216" cy="233"/>
              </a:xfrm>
              <a:prstGeom prst="line">
                <a:avLst/>
              </a:prstGeom>
              <a:noFill/>
              <a:ln w="18360" cap="flat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537" y="3089"/>
                <a:ext cx="305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>
                <a:lvl1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9pPr>
              </a:lstStyle>
              <a:p>
                <a:r>
                  <a:rPr lang="en-US" altLang="en-US" b="1"/>
                  <a:t>s'</a:t>
                </a: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2738" y="1434"/>
                <a:ext cx="0" cy="838"/>
              </a:xfrm>
              <a:prstGeom prst="line">
                <a:avLst/>
              </a:prstGeom>
              <a:noFill/>
              <a:ln w="9525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2193" y="2277"/>
                <a:ext cx="545" cy="543"/>
              </a:xfrm>
              <a:prstGeom prst="line">
                <a:avLst/>
              </a:prstGeom>
              <a:noFill/>
              <a:ln w="9525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 flipV="1">
                <a:off x="1242" y="1654"/>
                <a:ext cx="11" cy="1026"/>
              </a:xfrm>
              <a:prstGeom prst="line">
                <a:avLst/>
              </a:prstGeom>
              <a:noFill/>
              <a:ln w="9525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1257" y="2686"/>
                <a:ext cx="554" cy="543"/>
              </a:xfrm>
              <a:prstGeom prst="line">
                <a:avLst/>
              </a:prstGeom>
              <a:noFill/>
              <a:ln w="9525" cap="flat">
                <a:solidFill>
                  <a:srgbClr val="3465A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9"/>
              <p:cNvSpPr>
                <a:spLocks noChangeArrowheads="1"/>
              </p:cNvSpPr>
              <p:nvPr/>
            </p:nvSpPr>
            <p:spPr bwMode="auto">
              <a:xfrm>
                <a:off x="1699" y="2277"/>
                <a:ext cx="541" cy="199"/>
              </a:xfrm>
              <a:custGeom>
                <a:avLst/>
                <a:gdLst>
                  <a:gd name="T0" fmla="*/ 0 w 2390"/>
                  <a:gd name="T1" fmla="*/ 645 h 880"/>
                  <a:gd name="T2" fmla="*/ 54 w 2390"/>
                  <a:gd name="T3" fmla="*/ 674 h 880"/>
                  <a:gd name="T4" fmla="*/ 110 w 2390"/>
                  <a:gd name="T5" fmla="*/ 702 h 880"/>
                  <a:gd name="T6" fmla="*/ 168 w 2390"/>
                  <a:gd name="T7" fmla="*/ 728 h 880"/>
                  <a:gd name="T8" fmla="*/ 229 w 2390"/>
                  <a:gd name="T9" fmla="*/ 752 h 880"/>
                  <a:gd name="T10" fmla="*/ 292 w 2390"/>
                  <a:gd name="T11" fmla="*/ 774 h 880"/>
                  <a:gd name="T12" fmla="*/ 356 w 2390"/>
                  <a:gd name="T13" fmla="*/ 794 h 880"/>
                  <a:gd name="T14" fmla="*/ 422 w 2390"/>
                  <a:gd name="T15" fmla="*/ 812 h 880"/>
                  <a:gd name="T16" fmla="*/ 489 w 2390"/>
                  <a:gd name="T17" fmla="*/ 828 h 880"/>
                  <a:gd name="T18" fmla="*/ 557 w 2390"/>
                  <a:gd name="T19" fmla="*/ 842 h 880"/>
                  <a:gd name="T20" fmla="*/ 627 w 2390"/>
                  <a:gd name="T21" fmla="*/ 853 h 880"/>
                  <a:gd name="T22" fmla="*/ 697 w 2390"/>
                  <a:gd name="T23" fmla="*/ 863 h 880"/>
                  <a:gd name="T24" fmla="*/ 769 w 2390"/>
                  <a:gd name="T25" fmla="*/ 870 h 880"/>
                  <a:gd name="T26" fmla="*/ 840 w 2390"/>
                  <a:gd name="T27" fmla="*/ 875 h 880"/>
                  <a:gd name="T28" fmla="*/ 912 w 2390"/>
                  <a:gd name="T29" fmla="*/ 878 h 880"/>
                  <a:gd name="T30" fmla="*/ 985 w 2390"/>
                  <a:gd name="T31" fmla="*/ 879 h 880"/>
                  <a:gd name="T32" fmla="*/ 1057 w 2390"/>
                  <a:gd name="T33" fmla="*/ 877 h 880"/>
                  <a:gd name="T34" fmla="*/ 1129 w 2390"/>
                  <a:gd name="T35" fmla="*/ 874 h 880"/>
                  <a:gd name="T36" fmla="*/ 1200 w 2390"/>
                  <a:gd name="T37" fmla="*/ 868 h 880"/>
                  <a:gd name="T38" fmla="*/ 1271 w 2390"/>
                  <a:gd name="T39" fmla="*/ 859 h 880"/>
                  <a:gd name="T40" fmla="*/ 1341 w 2390"/>
                  <a:gd name="T41" fmla="*/ 849 h 880"/>
                  <a:gd name="T42" fmla="*/ 1410 w 2390"/>
                  <a:gd name="T43" fmla="*/ 836 h 880"/>
                  <a:gd name="T44" fmla="*/ 1478 w 2390"/>
                  <a:gd name="T45" fmla="*/ 822 h 880"/>
                  <a:gd name="T46" fmla="*/ 1545 w 2390"/>
                  <a:gd name="T47" fmla="*/ 805 h 880"/>
                  <a:gd name="T48" fmla="*/ 1610 w 2390"/>
                  <a:gd name="T49" fmla="*/ 786 h 880"/>
                  <a:gd name="T50" fmla="*/ 1674 w 2390"/>
                  <a:gd name="T51" fmla="*/ 765 h 880"/>
                  <a:gd name="T52" fmla="*/ 1736 w 2390"/>
                  <a:gd name="T53" fmla="*/ 742 h 880"/>
                  <a:gd name="T54" fmla="*/ 1795 w 2390"/>
                  <a:gd name="T55" fmla="*/ 718 h 880"/>
                  <a:gd name="T56" fmla="*/ 1853 w 2390"/>
                  <a:gd name="T57" fmla="*/ 691 h 880"/>
                  <a:gd name="T58" fmla="*/ 1908 w 2390"/>
                  <a:gd name="T59" fmla="*/ 663 h 880"/>
                  <a:gd name="T60" fmla="*/ 1961 w 2390"/>
                  <a:gd name="T61" fmla="*/ 633 h 880"/>
                  <a:gd name="T62" fmla="*/ 2012 w 2390"/>
                  <a:gd name="T63" fmla="*/ 601 h 880"/>
                  <a:gd name="T64" fmla="*/ 2059 w 2390"/>
                  <a:gd name="T65" fmla="*/ 568 h 880"/>
                  <a:gd name="T66" fmla="*/ 2104 w 2390"/>
                  <a:gd name="T67" fmla="*/ 534 h 880"/>
                  <a:gd name="T68" fmla="*/ 2146 w 2390"/>
                  <a:gd name="T69" fmla="*/ 498 h 880"/>
                  <a:gd name="T70" fmla="*/ 2185 w 2390"/>
                  <a:gd name="T71" fmla="*/ 461 h 880"/>
                  <a:gd name="T72" fmla="*/ 2221 w 2390"/>
                  <a:gd name="T73" fmla="*/ 423 h 880"/>
                  <a:gd name="T74" fmla="*/ 2253 w 2390"/>
                  <a:gd name="T75" fmla="*/ 383 h 880"/>
                  <a:gd name="T76" fmla="*/ 2282 w 2390"/>
                  <a:gd name="T77" fmla="*/ 343 h 880"/>
                  <a:gd name="T78" fmla="*/ 2308 w 2390"/>
                  <a:gd name="T79" fmla="*/ 302 h 880"/>
                  <a:gd name="T80" fmla="*/ 2330 w 2390"/>
                  <a:gd name="T81" fmla="*/ 260 h 880"/>
                  <a:gd name="T82" fmla="*/ 2349 w 2390"/>
                  <a:gd name="T83" fmla="*/ 218 h 880"/>
                  <a:gd name="T84" fmla="*/ 2364 w 2390"/>
                  <a:gd name="T85" fmla="*/ 175 h 880"/>
                  <a:gd name="T86" fmla="*/ 2376 w 2390"/>
                  <a:gd name="T87" fmla="*/ 131 h 880"/>
                  <a:gd name="T88" fmla="*/ 2384 w 2390"/>
                  <a:gd name="T89" fmla="*/ 88 h 880"/>
                  <a:gd name="T90" fmla="*/ 2388 w 2390"/>
                  <a:gd name="T91" fmla="*/ 44 h 880"/>
                  <a:gd name="T92" fmla="*/ 2389 w 2390"/>
                  <a:gd name="T93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90" h="880">
                    <a:moveTo>
                      <a:pt x="0" y="645"/>
                    </a:moveTo>
                    <a:lnTo>
                      <a:pt x="54" y="674"/>
                    </a:lnTo>
                    <a:lnTo>
                      <a:pt x="110" y="702"/>
                    </a:lnTo>
                    <a:lnTo>
                      <a:pt x="168" y="728"/>
                    </a:lnTo>
                    <a:lnTo>
                      <a:pt x="229" y="752"/>
                    </a:lnTo>
                    <a:lnTo>
                      <a:pt x="292" y="774"/>
                    </a:lnTo>
                    <a:lnTo>
                      <a:pt x="356" y="794"/>
                    </a:lnTo>
                    <a:lnTo>
                      <a:pt x="422" y="812"/>
                    </a:lnTo>
                    <a:lnTo>
                      <a:pt x="489" y="828"/>
                    </a:lnTo>
                    <a:lnTo>
                      <a:pt x="557" y="842"/>
                    </a:lnTo>
                    <a:lnTo>
                      <a:pt x="627" y="853"/>
                    </a:lnTo>
                    <a:lnTo>
                      <a:pt x="697" y="863"/>
                    </a:lnTo>
                    <a:lnTo>
                      <a:pt x="769" y="870"/>
                    </a:lnTo>
                    <a:lnTo>
                      <a:pt x="840" y="875"/>
                    </a:lnTo>
                    <a:lnTo>
                      <a:pt x="912" y="878"/>
                    </a:lnTo>
                    <a:lnTo>
                      <a:pt x="985" y="879"/>
                    </a:lnTo>
                    <a:lnTo>
                      <a:pt x="1057" y="877"/>
                    </a:lnTo>
                    <a:lnTo>
                      <a:pt x="1129" y="874"/>
                    </a:lnTo>
                    <a:lnTo>
                      <a:pt x="1200" y="868"/>
                    </a:lnTo>
                    <a:lnTo>
                      <a:pt x="1271" y="859"/>
                    </a:lnTo>
                    <a:lnTo>
                      <a:pt x="1341" y="849"/>
                    </a:lnTo>
                    <a:lnTo>
                      <a:pt x="1410" y="836"/>
                    </a:lnTo>
                    <a:lnTo>
                      <a:pt x="1478" y="822"/>
                    </a:lnTo>
                    <a:lnTo>
                      <a:pt x="1545" y="805"/>
                    </a:lnTo>
                    <a:lnTo>
                      <a:pt x="1610" y="786"/>
                    </a:lnTo>
                    <a:lnTo>
                      <a:pt x="1674" y="765"/>
                    </a:lnTo>
                    <a:lnTo>
                      <a:pt x="1736" y="742"/>
                    </a:lnTo>
                    <a:lnTo>
                      <a:pt x="1795" y="718"/>
                    </a:lnTo>
                    <a:lnTo>
                      <a:pt x="1853" y="691"/>
                    </a:lnTo>
                    <a:lnTo>
                      <a:pt x="1908" y="663"/>
                    </a:lnTo>
                    <a:lnTo>
                      <a:pt x="1961" y="633"/>
                    </a:lnTo>
                    <a:lnTo>
                      <a:pt x="2012" y="601"/>
                    </a:lnTo>
                    <a:lnTo>
                      <a:pt x="2059" y="568"/>
                    </a:lnTo>
                    <a:lnTo>
                      <a:pt x="2104" y="534"/>
                    </a:lnTo>
                    <a:lnTo>
                      <a:pt x="2146" y="498"/>
                    </a:lnTo>
                    <a:lnTo>
                      <a:pt x="2185" y="461"/>
                    </a:lnTo>
                    <a:lnTo>
                      <a:pt x="2221" y="423"/>
                    </a:lnTo>
                    <a:lnTo>
                      <a:pt x="2253" y="383"/>
                    </a:lnTo>
                    <a:lnTo>
                      <a:pt x="2282" y="343"/>
                    </a:lnTo>
                    <a:lnTo>
                      <a:pt x="2308" y="302"/>
                    </a:lnTo>
                    <a:lnTo>
                      <a:pt x="2330" y="260"/>
                    </a:lnTo>
                    <a:lnTo>
                      <a:pt x="2349" y="218"/>
                    </a:lnTo>
                    <a:lnTo>
                      <a:pt x="2364" y="175"/>
                    </a:lnTo>
                    <a:lnTo>
                      <a:pt x="2376" y="131"/>
                    </a:lnTo>
                    <a:lnTo>
                      <a:pt x="2384" y="88"/>
                    </a:lnTo>
                    <a:lnTo>
                      <a:pt x="2388" y="44"/>
                    </a:lnTo>
                    <a:lnTo>
                      <a:pt x="2389" y="0"/>
                    </a:lnTo>
                  </a:path>
                </a:pathLst>
              </a:custGeom>
              <a:noFill/>
              <a:ln w="18360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2" name="Object 30"/>
              <p:cNvGraphicFramePr>
                <a:graphicFrameLocks noChangeAspect="1"/>
              </p:cNvGraphicFramePr>
              <p:nvPr/>
            </p:nvGraphicFramePr>
            <p:xfrm>
              <a:off x="1879" y="2472"/>
              <a:ext cx="172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r:id="rId6" imgW="287280" imgH="245880" progId="">
                      <p:embed/>
                    </p:oleObj>
                  </mc:Choice>
                  <mc:Fallback>
                    <p:oleObj r:id="rId6" imgW="287280" imgH="24588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9" y="2472"/>
                            <a:ext cx="172" cy="27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1185" y="1417"/>
                <a:ext cx="323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>
                <a:lvl1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9pPr>
              </a:lstStyle>
              <a:p>
                <a:r>
                  <a:rPr lang="en-US" altLang="en-US" b="1"/>
                  <a:t>n</a:t>
                </a:r>
                <a:r>
                  <a:rPr lang="en-US" altLang="en-US"/>
                  <a:t>'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1638" y="3200"/>
                <a:ext cx="407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>
                <a:lvl1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9pPr>
              </a:lstStyle>
              <a:p>
                <a:r>
                  <a:rPr lang="en-US" altLang="en-US" b="1"/>
                  <a:t>m</a:t>
                </a:r>
                <a:r>
                  <a:rPr lang="en-US" altLang="en-US"/>
                  <a:t>'</a:t>
                </a: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2098" y="2792"/>
                <a:ext cx="355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>
                <a:lvl1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AR PL SungtiL GB" charset="0"/>
                    <a:cs typeface="AR PL SungtiL GB" charset="0"/>
                  </a:defRPr>
                </a:lvl9pPr>
              </a:lstStyle>
              <a:p>
                <a:r>
                  <a:rPr lang="en-US" altLang="en-US" b="1"/>
                  <a:t>m</a:t>
                </a: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2701" y="1167"/>
                <a:ext cx="269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/>
              <a:p>
                <a:r>
                  <a:rPr lang="en-US" altLang="en-US" b="1">
                    <a:solidFill>
                      <a:srgbClr val="000000"/>
                    </a:solidFill>
                    <a:ea typeface="AR PL SungtiL GB" charset="0"/>
                    <a:cs typeface="AR PL SungtiL GB" charset="0"/>
                  </a:rPr>
                  <a:t>n</a:t>
                </a: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1979" y="1944"/>
                <a:ext cx="220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61002" rIns="90000" bIns="45000"/>
              <a:lstStyle/>
              <a:p>
                <a:r>
                  <a:rPr lang="en-US" altLang="en-US" b="1">
                    <a:solidFill>
                      <a:srgbClr val="000000"/>
                    </a:solidFill>
                    <a:ea typeface="AR PL SungtiL GB" charset="0"/>
                    <a:cs typeface="AR PL SungtiL GB" charset="0"/>
                  </a:rPr>
                  <a:t>s</a:t>
                </a:r>
              </a:p>
            </p:txBody>
          </p:sp>
          <p:pic>
            <p:nvPicPr>
              <p:cNvPr id="38" name="Picture 3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5" y="2657"/>
                <a:ext cx="302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37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" y="3058"/>
                <a:ext cx="30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8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" y="2054"/>
                <a:ext cx="349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3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" y="1631"/>
                <a:ext cx="348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3125" y="2077"/>
                <a:ext cx="257" cy="375"/>
              </a:xfrm>
              <a:custGeom>
                <a:avLst/>
                <a:gdLst>
                  <a:gd name="T0" fmla="*/ 1129 w 1138"/>
                  <a:gd name="T1" fmla="*/ 589 h 1659"/>
                  <a:gd name="T2" fmla="*/ 1110 w 1138"/>
                  <a:gd name="T3" fmla="*/ 511 h 1659"/>
                  <a:gd name="T4" fmla="*/ 1085 w 1138"/>
                  <a:gd name="T5" fmla="*/ 437 h 1659"/>
                  <a:gd name="T6" fmla="*/ 1056 w 1138"/>
                  <a:gd name="T7" fmla="*/ 367 h 1659"/>
                  <a:gd name="T8" fmla="*/ 1022 w 1138"/>
                  <a:gd name="T9" fmla="*/ 301 h 1659"/>
                  <a:gd name="T10" fmla="*/ 983 w 1138"/>
                  <a:gd name="T11" fmla="*/ 240 h 1659"/>
                  <a:gd name="T12" fmla="*/ 940 w 1138"/>
                  <a:gd name="T13" fmla="*/ 185 h 1659"/>
                  <a:gd name="T14" fmla="*/ 894 w 1138"/>
                  <a:gd name="T15" fmla="*/ 136 h 1659"/>
                  <a:gd name="T16" fmla="*/ 845 w 1138"/>
                  <a:gd name="T17" fmla="*/ 95 h 1659"/>
                  <a:gd name="T18" fmla="*/ 793 w 1138"/>
                  <a:gd name="T19" fmla="*/ 60 h 1659"/>
                  <a:gd name="T20" fmla="*/ 739 w 1138"/>
                  <a:gd name="T21" fmla="*/ 33 h 1659"/>
                  <a:gd name="T22" fmla="*/ 683 w 1138"/>
                  <a:gd name="T23" fmla="*/ 14 h 1659"/>
                  <a:gd name="T24" fmla="*/ 626 w 1138"/>
                  <a:gd name="T25" fmla="*/ 3 h 1659"/>
                  <a:gd name="T26" fmla="*/ 569 w 1138"/>
                  <a:gd name="T27" fmla="*/ 0 h 1659"/>
                  <a:gd name="T28" fmla="*/ 512 w 1138"/>
                  <a:gd name="T29" fmla="*/ 5 h 1659"/>
                  <a:gd name="T30" fmla="*/ 455 w 1138"/>
                  <a:gd name="T31" fmla="*/ 19 h 1659"/>
                  <a:gd name="T32" fmla="*/ 400 w 1138"/>
                  <a:gd name="T33" fmla="*/ 40 h 1659"/>
                  <a:gd name="T34" fmla="*/ 346 w 1138"/>
                  <a:gd name="T35" fmla="*/ 69 h 1659"/>
                  <a:gd name="T36" fmla="*/ 295 w 1138"/>
                  <a:gd name="T37" fmla="*/ 106 h 1659"/>
                  <a:gd name="T38" fmla="*/ 246 w 1138"/>
                  <a:gd name="T39" fmla="*/ 150 h 1659"/>
                  <a:gd name="T40" fmla="*/ 201 w 1138"/>
                  <a:gd name="T41" fmla="*/ 200 h 1659"/>
                  <a:gd name="T42" fmla="*/ 160 w 1138"/>
                  <a:gd name="T43" fmla="*/ 257 h 1659"/>
                  <a:gd name="T44" fmla="*/ 122 w 1138"/>
                  <a:gd name="T45" fmla="*/ 319 h 1659"/>
                  <a:gd name="T46" fmla="*/ 89 w 1138"/>
                  <a:gd name="T47" fmla="*/ 386 h 1659"/>
                  <a:gd name="T48" fmla="*/ 61 w 1138"/>
                  <a:gd name="T49" fmla="*/ 458 h 1659"/>
                  <a:gd name="T50" fmla="*/ 38 w 1138"/>
                  <a:gd name="T51" fmla="*/ 533 h 1659"/>
                  <a:gd name="T52" fmla="*/ 20 w 1138"/>
                  <a:gd name="T53" fmla="*/ 611 h 1659"/>
                  <a:gd name="T54" fmla="*/ 8 w 1138"/>
                  <a:gd name="T55" fmla="*/ 692 h 1659"/>
                  <a:gd name="T56" fmla="*/ 1 w 1138"/>
                  <a:gd name="T57" fmla="*/ 774 h 1659"/>
                  <a:gd name="T58" fmla="*/ 0 w 1138"/>
                  <a:gd name="T59" fmla="*/ 856 h 1659"/>
                  <a:gd name="T60" fmla="*/ 5 w 1138"/>
                  <a:gd name="T61" fmla="*/ 938 h 1659"/>
                  <a:gd name="T62" fmla="*/ 15 w 1138"/>
                  <a:gd name="T63" fmla="*/ 1019 h 1659"/>
                  <a:gd name="T64" fmla="*/ 31 w 1138"/>
                  <a:gd name="T65" fmla="*/ 1098 h 1659"/>
                  <a:gd name="T66" fmla="*/ 52 w 1138"/>
                  <a:gd name="T67" fmla="*/ 1174 h 1659"/>
                  <a:gd name="T68" fmla="*/ 79 w 1138"/>
                  <a:gd name="T69" fmla="*/ 1247 h 1659"/>
                  <a:gd name="T70" fmla="*/ 110 w 1138"/>
                  <a:gd name="T71" fmla="*/ 1316 h 1659"/>
                  <a:gd name="T72" fmla="*/ 146 w 1138"/>
                  <a:gd name="T73" fmla="*/ 1380 h 1659"/>
                  <a:gd name="T74" fmla="*/ 186 w 1138"/>
                  <a:gd name="T75" fmla="*/ 1439 h 1659"/>
                  <a:gd name="T76" fmla="*/ 230 w 1138"/>
                  <a:gd name="T77" fmla="*/ 1492 h 1659"/>
                  <a:gd name="T78" fmla="*/ 278 w 1138"/>
                  <a:gd name="T79" fmla="*/ 1538 h 1659"/>
                  <a:gd name="T80" fmla="*/ 328 w 1138"/>
                  <a:gd name="T81" fmla="*/ 1577 h 1659"/>
                  <a:gd name="T82" fmla="*/ 381 w 1138"/>
                  <a:gd name="T83" fmla="*/ 1609 h 1659"/>
                  <a:gd name="T84" fmla="*/ 436 w 1138"/>
                  <a:gd name="T85" fmla="*/ 1633 h 1659"/>
                  <a:gd name="T86" fmla="*/ 492 w 1138"/>
                  <a:gd name="T87" fmla="*/ 1649 h 1659"/>
                  <a:gd name="T88" fmla="*/ 549 w 1138"/>
                  <a:gd name="T89" fmla="*/ 1657 h 1659"/>
                  <a:gd name="T90" fmla="*/ 606 w 1138"/>
                  <a:gd name="T91" fmla="*/ 1657 h 1659"/>
                  <a:gd name="T92" fmla="*/ 663 w 1138"/>
                  <a:gd name="T93" fmla="*/ 1649 h 1659"/>
                  <a:gd name="T94" fmla="*/ 719 w 1138"/>
                  <a:gd name="T95" fmla="*/ 1632 h 1659"/>
                  <a:gd name="T96" fmla="*/ 774 w 1138"/>
                  <a:gd name="T97" fmla="*/ 1608 h 1659"/>
                  <a:gd name="T98" fmla="*/ 827 w 1138"/>
                  <a:gd name="T99" fmla="*/ 1576 h 1659"/>
                  <a:gd name="T100" fmla="*/ 877 w 1138"/>
                  <a:gd name="T101" fmla="*/ 1537 h 1659"/>
                  <a:gd name="T102" fmla="*/ 925 w 1138"/>
                  <a:gd name="T103" fmla="*/ 1491 h 1659"/>
                  <a:gd name="T104" fmla="*/ 969 w 1138"/>
                  <a:gd name="T105" fmla="*/ 1438 h 1659"/>
                  <a:gd name="T106" fmla="*/ 1009 w 1138"/>
                  <a:gd name="T107" fmla="*/ 1379 h 1659"/>
                  <a:gd name="T108" fmla="*/ 1045 w 1138"/>
                  <a:gd name="T109" fmla="*/ 1315 h 1659"/>
                  <a:gd name="T110" fmla="*/ 1076 w 1138"/>
                  <a:gd name="T111" fmla="*/ 1246 h 1659"/>
                  <a:gd name="T112" fmla="*/ 1102 w 1138"/>
                  <a:gd name="T113" fmla="*/ 1173 h 1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38" h="1659">
                    <a:moveTo>
                      <a:pt x="1137" y="629"/>
                    </a:moveTo>
                    <a:lnTo>
                      <a:pt x="1129" y="589"/>
                    </a:lnTo>
                    <a:lnTo>
                      <a:pt x="1120" y="550"/>
                    </a:lnTo>
                    <a:lnTo>
                      <a:pt x="1110" y="511"/>
                    </a:lnTo>
                    <a:lnTo>
                      <a:pt x="1098" y="474"/>
                    </a:lnTo>
                    <a:lnTo>
                      <a:pt x="1085" y="437"/>
                    </a:lnTo>
                    <a:lnTo>
                      <a:pt x="1071" y="401"/>
                    </a:lnTo>
                    <a:lnTo>
                      <a:pt x="1056" y="367"/>
                    </a:lnTo>
                    <a:lnTo>
                      <a:pt x="1039" y="333"/>
                    </a:lnTo>
                    <a:lnTo>
                      <a:pt x="1022" y="301"/>
                    </a:lnTo>
                    <a:lnTo>
                      <a:pt x="1003" y="270"/>
                    </a:lnTo>
                    <a:lnTo>
                      <a:pt x="983" y="240"/>
                    </a:lnTo>
                    <a:lnTo>
                      <a:pt x="962" y="212"/>
                    </a:lnTo>
                    <a:lnTo>
                      <a:pt x="940" y="185"/>
                    </a:lnTo>
                    <a:lnTo>
                      <a:pt x="918" y="160"/>
                    </a:lnTo>
                    <a:lnTo>
                      <a:pt x="894" y="136"/>
                    </a:lnTo>
                    <a:lnTo>
                      <a:pt x="870" y="115"/>
                    </a:lnTo>
                    <a:lnTo>
                      <a:pt x="845" y="95"/>
                    </a:lnTo>
                    <a:lnTo>
                      <a:pt x="819" y="76"/>
                    </a:lnTo>
                    <a:lnTo>
                      <a:pt x="793" y="60"/>
                    </a:lnTo>
                    <a:lnTo>
                      <a:pt x="766" y="46"/>
                    </a:lnTo>
                    <a:lnTo>
                      <a:pt x="739" y="33"/>
                    </a:lnTo>
                    <a:lnTo>
                      <a:pt x="711" y="23"/>
                    </a:lnTo>
                    <a:lnTo>
                      <a:pt x="683" y="14"/>
                    </a:lnTo>
                    <a:lnTo>
                      <a:pt x="655" y="8"/>
                    </a:lnTo>
                    <a:lnTo>
                      <a:pt x="626" y="3"/>
                    </a:lnTo>
                    <a:lnTo>
                      <a:pt x="597" y="1"/>
                    </a:lnTo>
                    <a:lnTo>
                      <a:pt x="569" y="0"/>
                    </a:lnTo>
                    <a:lnTo>
                      <a:pt x="540" y="2"/>
                    </a:lnTo>
                    <a:lnTo>
                      <a:pt x="512" y="5"/>
                    </a:lnTo>
                    <a:lnTo>
                      <a:pt x="483" y="11"/>
                    </a:lnTo>
                    <a:lnTo>
                      <a:pt x="455" y="19"/>
                    </a:lnTo>
                    <a:lnTo>
                      <a:pt x="427" y="28"/>
                    </a:lnTo>
                    <a:lnTo>
                      <a:pt x="400" y="40"/>
                    </a:lnTo>
                    <a:lnTo>
                      <a:pt x="373" y="54"/>
                    </a:lnTo>
                    <a:lnTo>
                      <a:pt x="346" y="69"/>
                    </a:lnTo>
                    <a:lnTo>
                      <a:pt x="320" y="87"/>
                    </a:lnTo>
                    <a:lnTo>
                      <a:pt x="295" y="106"/>
                    </a:lnTo>
                    <a:lnTo>
                      <a:pt x="270" y="127"/>
                    </a:lnTo>
                    <a:lnTo>
                      <a:pt x="246" y="150"/>
                    </a:lnTo>
                    <a:lnTo>
                      <a:pt x="223" y="174"/>
                    </a:lnTo>
                    <a:lnTo>
                      <a:pt x="201" y="200"/>
                    </a:lnTo>
                    <a:lnTo>
                      <a:pt x="180" y="228"/>
                    </a:lnTo>
                    <a:lnTo>
                      <a:pt x="160" y="257"/>
                    </a:lnTo>
                    <a:lnTo>
                      <a:pt x="140" y="287"/>
                    </a:lnTo>
                    <a:lnTo>
                      <a:pt x="122" y="319"/>
                    </a:lnTo>
                    <a:lnTo>
                      <a:pt x="105" y="352"/>
                    </a:lnTo>
                    <a:lnTo>
                      <a:pt x="89" y="386"/>
                    </a:lnTo>
                    <a:lnTo>
                      <a:pt x="75" y="422"/>
                    </a:lnTo>
                    <a:lnTo>
                      <a:pt x="61" y="458"/>
                    </a:lnTo>
                    <a:lnTo>
                      <a:pt x="49" y="495"/>
                    </a:lnTo>
                    <a:lnTo>
                      <a:pt x="38" y="533"/>
                    </a:lnTo>
                    <a:lnTo>
                      <a:pt x="28" y="572"/>
                    </a:lnTo>
                    <a:lnTo>
                      <a:pt x="20" y="611"/>
                    </a:lnTo>
                    <a:lnTo>
                      <a:pt x="13" y="651"/>
                    </a:lnTo>
                    <a:lnTo>
                      <a:pt x="8" y="692"/>
                    </a:lnTo>
                    <a:lnTo>
                      <a:pt x="4" y="733"/>
                    </a:lnTo>
                    <a:lnTo>
                      <a:pt x="1" y="774"/>
                    </a:lnTo>
                    <a:lnTo>
                      <a:pt x="0" y="815"/>
                    </a:lnTo>
                    <a:lnTo>
                      <a:pt x="0" y="856"/>
                    </a:lnTo>
                    <a:lnTo>
                      <a:pt x="2" y="897"/>
                    </a:lnTo>
                    <a:lnTo>
                      <a:pt x="5" y="938"/>
                    </a:lnTo>
                    <a:lnTo>
                      <a:pt x="9" y="979"/>
                    </a:lnTo>
                    <a:lnTo>
                      <a:pt x="15" y="1019"/>
                    </a:lnTo>
                    <a:lnTo>
                      <a:pt x="23" y="1059"/>
                    </a:lnTo>
                    <a:lnTo>
                      <a:pt x="31" y="1098"/>
                    </a:lnTo>
                    <a:lnTo>
                      <a:pt x="41" y="1137"/>
                    </a:lnTo>
                    <a:lnTo>
                      <a:pt x="52" y="1174"/>
                    </a:lnTo>
                    <a:lnTo>
                      <a:pt x="65" y="1211"/>
                    </a:lnTo>
                    <a:lnTo>
                      <a:pt x="79" y="1247"/>
                    </a:lnTo>
                    <a:lnTo>
                      <a:pt x="94" y="1282"/>
                    </a:lnTo>
                    <a:lnTo>
                      <a:pt x="110" y="1316"/>
                    </a:lnTo>
                    <a:lnTo>
                      <a:pt x="128" y="1349"/>
                    </a:lnTo>
                    <a:lnTo>
                      <a:pt x="146" y="1380"/>
                    </a:lnTo>
                    <a:lnTo>
                      <a:pt x="166" y="1410"/>
                    </a:lnTo>
                    <a:lnTo>
                      <a:pt x="186" y="1439"/>
                    </a:lnTo>
                    <a:lnTo>
                      <a:pt x="208" y="1466"/>
                    </a:lnTo>
                    <a:lnTo>
                      <a:pt x="230" y="1492"/>
                    </a:lnTo>
                    <a:lnTo>
                      <a:pt x="254" y="1516"/>
                    </a:lnTo>
                    <a:lnTo>
                      <a:pt x="278" y="1538"/>
                    </a:lnTo>
                    <a:lnTo>
                      <a:pt x="303" y="1558"/>
                    </a:lnTo>
                    <a:lnTo>
                      <a:pt x="328" y="1577"/>
                    </a:lnTo>
                    <a:lnTo>
                      <a:pt x="354" y="1594"/>
                    </a:lnTo>
                    <a:lnTo>
                      <a:pt x="381" y="1609"/>
                    </a:lnTo>
                    <a:lnTo>
                      <a:pt x="408" y="1622"/>
                    </a:lnTo>
                    <a:lnTo>
                      <a:pt x="436" y="1633"/>
                    </a:lnTo>
                    <a:lnTo>
                      <a:pt x="464" y="1642"/>
                    </a:lnTo>
                    <a:lnTo>
                      <a:pt x="492" y="1649"/>
                    </a:lnTo>
                    <a:lnTo>
                      <a:pt x="520" y="1654"/>
                    </a:lnTo>
                    <a:lnTo>
                      <a:pt x="549" y="1657"/>
                    </a:lnTo>
                    <a:lnTo>
                      <a:pt x="578" y="1658"/>
                    </a:lnTo>
                    <a:lnTo>
                      <a:pt x="606" y="1657"/>
                    </a:lnTo>
                    <a:lnTo>
                      <a:pt x="635" y="1654"/>
                    </a:lnTo>
                    <a:lnTo>
                      <a:pt x="663" y="1649"/>
                    </a:lnTo>
                    <a:lnTo>
                      <a:pt x="691" y="1642"/>
                    </a:lnTo>
                    <a:lnTo>
                      <a:pt x="719" y="1632"/>
                    </a:lnTo>
                    <a:lnTo>
                      <a:pt x="747" y="1621"/>
                    </a:lnTo>
                    <a:lnTo>
                      <a:pt x="774" y="1608"/>
                    </a:lnTo>
                    <a:lnTo>
                      <a:pt x="801" y="1593"/>
                    </a:lnTo>
                    <a:lnTo>
                      <a:pt x="827" y="1576"/>
                    </a:lnTo>
                    <a:lnTo>
                      <a:pt x="852" y="1557"/>
                    </a:lnTo>
                    <a:lnTo>
                      <a:pt x="877" y="1537"/>
                    </a:lnTo>
                    <a:lnTo>
                      <a:pt x="901" y="1515"/>
                    </a:lnTo>
                    <a:lnTo>
                      <a:pt x="925" y="1491"/>
                    </a:lnTo>
                    <a:lnTo>
                      <a:pt x="947" y="1465"/>
                    </a:lnTo>
                    <a:lnTo>
                      <a:pt x="969" y="1438"/>
                    </a:lnTo>
                    <a:lnTo>
                      <a:pt x="989" y="1409"/>
                    </a:lnTo>
                    <a:lnTo>
                      <a:pt x="1009" y="1379"/>
                    </a:lnTo>
                    <a:lnTo>
                      <a:pt x="1027" y="1348"/>
                    </a:lnTo>
                    <a:lnTo>
                      <a:pt x="1045" y="1315"/>
                    </a:lnTo>
                    <a:lnTo>
                      <a:pt x="1061" y="1281"/>
                    </a:lnTo>
                    <a:lnTo>
                      <a:pt x="1076" y="1246"/>
                    </a:lnTo>
                    <a:lnTo>
                      <a:pt x="1090" y="1210"/>
                    </a:lnTo>
                    <a:lnTo>
                      <a:pt x="1102" y="1173"/>
                    </a:lnTo>
                  </a:path>
                </a:pathLst>
              </a:custGeom>
              <a:noFill/>
              <a:ln w="18360" cap="flat">
                <a:solidFill>
                  <a:srgbClr val="3465A4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41"/>
              <p:cNvSpPr>
                <a:spLocks noChangeArrowheads="1"/>
              </p:cNvSpPr>
              <p:nvPr/>
            </p:nvSpPr>
            <p:spPr bwMode="auto">
              <a:xfrm>
                <a:off x="3234" y="2249"/>
                <a:ext cx="28" cy="27"/>
              </a:xfrm>
              <a:prstGeom prst="ellipse">
                <a:avLst/>
              </a:prstGeom>
              <a:solidFill>
                <a:srgbClr val="333333"/>
              </a:solidFill>
              <a:ln w="9525" cap="flat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4" name="Object 42"/>
              <p:cNvGraphicFramePr>
                <a:graphicFrameLocks noChangeAspect="1"/>
              </p:cNvGraphicFramePr>
              <p:nvPr/>
            </p:nvGraphicFramePr>
            <p:xfrm>
              <a:off x="3374" y="1948"/>
              <a:ext cx="213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r:id="rId12" imgW="300960" imgH="302040" progId="">
                      <p:embed/>
                    </p:oleObj>
                  </mc:Choice>
                  <mc:Fallback>
                    <p:oleObj r:id="rId12" imgW="300960" imgH="3020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4" y="1948"/>
                            <a:ext cx="213" cy="275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70" y="3317915"/>
            <a:ext cx="2261486" cy="10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62" y="2567531"/>
            <a:ext cx="5848559" cy="147507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1413" y="1828800"/>
                <a:ext cx="42968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the complex parallel and perpendicular components of the incoming </a:t>
                </a:r>
              </a:p>
              <a:p>
                <a:r>
                  <a:rPr lang="en-US" dirty="0"/>
                  <a:t>electric field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the complex electric field components after the scattering </a:t>
                </a:r>
                <a:r>
                  <a:rPr lang="en-US" dirty="0" smtClean="0"/>
                  <a:t>event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28800"/>
                <a:ext cx="4296861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135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7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CBS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CBS </a:t>
            </a:r>
            <a:r>
              <a:rPr lang="mr-IN" dirty="0" smtClean="0"/>
              <a:t>–</a:t>
            </a:r>
            <a:r>
              <a:rPr lang="en-US" dirty="0" smtClean="0"/>
              <a:t> or Coherent Backscattering Enhancement </a:t>
            </a:r>
          </a:p>
          <a:p>
            <a:endParaRPr lang="en-US" dirty="0"/>
          </a:p>
          <a:p>
            <a:r>
              <a:rPr lang="en-US" dirty="0"/>
              <a:t>Weak localization of light can be detected since it is manifested as an enhancement of light intensity in the backscattering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55" y="459393"/>
            <a:ext cx="5588573" cy="56308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12" y="1914525"/>
            <a:ext cx="4504166" cy="34443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7095" y="5563285"/>
                <a:ext cx="6096000" cy="8002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The foundation for the detection: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𝜃</m:t>
                      </m:r>
                      <m:r>
                        <a:rPr lang="en-US" sz="2800" i="1">
                          <a:latin typeface="Cambria Math" charset="0"/>
                        </a:rPr>
                        <m:t>=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𝜗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</m:oMath>
                  </m:oMathPara>
                </a14:m>
                <a:endParaRPr lang="en-US" sz="28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95" y="5563285"/>
                <a:ext cx="6096000" cy="800219"/>
              </a:xfrm>
              <a:prstGeom prst="rect">
                <a:avLst/>
              </a:prstGeom>
              <a:blipFill rotWithShape="0">
                <a:blip r:embed="rId3"/>
                <a:stretch>
                  <a:fillRect t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061824" y="754636"/>
            <a:ext cx="8946541" cy="523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600" dirty="0" smtClean="0"/>
          </a:p>
          <a:p>
            <a:r>
              <a:rPr lang="en-US" dirty="0" smtClean="0"/>
              <a:t>Incorporating Faraday Rotation by Glucose</a:t>
            </a:r>
            <a:endParaRPr lang="en-US" dirty="0" smtClean="0">
              <a:ea typeface="Cambria Math" charset="0"/>
              <a:cs typeface="Cambria Math" charset="0"/>
            </a:endParaRPr>
          </a:p>
          <a:p>
            <a:endParaRPr lang="en-US" sz="1600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52360" y="363670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7" r="3" b="3"/>
          <a:stretch/>
        </p:blipFill>
        <p:spPr>
          <a:xfrm>
            <a:off x="6575216" y="1658887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645" y="35029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forward </a:t>
            </a:r>
            <a:r>
              <a:rPr lang="en-US" dirty="0"/>
              <a:t>and Reverse </a:t>
            </a:r>
            <a:r>
              <a:rPr lang="en-US" dirty="0" smtClean="0"/>
              <a:t>- path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8533" y="726863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This is an example of the path being in the forward and reverse direction if the initial entry point is straight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38" y="3919961"/>
            <a:ext cx="8317120" cy="46323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84" y="1773503"/>
            <a:ext cx="7731297" cy="63573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422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</TotalTime>
  <Words>472</Words>
  <Application>Microsoft Macintosh PowerPoint</Application>
  <PresentationFormat>Widescreen</PresentationFormat>
  <Paragraphs>57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 PL SungtiL GB</vt:lpstr>
      <vt:lpstr>Arial</vt:lpstr>
      <vt:lpstr>Calibri</vt:lpstr>
      <vt:lpstr>Calibri Light</vt:lpstr>
      <vt:lpstr>Cambria Math</vt:lpstr>
      <vt:lpstr>Mangal</vt:lpstr>
      <vt:lpstr>Wingdings 3</vt:lpstr>
      <vt:lpstr>Celestial</vt:lpstr>
      <vt:lpstr>Non-contact Detection of Glucose Concentration – Monte Carlo Simulation </vt:lpstr>
      <vt:lpstr>The Invasive Problem</vt:lpstr>
      <vt:lpstr>What is the Monte Carlo Simulation?</vt:lpstr>
      <vt:lpstr>EMC Explained</vt:lpstr>
      <vt:lpstr>S Matrix</vt:lpstr>
      <vt:lpstr>What is the CBS Phenomena</vt:lpstr>
      <vt:lpstr>PowerPoint Presentation</vt:lpstr>
      <vt:lpstr>PowerPoint Presentation</vt:lpstr>
      <vt:lpstr>forward and Reverse - path</vt:lpstr>
      <vt:lpstr>Varying the angle of rotation Due to Faraday</vt:lpstr>
      <vt:lpstr>Faraday Rotation vs. Enhancement Factor</vt:lpstr>
      <vt:lpstr>Faraday Rotation vs. Enhancement Factor</vt:lpstr>
      <vt:lpstr>Faraday Rotation vs. Enhancement Factor</vt:lpstr>
      <vt:lpstr>PowerPoint Presentation</vt:lpstr>
      <vt:lpstr>Conclusions: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Non-contact Detection of Glucose Concentration – Monte Carlo Simulation </dc:title>
  <dc:creator>Robert Davis</dc:creator>
  <cp:lastModifiedBy>Robert Davis</cp:lastModifiedBy>
  <cp:revision>1</cp:revision>
  <dcterms:created xsi:type="dcterms:W3CDTF">2017-05-01T16:22:33Z</dcterms:created>
  <dcterms:modified xsi:type="dcterms:W3CDTF">2017-05-01T16:30:38Z</dcterms:modified>
</cp:coreProperties>
</file>