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1" r:id="rId5"/>
    <p:sldId id="262" r:id="rId6"/>
    <p:sldId id="268" r:id="rId7"/>
    <p:sldId id="259" r:id="rId8"/>
    <p:sldId id="263" r:id="rId9"/>
    <p:sldId id="266" r:id="rId10"/>
    <p:sldId id="260" r:id="rId11"/>
    <p:sldId id="270" r:id="rId12"/>
    <p:sldId id="269" r:id="rId13"/>
    <p:sldId id="267"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8"/>
    <p:restoredTop sz="89977"/>
  </p:normalViewPr>
  <p:slideViewPr>
    <p:cSldViewPr snapToGrid="0" snapToObjects="1">
      <p:cViewPr>
        <p:scale>
          <a:sx n="120" d="100"/>
          <a:sy n="120" d="100"/>
        </p:scale>
        <p:origin x="416"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image" Target="../media/image5.emf"/><Relationship Id="rId2"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 Id="rId3"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DE552-D987-DD45-931F-B3309AC5B613}" type="datetimeFigureOut">
              <a:rPr lang="en-US" smtClean="0"/>
              <a:t>12/12/16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820F1-D3D3-5944-B1D2-6A743A2B3F1E}" type="slidenum">
              <a:rPr lang="en-US" smtClean="0"/>
              <a:t>‹#›</a:t>
            </a:fld>
            <a:endParaRPr lang="en-US"/>
          </a:p>
        </p:txBody>
      </p:sp>
    </p:spTree>
    <p:extLst>
      <p:ext uri="{BB962C8B-B14F-4D97-AF65-F5344CB8AC3E}">
        <p14:creationId xmlns:p14="http://schemas.microsoft.com/office/powerpoint/2010/main" val="1499321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complete phase of light is accrued from both light scattering by particles and propagation through the host medium. EMC is hence most amenable to study coherence phenomena of multiple scattering light </a:t>
            </a:r>
            <a:endParaRPr lang="en-US" dirty="0" smtClean="0"/>
          </a:p>
          <a:p>
            <a:endParaRPr lang="en-US" dirty="0"/>
          </a:p>
        </p:txBody>
      </p:sp>
      <p:sp>
        <p:nvSpPr>
          <p:cNvPr id="4" name="Slide Number Placeholder 3"/>
          <p:cNvSpPr>
            <a:spLocks noGrp="1"/>
          </p:cNvSpPr>
          <p:nvPr>
            <p:ph type="sldNum" sz="quarter" idx="10"/>
          </p:nvPr>
        </p:nvSpPr>
        <p:spPr/>
        <p:txBody>
          <a:bodyPr/>
          <a:lstStyle/>
          <a:p>
            <a:fld id="{E75820F1-D3D3-5944-B1D2-6A743A2B3F1E}" type="slidenum">
              <a:rPr lang="en-US" smtClean="0"/>
              <a:t>7</a:t>
            </a:fld>
            <a:endParaRPr lang="en-US"/>
          </a:p>
        </p:txBody>
      </p:sp>
    </p:spTree>
    <p:extLst>
      <p:ext uri="{BB962C8B-B14F-4D97-AF65-F5344CB8AC3E}">
        <p14:creationId xmlns:p14="http://schemas.microsoft.com/office/powerpoint/2010/main" val="52301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5000"/>
              </a:lnSpc>
              <a:spcBef>
                <a:spcPts val="4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GB" altLang="en-US" dirty="0" smtClean="0">
                <a:latin typeface="Arial" charset="0"/>
                <a:ea typeface="Lucida Sans Unicode" charset="0"/>
                <a:cs typeface="Lucida Sans Unicode" charset="0"/>
              </a:rPr>
              <a:t>Propagation of multiply scattered light diffuses through the medium when light is sufficiently scattered. The previous simple 1D picture though is not enough.</a:t>
            </a:r>
          </a:p>
          <a:p>
            <a:pPr>
              <a:lnSpc>
                <a:spcPct val="95000"/>
              </a:lnSpc>
              <a:spcBef>
                <a:spcPts val="4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lang="en-GB" altLang="en-US" dirty="0" smtClean="0">
              <a:latin typeface="Arial" charset="0"/>
              <a:ea typeface="Lucida Sans Unicode" charset="0"/>
              <a:cs typeface="Lucida Sans Unicode" charset="0"/>
            </a:endParaRPr>
          </a:p>
          <a:p>
            <a:pPr>
              <a:lnSpc>
                <a:spcPct val="95000"/>
              </a:lnSpc>
              <a:spcBef>
                <a:spcPts val="4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GB" altLang="en-US" dirty="0" smtClean="0">
                <a:latin typeface="Arial" charset="0"/>
                <a:ea typeface="Lucida Sans Unicode" charset="0"/>
                <a:cs typeface="Lucida Sans Unicode" charset="0"/>
              </a:rPr>
              <a:t>In reality, random walk of photon may be in 2D or 3D space, and moreover, it is not isotropic. Light is not scattered to the left or right with equal probability. </a:t>
            </a:r>
          </a:p>
          <a:p>
            <a:pPr>
              <a:lnSpc>
                <a:spcPct val="95000"/>
              </a:lnSpc>
              <a:spcBef>
                <a:spcPts val="4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lang="en-GB" altLang="en-US" dirty="0" smtClean="0">
              <a:latin typeface="Arial" charset="0"/>
              <a:ea typeface="Lucida Sans Unicode" charset="0"/>
              <a:cs typeface="Lucida Sans Unicode" charset="0"/>
            </a:endParaRPr>
          </a:p>
          <a:p>
            <a:pPr>
              <a:lnSpc>
                <a:spcPct val="95000"/>
              </a:lnSpc>
              <a:spcBef>
                <a:spcPts val="4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GB" altLang="en-US" dirty="0" smtClean="0">
                <a:latin typeface="Arial" charset="0"/>
                <a:ea typeface="Lucida Sans Unicode" charset="0"/>
                <a:cs typeface="Lucida Sans Unicode" charset="0"/>
              </a:rPr>
              <a:t>Light is anisotropic ally scattered.</a:t>
            </a:r>
          </a:p>
          <a:p>
            <a:pPr>
              <a:lnSpc>
                <a:spcPct val="103000"/>
              </a:lnSpc>
              <a:spcBef>
                <a:spcPts val="4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GB" altLang="en-US" dirty="0" smtClean="0">
                <a:latin typeface="Arial" charset="0"/>
                <a:ea typeface="Lucida Sans Unicode" charset="0"/>
                <a:cs typeface="Lucida Sans Unicode" charset="0"/>
              </a:rPr>
              <a:t> </a:t>
            </a:r>
          </a:p>
          <a:p>
            <a:pPr>
              <a:lnSpc>
                <a:spcPct val="103000"/>
              </a:lnSpc>
              <a:spcBef>
                <a:spcPts val="4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lang="en-GB" altLang="en-US" dirty="0" smtClean="0">
              <a:latin typeface="Arial" charset="0"/>
              <a:ea typeface="Lucida Sans Unicode" charset="0"/>
              <a:cs typeface="Lucida Sans Unicode" charset="0"/>
            </a:endParaRPr>
          </a:p>
          <a:p>
            <a:pPr>
              <a:lnSpc>
                <a:spcPct val="103000"/>
              </a:lnSpc>
              <a:spcBef>
                <a:spcPts val="4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lang="en-GB" altLang="en-US" dirty="0">
              <a:latin typeface="Arial" charset="0"/>
              <a:ea typeface="Lucida Sans Unicode" charset="0"/>
              <a:cs typeface="Lucida Sans Unicode" charset="0"/>
            </a:endParaRPr>
          </a:p>
        </p:txBody>
      </p:sp>
      <p:sp>
        <p:nvSpPr>
          <p:cNvPr id="4" name="Slide Number Placeholder 3"/>
          <p:cNvSpPr>
            <a:spLocks noGrp="1"/>
          </p:cNvSpPr>
          <p:nvPr>
            <p:ph type="sldNum" sz="quarter" idx="10"/>
          </p:nvPr>
        </p:nvSpPr>
        <p:spPr/>
        <p:txBody>
          <a:bodyPr/>
          <a:lstStyle/>
          <a:p>
            <a:fld id="{E75820F1-D3D3-5944-B1D2-6A743A2B3F1E}" type="slidenum">
              <a:rPr lang="en-US" smtClean="0"/>
              <a:t>8</a:t>
            </a:fld>
            <a:endParaRPr lang="en-US"/>
          </a:p>
        </p:txBody>
      </p:sp>
    </p:spTree>
    <p:extLst>
      <p:ext uri="{BB962C8B-B14F-4D97-AF65-F5344CB8AC3E}">
        <p14:creationId xmlns:p14="http://schemas.microsoft.com/office/powerpoint/2010/main" val="1691211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properties of the scattering particle are contained in the </a:t>
            </a:r>
            <a:r>
              <a:rPr lang="en-US" sz="1200" i="1" kern="1200" dirty="0" smtClean="0">
                <a:solidFill>
                  <a:schemeClr val="tx1"/>
                </a:solidFill>
                <a:effectLst/>
                <a:latin typeface="+mn-lt"/>
                <a:ea typeface="+mn-ea"/>
                <a:cs typeface="+mn-cs"/>
              </a:rPr>
              <a:t>S </a:t>
            </a:r>
            <a:r>
              <a:rPr lang="en-US" sz="1200" kern="1200" dirty="0" smtClean="0">
                <a:solidFill>
                  <a:schemeClr val="tx1"/>
                </a:solidFill>
                <a:effectLst/>
                <a:latin typeface="+mn-lt"/>
                <a:ea typeface="+mn-ea"/>
                <a:cs typeface="+mn-cs"/>
              </a:rPr>
              <a:t>matrix: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1 and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2 dependent on the refractive indices inside and outside the particle as well as the size of the </a:t>
            </a:r>
            <a:endParaRPr lang="en-US" dirty="0" smtClean="0"/>
          </a:p>
          <a:p>
            <a:r>
              <a:rPr lang="en-US" sz="1200" kern="1200" dirty="0" smtClean="0">
                <a:solidFill>
                  <a:schemeClr val="tx1"/>
                </a:solidFill>
                <a:effectLst/>
                <a:latin typeface="+mn-lt"/>
                <a:ea typeface="+mn-ea"/>
                <a:cs typeface="+mn-cs"/>
              </a:rPr>
              <a:t>particle and the wavelength of the incident light. </a:t>
            </a:r>
            <a:endParaRPr lang="en-US" dirty="0" smtClean="0"/>
          </a:p>
          <a:p>
            <a:endParaRPr lang="en-US" dirty="0"/>
          </a:p>
        </p:txBody>
      </p:sp>
      <p:sp>
        <p:nvSpPr>
          <p:cNvPr id="4" name="Slide Number Placeholder 3"/>
          <p:cNvSpPr>
            <a:spLocks noGrp="1"/>
          </p:cNvSpPr>
          <p:nvPr>
            <p:ph type="sldNum" sz="quarter" idx="10"/>
          </p:nvPr>
        </p:nvSpPr>
        <p:spPr/>
        <p:txBody>
          <a:bodyPr/>
          <a:lstStyle/>
          <a:p>
            <a:fld id="{E75820F1-D3D3-5944-B1D2-6A743A2B3F1E}" type="slidenum">
              <a:rPr lang="en-US" smtClean="0"/>
              <a:t>9</a:t>
            </a:fld>
            <a:endParaRPr lang="en-US"/>
          </a:p>
        </p:txBody>
      </p:sp>
    </p:spTree>
    <p:extLst>
      <p:ext uri="{BB962C8B-B14F-4D97-AF65-F5344CB8AC3E}">
        <p14:creationId xmlns:p14="http://schemas.microsoft.com/office/powerpoint/2010/main" val="200357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E </a:t>
            </a:r>
            <a:r>
              <a:rPr lang="en-US" sz="1200" kern="1200" dirty="0" smtClean="0">
                <a:solidFill>
                  <a:schemeClr val="tx1"/>
                </a:solidFill>
                <a:effectLst/>
                <a:latin typeface="+mn-lt"/>
                <a:ea typeface="+mn-ea"/>
                <a:cs typeface="+mn-cs"/>
              </a:rPr>
              <a:t>is the complex electric field with components parallel and perpendicular to the previous scattering plane, </a:t>
            </a:r>
          </a:p>
          <a:p>
            <a:r>
              <a:rPr lang="en-US" sz="1200" b="1" kern="1200" dirty="0" smtClean="0">
                <a:solidFill>
                  <a:schemeClr val="tx1"/>
                </a:solidFill>
                <a:effectLst/>
                <a:latin typeface="+mn-lt"/>
                <a:ea typeface="+mn-ea"/>
                <a:cs typeface="+mn-cs"/>
              </a:rPr>
              <a:t>E</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the complex electric field with components parallel and perpendicular to the present scattering plane, </a:t>
            </a:r>
          </a:p>
          <a:p>
            <a:r>
              <a:rPr lang="en-US" sz="1200" i="1" kern="1200" dirty="0" smtClean="0">
                <a:solidFill>
                  <a:schemeClr val="tx1"/>
                </a:solidFill>
                <a:effectLst/>
                <a:latin typeface="+mn-lt"/>
                <a:ea typeface="+mn-ea"/>
                <a:cs typeface="+mn-cs"/>
              </a:rPr>
              <a:t>S </a:t>
            </a:r>
            <a:r>
              <a:rPr lang="en-US" sz="1200" kern="1200" dirty="0" smtClean="0">
                <a:solidFill>
                  <a:schemeClr val="tx1"/>
                </a:solidFill>
                <a:effectLst/>
                <a:latin typeface="+mn-lt"/>
                <a:ea typeface="+mn-ea"/>
                <a:cs typeface="+mn-cs"/>
              </a:rPr>
              <a:t>is the amplitude scattering matrix dependent on the scattering angle </a:t>
            </a:r>
            <a:r>
              <a:rPr lang="en-US" sz="1200" kern="1200" dirty="0" err="1" smtClean="0">
                <a:solidFill>
                  <a:schemeClr val="tx1"/>
                </a:solidFill>
                <a:effectLst/>
                <a:latin typeface="+mn-lt"/>
                <a:ea typeface="+mn-ea"/>
                <a:cs typeface="+mn-cs"/>
              </a:rPr>
              <a:t>θ</a:t>
            </a:r>
            <a:r>
              <a:rPr lang="en-US" sz="1200" kern="1200" dirty="0" smtClean="0">
                <a:solidFill>
                  <a:schemeClr val="tx1"/>
                </a:solidFill>
                <a:effectLst/>
                <a:latin typeface="+mn-lt"/>
                <a:ea typeface="+mn-ea"/>
                <a:cs typeface="+mn-cs"/>
              </a:rPr>
              <a:t> between the incoming propagation direction and outgoing propagation direction, and </a:t>
            </a:r>
          </a:p>
          <a:p>
            <a:r>
              <a:rPr lang="en-US" sz="1200" i="1" kern="1200" dirty="0" smtClean="0">
                <a:solidFill>
                  <a:schemeClr val="tx1"/>
                </a:solidFill>
                <a:effectLst/>
                <a:latin typeface="+mn-lt"/>
                <a:ea typeface="+mn-ea"/>
                <a:cs typeface="+mn-cs"/>
              </a:rPr>
              <a:t>R </a:t>
            </a:r>
            <a:r>
              <a:rPr lang="en-US" sz="1200" kern="1200" dirty="0" smtClean="0">
                <a:solidFill>
                  <a:schemeClr val="tx1"/>
                </a:solidFill>
                <a:effectLst/>
                <a:latin typeface="+mn-lt"/>
                <a:ea typeface="+mn-ea"/>
                <a:cs typeface="+mn-cs"/>
              </a:rPr>
              <a:t>is the rotation matrix dependent on the angle </a:t>
            </a:r>
            <a:r>
              <a:rPr lang="en-US" sz="1200" kern="1200" dirty="0" err="1" smtClean="0">
                <a:solidFill>
                  <a:schemeClr val="tx1"/>
                </a:solidFill>
                <a:effectLst/>
                <a:latin typeface="+mn-lt"/>
                <a:ea typeface="+mn-ea"/>
                <a:cs typeface="+mn-cs"/>
              </a:rPr>
              <a:t>φ</a:t>
            </a:r>
            <a:r>
              <a:rPr lang="en-US" sz="1200" kern="1200" dirty="0" smtClean="0">
                <a:solidFill>
                  <a:schemeClr val="tx1"/>
                </a:solidFill>
                <a:effectLst/>
                <a:latin typeface="+mn-lt"/>
                <a:ea typeface="+mn-ea"/>
                <a:cs typeface="+mn-cs"/>
              </a:rPr>
              <a:t> between the incoming perpendicular electric field component and the outgoing perpendicular electric field component. </a:t>
            </a:r>
          </a:p>
          <a:p>
            <a:r>
              <a:rPr lang="en-US" sz="1200" kern="1200" dirty="0" smtClean="0">
                <a:solidFill>
                  <a:schemeClr val="tx1"/>
                </a:solidFill>
                <a:effectLst/>
                <a:latin typeface="+mn-lt"/>
                <a:ea typeface="+mn-ea"/>
                <a:cs typeface="+mn-cs"/>
              </a:rPr>
              <a:t>The rotation matrix </a:t>
            </a:r>
            <a:r>
              <a:rPr lang="en-US" sz="1200" i="1" kern="1200" dirty="0" smtClean="0">
                <a:solidFill>
                  <a:schemeClr val="tx1"/>
                </a:solidFill>
                <a:effectLst/>
                <a:latin typeface="+mn-lt"/>
                <a:ea typeface="+mn-ea"/>
                <a:cs typeface="+mn-cs"/>
              </a:rPr>
              <a:t>R </a:t>
            </a:r>
            <a:r>
              <a:rPr lang="en-US" sz="1200" kern="1200" dirty="0" smtClean="0">
                <a:solidFill>
                  <a:schemeClr val="tx1"/>
                </a:solidFill>
                <a:effectLst/>
                <a:latin typeface="+mn-lt"/>
                <a:ea typeface="+mn-ea"/>
                <a:cs typeface="+mn-cs"/>
              </a:rPr>
              <a:t>rotates the reference frame </a:t>
            </a:r>
            <a:r>
              <a:rPr lang="en-US" sz="1200" kern="1200" dirty="0" err="1" smtClean="0">
                <a:solidFill>
                  <a:schemeClr val="tx1"/>
                </a:solidFill>
                <a:effectLst/>
                <a:latin typeface="+mn-lt"/>
                <a:ea typeface="+mn-ea"/>
                <a:cs typeface="+mn-cs"/>
              </a:rPr>
              <a:t>φ</a:t>
            </a:r>
            <a:r>
              <a:rPr lang="en-US" sz="1200" kern="1200" dirty="0" smtClean="0">
                <a:solidFill>
                  <a:schemeClr val="tx1"/>
                </a:solidFill>
                <a:effectLst/>
                <a:latin typeface="+mn-lt"/>
                <a:ea typeface="+mn-ea"/>
                <a:cs typeface="+mn-cs"/>
              </a:rPr>
              <a:t> degrees azimuthally to align the incoming perpendicular electric field component to the normal of the present scattering plane </a:t>
            </a:r>
            <a:endParaRPr lang="en-US" dirty="0" smtClean="0"/>
          </a:p>
          <a:p>
            <a:endParaRPr lang="en-US" dirty="0" smtClean="0"/>
          </a:p>
          <a:p>
            <a:pPr lvl="2"/>
            <a:endParaRPr lang="en-US" dirty="0" smtClean="0"/>
          </a:p>
        </p:txBody>
      </p:sp>
      <p:sp>
        <p:nvSpPr>
          <p:cNvPr id="4" name="Slide Number Placeholder 3"/>
          <p:cNvSpPr>
            <a:spLocks noGrp="1"/>
          </p:cNvSpPr>
          <p:nvPr>
            <p:ph type="sldNum" sz="quarter" idx="10"/>
          </p:nvPr>
        </p:nvSpPr>
        <p:spPr/>
        <p:txBody>
          <a:bodyPr/>
          <a:lstStyle/>
          <a:p>
            <a:fld id="{E75820F1-D3D3-5944-B1D2-6A743A2B3F1E}" type="slidenum">
              <a:rPr lang="en-US" smtClean="0"/>
              <a:t>10</a:t>
            </a:fld>
            <a:endParaRPr lang="en-US"/>
          </a:p>
        </p:txBody>
      </p:sp>
    </p:spTree>
    <p:extLst>
      <p:ext uri="{BB962C8B-B14F-4D97-AF65-F5344CB8AC3E}">
        <p14:creationId xmlns:p14="http://schemas.microsoft.com/office/powerpoint/2010/main" val="1677502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Scattering coefficient</a:t>
            </a:r>
            <a:r>
              <a:rPr lang="en-US" baseline="0" dirty="0" smtClean="0"/>
              <a:t> controls the path length. </a:t>
            </a:r>
          </a:p>
          <a:p>
            <a:endParaRPr lang="en-US" baseline="0" dirty="0" smtClean="0"/>
          </a:p>
          <a:p>
            <a:r>
              <a:rPr lang="en-US" baseline="0" dirty="0" smtClean="0"/>
              <a:t>Absorption attenuates frontal weight</a:t>
            </a:r>
            <a:endParaRPr lang="en-US" dirty="0"/>
          </a:p>
        </p:txBody>
      </p:sp>
      <p:sp>
        <p:nvSpPr>
          <p:cNvPr id="4" name="Slide Number Placeholder 3"/>
          <p:cNvSpPr>
            <a:spLocks noGrp="1"/>
          </p:cNvSpPr>
          <p:nvPr>
            <p:ph type="sldNum" sz="quarter" idx="10"/>
          </p:nvPr>
        </p:nvSpPr>
        <p:spPr/>
        <p:txBody>
          <a:bodyPr/>
          <a:lstStyle/>
          <a:p>
            <a:fld id="{E75820F1-D3D3-5944-B1D2-6A743A2B3F1E}" type="slidenum">
              <a:rPr lang="en-US" smtClean="0"/>
              <a:t>12</a:t>
            </a:fld>
            <a:endParaRPr lang="en-US"/>
          </a:p>
        </p:txBody>
      </p:sp>
    </p:spTree>
    <p:extLst>
      <p:ext uri="{BB962C8B-B14F-4D97-AF65-F5344CB8AC3E}">
        <p14:creationId xmlns:p14="http://schemas.microsoft.com/office/powerpoint/2010/main" val="1062097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820F1-D3D3-5944-B1D2-6A743A2B3F1E}" type="slidenum">
              <a:rPr lang="en-US" smtClean="0"/>
              <a:t>14</a:t>
            </a:fld>
            <a:endParaRPr lang="en-US"/>
          </a:p>
        </p:txBody>
      </p:sp>
    </p:spTree>
    <p:extLst>
      <p:ext uri="{BB962C8B-B14F-4D97-AF65-F5344CB8AC3E}">
        <p14:creationId xmlns:p14="http://schemas.microsoft.com/office/powerpoint/2010/main" val="203384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oleObject" Target="../embeddings/oleObject7.bin"/><Relationship Id="rId13" Type="http://schemas.openxmlformats.org/officeDocument/2006/relationships/image" Target="../media/image14.emf"/><Relationship Id="rId14" Type="http://schemas.openxmlformats.org/officeDocument/2006/relationships/image" Target="../media/image19.png"/><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image" Target="../media/image12.emf"/><Relationship Id="rId6" Type="http://schemas.openxmlformats.org/officeDocument/2006/relationships/oleObject" Target="../embeddings/oleObject6.bin"/><Relationship Id="rId7" Type="http://schemas.openxmlformats.org/officeDocument/2006/relationships/image" Target="../media/image13.emf"/><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4.bin"/><Relationship Id="rId13"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5.emf"/><Relationship Id="rId6" Type="http://schemas.openxmlformats.org/officeDocument/2006/relationships/oleObject" Target="../embeddings/oleObject2.bin"/><Relationship Id="rId7" Type="http://schemas.openxmlformats.org/officeDocument/2006/relationships/image" Target="../media/image6.emf"/><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Electric Field Monte Carlo Simulation </a:t>
            </a:r>
            <a:endParaRPr lang="en-US" dirty="0"/>
          </a:p>
        </p:txBody>
      </p:sp>
      <p:sp>
        <p:nvSpPr>
          <p:cNvPr id="3" name="Subtitle 2"/>
          <p:cNvSpPr>
            <a:spLocks noGrp="1"/>
          </p:cNvSpPr>
          <p:nvPr>
            <p:ph type="subTitle" idx="1"/>
          </p:nvPr>
        </p:nvSpPr>
        <p:spPr/>
        <p:txBody>
          <a:bodyPr/>
          <a:lstStyle/>
          <a:p>
            <a:r>
              <a:rPr lang="en-US" dirty="0" smtClean="0"/>
              <a:t>R. Davis, M. Xu</a:t>
            </a:r>
            <a:endParaRPr lang="en-US" dirty="0"/>
          </a:p>
        </p:txBody>
      </p:sp>
    </p:spTree>
    <p:extLst>
      <p:ext uri="{BB962C8B-B14F-4D97-AF65-F5344CB8AC3E}">
        <p14:creationId xmlns:p14="http://schemas.microsoft.com/office/powerpoint/2010/main" val="2118760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EMC Explained</a:t>
            </a:r>
            <a:endParaRPr lang="en-US" dirty="0"/>
          </a:p>
        </p:txBody>
      </p:sp>
      <p:sp>
        <p:nvSpPr>
          <p:cNvPr id="3" name="Content Placeholder 2"/>
          <p:cNvSpPr>
            <a:spLocks noGrp="1"/>
          </p:cNvSpPr>
          <p:nvPr>
            <p:ph idx="1"/>
          </p:nvPr>
        </p:nvSpPr>
        <p:spPr/>
        <p:txBody>
          <a:bodyPr>
            <a:normAutofit/>
          </a:bodyPr>
          <a:lstStyle/>
          <a:p>
            <a:pPr lvl="1"/>
            <a:endParaRPr lang="en-US" dirty="0"/>
          </a:p>
          <a:p>
            <a:pPr lvl="2"/>
            <a:endParaRPr lang="en-US" dirty="0"/>
          </a:p>
          <a:p>
            <a:pPr lvl="2"/>
            <a:endParaRPr lang="en-US" dirty="0"/>
          </a:p>
        </p:txBody>
      </p:sp>
      <p:grpSp>
        <p:nvGrpSpPr>
          <p:cNvPr id="4" name="Group 2"/>
          <p:cNvGrpSpPr>
            <a:grpSpLocks/>
          </p:cNvGrpSpPr>
          <p:nvPr/>
        </p:nvGrpSpPr>
        <p:grpSpPr bwMode="auto">
          <a:xfrm>
            <a:off x="1408187" y="1816212"/>
            <a:ext cx="5805487" cy="4113212"/>
            <a:chOff x="157" y="1041"/>
            <a:chExt cx="3657" cy="2591"/>
          </a:xfrm>
        </p:grpSpPr>
        <p:sp>
          <p:nvSpPr>
            <p:cNvPr id="5" name="AutoShape 3"/>
            <p:cNvSpPr>
              <a:spLocks noChangeArrowheads="1"/>
            </p:cNvSpPr>
            <p:nvPr/>
          </p:nvSpPr>
          <p:spPr bwMode="auto">
            <a:xfrm>
              <a:off x="157" y="1041"/>
              <a:ext cx="3657" cy="2591"/>
            </a:xfrm>
            <a:prstGeom prst="roundRect">
              <a:avLst>
                <a:gd name="adj" fmla="val 37"/>
              </a:avLst>
            </a:prstGeom>
            <a:solidFill>
              <a:srgbClr val="FFFFFF"/>
            </a:solidFill>
            <a:ln w="9525" cap="flat">
              <a:solidFill>
                <a:srgbClr val="3465A4"/>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nvGrpSpPr>
            <p:cNvPr id="6" name="Group 4"/>
            <p:cNvGrpSpPr>
              <a:grpSpLocks/>
            </p:cNvGrpSpPr>
            <p:nvPr/>
          </p:nvGrpSpPr>
          <p:grpSpPr bwMode="auto">
            <a:xfrm>
              <a:off x="537" y="1167"/>
              <a:ext cx="3049" cy="2420"/>
              <a:chOff x="537" y="1167"/>
              <a:chExt cx="3049" cy="2420"/>
            </a:xfrm>
          </p:grpSpPr>
          <p:graphicFrame>
            <p:nvGraphicFramePr>
              <p:cNvPr id="7" name="Object 5"/>
              <p:cNvGraphicFramePr>
                <a:graphicFrameLocks noChangeAspect="1"/>
              </p:cNvGraphicFramePr>
              <p:nvPr/>
            </p:nvGraphicFramePr>
            <p:xfrm>
              <a:off x="3501" y="2293"/>
              <a:ext cx="51" cy="126"/>
            </p:xfrm>
            <a:graphic>
              <a:graphicData uri="http://schemas.openxmlformats.org/presentationml/2006/ole">
                <mc:AlternateContent xmlns:mc="http://schemas.openxmlformats.org/markup-compatibility/2006">
                  <mc:Choice xmlns:v="urn:schemas-microsoft-com:vml" Requires="v">
                    <p:oleObj spid="_x0000_s1034" r:id="rId4" imgW="72360" imgH="169560" progId="">
                      <p:embed/>
                    </p:oleObj>
                  </mc:Choice>
                  <mc:Fallback>
                    <p:oleObj r:id="rId4" imgW="72360" imgH="1695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1" y="2293"/>
                            <a:ext cx="51" cy="126"/>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8" name="Line 6"/>
              <p:cNvSpPr>
                <a:spLocks noChangeShapeType="1"/>
              </p:cNvSpPr>
              <p:nvPr/>
            </p:nvSpPr>
            <p:spPr bwMode="auto">
              <a:xfrm flipH="1">
                <a:off x="1842" y="2262"/>
                <a:ext cx="1603" cy="3"/>
              </a:xfrm>
              <a:prstGeom prst="line">
                <a:avLst/>
              </a:prstGeom>
              <a:noFill/>
              <a:ln w="18360" cap="flat">
                <a:solidFill>
                  <a:srgbClr val="3465A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9" name="Line 7"/>
              <p:cNvSpPr>
                <a:spLocks noChangeShapeType="1"/>
              </p:cNvSpPr>
              <p:nvPr/>
            </p:nvSpPr>
            <p:spPr bwMode="auto">
              <a:xfrm flipH="1">
                <a:off x="698" y="2262"/>
                <a:ext cx="1135" cy="810"/>
              </a:xfrm>
              <a:prstGeom prst="line">
                <a:avLst/>
              </a:prstGeom>
              <a:noFill/>
              <a:ln w="18360" cap="flat">
                <a:solidFill>
                  <a:srgbClr val="3465A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0" name="Freeform 8"/>
              <p:cNvSpPr>
                <a:spLocks noChangeArrowheads="1"/>
              </p:cNvSpPr>
              <p:nvPr/>
            </p:nvSpPr>
            <p:spPr bwMode="auto">
              <a:xfrm>
                <a:off x="2481" y="1401"/>
                <a:ext cx="482" cy="853"/>
              </a:xfrm>
              <a:custGeom>
                <a:avLst/>
                <a:gdLst>
                  <a:gd name="T0" fmla="*/ 0 w 2131"/>
                  <a:gd name="T1" fmla="*/ 3767 h 3768"/>
                  <a:gd name="T2" fmla="*/ 1522 w 2131"/>
                  <a:gd name="T3" fmla="*/ 1693 h 3768"/>
                  <a:gd name="T4" fmla="*/ 2130 w 2131"/>
                  <a:gd name="T5" fmla="*/ 3758 h 3768"/>
                </a:gdLst>
                <a:ahLst/>
                <a:cxnLst>
                  <a:cxn ang="0">
                    <a:pos x="T0" y="T1"/>
                  </a:cxn>
                  <a:cxn ang="0">
                    <a:pos x="T2" y="T3"/>
                  </a:cxn>
                  <a:cxn ang="0">
                    <a:pos x="T4" y="T5"/>
                  </a:cxn>
                </a:cxnLst>
                <a:rect l="0" t="0" r="r" b="b"/>
                <a:pathLst>
                  <a:path w="2131" h="3768">
                    <a:moveTo>
                      <a:pt x="0" y="3767"/>
                    </a:moveTo>
                    <a:cubicBezTo>
                      <a:pt x="651" y="2220"/>
                      <a:pt x="845" y="0"/>
                      <a:pt x="1522" y="1693"/>
                    </a:cubicBezTo>
                    <a:cubicBezTo>
                      <a:pt x="1834" y="2462"/>
                      <a:pt x="1775" y="2128"/>
                      <a:pt x="2130" y="3758"/>
                    </a:cubicBezTo>
                  </a:path>
                </a:pathLst>
              </a:cu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1" name="Freeform 9"/>
              <p:cNvSpPr>
                <a:spLocks noChangeArrowheads="1"/>
              </p:cNvSpPr>
              <p:nvPr/>
            </p:nvSpPr>
            <p:spPr bwMode="auto">
              <a:xfrm>
                <a:off x="2159" y="2189"/>
                <a:ext cx="828" cy="659"/>
              </a:xfrm>
              <a:custGeom>
                <a:avLst/>
                <a:gdLst>
                  <a:gd name="T0" fmla="*/ 3653 w 3654"/>
                  <a:gd name="T1" fmla="*/ 28 h 2911"/>
                  <a:gd name="T2" fmla="*/ 711 w 3654"/>
                  <a:gd name="T3" fmla="*/ 1368 h 2911"/>
                  <a:gd name="T4" fmla="*/ 1449 w 3654"/>
                  <a:gd name="T5" fmla="*/ 0 h 2911"/>
                </a:gdLst>
                <a:ahLst/>
                <a:cxnLst>
                  <a:cxn ang="0">
                    <a:pos x="T0" y="T1"/>
                  </a:cxn>
                  <a:cxn ang="0">
                    <a:pos x="T2" y="T3"/>
                  </a:cxn>
                  <a:cxn ang="0">
                    <a:pos x="T4" y="T5"/>
                  </a:cxn>
                </a:cxnLst>
                <a:rect l="0" t="0" r="r" b="b"/>
                <a:pathLst>
                  <a:path w="3654" h="2911">
                    <a:moveTo>
                      <a:pt x="3653" y="28"/>
                    </a:moveTo>
                    <a:cubicBezTo>
                      <a:pt x="2551" y="1440"/>
                      <a:pt x="0" y="2910"/>
                      <a:pt x="711" y="1368"/>
                    </a:cubicBezTo>
                    <a:cubicBezTo>
                      <a:pt x="1201" y="232"/>
                      <a:pt x="988" y="721"/>
                      <a:pt x="1449" y="0"/>
                    </a:cubicBezTo>
                  </a:path>
                </a:pathLst>
              </a:custGeom>
              <a:noFill/>
              <a:ln w="18360" cap="flat">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 name="Freeform 10"/>
              <p:cNvSpPr>
                <a:spLocks noChangeArrowheads="1"/>
              </p:cNvSpPr>
              <p:nvPr/>
            </p:nvSpPr>
            <p:spPr bwMode="auto">
              <a:xfrm>
                <a:off x="971" y="2467"/>
                <a:ext cx="706" cy="674"/>
              </a:xfrm>
              <a:custGeom>
                <a:avLst/>
                <a:gdLst>
                  <a:gd name="T0" fmla="*/ 1741 w 3118"/>
                  <a:gd name="T1" fmla="*/ 0 h 2978"/>
                  <a:gd name="T2" fmla="*/ 2769 w 3118"/>
                  <a:gd name="T3" fmla="*/ 2247 h 2978"/>
                  <a:gd name="T4" fmla="*/ 2 w 3118"/>
                  <a:gd name="T5" fmla="*/ 1247 h 2978"/>
                </a:gdLst>
                <a:ahLst/>
                <a:cxnLst>
                  <a:cxn ang="0">
                    <a:pos x="T0" y="T1"/>
                  </a:cxn>
                  <a:cxn ang="0">
                    <a:pos x="T2" y="T3"/>
                  </a:cxn>
                  <a:cxn ang="0">
                    <a:pos x="T4" y="T5"/>
                  </a:cxn>
                </a:cxnLst>
                <a:rect l="0" t="0" r="r" b="b"/>
                <a:pathLst>
                  <a:path w="3118" h="2978">
                    <a:moveTo>
                      <a:pt x="1741" y="0"/>
                    </a:moveTo>
                    <a:cubicBezTo>
                      <a:pt x="2709" y="2125"/>
                      <a:pt x="1958" y="539"/>
                      <a:pt x="2769" y="2247"/>
                    </a:cubicBezTo>
                    <a:cubicBezTo>
                      <a:pt x="3117" y="2977"/>
                      <a:pt x="0" y="1230"/>
                      <a:pt x="2" y="124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3" name="Freeform 11"/>
              <p:cNvSpPr>
                <a:spLocks noChangeArrowheads="1"/>
              </p:cNvSpPr>
              <p:nvPr/>
            </p:nvSpPr>
            <p:spPr bwMode="auto">
              <a:xfrm>
                <a:off x="1047" y="1643"/>
                <a:ext cx="376" cy="1166"/>
              </a:xfrm>
              <a:custGeom>
                <a:avLst/>
                <a:gdLst>
                  <a:gd name="T0" fmla="*/ 0 w 1662"/>
                  <a:gd name="T1" fmla="*/ 5143 h 5144"/>
                  <a:gd name="T2" fmla="*/ 1125 w 1662"/>
                  <a:gd name="T3" fmla="*/ 1452 h 5144"/>
                  <a:gd name="T4" fmla="*/ 1661 w 1662"/>
                  <a:gd name="T5" fmla="*/ 3915 h 5144"/>
                </a:gdLst>
                <a:ahLst/>
                <a:cxnLst>
                  <a:cxn ang="0">
                    <a:pos x="T0" y="T1"/>
                  </a:cxn>
                  <a:cxn ang="0">
                    <a:pos x="T2" y="T3"/>
                  </a:cxn>
                  <a:cxn ang="0">
                    <a:pos x="T4" y="T5"/>
                  </a:cxn>
                </a:cxnLst>
                <a:rect l="0" t="0" r="r" b="b"/>
                <a:pathLst>
                  <a:path w="1662" h="5144">
                    <a:moveTo>
                      <a:pt x="0" y="5143"/>
                    </a:moveTo>
                    <a:cubicBezTo>
                      <a:pt x="219" y="3467"/>
                      <a:pt x="627" y="0"/>
                      <a:pt x="1125" y="1452"/>
                    </a:cubicBezTo>
                    <a:cubicBezTo>
                      <a:pt x="1373" y="2229"/>
                      <a:pt x="1498" y="2594"/>
                      <a:pt x="1661" y="3915"/>
                    </a:cubicBezTo>
                  </a:path>
                </a:pathLst>
              </a:cu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4" name="Line 12"/>
              <p:cNvSpPr>
                <a:spLocks noChangeShapeType="1"/>
              </p:cNvSpPr>
              <p:nvPr/>
            </p:nvSpPr>
            <p:spPr bwMode="auto">
              <a:xfrm flipV="1">
                <a:off x="2738" y="1648"/>
                <a:ext cx="0" cy="588"/>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 name="Line 13"/>
              <p:cNvSpPr>
                <a:spLocks noChangeShapeType="1"/>
              </p:cNvSpPr>
              <p:nvPr/>
            </p:nvSpPr>
            <p:spPr bwMode="auto">
              <a:xfrm flipV="1">
                <a:off x="2612" y="1852"/>
                <a:ext cx="0" cy="399"/>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 name="Line 14"/>
              <p:cNvSpPr>
                <a:spLocks noChangeShapeType="1"/>
              </p:cNvSpPr>
              <p:nvPr/>
            </p:nvSpPr>
            <p:spPr bwMode="auto">
              <a:xfrm flipV="1">
                <a:off x="2850" y="1848"/>
                <a:ext cx="1" cy="416"/>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 name="Line 15"/>
              <p:cNvSpPr>
                <a:spLocks noChangeShapeType="1"/>
              </p:cNvSpPr>
              <p:nvPr/>
            </p:nvSpPr>
            <p:spPr bwMode="auto">
              <a:xfrm flipH="1">
                <a:off x="2304" y="2271"/>
                <a:ext cx="430" cy="428"/>
              </a:xfrm>
              <a:prstGeom prst="line">
                <a:avLst/>
              </a:prstGeom>
              <a:noFill/>
              <a:ln w="18360" cap="flat">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8" name="Line 16"/>
              <p:cNvSpPr>
                <a:spLocks noChangeShapeType="1"/>
              </p:cNvSpPr>
              <p:nvPr/>
            </p:nvSpPr>
            <p:spPr bwMode="auto">
              <a:xfrm flipH="1">
                <a:off x="2482" y="2267"/>
                <a:ext cx="369" cy="393"/>
              </a:xfrm>
              <a:prstGeom prst="line">
                <a:avLst/>
              </a:prstGeom>
              <a:noFill/>
              <a:ln w="18360" cap="flat">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 name="Line 17"/>
              <p:cNvSpPr>
                <a:spLocks noChangeShapeType="1"/>
              </p:cNvSpPr>
              <p:nvPr/>
            </p:nvSpPr>
            <p:spPr bwMode="auto">
              <a:xfrm flipH="1">
                <a:off x="2308" y="2271"/>
                <a:ext cx="316" cy="306"/>
              </a:xfrm>
              <a:prstGeom prst="line">
                <a:avLst/>
              </a:prstGeom>
              <a:noFill/>
              <a:ln w="18360" cap="flat">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0" name="Line 18"/>
              <p:cNvSpPr>
                <a:spLocks noChangeShapeType="1"/>
              </p:cNvSpPr>
              <p:nvPr/>
            </p:nvSpPr>
            <p:spPr bwMode="auto">
              <a:xfrm flipV="1">
                <a:off x="1246" y="1893"/>
                <a:ext cx="0" cy="772"/>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1" name="Line 19"/>
              <p:cNvSpPr>
                <a:spLocks noChangeShapeType="1"/>
              </p:cNvSpPr>
              <p:nvPr/>
            </p:nvSpPr>
            <p:spPr bwMode="auto">
              <a:xfrm flipH="1" flipV="1">
                <a:off x="1339" y="2110"/>
                <a:ext cx="4" cy="496"/>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2" name="Line 20"/>
              <p:cNvSpPr>
                <a:spLocks noChangeShapeType="1"/>
              </p:cNvSpPr>
              <p:nvPr/>
            </p:nvSpPr>
            <p:spPr bwMode="auto">
              <a:xfrm flipV="1">
                <a:off x="1145" y="2225"/>
                <a:ext cx="0" cy="523"/>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 name="Line 21"/>
              <p:cNvSpPr>
                <a:spLocks noChangeShapeType="1"/>
              </p:cNvSpPr>
              <p:nvPr/>
            </p:nvSpPr>
            <p:spPr bwMode="auto">
              <a:xfrm>
                <a:off x="1253" y="2679"/>
                <a:ext cx="416" cy="420"/>
              </a:xfrm>
              <a:prstGeom prst="line">
                <a:avLst/>
              </a:prstGeom>
              <a:noFill/>
              <a:ln w="18360" cap="flat">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4" name="Line 22"/>
              <p:cNvSpPr>
                <a:spLocks noChangeShapeType="1"/>
              </p:cNvSpPr>
              <p:nvPr/>
            </p:nvSpPr>
            <p:spPr bwMode="auto">
              <a:xfrm>
                <a:off x="1346" y="2619"/>
                <a:ext cx="212" cy="219"/>
              </a:xfrm>
              <a:prstGeom prst="line">
                <a:avLst/>
              </a:prstGeom>
              <a:noFill/>
              <a:ln w="18360" cap="flat">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 name="Line 23"/>
              <p:cNvSpPr>
                <a:spLocks noChangeShapeType="1"/>
              </p:cNvSpPr>
              <p:nvPr/>
            </p:nvSpPr>
            <p:spPr bwMode="auto">
              <a:xfrm>
                <a:off x="1145" y="2755"/>
                <a:ext cx="216" cy="233"/>
              </a:xfrm>
              <a:prstGeom prst="line">
                <a:avLst/>
              </a:prstGeom>
              <a:noFill/>
              <a:ln w="18360" cap="flat">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6" name="Text Box 24"/>
              <p:cNvSpPr txBox="1">
                <a:spLocks noChangeArrowheads="1"/>
              </p:cNvSpPr>
              <p:nvPr/>
            </p:nvSpPr>
            <p:spPr bwMode="auto">
              <a:xfrm>
                <a:off x="537" y="3089"/>
                <a:ext cx="305"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61002" rIns="90000" bIns="45000"/>
              <a:lstStyle>
                <a:lvl1pPr>
                  <a:tabLst>
                    <a:tab pos="457200" algn="l"/>
                  </a:tabLst>
                  <a:defRPr>
                    <a:solidFill>
                      <a:srgbClr val="000000"/>
                    </a:solidFill>
                    <a:latin typeface="Arial" charset="0"/>
                    <a:ea typeface="AR PL SungtiL GB" charset="0"/>
                    <a:cs typeface="AR PL SungtiL GB" charset="0"/>
                  </a:defRPr>
                </a:lvl1pPr>
                <a:lvl2pPr>
                  <a:tabLst>
                    <a:tab pos="457200" algn="l"/>
                  </a:tabLst>
                  <a:defRPr>
                    <a:solidFill>
                      <a:srgbClr val="000000"/>
                    </a:solidFill>
                    <a:latin typeface="Arial" charset="0"/>
                    <a:ea typeface="AR PL SungtiL GB" charset="0"/>
                    <a:cs typeface="AR PL SungtiL GB" charset="0"/>
                  </a:defRPr>
                </a:lvl2pPr>
                <a:lvl3pPr>
                  <a:tabLst>
                    <a:tab pos="457200" algn="l"/>
                  </a:tabLst>
                  <a:defRPr>
                    <a:solidFill>
                      <a:srgbClr val="000000"/>
                    </a:solidFill>
                    <a:latin typeface="Arial" charset="0"/>
                    <a:ea typeface="AR PL SungtiL GB" charset="0"/>
                    <a:cs typeface="AR PL SungtiL GB" charset="0"/>
                  </a:defRPr>
                </a:lvl3pPr>
                <a:lvl4pPr>
                  <a:tabLst>
                    <a:tab pos="457200" algn="l"/>
                  </a:tabLst>
                  <a:defRPr>
                    <a:solidFill>
                      <a:srgbClr val="000000"/>
                    </a:solidFill>
                    <a:latin typeface="Arial" charset="0"/>
                    <a:ea typeface="AR PL SungtiL GB" charset="0"/>
                    <a:cs typeface="AR PL SungtiL GB" charset="0"/>
                  </a:defRPr>
                </a:lvl4pPr>
                <a:lvl5pPr>
                  <a:tabLst>
                    <a:tab pos="457200" algn="l"/>
                  </a:tabLst>
                  <a:defRPr>
                    <a:solidFill>
                      <a:srgbClr val="000000"/>
                    </a:solidFill>
                    <a:latin typeface="Arial" charset="0"/>
                    <a:ea typeface="AR PL SungtiL GB" charset="0"/>
                    <a:cs typeface="AR PL SungtiL GB"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9pPr>
              </a:lstStyle>
              <a:p>
                <a:r>
                  <a:rPr lang="en-US" altLang="en-US" b="1"/>
                  <a:t>s'</a:t>
                </a:r>
              </a:p>
            </p:txBody>
          </p:sp>
          <p:sp>
            <p:nvSpPr>
              <p:cNvPr id="27" name="Line 25"/>
              <p:cNvSpPr>
                <a:spLocks noChangeShapeType="1"/>
              </p:cNvSpPr>
              <p:nvPr/>
            </p:nvSpPr>
            <p:spPr bwMode="auto">
              <a:xfrm flipV="1">
                <a:off x="2738" y="1434"/>
                <a:ext cx="0" cy="838"/>
              </a:xfrm>
              <a:prstGeom prst="line">
                <a:avLst/>
              </a:prstGeom>
              <a:noFill/>
              <a:ln w="9525" cap="flat">
                <a:solidFill>
                  <a:srgbClr val="3465A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 name="Line 26"/>
              <p:cNvSpPr>
                <a:spLocks noChangeShapeType="1"/>
              </p:cNvSpPr>
              <p:nvPr/>
            </p:nvSpPr>
            <p:spPr bwMode="auto">
              <a:xfrm flipH="1">
                <a:off x="2193" y="2277"/>
                <a:ext cx="545" cy="543"/>
              </a:xfrm>
              <a:prstGeom prst="line">
                <a:avLst/>
              </a:prstGeom>
              <a:noFill/>
              <a:ln w="9525" cap="flat">
                <a:solidFill>
                  <a:srgbClr val="3465A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 name="Line 27"/>
              <p:cNvSpPr>
                <a:spLocks noChangeShapeType="1"/>
              </p:cNvSpPr>
              <p:nvPr/>
            </p:nvSpPr>
            <p:spPr bwMode="auto">
              <a:xfrm flipH="1" flipV="1">
                <a:off x="1242" y="1654"/>
                <a:ext cx="11" cy="1026"/>
              </a:xfrm>
              <a:prstGeom prst="line">
                <a:avLst/>
              </a:prstGeom>
              <a:noFill/>
              <a:ln w="9525" cap="flat">
                <a:solidFill>
                  <a:srgbClr val="3465A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 name="Line 28"/>
              <p:cNvSpPr>
                <a:spLocks noChangeShapeType="1"/>
              </p:cNvSpPr>
              <p:nvPr/>
            </p:nvSpPr>
            <p:spPr bwMode="auto">
              <a:xfrm>
                <a:off x="1257" y="2686"/>
                <a:ext cx="554" cy="543"/>
              </a:xfrm>
              <a:prstGeom prst="line">
                <a:avLst/>
              </a:prstGeom>
              <a:noFill/>
              <a:ln w="9525" cap="flat">
                <a:solidFill>
                  <a:srgbClr val="3465A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1" name="Freeform 29"/>
              <p:cNvSpPr>
                <a:spLocks noChangeArrowheads="1"/>
              </p:cNvSpPr>
              <p:nvPr/>
            </p:nvSpPr>
            <p:spPr bwMode="auto">
              <a:xfrm>
                <a:off x="1699" y="2277"/>
                <a:ext cx="541" cy="199"/>
              </a:xfrm>
              <a:custGeom>
                <a:avLst/>
                <a:gdLst>
                  <a:gd name="T0" fmla="*/ 0 w 2390"/>
                  <a:gd name="T1" fmla="*/ 645 h 880"/>
                  <a:gd name="T2" fmla="*/ 54 w 2390"/>
                  <a:gd name="T3" fmla="*/ 674 h 880"/>
                  <a:gd name="T4" fmla="*/ 110 w 2390"/>
                  <a:gd name="T5" fmla="*/ 702 h 880"/>
                  <a:gd name="T6" fmla="*/ 168 w 2390"/>
                  <a:gd name="T7" fmla="*/ 728 h 880"/>
                  <a:gd name="T8" fmla="*/ 229 w 2390"/>
                  <a:gd name="T9" fmla="*/ 752 h 880"/>
                  <a:gd name="T10" fmla="*/ 292 w 2390"/>
                  <a:gd name="T11" fmla="*/ 774 h 880"/>
                  <a:gd name="T12" fmla="*/ 356 w 2390"/>
                  <a:gd name="T13" fmla="*/ 794 h 880"/>
                  <a:gd name="T14" fmla="*/ 422 w 2390"/>
                  <a:gd name="T15" fmla="*/ 812 h 880"/>
                  <a:gd name="T16" fmla="*/ 489 w 2390"/>
                  <a:gd name="T17" fmla="*/ 828 h 880"/>
                  <a:gd name="T18" fmla="*/ 557 w 2390"/>
                  <a:gd name="T19" fmla="*/ 842 h 880"/>
                  <a:gd name="T20" fmla="*/ 627 w 2390"/>
                  <a:gd name="T21" fmla="*/ 853 h 880"/>
                  <a:gd name="T22" fmla="*/ 697 w 2390"/>
                  <a:gd name="T23" fmla="*/ 863 h 880"/>
                  <a:gd name="T24" fmla="*/ 769 w 2390"/>
                  <a:gd name="T25" fmla="*/ 870 h 880"/>
                  <a:gd name="T26" fmla="*/ 840 w 2390"/>
                  <a:gd name="T27" fmla="*/ 875 h 880"/>
                  <a:gd name="T28" fmla="*/ 912 w 2390"/>
                  <a:gd name="T29" fmla="*/ 878 h 880"/>
                  <a:gd name="T30" fmla="*/ 985 w 2390"/>
                  <a:gd name="T31" fmla="*/ 879 h 880"/>
                  <a:gd name="T32" fmla="*/ 1057 w 2390"/>
                  <a:gd name="T33" fmla="*/ 877 h 880"/>
                  <a:gd name="T34" fmla="*/ 1129 w 2390"/>
                  <a:gd name="T35" fmla="*/ 874 h 880"/>
                  <a:gd name="T36" fmla="*/ 1200 w 2390"/>
                  <a:gd name="T37" fmla="*/ 868 h 880"/>
                  <a:gd name="T38" fmla="*/ 1271 w 2390"/>
                  <a:gd name="T39" fmla="*/ 859 h 880"/>
                  <a:gd name="T40" fmla="*/ 1341 w 2390"/>
                  <a:gd name="T41" fmla="*/ 849 h 880"/>
                  <a:gd name="T42" fmla="*/ 1410 w 2390"/>
                  <a:gd name="T43" fmla="*/ 836 h 880"/>
                  <a:gd name="T44" fmla="*/ 1478 w 2390"/>
                  <a:gd name="T45" fmla="*/ 822 h 880"/>
                  <a:gd name="T46" fmla="*/ 1545 w 2390"/>
                  <a:gd name="T47" fmla="*/ 805 h 880"/>
                  <a:gd name="T48" fmla="*/ 1610 w 2390"/>
                  <a:gd name="T49" fmla="*/ 786 h 880"/>
                  <a:gd name="T50" fmla="*/ 1674 w 2390"/>
                  <a:gd name="T51" fmla="*/ 765 h 880"/>
                  <a:gd name="T52" fmla="*/ 1736 w 2390"/>
                  <a:gd name="T53" fmla="*/ 742 h 880"/>
                  <a:gd name="T54" fmla="*/ 1795 w 2390"/>
                  <a:gd name="T55" fmla="*/ 718 h 880"/>
                  <a:gd name="T56" fmla="*/ 1853 w 2390"/>
                  <a:gd name="T57" fmla="*/ 691 h 880"/>
                  <a:gd name="T58" fmla="*/ 1908 w 2390"/>
                  <a:gd name="T59" fmla="*/ 663 h 880"/>
                  <a:gd name="T60" fmla="*/ 1961 w 2390"/>
                  <a:gd name="T61" fmla="*/ 633 h 880"/>
                  <a:gd name="T62" fmla="*/ 2012 w 2390"/>
                  <a:gd name="T63" fmla="*/ 601 h 880"/>
                  <a:gd name="T64" fmla="*/ 2059 w 2390"/>
                  <a:gd name="T65" fmla="*/ 568 h 880"/>
                  <a:gd name="T66" fmla="*/ 2104 w 2390"/>
                  <a:gd name="T67" fmla="*/ 534 h 880"/>
                  <a:gd name="T68" fmla="*/ 2146 w 2390"/>
                  <a:gd name="T69" fmla="*/ 498 h 880"/>
                  <a:gd name="T70" fmla="*/ 2185 w 2390"/>
                  <a:gd name="T71" fmla="*/ 461 h 880"/>
                  <a:gd name="T72" fmla="*/ 2221 w 2390"/>
                  <a:gd name="T73" fmla="*/ 423 h 880"/>
                  <a:gd name="T74" fmla="*/ 2253 w 2390"/>
                  <a:gd name="T75" fmla="*/ 383 h 880"/>
                  <a:gd name="T76" fmla="*/ 2282 w 2390"/>
                  <a:gd name="T77" fmla="*/ 343 h 880"/>
                  <a:gd name="T78" fmla="*/ 2308 w 2390"/>
                  <a:gd name="T79" fmla="*/ 302 h 880"/>
                  <a:gd name="T80" fmla="*/ 2330 w 2390"/>
                  <a:gd name="T81" fmla="*/ 260 h 880"/>
                  <a:gd name="T82" fmla="*/ 2349 w 2390"/>
                  <a:gd name="T83" fmla="*/ 218 h 880"/>
                  <a:gd name="T84" fmla="*/ 2364 w 2390"/>
                  <a:gd name="T85" fmla="*/ 175 h 880"/>
                  <a:gd name="T86" fmla="*/ 2376 w 2390"/>
                  <a:gd name="T87" fmla="*/ 131 h 880"/>
                  <a:gd name="T88" fmla="*/ 2384 w 2390"/>
                  <a:gd name="T89" fmla="*/ 88 h 880"/>
                  <a:gd name="T90" fmla="*/ 2388 w 2390"/>
                  <a:gd name="T91" fmla="*/ 44 h 880"/>
                  <a:gd name="T92" fmla="*/ 2389 w 2390"/>
                  <a:gd name="T93" fmla="*/ 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90" h="880">
                    <a:moveTo>
                      <a:pt x="0" y="645"/>
                    </a:moveTo>
                    <a:lnTo>
                      <a:pt x="54" y="674"/>
                    </a:lnTo>
                    <a:lnTo>
                      <a:pt x="110" y="702"/>
                    </a:lnTo>
                    <a:lnTo>
                      <a:pt x="168" y="728"/>
                    </a:lnTo>
                    <a:lnTo>
                      <a:pt x="229" y="752"/>
                    </a:lnTo>
                    <a:lnTo>
                      <a:pt x="292" y="774"/>
                    </a:lnTo>
                    <a:lnTo>
                      <a:pt x="356" y="794"/>
                    </a:lnTo>
                    <a:lnTo>
                      <a:pt x="422" y="812"/>
                    </a:lnTo>
                    <a:lnTo>
                      <a:pt x="489" y="828"/>
                    </a:lnTo>
                    <a:lnTo>
                      <a:pt x="557" y="842"/>
                    </a:lnTo>
                    <a:lnTo>
                      <a:pt x="627" y="853"/>
                    </a:lnTo>
                    <a:lnTo>
                      <a:pt x="697" y="863"/>
                    </a:lnTo>
                    <a:lnTo>
                      <a:pt x="769" y="870"/>
                    </a:lnTo>
                    <a:lnTo>
                      <a:pt x="840" y="875"/>
                    </a:lnTo>
                    <a:lnTo>
                      <a:pt x="912" y="878"/>
                    </a:lnTo>
                    <a:lnTo>
                      <a:pt x="985" y="879"/>
                    </a:lnTo>
                    <a:lnTo>
                      <a:pt x="1057" y="877"/>
                    </a:lnTo>
                    <a:lnTo>
                      <a:pt x="1129" y="874"/>
                    </a:lnTo>
                    <a:lnTo>
                      <a:pt x="1200" y="868"/>
                    </a:lnTo>
                    <a:lnTo>
                      <a:pt x="1271" y="859"/>
                    </a:lnTo>
                    <a:lnTo>
                      <a:pt x="1341" y="849"/>
                    </a:lnTo>
                    <a:lnTo>
                      <a:pt x="1410" y="836"/>
                    </a:lnTo>
                    <a:lnTo>
                      <a:pt x="1478" y="822"/>
                    </a:lnTo>
                    <a:lnTo>
                      <a:pt x="1545" y="805"/>
                    </a:lnTo>
                    <a:lnTo>
                      <a:pt x="1610" y="786"/>
                    </a:lnTo>
                    <a:lnTo>
                      <a:pt x="1674" y="765"/>
                    </a:lnTo>
                    <a:lnTo>
                      <a:pt x="1736" y="742"/>
                    </a:lnTo>
                    <a:lnTo>
                      <a:pt x="1795" y="718"/>
                    </a:lnTo>
                    <a:lnTo>
                      <a:pt x="1853" y="691"/>
                    </a:lnTo>
                    <a:lnTo>
                      <a:pt x="1908" y="663"/>
                    </a:lnTo>
                    <a:lnTo>
                      <a:pt x="1961" y="633"/>
                    </a:lnTo>
                    <a:lnTo>
                      <a:pt x="2012" y="601"/>
                    </a:lnTo>
                    <a:lnTo>
                      <a:pt x="2059" y="568"/>
                    </a:lnTo>
                    <a:lnTo>
                      <a:pt x="2104" y="534"/>
                    </a:lnTo>
                    <a:lnTo>
                      <a:pt x="2146" y="498"/>
                    </a:lnTo>
                    <a:lnTo>
                      <a:pt x="2185" y="461"/>
                    </a:lnTo>
                    <a:lnTo>
                      <a:pt x="2221" y="423"/>
                    </a:lnTo>
                    <a:lnTo>
                      <a:pt x="2253" y="383"/>
                    </a:lnTo>
                    <a:lnTo>
                      <a:pt x="2282" y="343"/>
                    </a:lnTo>
                    <a:lnTo>
                      <a:pt x="2308" y="302"/>
                    </a:lnTo>
                    <a:lnTo>
                      <a:pt x="2330" y="260"/>
                    </a:lnTo>
                    <a:lnTo>
                      <a:pt x="2349" y="218"/>
                    </a:lnTo>
                    <a:lnTo>
                      <a:pt x="2364" y="175"/>
                    </a:lnTo>
                    <a:lnTo>
                      <a:pt x="2376" y="131"/>
                    </a:lnTo>
                    <a:lnTo>
                      <a:pt x="2384" y="88"/>
                    </a:lnTo>
                    <a:lnTo>
                      <a:pt x="2388" y="44"/>
                    </a:lnTo>
                    <a:lnTo>
                      <a:pt x="2389" y="0"/>
                    </a:lnTo>
                  </a:path>
                </a:pathLst>
              </a:custGeom>
              <a:noFill/>
              <a:ln w="18360" cap="flat">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aphicFrame>
            <p:nvGraphicFramePr>
              <p:cNvPr id="32" name="Object 30"/>
              <p:cNvGraphicFramePr>
                <a:graphicFrameLocks noChangeAspect="1"/>
              </p:cNvGraphicFramePr>
              <p:nvPr/>
            </p:nvGraphicFramePr>
            <p:xfrm>
              <a:off x="1879" y="2472"/>
              <a:ext cx="172" cy="276"/>
            </p:xfrm>
            <a:graphic>
              <a:graphicData uri="http://schemas.openxmlformats.org/presentationml/2006/ole">
                <mc:AlternateContent xmlns:mc="http://schemas.openxmlformats.org/markup-compatibility/2006">
                  <mc:Choice xmlns:v="urn:schemas-microsoft-com:vml" Requires="v">
                    <p:oleObj spid="_x0000_s1035" r:id="rId6" imgW="287280" imgH="245880" progId="">
                      <p:embed/>
                    </p:oleObj>
                  </mc:Choice>
                  <mc:Fallback>
                    <p:oleObj r:id="rId6" imgW="287280" imgH="2458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9" y="2472"/>
                            <a:ext cx="172" cy="276"/>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3" name="Text Box 31"/>
              <p:cNvSpPr txBox="1">
                <a:spLocks noChangeArrowheads="1"/>
              </p:cNvSpPr>
              <p:nvPr/>
            </p:nvSpPr>
            <p:spPr bwMode="auto">
              <a:xfrm>
                <a:off x="1185" y="1417"/>
                <a:ext cx="323"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61002" rIns="90000" bIns="45000"/>
              <a:lstStyle>
                <a:lvl1pPr>
                  <a:tabLst>
                    <a:tab pos="457200" algn="l"/>
                  </a:tabLst>
                  <a:defRPr>
                    <a:solidFill>
                      <a:srgbClr val="000000"/>
                    </a:solidFill>
                    <a:latin typeface="Arial" charset="0"/>
                    <a:ea typeface="AR PL SungtiL GB" charset="0"/>
                    <a:cs typeface="AR PL SungtiL GB" charset="0"/>
                  </a:defRPr>
                </a:lvl1pPr>
                <a:lvl2pPr>
                  <a:tabLst>
                    <a:tab pos="457200" algn="l"/>
                  </a:tabLst>
                  <a:defRPr>
                    <a:solidFill>
                      <a:srgbClr val="000000"/>
                    </a:solidFill>
                    <a:latin typeface="Arial" charset="0"/>
                    <a:ea typeface="AR PL SungtiL GB" charset="0"/>
                    <a:cs typeface="AR PL SungtiL GB" charset="0"/>
                  </a:defRPr>
                </a:lvl2pPr>
                <a:lvl3pPr>
                  <a:tabLst>
                    <a:tab pos="457200" algn="l"/>
                  </a:tabLst>
                  <a:defRPr>
                    <a:solidFill>
                      <a:srgbClr val="000000"/>
                    </a:solidFill>
                    <a:latin typeface="Arial" charset="0"/>
                    <a:ea typeface="AR PL SungtiL GB" charset="0"/>
                    <a:cs typeface="AR PL SungtiL GB" charset="0"/>
                  </a:defRPr>
                </a:lvl3pPr>
                <a:lvl4pPr>
                  <a:tabLst>
                    <a:tab pos="457200" algn="l"/>
                  </a:tabLst>
                  <a:defRPr>
                    <a:solidFill>
                      <a:srgbClr val="000000"/>
                    </a:solidFill>
                    <a:latin typeface="Arial" charset="0"/>
                    <a:ea typeface="AR PL SungtiL GB" charset="0"/>
                    <a:cs typeface="AR PL SungtiL GB" charset="0"/>
                  </a:defRPr>
                </a:lvl4pPr>
                <a:lvl5pPr>
                  <a:tabLst>
                    <a:tab pos="457200" algn="l"/>
                  </a:tabLst>
                  <a:defRPr>
                    <a:solidFill>
                      <a:srgbClr val="000000"/>
                    </a:solidFill>
                    <a:latin typeface="Arial" charset="0"/>
                    <a:ea typeface="AR PL SungtiL GB" charset="0"/>
                    <a:cs typeface="AR PL SungtiL GB"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9pPr>
              </a:lstStyle>
              <a:p>
                <a:r>
                  <a:rPr lang="en-US" altLang="en-US" b="1"/>
                  <a:t>n</a:t>
                </a:r>
                <a:r>
                  <a:rPr lang="en-US" altLang="en-US"/>
                  <a:t>'</a:t>
                </a:r>
              </a:p>
            </p:txBody>
          </p:sp>
          <p:sp>
            <p:nvSpPr>
              <p:cNvPr id="34" name="Text Box 32"/>
              <p:cNvSpPr txBox="1">
                <a:spLocks noChangeArrowheads="1"/>
              </p:cNvSpPr>
              <p:nvPr/>
            </p:nvSpPr>
            <p:spPr bwMode="auto">
              <a:xfrm>
                <a:off x="1638" y="3200"/>
                <a:ext cx="407"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61002" rIns="90000" bIns="45000"/>
              <a:lstStyle>
                <a:lvl1pPr>
                  <a:tabLst>
                    <a:tab pos="457200" algn="l"/>
                  </a:tabLst>
                  <a:defRPr>
                    <a:solidFill>
                      <a:srgbClr val="000000"/>
                    </a:solidFill>
                    <a:latin typeface="Arial" charset="0"/>
                    <a:ea typeface="AR PL SungtiL GB" charset="0"/>
                    <a:cs typeface="AR PL SungtiL GB" charset="0"/>
                  </a:defRPr>
                </a:lvl1pPr>
                <a:lvl2pPr>
                  <a:tabLst>
                    <a:tab pos="457200" algn="l"/>
                  </a:tabLst>
                  <a:defRPr>
                    <a:solidFill>
                      <a:srgbClr val="000000"/>
                    </a:solidFill>
                    <a:latin typeface="Arial" charset="0"/>
                    <a:ea typeface="AR PL SungtiL GB" charset="0"/>
                    <a:cs typeface="AR PL SungtiL GB" charset="0"/>
                  </a:defRPr>
                </a:lvl2pPr>
                <a:lvl3pPr>
                  <a:tabLst>
                    <a:tab pos="457200" algn="l"/>
                  </a:tabLst>
                  <a:defRPr>
                    <a:solidFill>
                      <a:srgbClr val="000000"/>
                    </a:solidFill>
                    <a:latin typeface="Arial" charset="0"/>
                    <a:ea typeface="AR PL SungtiL GB" charset="0"/>
                    <a:cs typeface="AR PL SungtiL GB" charset="0"/>
                  </a:defRPr>
                </a:lvl3pPr>
                <a:lvl4pPr>
                  <a:tabLst>
                    <a:tab pos="457200" algn="l"/>
                  </a:tabLst>
                  <a:defRPr>
                    <a:solidFill>
                      <a:srgbClr val="000000"/>
                    </a:solidFill>
                    <a:latin typeface="Arial" charset="0"/>
                    <a:ea typeface="AR PL SungtiL GB" charset="0"/>
                    <a:cs typeface="AR PL SungtiL GB" charset="0"/>
                  </a:defRPr>
                </a:lvl4pPr>
                <a:lvl5pPr>
                  <a:tabLst>
                    <a:tab pos="457200" algn="l"/>
                  </a:tabLst>
                  <a:defRPr>
                    <a:solidFill>
                      <a:srgbClr val="000000"/>
                    </a:solidFill>
                    <a:latin typeface="Arial" charset="0"/>
                    <a:ea typeface="AR PL SungtiL GB" charset="0"/>
                    <a:cs typeface="AR PL SungtiL GB"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9pPr>
              </a:lstStyle>
              <a:p>
                <a:r>
                  <a:rPr lang="en-US" altLang="en-US" b="1"/>
                  <a:t>m</a:t>
                </a:r>
                <a:r>
                  <a:rPr lang="en-US" altLang="en-US"/>
                  <a:t>'</a:t>
                </a:r>
              </a:p>
            </p:txBody>
          </p:sp>
          <p:sp>
            <p:nvSpPr>
              <p:cNvPr id="35" name="Text Box 33"/>
              <p:cNvSpPr txBox="1">
                <a:spLocks noChangeArrowheads="1"/>
              </p:cNvSpPr>
              <p:nvPr/>
            </p:nvSpPr>
            <p:spPr bwMode="auto">
              <a:xfrm>
                <a:off x="2098" y="2792"/>
                <a:ext cx="355"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61002" rIns="90000" bIns="45000"/>
              <a:lstStyle>
                <a:lvl1pPr>
                  <a:tabLst>
                    <a:tab pos="457200" algn="l"/>
                  </a:tabLst>
                  <a:defRPr>
                    <a:solidFill>
                      <a:srgbClr val="000000"/>
                    </a:solidFill>
                    <a:latin typeface="Arial" charset="0"/>
                    <a:ea typeface="AR PL SungtiL GB" charset="0"/>
                    <a:cs typeface="AR PL SungtiL GB" charset="0"/>
                  </a:defRPr>
                </a:lvl1pPr>
                <a:lvl2pPr>
                  <a:tabLst>
                    <a:tab pos="457200" algn="l"/>
                  </a:tabLst>
                  <a:defRPr>
                    <a:solidFill>
                      <a:srgbClr val="000000"/>
                    </a:solidFill>
                    <a:latin typeface="Arial" charset="0"/>
                    <a:ea typeface="AR PL SungtiL GB" charset="0"/>
                    <a:cs typeface="AR PL SungtiL GB" charset="0"/>
                  </a:defRPr>
                </a:lvl2pPr>
                <a:lvl3pPr>
                  <a:tabLst>
                    <a:tab pos="457200" algn="l"/>
                  </a:tabLst>
                  <a:defRPr>
                    <a:solidFill>
                      <a:srgbClr val="000000"/>
                    </a:solidFill>
                    <a:latin typeface="Arial" charset="0"/>
                    <a:ea typeface="AR PL SungtiL GB" charset="0"/>
                    <a:cs typeface="AR PL SungtiL GB" charset="0"/>
                  </a:defRPr>
                </a:lvl3pPr>
                <a:lvl4pPr>
                  <a:tabLst>
                    <a:tab pos="457200" algn="l"/>
                  </a:tabLst>
                  <a:defRPr>
                    <a:solidFill>
                      <a:srgbClr val="000000"/>
                    </a:solidFill>
                    <a:latin typeface="Arial" charset="0"/>
                    <a:ea typeface="AR PL SungtiL GB" charset="0"/>
                    <a:cs typeface="AR PL SungtiL GB" charset="0"/>
                  </a:defRPr>
                </a:lvl4pPr>
                <a:lvl5pPr>
                  <a:tabLst>
                    <a:tab pos="457200" algn="l"/>
                  </a:tabLst>
                  <a:defRPr>
                    <a:solidFill>
                      <a:srgbClr val="000000"/>
                    </a:solidFill>
                    <a:latin typeface="Arial" charset="0"/>
                    <a:ea typeface="AR PL SungtiL GB" charset="0"/>
                    <a:cs typeface="AR PL SungtiL GB"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457200" algn="l"/>
                  </a:tabLst>
                  <a:defRPr>
                    <a:solidFill>
                      <a:srgbClr val="000000"/>
                    </a:solidFill>
                    <a:latin typeface="Arial" charset="0"/>
                    <a:ea typeface="AR PL SungtiL GB" charset="0"/>
                    <a:cs typeface="AR PL SungtiL GB" charset="0"/>
                  </a:defRPr>
                </a:lvl9pPr>
              </a:lstStyle>
              <a:p>
                <a:r>
                  <a:rPr lang="en-US" altLang="en-US" b="1"/>
                  <a:t>m</a:t>
                </a:r>
              </a:p>
            </p:txBody>
          </p:sp>
          <p:sp>
            <p:nvSpPr>
              <p:cNvPr id="36" name="Text Box 34"/>
              <p:cNvSpPr txBox="1">
                <a:spLocks noChangeArrowheads="1"/>
              </p:cNvSpPr>
              <p:nvPr/>
            </p:nvSpPr>
            <p:spPr bwMode="auto">
              <a:xfrm>
                <a:off x="2701" y="1167"/>
                <a:ext cx="269"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61002" rIns="90000" bIns="45000"/>
              <a:lstStyle/>
              <a:p>
                <a:r>
                  <a:rPr lang="en-US" altLang="en-US" b="1">
                    <a:solidFill>
                      <a:srgbClr val="000000"/>
                    </a:solidFill>
                    <a:ea typeface="AR PL SungtiL GB" charset="0"/>
                    <a:cs typeface="AR PL SungtiL GB" charset="0"/>
                  </a:rPr>
                  <a:t>n</a:t>
                </a:r>
              </a:p>
            </p:txBody>
          </p:sp>
          <p:sp>
            <p:nvSpPr>
              <p:cNvPr id="37" name="Text Box 35"/>
              <p:cNvSpPr txBox="1">
                <a:spLocks noChangeArrowheads="1"/>
              </p:cNvSpPr>
              <p:nvPr/>
            </p:nvSpPr>
            <p:spPr bwMode="auto">
              <a:xfrm>
                <a:off x="1979" y="1944"/>
                <a:ext cx="220"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61002" rIns="90000" bIns="45000"/>
              <a:lstStyle/>
              <a:p>
                <a:r>
                  <a:rPr lang="en-US" altLang="en-US" b="1">
                    <a:solidFill>
                      <a:srgbClr val="000000"/>
                    </a:solidFill>
                    <a:ea typeface="AR PL SungtiL GB" charset="0"/>
                    <a:cs typeface="AR PL SungtiL GB" charset="0"/>
                  </a:rPr>
                  <a:t>s</a:t>
                </a:r>
              </a:p>
            </p:txBody>
          </p:sp>
          <p:pic>
            <p:nvPicPr>
              <p:cNvPr id="38"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5" y="2657"/>
                <a:ext cx="302" cy="22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 name="Picture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6" y="3058"/>
                <a:ext cx="302" cy="2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0" name="Picture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 y="2054"/>
                <a:ext cx="349" cy="2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1" name="Picture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4" y="1631"/>
                <a:ext cx="348" cy="18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2" name="Freeform 40"/>
              <p:cNvSpPr>
                <a:spLocks/>
              </p:cNvSpPr>
              <p:nvPr/>
            </p:nvSpPr>
            <p:spPr bwMode="auto">
              <a:xfrm>
                <a:off x="3125" y="2077"/>
                <a:ext cx="257" cy="375"/>
              </a:xfrm>
              <a:custGeom>
                <a:avLst/>
                <a:gdLst>
                  <a:gd name="T0" fmla="*/ 1129 w 1138"/>
                  <a:gd name="T1" fmla="*/ 589 h 1659"/>
                  <a:gd name="T2" fmla="*/ 1110 w 1138"/>
                  <a:gd name="T3" fmla="*/ 511 h 1659"/>
                  <a:gd name="T4" fmla="*/ 1085 w 1138"/>
                  <a:gd name="T5" fmla="*/ 437 h 1659"/>
                  <a:gd name="T6" fmla="*/ 1056 w 1138"/>
                  <a:gd name="T7" fmla="*/ 367 h 1659"/>
                  <a:gd name="T8" fmla="*/ 1022 w 1138"/>
                  <a:gd name="T9" fmla="*/ 301 h 1659"/>
                  <a:gd name="T10" fmla="*/ 983 w 1138"/>
                  <a:gd name="T11" fmla="*/ 240 h 1659"/>
                  <a:gd name="T12" fmla="*/ 940 w 1138"/>
                  <a:gd name="T13" fmla="*/ 185 h 1659"/>
                  <a:gd name="T14" fmla="*/ 894 w 1138"/>
                  <a:gd name="T15" fmla="*/ 136 h 1659"/>
                  <a:gd name="T16" fmla="*/ 845 w 1138"/>
                  <a:gd name="T17" fmla="*/ 95 h 1659"/>
                  <a:gd name="T18" fmla="*/ 793 w 1138"/>
                  <a:gd name="T19" fmla="*/ 60 h 1659"/>
                  <a:gd name="T20" fmla="*/ 739 w 1138"/>
                  <a:gd name="T21" fmla="*/ 33 h 1659"/>
                  <a:gd name="T22" fmla="*/ 683 w 1138"/>
                  <a:gd name="T23" fmla="*/ 14 h 1659"/>
                  <a:gd name="T24" fmla="*/ 626 w 1138"/>
                  <a:gd name="T25" fmla="*/ 3 h 1659"/>
                  <a:gd name="T26" fmla="*/ 569 w 1138"/>
                  <a:gd name="T27" fmla="*/ 0 h 1659"/>
                  <a:gd name="T28" fmla="*/ 512 w 1138"/>
                  <a:gd name="T29" fmla="*/ 5 h 1659"/>
                  <a:gd name="T30" fmla="*/ 455 w 1138"/>
                  <a:gd name="T31" fmla="*/ 19 h 1659"/>
                  <a:gd name="T32" fmla="*/ 400 w 1138"/>
                  <a:gd name="T33" fmla="*/ 40 h 1659"/>
                  <a:gd name="T34" fmla="*/ 346 w 1138"/>
                  <a:gd name="T35" fmla="*/ 69 h 1659"/>
                  <a:gd name="T36" fmla="*/ 295 w 1138"/>
                  <a:gd name="T37" fmla="*/ 106 h 1659"/>
                  <a:gd name="T38" fmla="*/ 246 w 1138"/>
                  <a:gd name="T39" fmla="*/ 150 h 1659"/>
                  <a:gd name="T40" fmla="*/ 201 w 1138"/>
                  <a:gd name="T41" fmla="*/ 200 h 1659"/>
                  <a:gd name="T42" fmla="*/ 160 w 1138"/>
                  <a:gd name="T43" fmla="*/ 257 h 1659"/>
                  <a:gd name="T44" fmla="*/ 122 w 1138"/>
                  <a:gd name="T45" fmla="*/ 319 h 1659"/>
                  <a:gd name="T46" fmla="*/ 89 w 1138"/>
                  <a:gd name="T47" fmla="*/ 386 h 1659"/>
                  <a:gd name="T48" fmla="*/ 61 w 1138"/>
                  <a:gd name="T49" fmla="*/ 458 h 1659"/>
                  <a:gd name="T50" fmla="*/ 38 w 1138"/>
                  <a:gd name="T51" fmla="*/ 533 h 1659"/>
                  <a:gd name="T52" fmla="*/ 20 w 1138"/>
                  <a:gd name="T53" fmla="*/ 611 h 1659"/>
                  <a:gd name="T54" fmla="*/ 8 w 1138"/>
                  <a:gd name="T55" fmla="*/ 692 h 1659"/>
                  <a:gd name="T56" fmla="*/ 1 w 1138"/>
                  <a:gd name="T57" fmla="*/ 774 h 1659"/>
                  <a:gd name="T58" fmla="*/ 0 w 1138"/>
                  <a:gd name="T59" fmla="*/ 856 h 1659"/>
                  <a:gd name="T60" fmla="*/ 5 w 1138"/>
                  <a:gd name="T61" fmla="*/ 938 h 1659"/>
                  <a:gd name="T62" fmla="*/ 15 w 1138"/>
                  <a:gd name="T63" fmla="*/ 1019 h 1659"/>
                  <a:gd name="T64" fmla="*/ 31 w 1138"/>
                  <a:gd name="T65" fmla="*/ 1098 h 1659"/>
                  <a:gd name="T66" fmla="*/ 52 w 1138"/>
                  <a:gd name="T67" fmla="*/ 1174 h 1659"/>
                  <a:gd name="T68" fmla="*/ 79 w 1138"/>
                  <a:gd name="T69" fmla="*/ 1247 h 1659"/>
                  <a:gd name="T70" fmla="*/ 110 w 1138"/>
                  <a:gd name="T71" fmla="*/ 1316 h 1659"/>
                  <a:gd name="T72" fmla="*/ 146 w 1138"/>
                  <a:gd name="T73" fmla="*/ 1380 h 1659"/>
                  <a:gd name="T74" fmla="*/ 186 w 1138"/>
                  <a:gd name="T75" fmla="*/ 1439 h 1659"/>
                  <a:gd name="T76" fmla="*/ 230 w 1138"/>
                  <a:gd name="T77" fmla="*/ 1492 h 1659"/>
                  <a:gd name="T78" fmla="*/ 278 w 1138"/>
                  <a:gd name="T79" fmla="*/ 1538 h 1659"/>
                  <a:gd name="T80" fmla="*/ 328 w 1138"/>
                  <a:gd name="T81" fmla="*/ 1577 h 1659"/>
                  <a:gd name="T82" fmla="*/ 381 w 1138"/>
                  <a:gd name="T83" fmla="*/ 1609 h 1659"/>
                  <a:gd name="T84" fmla="*/ 436 w 1138"/>
                  <a:gd name="T85" fmla="*/ 1633 h 1659"/>
                  <a:gd name="T86" fmla="*/ 492 w 1138"/>
                  <a:gd name="T87" fmla="*/ 1649 h 1659"/>
                  <a:gd name="T88" fmla="*/ 549 w 1138"/>
                  <a:gd name="T89" fmla="*/ 1657 h 1659"/>
                  <a:gd name="T90" fmla="*/ 606 w 1138"/>
                  <a:gd name="T91" fmla="*/ 1657 h 1659"/>
                  <a:gd name="T92" fmla="*/ 663 w 1138"/>
                  <a:gd name="T93" fmla="*/ 1649 h 1659"/>
                  <a:gd name="T94" fmla="*/ 719 w 1138"/>
                  <a:gd name="T95" fmla="*/ 1632 h 1659"/>
                  <a:gd name="T96" fmla="*/ 774 w 1138"/>
                  <a:gd name="T97" fmla="*/ 1608 h 1659"/>
                  <a:gd name="T98" fmla="*/ 827 w 1138"/>
                  <a:gd name="T99" fmla="*/ 1576 h 1659"/>
                  <a:gd name="T100" fmla="*/ 877 w 1138"/>
                  <a:gd name="T101" fmla="*/ 1537 h 1659"/>
                  <a:gd name="T102" fmla="*/ 925 w 1138"/>
                  <a:gd name="T103" fmla="*/ 1491 h 1659"/>
                  <a:gd name="T104" fmla="*/ 969 w 1138"/>
                  <a:gd name="T105" fmla="*/ 1438 h 1659"/>
                  <a:gd name="T106" fmla="*/ 1009 w 1138"/>
                  <a:gd name="T107" fmla="*/ 1379 h 1659"/>
                  <a:gd name="T108" fmla="*/ 1045 w 1138"/>
                  <a:gd name="T109" fmla="*/ 1315 h 1659"/>
                  <a:gd name="T110" fmla="*/ 1076 w 1138"/>
                  <a:gd name="T111" fmla="*/ 1246 h 1659"/>
                  <a:gd name="T112" fmla="*/ 1102 w 1138"/>
                  <a:gd name="T113" fmla="*/ 1173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8" h="1659">
                    <a:moveTo>
                      <a:pt x="1137" y="629"/>
                    </a:moveTo>
                    <a:lnTo>
                      <a:pt x="1129" y="589"/>
                    </a:lnTo>
                    <a:lnTo>
                      <a:pt x="1120" y="550"/>
                    </a:lnTo>
                    <a:lnTo>
                      <a:pt x="1110" y="511"/>
                    </a:lnTo>
                    <a:lnTo>
                      <a:pt x="1098" y="474"/>
                    </a:lnTo>
                    <a:lnTo>
                      <a:pt x="1085" y="437"/>
                    </a:lnTo>
                    <a:lnTo>
                      <a:pt x="1071" y="401"/>
                    </a:lnTo>
                    <a:lnTo>
                      <a:pt x="1056" y="367"/>
                    </a:lnTo>
                    <a:lnTo>
                      <a:pt x="1039" y="333"/>
                    </a:lnTo>
                    <a:lnTo>
                      <a:pt x="1022" y="301"/>
                    </a:lnTo>
                    <a:lnTo>
                      <a:pt x="1003" y="270"/>
                    </a:lnTo>
                    <a:lnTo>
                      <a:pt x="983" y="240"/>
                    </a:lnTo>
                    <a:lnTo>
                      <a:pt x="962" y="212"/>
                    </a:lnTo>
                    <a:lnTo>
                      <a:pt x="940" y="185"/>
                    </a:lnTo>
                    <a:lnTo>
                      <a:pt x="918" y="160"/>
                    </a:lnTo>
                    <a:lnTo>
                      <a:pt x="894" y="136"/>
                    </a:lnTo>
                    <a:lnTo>
                      <a:pt x="870" y="115"/>
                    </a:lnTo>
                    <a:lnTo>
                      <a:pt x="845" y="95"/>
                    </a:lnTo>
                    <a:lnTo>
                      <a:pt x="819" y="76"/>
                    </a:lnTo>
                    <a:lnTo>
                      <a:pt x="793" y="60"/>
                    </a:lnTo>
                    <a:lnTo>
                      <a:pt x="766" y="46"/>
                    </a:lnTo>
                    <a:lnTo>
                      <a:pt x="739" y="33"/>
                    </a:lnTo>
                    <a:lnTo>
                      <a:pt x="711" y="23"/>
                    </a:lnTo>
                    <a:lnTo>
                      <a:pt x="683" y="14"/>
                    </a:lnTo>
                    <a:lnTo>
                      <a:pt x="655" y="8"/>
                    </a:lnTo>
                    <a:lnTo>
                      <a:pt x="626" y="3"/>
                    </a:lnTo>
                    <a:lnTo>
                      <a:pt x="597" y="1"/>
                    </a:lnTo>
                    <a:lnTo>
                      <a:pt x="569" y="0"/>
                    </a:lnTo>
                    <a:lnTo>
                      <a:pt x="540" y="2"/>
                    </a:lnTo>
                    <a:lnTo>
                      <a:pt x="512" y="5"/>
                    </a:lnTo>
                    <a:lnTo>
                      <a:pt x="483" y="11"/>
                    </a:lnTo>
                    <a:lnTo>
                      <a:pt x="455" y="19"/>
                    </a:lnTo>
                    <a:lnTo>
                      <a:pt x="427" y="28"/>
                    </a:lnTo>
                    <a:lnTo>
                      <a:pt x="400" y="40"/>
                    </a:lnTo>
                    <a:lnTo>
                      <a:pt x="373" y="54"/>
                    </a:lnTo>
                    <a:lnTo>
                      <a:pt x="346" y="69"/>
                    </a:lnTo>
                    <a:lnTo>
                      <a:pt x="320" y="87"/>
                    </a:lnTo>
                    <a:lnTo>
                      <a:pt x="295" y="106"/>
                    </a:lnTo>
                    <a:lnTo>
                      <a:pt x="270" y="127"/>
                    </a:lnTo>
                    <a:lnTo>
                      <a:pt x="246" y="150"/>
                    </a:lnTo>
                    <a:lnTo>
                      <a:pt x="223" y="174"/>
                    </a:lnTo>
                    <a:lnTo>
                      <a:pt x="201" y="200"/>
                    </a:lnTo>
                    <a:lnTo>
                      <a:pt x="180" y="228"/>
                    </a:lnTo>
                    <a:lnTo>
                      <a:pt x="160" y="257"/>
                    </a:lnTo>
                    <a:lnTo>
                      <a:pt x="140" y="287"/>
                    </a:lnTo>
                    <a:lnTo>
                      <a:pt x="122" y="319"/>
                    </a:lnTo>
                    <a:lnTo>
                      <a:pt x="105" y="352"/>
                    </a:lnTo>
                    <a:lnTo>
                      <a:pt x="89" y="386"/>
                    </a:lnTo>
                    <a:lnTo>
                      <a:pt x="75" y="422"/>
                    </a:lnTo>
                    <a:lnTo>
                      <a:pt x="61" y="458"/>
                    </a:lnTo>
                    <a:lnTo>
                      <a:pt x="49" y="495"/>
                    </a:lnTo>
                    <a:lnTo>
                      <a:pt x="38" y="533"/>
                    </a:lnTo>
                    <a:lnTo>
                      <a:pt x="28" y="572"/>
                    </a:lnTo>
                    <a:lnTo>
                      <a:pt x="20" y="611"/>
                    </a:lnTo>
                    <a:lnTo>
                      <a:pt x="13" y="651"/>
                    </a:lnTo>
                    <a:lnTo>
                      <a:pt x="8" y="692"/>
                    </a:lnTo>
                    <a:lnTo>
                      <a:pt x="4" y="733"/>
                    </a:lnTo>
                    <a:lnTo>
                      <a:pt x="1" y="774"/>
                    </a:lnTo>
                    <a:lnTo>
                      <a:pt x="0" y="815"/>
                    </a:lnTo>
                    <a:lnTo>
                      <a:pt x="0" y="856"/>
                    </a:lnTo>
                    <a:lnTo>
                      <a:pt x="2" y="897"/>
                    </a:lnTo>
                    <a:lnTo>
                      <a:pt x="5" y="938"/>
                    </a:lnTo>
                    <a:lnTo>
                      <a:pt x="9" y="979"/>
                    </a:lnTo>
                    <a:lnTo>
                      <a:pt x="15" y="1019"/>
                    </a:lnTo>
                    <a:lnTo>
                      <a:pt x="23" y="1059"/>
                    </a:lnTo>
                    <a:lnTo>
                      <a:pt x="31" y="1098"/>
                    </a:lnTo>
                    <a:lnTo>
                      <a:pt x="41" y="1137"/>
                    </a:lnTo>
                    <a:lnTo>
                      <a:pt x="52" y="1174"/>
                    </a:lnTo>
                    <a:lnTo>
                      <a:pt x="65" y="1211"/>
                    </a:lnTo>
                    <a:lnTo>
                      <a:pt x="79" y="1247"/>
                    </a:lnTo>
                    <a:lnTo>
                      <a:pt x="94" y="1282"/>
                    </a:lnTo>
                    <a:lnTo>
                      <a:pt x="110" y="1316"/>
                    </a:lnTo>
                    <a:lnTo>
                      <a:pt x="128" y="1349"/>
                    </a:lnTo>
                    <a:lnTo>
                      <a:pt x="146" y="1380"/>
                    </a:lnTo>
                    <a:lnTo>
                      <a:pt x="166" y="1410"/>
                    </a:lnTo>
                    <a:lnTo>
                      <a:pt x="186" y="1439"/>
                    </a:lnTo>
                    <a:lnTo>
                      <a:pt x="208" y="1466"/>
                    </a:lnTo>
                    <a:lnTo>
                      <a:pt x="230" y="1492"/>
                    </a:lnTo>
                    <a:lnTo>
                      <a:pt x="254" y="1516"/>
                    </a:lnTo>
                    <a:lnTo>
                      <a:pt x="278" y="1538"/>
                    </a:lnTo>
                    <a:lnTo>
                      <a:pt x="303" y="1558"/>
                    </a:lnTo>
                    <a:lnTo>
                      <a:pt x="328" y="1577"/>
                    </a:lnTo>
                    <a:lnTo>
                      <a:pt x="354" y="1594"/>
                    </a:lnTo>
                    <a:lnTo>
                      <a:pt x="381" y="1609"/>
                    </a:lnTo>
                    <a:lnTo>
                      <a:pt x="408" y="1622"/>
                    </a:lnTo>
                    <a:lnTo>
                      <a:pt x="436" y="1633"/>
                    </a:lnTo>
                    <a:lnTo>
                      <a:pt x="464" y="1642"/>
                    </a:lnTo>
                    <a:lnTo>
                      <a:pt x="492" y="1649"/>
                    </a:lnTo>
                    <a:lnTo>
                      <a:pt x="520" y="1654"/>
                    </a:lnTo>
                    <a:lnTo>
                      <a:pt x="549" y="1657"/>
                    </a:lnTo>
                    <a:lnTo>
                      <a:pt x="578" y="1658"/>
                    </a:lnTo>
                    <a:lnTo>
                      <a:pt x="606" y="1657"/>
                    </a:lnTo>
                    <a:lnTo>
                      <a:pt x="635" y="1654"/>
                    </a:lnTo>
                    <a:lnTo>
                      <a:pt x="663" y="1649"/>
                    </a:lnTo>
                    <a:lnTo>
                      <a:pt x="691" y="1642"/>
                    </a:lnTo>
                    <a:lnTo>
                      <a:pt x="719" y="1632"/>
                    </a:lnTo>
                    <a:lnTo>
                      <a:pt x="747" y="1621"/>
                    </a:lnTo>
                    <a:lnTo>
                      <a:pt x="774" y="1608"/>
                    </a:lnTo>
                    <a:lnTo>
                      <a:pt x="801" y="1593"/>
                    </a:lnTo>
                    <a:lnTo>
                      <a:pt x="827" y="1576"/>
                    </a:lnTo>
                    <a:lnTo>
                      <a:pt x="852" y="1557"/>
                    </a:lnTo>
                    <a:lnTo>
                      <a:pt x="877" y="1537"/>
                    </a:lnTo>
                    <a:lnTo>
                      <a:pt x="901" y="1515"/>
                    </a:lnTo>
                    <a:lnTo>
                      <a:pt x="925" y="1491"/>
                    </a:lnTo>
                    <a:lnTo>
                      <a:pt x="947" y="1465"/>
                    </a:lnTo>
                    <a:lnTo>
                      <a:pt x="969" y="1438"/>
                    </a:lnTo>
                    <a:lnTo>
                      <a:pt x="989" y="1409"/>
                    </a:lnTo>
                    <a:lnTo>
                      <a:pt x="1009" y="1379"/>
                    </a:lnTo>
                    <a:lnTo>
                      <a:pt x="1027" y="1348"/>
                    </a:lnTo>
                    <a:lnTo>
                      <a:pt x="1045" y="1315"/>
                    </a:lnTo>
                    <a:lnTo>
                      <a:pt x="1061" y="1281"/>
                    </a:lnTo>
                    <a:lnTo>
                      <a:pt x="1076" y="1246"/>
                    </a:lnTo>
                    <a:lnTo>
                      <a:pt x="1090" y="1210"/>
                    </a:lnTo>
                    <a:lnTo>
                      <a:pt x="1102" y="1173"/>
                    </a:lnTo>
                  </a:path>
                </a:pathLst>
              </a:custGeom>
              <a:noFill/>
              <a:ln w="18360" cap="flat">
                <a:solidFill>
                  <a:srgbClr val="3465A4"/>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 name="Oval 41"/>
              <p:cNvSpPr>
                <a:spLocks noChangeArrowheads="1"/>
              </p:cNvSpPr>
              <p:nvPr/>
            </p:nvSpPr>
            <p:spPr bwMode="auto">
              <a:xfrm>
                <a:off x="3234" y="2249"/>
                <a:ext cx="28" cy="27"/>
              </a:xfrm>
              <a:prstGeom prst="ellipse">
                <a:avLst/>
              </a:prstGeom>
              <a:solidFill>
                <a:srgbClr val="333333"/>
              </a:solidFill>
              <a:ln w="9525" cap="flat">
                <a:solidFill>
                  <a:srgbClr val="3465A4"/>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aphicFrame>
            <p:nvGraphicFramePr>
              <p:cNvPr id="44" name="Object 42"/>
              <p:cNvGraphicFramePr>
                <a:graphicFrameLocks noChangeAspect="1"/>
              </p:cNvGraphicFramePr>
              <p:nvPr/>
            </p:nvGraphicFramePr>
            <p:xfrm>
              <a:off x="3374" y="1948"/>
              <a:ext cx="213" cy="275"/>
            </p:xfrm>
            <a:graphic>
              <a:graphicData uri="http://schemas.openxmlformats.org/presentationml/2006/ole">
                <mc:AlternateContent xmlns:mc="http://schemas.openxmlformats.org/markup-compatibility/2006">
                  <mc:Choice xmlns:v="urn:schemas-microsoft-com:vml" Requires="v">
                    <p:oleObj spid="_x0000_s1036" r:id="rId12" imgW="300960" imgH="302040" progId="">
                      <p:embed/>
                    </p:oleObj>
                  </mc:Choice>
                  <mc:Fallback>
                    <p:oleObj r:id="rId12" imgW="300960" imgH="30204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74" y="1948"/>
                            <a:ext cx="213" cy="2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494970" y="3317915"/>
            <a:ext cx="2261486" cy="1021316"/>
          </a:xfrm>
          <a:prstGeom prst="rect">
            <a:avLst/>
          </a:prstGeom>
        </p:spPr>
      </p:pic>
    </p:spTree>
    <p:extLst>
      <p:ext uri="{BB962C8B-B14F-4D97-AF65-F5344CB8AC3E}">
        <p14:creationId xmlns:p14="http://schemas.microsoft.com/office/powerpoint/2010/main" val="700672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7" name="Content Placeholder 4"/>
          <p:cNvPicPr>
            <a:picLocks noChangeAspect="1"/>
          </p:cNvPicPr>
          <p:nvPr/>
        </p:nvPicPr>
        <p:blipFill rotWithShape="1">
          <a:blip r:embed="rId3"/>
          <a:srcRect l="5717" r="11622"/>
          <a:stretch/>
        </p:blipFill>
        <p:spPr>
          <a:xfrm>
            <a:off x="1447058" y="-464794"/>
            <a:ext cx="7558541" cy="6857990"/>
          </a:xfrm>
          <a:prstGeom prst="rect">
            <a:avLst/>
          </a:prstGeom>
        </p:spPr>
      </p:pic>
      <p:grpSp>
        <p:nvGrpSpPr>
          <p:cNvPr id="14" name="Group 13"/>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6"/>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7"/>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Rectangle 17"/>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9" name="Freeform 9"/>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0"/>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1"/>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2"/>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3"/>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4"/>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5"/>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6"/>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7"/>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8"/>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9"/>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0"/>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1"/>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2"/>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3"/>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4"/>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5"/>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6"/>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7"/>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28"/>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9"/>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30"/>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31"/>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2"/>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Rectangle 42"/>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4" name="Freeform 34"/>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5"/>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6"/>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7"/>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38"/>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39"/>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0"/>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1"/>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Freeform 42"/>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3" name="Freeform 43"/>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4"/>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Rectangle 54"/>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6" name="Freeform 46"/>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47"/>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48"/>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49"/>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0"/>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1"/>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2"/>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3"/>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4"/>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5"/>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6" name="Freeform 56"/>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7" name="Freeform 57"/>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8" name="Freeform 58"/>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3" name="TextBox 2"/>
          <p:cNvSpPr txBox="1"/>
          <p:nvPr/>
        </p:nvSpPr>
        <p:spPr>
          <a:xfrm>
            <a:off x="6614733" y="2066925"/>
            <a:ext cx="823912" cy="369332"/>
          </a:xfrm>
          <a:prstGeom prst="rect">
            <a:avLst/>
          </a:prstGeom>
          <a:noFill/>
        </p:spPr>
        <p:txBody>
          <a:bodyPr wrap="square" rtlCol="0">
            <a:spAutoFit/>
          </a:bodyPr>
          <a:lstStyle/>
          <a:p>
            <a:r>
              <a:rPr lang="en-US" dirty="0" smtClean="0"/>
              <a:t>1</a:t>
            </a:r>
            <a:endParaRPr lang="en-US" dirty="0"/>
          </a:p>
        </p:txBody>
      </p:sp>
      <p:sp>
        <p:nvSpPr>
          <p:cNvPr id="4" name="TextBox 3"/>
          <p:cNvSpPr txBox="1"/>
          <p:nvPr/>
        </p:nvSpPr>
        <p:spPr>
          <a:xfrm>
            <a:off x="3639749" y="3233222"/>
            <a:ext cx="852819" cy="369332"/>
          </a:xfrm>
          <a:prstGeom prst="rect">
            <a:avLst/>
          </a:prstGeom>
          <a:noFill/>
        </p:spPr>
        <p:txBody>
          <a:bodyPr wrap="square" rtlCol="0">
            <a:spAutoFit/>
          </a:bodyPr>
          <a:lstStyle/>
          <a:p>
            <a:r>
              <a:rPr lang="en-US" dirty="0"/>
              <a:t>1</a:t>
            </a:r>
          </a:p>
        </p:txBody>
      </p:sp>
      <p:sp>
        <p:nvSpPr>
          <p:cNvPr id="5" name="TextBox 4"/>
          <p:cNvSpPr txBox="1"/>
          <p:nvPr/>
        </p:nvSpPr>
        <p:spPr>
          <a:xfrm>
            <a:off x="2275698" y="5288113"/>
            <a:ext cx="966787" cy="369332"/>
          </a:xfrm>
          <a:prstGeom prst="rect">
            <a:avLst/>
          </a:prstGeom>
          <a:noFill/>
        </p:spPr>
        <p:txBody>
          <a:bodyPr wrap="square" rtlCol="0">
            <a:spAutoFit/>
          </a:bodyPr>
          <a:lstStyle/>
          <a:p>
            <a:r>
              <a:rPr lang="en-US" dirty="0" smtClean="0"/>
              <a:t>1</a:t>
            </a:r>
            <a:endParaRPr lang="en-US" dirty="0"/>
          </a:p>
        </p:txBody>
      </p:sp>
      <p:pic>
        <p:nvPicPr>
          <p:cNvPr id="69" name="Content Placeholder 6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974569" y="2191230"/>
            <a:ext cx="1739900" cy="952500"/>
          </a:xfrm>
          <a:prstGeom prst="rect">
            <a:avLst/>
          </a:prstGeom>
        </p:spPr>
      </p:pic>
    </p:spTree>
    <p:extLst>
      <p:ext uri="{BB962C8B-B14F-4D97-AF65-F5344CB8AC3E}">
        <p14:creationId xmlns:p14="http://schemas.microsoft.com/office/powerpoint/2010/main" val="2108958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a:bodyPr>
          <a:lstStyle/>
          <a:p>
            <a:r>
              <a:rPr lang="en-US" dirty="0"/>
              <a:t>S</a:t>
            </a:r>
            <a:r>
              <a:rPr lang="en-US" dirty="0" smtClean="0"/>
              <a:t>pecify </a:t>
            </a:r>
            <a:r>
              <a:rPr lang="en-US" dirty="0"/>
              <a:t>a properly normalized probability density function that describes the probability of a particular step size </a:t>
            </a:r>
            <a:r>
              <a:rPr lang="en-US" dirty="0" smtClean="0"/>
              <a:t>s</a:t>
            </a:r>
          </a:p>
          <a:p>
            <a:endParaRPr lang="en-US" dirty="0" smtClean="0"/>
          </a:p>
          <a:p>
            <a:endParaRPr lang="en-US" dirty="0"/>
          </a:p>
          <a:p>
            <a:endParaRPr lang="en-US" dirty="0" smtClean="0"/>
          </a:p>
          <a:p>
            <a:endParaRPr lang="en-US" dirty="0"/>
          </a:p>
          <a:p>
            <a:endParaRPr lang="en-US" dirty="0" smtClean="0"/>
          </a:p>
          <a:p>
            <a:pPr lvl="1"/>
            <a:endParaRPr lang="en-US" dirty="0" smtClean="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686" y="3499349"/>
            <a:ext cx="1739900" cy="9525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8935" y="3473949"/>
            <a:ext cx="3187700" cy="977900"/>
          </a:xfrm>
          <a:prstGeom prst="rect">
            <a:avLst/>
          </a:prstGeom>
        </p:spPr>
      </p:pic>
    </p:spTree>
    <p:extLst>
      <p:ext uri="{BB962C8B-B14F-4D97-AF65-F5344CB8AC3E}">
        <p14:creationId xmlns:p14="http://schemas.microsoft.com/office/powerpoint/2010/main" val="64139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Encountered Thus Far</a:t>
            </a:r>
            <a:endParaRPr lang="en-US" dirty="0"/>
          </a:p>
        </p:txBody>
      </p:sp>
      <p:sp>
        <p:nvSpPr>
          <p:cNvPr id="3" name="Content Placeholder 2"/>
          <p:cNvSpPr>
            <a:spLocks noGrp="1"/>
          </p:cNvSpPr>
          <p:nvPr>
            <p:ph idx="1"/>
          </p:nvPr>
        </p:nvSpPr>
        <p:spPr/>
        <p:txBody>
          <a:bodyPr/>
          <a:lstStyle/>
          <a:p>
            <a:r>
              <a:rPr lang="en-US" dirty="0" smtClean="0"/>
              <a:t>Had some problems compiling programs</a:t>
            </a:r>
          </a:p>
          <a:p>
            <a:r>
              <a:rPr lang="en-US" dirty="0" smtClean="0"/>
              <a:t>Programs were designed for older versions which to get a better understanding of how they worked, installed Linux on VM Ware</a:t>
            </a:r>
          </a:p>
        </p:txBody>
      </p:sp>
    </p:spTree>
    <p:extLst>
      <p:ext uri="{BB962C8B-B14F-4D97-AF65-F5344CB8AC3E}">
        <p14:creationId xmlns:p14="http://schemas.microsoft.com/office/powerpoint/2010/main" val="297143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done so far</a:t>
            </a:r>
            <a:endParaRPr lang="en-US" dirty="0"/>
          </a:p>
        </p:txBody>
      </p:sp>
      <p:sp>
        <p:nvSpPr>
          <p:cNvPr id="3" name="Content Placeholder 2"/>
          <p:cNvSpPr>
            <a:spLocks noGrp="1"/>
          </p:cNvSpPr>
          <p:nvPr>
            <p:ph idx="1"/>
          </p:nvPr>
        </p:nvSpPr>
        <p:spPr/>
        <p:txBody>
          <a:bodyPr/>
          <a:lstStyle/>
          <a:p>
            <a:r>
              <a:rPr lang="en-US" dirty="0" smtClean="0"/>
              <a:t>Being able to get the simulation code working</a:t>
            </a:r>
          </a:p>
          <a:p>
            <a:r>
              <a:rPr lang="en-US" dirty="0" smtClean="0"/>
              <a:t>Understanding the Electric Field Monte Carlo simulation code</a:t>
            </a:r>
          </a:p>
          <a:p>
            <a:r>
              <a:rPr lang="en-US" dirty="0" smtClean="0"/>
              <a:t>Being able to replicate previous results using the code</a:t>
            </a:r>
            <a:endParaRPr lang="en-US" dirty="0"/>
          </a:p>
        </p:txBody>
      </p:sp>
    </p:spTree>
    <p:extLst>
      <p:ext uri="{BB962C8B-B14F-4D97-AF65-F5344CB8AC3E}">
        <p14:creationId xmlns:p14="http://schemas.microsoft.com/office/powerpoint/2010/main" val="207945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do next</a:t>
            </a:r>
            <a:endParaRPr lang="en-US" dirty="0"/>
          </a:p>
        </p:txBody>
      </p:sp>
      <p:sp>
        <p:nvSpPr>
          <p:cNvPr id="3" name="Content Placeholder 2"/>
          <p:cNvSpPr>
            <a:spLocks noGrp="1"/>
          </p:cNvSpPr>
          <p:nvPr>
            <p:ph idx="1"/>
          </p:nvPr>
        </p:nvSpPr>
        <p:spPr/>
        <p:txBody>
          <a:bodyPr/>
          <a:lstStyle/>
          <a:p>
            <a:r>
              <a:rPr lang="en-US" dirty="0" smtClean="0"/>
              <a:t>Edit the Monte Carlo simulation code to accommodate for the Faraday Effect</a:t>
            </a:r>
          </a:p>
          <a:p>
            <a:r>
              <a:rPr lang="en-US" dirty="0" smtClean="0"/>
              <a:t>Simulate the detection of Glucose with the code</a:t>
            </a:r>
          </a:p>
          <a:p>
            <a:r>
              <a:rPr lang="en-US" dirty="0" smtClean="0"/>
              <a:t>Write Report </a:t>
            </a:r>
            <a:r>
              <a:rPr lang="en-US" smtClean="0"/>
              <a:t>on project</a:t>
            </a:r>
          </a:p>
          <a:p>
            <a:endParaRPr lang="en-US" dirty="0"/>
          </a:p>
        </p:txBody>
      </p:sp>
    </p:spTree>
    <p:extLst>
      <p:ext uri="{BB962C8B-B14F-4D97-AF65-F5344CB8AC3E}">
        <p14:creationId xmlns:p14="http://schemas.microsoft.com/office/powerpoint/2010/main" val="309852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Monte Carlo Method?</a:t>
            </a:r>
            <a:endParaRPr lang="en-US" dirty="0"/>
          </a:p>
        </p:txBody>
      </p:sp>
      <p:sp>
        <p:nvSpPr>
          <p:cNvPr id="3" name="Content Placeholder 2"/>
          <p:cNvSpPr>
            <a:spLocks noGrp="1"/>
          </p:cNvSpPr>
          <p:nvPr>
            <p:ph idx="1"/>
          </p:nvPr>
        </p:nvSpPr>
        <p:spPr/>
        <p:txBody>
          <a:bodyPr>
            <a:normAutofit/>
          </a:bodyPr>
          <a:lstStyle/>
          <a:p>
            <a:r>
              <a:rPr lang="en-US" dirty="0" smtClean="0"/>
              <a:t>Broad class of algorithms that rely on repeated random sampling to obtain numerical results</a:t>
            </a:r>
          </a:p>
          <a:p>
            <a:r>
              <a:rPr lang="en-US" dirty="0" smtClean="0"/>
              <a:t>Follow the method:</a:t>
            </a:r>
          </a:p>
          <a:p>
            <a:pPr lvl="1"/>
            <a:r>
              <a:rPr lang="en-US" dirty="0"/>
              <a:t>Define a domain of possible inputs.</a:t>
            </a:r>
          </a:p>
          <a:p>
            <a:pPr lvl="1"/>
            <a:r>
              <a:rPr lang="en-US" dirty="0"/>
              <a:t>Generate inputs randomly from a </a:t>
            </a:r>
            <a:r>
              <a:rPr lang="en-US" dirty="0" smtClean="0"/>
              <a:t>probability distribution</a:t>
            </a:r>
            <a:r>
              <a:rPr lang="en-US" dirty="0"/>
              <a:t> over the domain.</a:t>
            </a:r>
          </a:p>
          <a:p>
            <a:pPr lvl="1"/>
            <a:r>
              <a:rPr lang="en-US" dirty="0"/>
              <a:t>Perform a </a:t>
            </a:r>
            <a:r>
              <a:rPr lang="en-US" dirty="0" smtClean="0"/>
              <a:t>deterministic</a:t>
            </a:r>
            <a:r>
              <a:rPr lang="en-US" dirty="0"/>
              <a:t> computation on the inputs.</a:t>
            </a:r>
          </a:p>
          <a:p>
            <a:pPr lvl="1"/>
            <a:r>
              <a:rPr lang="en-US" dirty="0"/>
              <a:t>Aggregate the results.</a:t>
            </a:r>
          </a:p>
          <a:p>
            <a:pPr lvl="1"/>
            <a:endParaRPr lang="en-US" dirty="0"/>
          </a:p>
        </p:txBody>
      </p:sp>
    </p:spTree>
    <p:extLst>
      <p:ext uri="{BB962C8B-B14F-4D97-AF65-F5344CB8AC3E}">
        <p14:creationId xmlns:p14="http://schemas.microsoft.com/office/powerpoint/2010/main" val="1443319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the Monte Carlo simulation 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a:t>Random Number Generation </a:t>
            </a:r>
            <a:endParaRPr lang="en-US" dirty="0" smtClean="0"/>
          </a:p>
          <a:p>
            <a:r>
              <a:rPr lang="en-US" dirty="0" smtClean="0"/>
              <a:t> </a:t>
            </a:r>
            <a:r>
              <a:rPr lang="en-US" dirty="0"/>
              <a:t>Attenuation of beam in the </a:t>
            </a:r>
            <a:r>
              <a:rPr lang="en-US" dirty="0" smtClean="0"/>
              <a:t>medium</a:t>
            </a:r>
          </a:p>
          <a:p>
            <a:r>
              <a:rPr lang="en-US" dirty="0" smtClean="0"/>
              <a:t> </a:t>
            </a:r>
            <a:r>
              <a:rPr lang="en-US" dirty="0"/>
              <a:t>Scattering of Photons </a:t>
            </a:r>
            <a:endParaRPr lang="en-US" dirty="0" smtClean="0"/>
          </a:p>
          <a:p>
            <a:r>
              <a:rPr lang="en-US" dirty="0" smtClean="0"/>
              <a:t>Variable </a:t>
            </a:r>
            <a:r>
              <a:rPr lang="en-US" dirty="0"/>
              <a:t>weight photon </a:t>
            </a:r>
            <a:r>
              <a:rPr lang="en-US" dirty="0" smtClean="0"/>
              <a:t> </a:t>
            </a:r>
          </a:p>
          <a:p>
            <a:r>
              <a:rPr lang="en-US" dirty="0" smtClean="0"/>
              <a:t>Index </a:t>
            </a:r>
            <a:r>
              <a:rPr lang="en-US" dirty="0"/>
              <a:t>Mismatch of Boundary Layers </a:t>
            </a:r>
            <a:endParaRPr lang="en-US" dirty="0" smtClean="0"/>
          </a:p>
          <a:p>
            <a:r>
              <a:rPr lang="en-US" dirty="0" smtClean="0"/>
              <a:t>Grid </a:t>
            </a:r>
            <a:r>
              <a:rPr lang="en-US" dirty="0"/>
              <a:t>Structure </a:t>
            </a:r>
            <a:r>
              <a:rPr lang="en-US" dirty="0" smtClean="0"/>
              <a:t> </a:t>
            </a:r>
          </a:p>
          <a:p>
            <a:r>
              <a:rPr lang="en-US" dirty="0" smtClean="0"/>
              <a:t>Detector  </a:t>
            </a:r>
          </a:p>
          <a:p>
            <a:r>
              <a:rPr lang="en-US" dirty="0" smtClean="0"/>
              <a:t>Inverse </a:t>
            </a:r>
            <a:r>
              <a:rPr lang="en-US" dirty="0"/>
              <a:t>MC (from detector </a:t>
            </a:r>
            <a:r>
              <a:rPr lang="en-US" dirty="0" err="1"/>
              <a:t>Æ</a:t>
            </a:r>
            <a:r>
              <a:rPr lang="en-US" dirty="0"/>
              <a:t> source)</a:t>
            </a:r>
            <a:endParaRPr lang="en-US" dirty="0"/>
          </a:p>
        </p:txBody>
      </p:sp>
    </p:spTree>
    <p:extLst>
      <p:ext uri="{BB962C8B-B14F-4D97-AF65-F5344CB8AC3E}">
        <p14:creationId xmlns:p14="http://schemas.microsoft.com/office/powerpoint/2010/main" val="2086679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Drunken Man Walk</a:t>
            </a:r>
            <a:endParaRPr lang="en-US" dirty="0"/>
          </a:p>
        </p:txBody>
      </p:sp>
      <p:pic>
        <p:nvPicPr>
          <p:cNvPr id="4"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45915" y="2108054"/>
            <a:ext cx="3541712" cy="35417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TextBox 4"/>
          <p:cNvSpPr txBox="1"/>
          <p:nvPr/>
        </p:nvSpPr>
        <p:spPr>
          <a:xfrm>
            <a:off x="994611" y="2233446"/>
            <a:ext cx="3625515" cy="3416320"/>
          </a:xfrm>
          <a:prstGeom prst="rect">
            <a:avLst/>
          </a:prstGeom>
          <a:noFill/>
        </p:spPr>
        <p:txBody>
          <a:bodyPr wrap="square" rtlCol="0">
            <a:spAutoFit/>
          </a:bodyPr>
          <a:lstStyle/>
          <a:p>
            <a:r>
              <a:rPr lang="en-US" dirty="0" smtClean="0"/>
              <a:t>After </a:t>
            </a:r>
            <a:r>
              <a:rPr lang="en-US" i="1" dirty="0" smtClean="0"/>
              <a:t>n</a:t>
            </a:r>
            <a:r>
              <a:rPr lang="en-US" dirty="0" smtClean="0"/>
              <a:t> steps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There is an equal probability of walking in any direction: left, right, up or down.</a:t>
            </a:r>
            <a:endParaRPr lang="en-US" dirty="0"/>
          </a:p>
        </p:txBody>
      </p:sp>
    </p:spTree>
    <p:extLst>
      <p:ext uri="{BB962C8B-B14F-4D97-AF65-F5344CB8AC3E}">
        <p14:creationId xmlns:p14="http://schemas.microsoft.com/office/powerpoint/2010/main" val="106042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p:cNvPicPr>
          <p:nvPr/>
        </p:nvPicPr>
        <p:blipFill rotWithShape="1">
          <a:blip r:embed="rId2"/>
          <a:srcRect/>
          <a:stretch/>
        </p:blipFill>
        <p:spPr>
          <a:xfrm>
            <a:off x="1141411" y="2291297"/>
            <a:ext cx="3494597" cy="346603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a:xfrm>
            <a:off x="1141413" y="618518"/>
            <a:ext cx="9905998" cy="1478570"/>
          </a:xfrm>
        </p:spPr>
        <p:txBody>
          <a:bodyPr>
            <a:normAutofit/>
          </a:bodyPr>
          <a:lstStyle/>
          <a:p>
            <a:r>
              <a:rPr lang="en-US" dirty="0" smtClean="0"/>
              <a:t>Simulating 100000 Drunken Men Walking</a:t>
            </a:r>
            <a:endParaRPr lang="en-US" dirty="0"/>
          </a:p>
        </p:txBody>
      </p:sp>
      <p:sp>
        <p:nvSpPr>
          <p:cNvPr id="8" name="Content Placeholder 7"/>
          <p:cNvSpPr>
            <a:spLocks noGrp="1"/>
          </p:cNvSpPr>
          <p:nvPr>
            <p:ph idx="1"/>
          </p:nvPr>
        </p:nvSpPr>
        <p:spPr>
          <a:xfrm>
            <a:off x="5034579" y="2249487"/>
            <a:ext cx="6012832" cy="3541714"/>
          </a:xfrm>
        </p:spPr>
        <p:txBody>
          <a:bodyPr>
            <a:normAutofit/>
          </a:bodyPr>
          <a:lstStyle/>
          <a:p>
            <a:pPr>
              <a:lnSpc>
                <a:spcPct val="75000"/>
              </a:lnSpc>
            </a:pPr>
            <a:r>
              <a:rPr lang="en-US" altLang="en-US" dirty="0">
                <a:solidFill>
                  <a:srgbClr val="FFFFFF"/>
                </a:solidFill>
                <a:latin typeface="Tahoma" charset="0"/>
                <a:ea typeface="Lucida Sans Unicode" charset="0"/>
                <a:cs typeface="Lucida Sans Unicode" charset="0"/>
              </a:rPr>
              <a:t>Gaussian</a:t>
            </a:r>
            <a:r>
              <a:rPr lang="en-US" altLang="en-US" dirty="0">
                <a:latin typeface="Tahoma" charset="0"/>
                <a:ea typeface="Lucida Sans Unicode" charset="0"/>
                <a:cs typeface="Lucida Sans Unicode" charset="0"/>
              </a:rPr>
              <a:t> </a:t>
            </a:r>
            <a:r>
              <a:rPr lang="en-US" altLang="en-US" dirty="0">
                <a:solidFill>
                  <a:srgbClr val="FFFFFF"/>
                </a:solidFill>
                <a:latin typeface="Tahoma" charset="0"/>
                <a:ea typeface="Lucida Sans Unicode" charset="0"/>
                <a:cs typeface="Lucida Sans Unicode" charset="0"/>
              </a:rPr>
              <a:t>distribution </a:t>
            </a:r>
            <a:r>
              <a:rPr lang="en-US" altLang="en-US" dirty="0" smtClean="0">
                <a:solidFill>
                  <a:srgbClr val="FFFFFF"/>
                </a:solidFill>
                <a:latin typeface="Tahoma" charset="0"/>
                <a:ea typeface="Lucida Sans Unicode" charset="0"/>
                <a:cs typeface="Lucida Sans Unicode" charset="0"/>
              </a:rPr>
              <a:t>by central </a:t>
            </a:r>
            <a:r>
              <a:rPr lang="en-US" altLang="en-US" dirty="0">
                <a:solidFill>
                  <a:srgbClr val="FFFFFF"/>
                </a:solidFill>
                <a:latin typeface="Tahoma" charset="0"/>
                <a:ea typeface="Lucida Sans Unicode" charset="0"/>
                <a:cs typeface="Lucida Sans Unicode" charset="0"/>
              </a:rPr>
              <a:t>limit theorem</a:t>
            </a:r>
            <a:r>
              <a:rPr lang="en-US" altLang="en-US" dirty="0" smtClean="0">
                <a:solidFill>
                  <a:srgbClr val="FFFFFF"/>
                </a:solidFill>
                <a:latin typeface="Tahoma" charset="0"/>
                <a:ea typeface="Lucida Sans Unicode" charset="0"/>
                <a:cs typeface="Lucida Sans Unicode" charset="0"/>
              </a:rPr>
              <a:t>:</a:t>
            </a:r>
          </a:p>
          <a:p>
            <a:pPr>
              <a:lnSpc>
                <a:spcPct val="75000"/>
              </a:lnSpc>
            </a:pPr>
            <a:endParaRPr lang="en-US" altLang="en-US" dirty="0">
              <a:solidFill>
                <a:srgbClr val="FFFFFF"/>
              </a:solidFill>
              <a:latin typeface="Tahoma" charset="0"/>
              <a:ea typeface="Lucida Sans Unicode" charset="0"/>
              <a:cs typeface="Lucida Sans Unicode" charset="0"/>
            </a:endParaRPr>
          </a:p>
          <a:p>
            <a:pPr>
              <a:lnSpc>
                <a:spcPct val="75000"/>
              </a:lnSpc>
            </a:pPr>
            <a:r>
              <a:rPr lang="en-US" altLang="en-US" dirty="0" smtClean="0">
                <a:solidFill>
                  <a:srgbClr val="FFFFFF"/>
                </a:solidFill>
                <a:latin typeface="Tahoma" charset="0"/>
                <a:ea typeface="Lucida Sans Unicode" charset="0"/>
                <a:cs typeface="Lucida Sans Unicode" charset="0"/>
              </a:rPr>
              <a:t>Step Size: grid size</a:t>
            </a:r>
          </a:p>
          <a:p>
            <a:pPr>
              <a:lnSpc>
                <a:spcPct val="75000"/>
              </a:lnSpc>
            </a:pPr>
            <a:endParaRPr lang="en-US" altLang="en-US" dirty="0">
              <a:solidFill>
                <a:srgbClr val="FFFFFF"/>
              </a:solidFill>
              <a:latin typeface="Tahoma" charset="0"/>
              <a:ea typeface="Lucida Sans Unicode" charset="0"/>
              <a:cs typeface="Lucida Sans Unicode" charset="0"/>
            </a:endParaRPr>
          </a:p>
          <a:p>
            <a:pPr>
              <a:lnSpc>
                <a:spcPct val="75000"/>
              </a:lnSpc>
            </a:pPr>
            <a:endParaRPr lang="en-US" altLang="en-US" dirty="0">
              <a:solidFill>
                <a:srgbClr val="FFFFFF"/>
              </a:solidFill>
              <a:latin typeface="Tahoma" charset="0"/>
              <a:ea typeface="Lucida Sans Unicode" charset="0"/>
              <a:cs typeface="Lucida Sans Unicode" charset="0"/>
            </a:endParaRPr>
          </a:p>
          <a:p>
            <a:endParaRPr lang="en-US" dirty="0"/>
          </a:p>
        </p:txBody>
      </p:sp>
    </p:spTree>
    <p:extLst>
      <p:ext uri="{BB962C8B-B14F-4D97-AF65-F5344CB8AC3E}">
        <p14:creationId xmlns:p14="http://schemas.microsoft.com/office/powerpoint/2010/main" val="3543631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Light Simulation</a:t>
            </a:r>
            <a:endParaRPr lang="en-US" dirty="0"/>
          </a:p>
        </p:txBody>
      </p:sp>
      <p:sp>
        <p:nvSpPr>
          <p:cNvPr id="3" name="Content Placeholder 2"/>
          <p:cNvSpPr>
            <a:spLocks noGrp="1"/>
          </p:cNvSpPr>
          <p:nvPr>
            <p:ph idx="1"/>
          </p:nvPr>
        </p:nvSpPr>
        <p:spPr>
          <a:xfrm>
            <a:off x="802106" y="1652337"/>
            <a:ext cx="10245306" cy="4138864"/>
          </a:xfrm>
        </p:spPr>
        <p:txBody>
          <a:bodyPr>
            <a:normAutofit/>
          </a:bodyPr>
          <a:lstStyle/>
          <a:p>
            <a:r>
              <a:rPr lang="en-US" dirty="0"/>
              <a:t>The first example is predicting the step size of a photon between interaction events (absorption or scattering) as the photon multiply scatters within a </a:t>
            </a:r>
            <a:r>
              <a:rPr lang="en-US" dirty="0" smtClean="0"/>
              <a:t>medium</a:t>
            </a:r>
          </a:p>
          <a:p>
            <a:r>
              <a:rPr lang="en-US" dirty="0"/>
              <a:t>A photon takes a step (s [cm]) whose length is exponentially distributed, and depends on the value of the total attenuation coefficient µt [cm-1 ] equal to µa + </a:t>
            </a:r>
            <a:r>
              <a:rPr lang="en-US" dirty="0" smtClean="0"/>
              <a:t>µs</a:t>
            </a:r>
          </a:p>
          <a:p>
            <a:pPr lvl="1"/>
            <a:r>
              <a:rPr lang="en-US" dirty="0"/>
              <a:t>µa is the absorption </a:t>
            </a:r>
            <a:r>
              <a:rPr lang="en-US" dirty="0" smtClean="0"/>
              <a:t>coefficient</a:t>
            </a:r>
          </a:p>
          <a:p>
            <a:pPr lvl="1"/>
            <a:r>
              <a:rPr lang="en-US" dirty="0" smtClean="0"/>
              <a:t>µs </a:t>
            </a:r>
            <a:r>
              <a:rPr lang="en-US" dirty="0"/>
              <a:t>is the scattering coefficient. </a:t>
            </a:r>
            <a:endParaRPr lang="en-US" dirty="0" smtClean="0"/>
          </a:p>
          <a:p>
            <a:r>
              <a:rPr lang="en-US" dirty="0"/>
              <a:t>The value </a:t>
            </a:r>
            <a:r>
              <a:rPr lang="en-US" dirty="0" smtClean="0"/>
              <a:t>1/µs </a:t>
            </a:r>
            <a:r>
              <a:rPr lang="en-US" dirty="0"/>
              <a:t>is the photon’s </a:t>
            </a:r>
            <a:r>
              <a:rPr lang="en-US" dirty="0" smtClean="0"/>
              <a:t>scatter mean </a:t>
            </a:r>
            <a:r>
              <a:rPr lang="en-US" dirty="0"/>
              <a:t>free </a:t>
            </a:r>
            <a:r>
              <a:rPr lang="en-US" dirty="0" smtClean="0"/>
              <a:t>path-length before </a:t>
            </a:r>
            <a:r>
              <a:rPr lang="en-US" dirty="0" err="1" smtClean="0"/>
              <a:t>absorbtion</a:t>
            </a:r>
            <a:endParaRPr lang="en-US" dirty="0"/>
          </a:p>
          <a:p>
            <a:pPr lvl="1"/>
            <a:endParaRPr lang="en-US" dirty="0" smtClean="0"/>
          </a:p>
          <a:p>
            <a:pPr lvl="1"/>
            <a:endParaRPr lang="en-US" dirty="0" smtClean="0"/>
          </a:p>
        </p:txBody>
      </p:sp>
    </p:spTree>
    <p:extLst>
      <p:ext uri="{BB962C8B-B14F-4D97-AF65-F5344CB8AC3E}">
        <p14:creationId xmlns:p14="http://schemas.microsoft.com/office/powerpoint/2010/main" val="1791492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EMC?</a:t>
            </a:r>
            <a:endParaRPr lang="en-US" dirty="0"/>
          </a:p>
        </p:txBody>
      </p:sp>
      <p:sp>
        <p:nvSpPr>
          <p:cNvPr id="3" name="Content Placeholder 2"/>
          <p:cNvSpPr>
            <a:spLocks noGrp="1"/>
          </p:cNvSpPr>
          <p:nvPr>
            <p:ph idx="1"/>
          </p:nvPr>
        </p:nvSpPr>
        <p:spPr/>
        <p:txBody>
          <a:bodyPr/>
          <a:lstStyle/>
          <a:p>
            <a:r>
              <a:rPr lang="en-US" dirty="0"/>
              <a:t>Most conventional Monte Carlo simulations trace the Stokes </a:t>
            </a:r>
            <a:r>
              <a:rPr lang="en-US" dirty="0" smtClean="0"/>
              <a:t>vector</a:t>
            </a:r>
          </a:p>
          <a:p>
            <a:r>
              <a:rPr lang="en-US" dirty="0"/>
              <a:t>Recently, the Electric field Monte Carlo (EMC) method was </a:t>
            </a:r>
            <a:r>
              <a:rPr lang="en-US" dirty="0" smtClean="0"/>
              <a:t>developed to </a:t>
            </a:r>
            <a:r>
              <a:rPr lang="en-US" dirty="0"/>
              <a:t>simulate polarized light propagating through turbid media </a:t>
            </a:r>
          </a:p>
          <a:p>
            <a:r>
              <a:rPr lang="en-US" dirty="0" smtClean="0"/>
              <a:t> </a:t>
            </a:r>
            <a:r>
              <a:rPr lang="en-US" dirty="0"/>
              <a:t>The electric field, rather than the Stokes vector, of light is traced in EMC </a:t>
            </a:r>
          </a:p>
          <a:p>
            <a:endParaRPr lang="en-US" dirty="0"/>
          </a:p>
        </p:txBody>
      </p:sp>
    </p:spTree>
    <p:extLst>
      <p:ext uri="{BB962C8B-B14F-4D97-AF65-F5344CB8AC3E}">
        <p14:creationId xmlns:p14="http://schemas.microsoft.com/office/powerpoint/2010/main" val="693809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With </a:t>
            </a:r>
            <a:r>
              <a:rPr lang="en-US" dirty="0" smtClean="0"/>
              <a:t>Light</a:t>
            </a:r>
            <a:endParaRPr lang="en-US" dirty="0"/>
          </a:p>
        </p:txBody>
      </p:sp>
      <p:graphicFrame>
        <p:nvGraphicFramePr>
          <p:cNvPr id="4" name="Object 2"/>
          <p:cNvGraphicFramePr>
            <a:graphicFrameLocks noChangeAspect="1"/>
          </p:cNvGraphicFramePr>
          <p:nvPr/>
        </p:nvGraphicFramePr>
        <p:xfrm>
          <a:off x="1887538" y="4892675"/>
          <a:ext cx="293687" cy="498475"/>
        </p:xfrm>
        <a:graphic>
          <a:graphicData uri="http://schemas.openxmlformats.org/presentationml/2006/ole">
            <mc:AlternateContent xmlns:mc="http://schemas.openxmlformats.org/markup-compatibility/2006">
              <mc:Choice xmlns:v="urn:schemas-microsoft-com:vml" Requires="v">
                <p:oleObj spid="_x0000_s3098" r:id="rId4" imgW="172080" imgH="169560" progId="">
                  <p:embed/>
                </p:oleObj>
              </mc:Choice>
              <mc:Fallback>
                <p:oleObj r:id="rId4" imgW="172080" imgH="1695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7538" y="4892675"/>
                        <a:ext cx="293687" cy="4984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6632575" y="1854200"/>
          <a:ext cx="1395413" cy="498475"/>
        </p:xfrm>
        <a:graphic>
          <a:graphicData uri="http://schemas.openxmlformats.org/presentationml/2006/ole">
            <mc:AlternateContent xmlns:mc="http://schemas.openxmlformats.org/markup-compatibility/2006">
              <mc:Choice xmlns:v="urn:schemas-microsoft-com:vml" Requires="v">
                <p:oleObj spid="_x0000_s3099" r:id="rId6" imgW="484560" imgH="188280" progId="">
                  <p:embed/>
                </p:oleObj>
              </mc:Choice>
              <mc:Fallback>
                <p:oleObj r:id="rId6" imgW="484560" imgH="1882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1854200"/>
                        <a:ext cx="1395413" cy="4984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414463" y="4752975"/>
            <a:ext cx="26304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9pPr>
          </a:lstStyle>
          <a:p>
            <a:pPr algn="ctr" hangingPunct="1">
              <a:lnSpc>
                <a:spcPct val="77000"/>
              </a:lnSpc>
              <a:buClrTx/>
              <a:buFontTx/>
              <a:buNone/>
            </a:pPr>
            <a:r>
              <a:rPr lang="en-US" altLang="en-US" sz="2400">
                <a:solidFill>
                  <a:srgbClr val="333333"/>
                </a:solidFill>
                <a:latin typeface="Times New Roman" charset="0"/>
                <a:ea typeface="Lucida Sans Unicode" charset="0"/>
                <a:cs typeface="Lucida Sans Unicode" charset="0"/>
              </a:rPr>
              <a:t>Isotropic scattering</a:t>
            </a:r>
          </a:p>
          <a:p>
            <a:pPr algn="ctr" hangingPunct="1">
              <a:lnSpc>
                <a:spcPct val="77000"/>
              </a:lnSpc>
              <a:buClrTx/>
              <a:buFontTx/>
              <a:buNone/>
            </a:pPr>
            <a:r>
              <a:rPr lang="en-US" altLang="en-US" sz="2400">
                <a:solidFill>
                  <a:srgbClr val="333333"/>
                </a:solidFill>
                <a:latin typeface="Times New Roman" charset="0"/>
                <a:ea typeface="Lucida Sans Unicode" charset="0"/>
                <a:cs typeface="Lucida Sans Unicode" charset="0"/>
              </a:rPr>
              <a:t>(Rayleigh scattering)</a:t>
            </a:r>
          </a:p>
        </p:txBody>
      </p:sp>
      <p:sp>
        <p:nvSpPr>
          <p:cNvPr id="8" name="Text Box 6"/>
          <p:cNvSpPr txBox="1">
            <a:spLocks noChangeArrowheads="1"/>
          </p:cNvSpPr>
          <p:nvPr/>
        </p:nvSpPr>
        <p:spPr bwMode="auto">
          <a:xfrm>
            <a:off x="7368004" y="4728369"/>
            <a:ext cx="24796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9pPr>
          </a:lstStyle>
          <a:p>
            <a:pPr algn="ctr" hangingPunct="1">
              <a:lnSpc>
                <a:spcPct val="77000"/>
              </a:lnSpc>
              <a:buClrTx/>
              <a:buFontTx/>
              <a:buNone/>
            </a:pPr>
            <a:r>
              <a:rPr lang="en-US" altLang="en-US" sz="2400" dirty="0">
                <a:solidFill>
                  <a:srgbClr val="333333"/>
                </a:solidFill>
                <a:latin typeface="Times New Roman" charset="0"/>
                <a:ea typeface="Lucida Sans Unicode" charset="0"/>
                <a:cs typeface="Lucida Sans Unicode" charset="0"/>
              </a:rPr>
              <a:t>Forward scattering</a:t>
            </a:r>
          </a:p>
          <a:p>
            <a:pPr algn="ctr" hangingPunct="1">
              <a:lnSpc>
                <a:spcPct val="77000"/>
              </a:lnSpc>
              <a:buClrTx/>
              <a:buFontTx/>
              <a:buNone/>
            </a:pPr>
            <a:r>
              <a:rPr lang="en-US" altLang="en-US" sz="2400" dirty="0">
                <a:solidFill>
                  <a:srgbClr val="333333"/>
                </a:solidFill>
                <a:latin typeface="Times New Roman" charset="0"/>
                <a:ea typeface="Lucida Sans Unicode" charset="0"/>
                <a:cs typeface="Lucida Sans Unicode" charset="0"/>
              </a:rPr>
              <a:t>(Mie scattering)</a:t>
            </a:r>
          </a:p>
        </p:txBody>
      </p:sp>
      <p:pic>
        <p:nvPicPr>
          <p:cNvPr id="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4463" y="2746418"/>
            <a:ext cx="3254375" cy="1573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38975" y="2671763"/>
            <a:ext cx="3438525" cy="17097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aphicFrame>
        <p:nvGraphicFramePr>
          <p:cNvPr id="11" name="Object 9"/>
          <p:cNvGraphicFramePr>
            <a:graphicFrameLocks noChangeAspect="1"/>
          </p:cNvGraphicFramePr>
          <p:nvPr/>
        </p:nvGraphicFramePr>
        <p:xfrm>
          <a:off x="1670050" y="5454650"/>
          <a:ext cx="2076450" cy="434975"/>
        </p:xfrm>
        <a:graphic>
          <a:graphicData uri="http://schemas.openxmlformats.org/presentationml/2006/ole">
            <mc:AlternateContent xmlns:mc="http://schemas.openxmlformats.org/markup-compatibility/2006">
              <mc:Choice xmlns:v="urn:schemas-microsoft-com:vml" Requires="v">
                <p:oleObj spid="_x0000_s3100" r:id="rId10" imgW="974160" imgH="174600" progId="">
                  <p:embed/>
                </p:oleObj>
              </mc:Choice>
              <mc:Fallback>
                <p:oleObj r:id="rId10" imgW="974160" imgH="1746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0050" y="5454650"/>
                        <a:ext cx="2076450" cy="4349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 name="Object 10"/>
          <p:cNvGraphicFramePr>
            <a:graphicFrameLocks noChangeAspect="1"/>
          </p:cNvGraphicFramePr>
          <p:nvPr/>
        </p:nvGraphicFramePr>
        <p:xfrm>
          <a:off x="6638925" y="5454650"/>
          <a:ext cx="774700" cy="390525"/>
        </p:xfrm>
        <a:graphic>
          <a:graphicData uri="http://schemas.openxmlformats.org/presentationml/2006/ole">
            <mc:AlternateContent xmlns:mc="http://schemas.openxmlformats.org/markup-compatibility/2006">
              <mc:Choice xmlns:v="urn:schemas-microsoft-com:vml" Requires="v">
                <p:oleObj spid="_x0000_s3101" r:id="rId12" imgW="392760" imgH="169560" progId="">
                  <p:embed/>
                </p:oleObj>
              </mc:Choice>
              <mc:Fallback>
                <p:oleObj r:id="rId12" imgW="392760" imgH="1695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8925" y="5454650"/>
                        <a:ext cx="774700" cy="3905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3" name="Text Box 11"/>
          <p:cNvSpPr txBox="1">
            <a:spLocks noChangeArrowheads="1"/>
          </p:cNvSpPr>
          <p:nvPr/>
        </p:nvSpPr>
        <p:spPr bwMode="auto">
          <a:xfrm>
            <a:off x="1666875" y="2305050"/>
            <a:ext cx="219233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9pPr>
          </a:lstStyle>
          <a:p>
            <a:pPr hangingPunct="1">
              <a:lnSpc>
                <a:spcPct val="77000"/>
              </a:lnSpc>
              <a:buClrTx/>
              <a:buFontTx/>
              <a:buNone/>
            </a:pPr>
            <a:r>
              <a:rPr lang="en-US" altLang="en-US" sz="2400">
                <a:solidFill>
                  <a:srgbClr val="333333"/>
                </a:solidFill>
                <a:latin typeface="Times New Roman" charset="0"/>
                <a:ea typeface="Lucida Sans Unicode" charset="0"/>
                <a:cs typeface="Lucida Sans Unicode" charset="0"/>
              </a:rPr>
              <a:t>Small Scatterer (&lt;</a:t>
            </a:r>
            <a:r>
              <a:rPr lang="en-US" altLang="en-US" sz="2400">
                <a:solidFill>
                  <a:srgbClr val="333333"/>
                </a:solidFill>
                <a:latin typeface="Times New Roman" charset="0"/>
                <a:ea typeface="Times New Roman" charset="0"/>
                <a:cs typeface="Times New Roman" charset="0"/>
              </a:rPr>
              <a:t>λ</a:t>
            </a:r>
            <a:r>
              <a:rPr lang="en-US" altLang="en-US" sz="2400">
                <a:solidFill>
                  <a:srgbClr val="333333"/>
                </a:solidFill>
                <a:latin typeface="Times New Roman" charset="0"/>
                <a:ea typeface="Lucida Sans Unicode" charset="0"/>
                <a:cs typeface="Lucida Sans Unicode" charset="0"/>
              </a:rPr>
              <a:t>)</a:t>
            </a:r>
          </a:p>
        </p:txBody>
      </p:sp>
      <p:sp>
        <p:nvSpPr>
          <p:cNvPr id="14" name="Text Box 12"/>
          <p:cNvSpPr txBox="1">
            <a:spLocks noChangeArrowheads="1"/>
          </p:cNvSpPr>
          <p:nvPr/>
        </p:nvSpPr>
        <p:spPr bwMode="auto">
          <a:xfrm>
            <a:off x="7383461" y="2193946"/>
            <a:ext cx="215423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 PL SungtiL GB" charset="0"/>
                <a:cs typeface="AR PL SungtiL GB" charset="0"/>
              </a:defRPr>
            </a:lvl9pPr>
          </a:lstStyle>
          <a:p>
            <a:pPr hangingPunct="1">
              <a:lnSpc>
                <a:spcPct val="77000"/>
              </a:lnSpc>
              <a:buClrTx/>
              <a:buFontTx/>
              <a:buNone/>
            </a:pPr>
            <a:r>
              <a:rPr lang="en-US" altLang="en-US" sz="2400" dirty="0">
                <a:solidFill>
                  <a:srgbClr val="333333"/>
                </a:solidFill>
                <a:latin typeface="Times New Roman" charset="0"/>
                <a:ea typeface="Lucida Sans Unicode" charset="0"/>
                <a:cs typeface="Lucida Sans Unicode" charset="0"/>
              </a:rPr>
              <a:t>Large </a:t>
            </a:r>
            <a:r>
              <a:rPr lang="en-US" altLang="en-US" sz="2400" dirty="0" err="1">
                <a:solidFill>
                  <a:srgbClr val="333333"/>
                </a:solidFill>
                <a:latin typeface="Times New Roman" charset="0"/>
                <a:ea typeface="Lucida Sans Unicode" charset="0"/>
                <a:cs typeface="Lucida Sans Unicode" charset="0"/>
              </a:rPr>
              <a:t>Scatterer</a:t>
            </a:r>
            <a:r>
              <a:rPr lang="en-US" altLang="en-US" sz="2400" dirty="0">
                <a:solidFill>
                  <a:srgbClr val="333333"/>
                </a:solidFill>
                <a:latin typeface="Times New Roman" charset="0"/>
                <a:ea typeface="Lucida Sans Unicode" charset="0"/>
                <a:cs typeface="Lucida Sans Unicode" charset="0"/>
              </a:rPr>
              <a:t> (</a:t>
            </a:r>
            <a:r>
              <a:rPr lang="en-US" altLang="en-US" sz="2400" dirty="0">
                <a:solidFill>
                  <a:srgbClr val="333333"/>
                </a:solidFill>
                <a:latin typeface="Symbol Neu" charset="2"/>
                <a:ea typeface="Symbol Neu" charset="2"/>
                <a:cs typeface="Symbol Neu" charset="2"/>
              </a:rPr>
              <a:t></a:t>
            </a:r>
            <a:r>
              <a:rPr lang="en-US" altLang="en-US" sz="2400" dirty="0" err="1">
                <a:solidFill>
                  <a:srgbClr val="333333"/>
                </a:solidFill>
                <a:latin typeface="Times New Roman" charset="0"/>
                <a:ea typeface="Times New Roman" charset="0"/>
                <a:cs typeface="Times New Roman" charset="0"/>
              </a:rPr>
              <a:t>λ</a:t>
            </a:r>
            <a:r>
              <a:rPr lang="en-US" altLang="en-US" sz="2400" dirty="0">
                <a:solidFill>
                  <a:srgbClr val="333333"/>
                </a:solidFill>
                <a:latin typeface="Times New Roman" charset="0"/>
                <a:ea typeface="Lucida Sans Unicode" charset="0"/>
                <a:cs typeface="Lucida Sans Unicode" charset="0"/>
              </a:rPr>
              <a:t>)</a:t>
            </a:r>
          </a:p>
        </p:txBody>
      </p:sp>
      <p:grpSp>
        <p:nvGrpSpPr>
          <p:cNvPr id="15" name="Group 13"/>
          <p:cNvGrpSpPr>
            <a:grpSpLocks/>
          </p:cNvGrpSpPr>
          <p:nvPr/>
        </p:nvGrpSpPr>
        <p:grpSpPr bwMode="auto">
          <a:xfrm>
            <a:off x="4551779" y="3942598"/>
            <a:ext cx="2816225" cy="754063"/>
            <a:chOff x="2252" y="2526"/>
            <a:chExt cx="1774" cy="475"/>
          </a:xfrm>
        </p:grpSpPr>
        <p:sp>
          <p:nvSpPr>
            <p:cNvPr id="16" name="Text Box 14"/>
            <p:cNvSpPr txBox="1">
              <a:spLocks noChangeArrowheads="1"/>
            </p:cNvSpPr>
            <p:nvPr/>
          </p:nvSpPr>
          <p:spPr bwMode="auto">
            <a:xfrm>
              <a:off x="2252" y="2734"/>
              <a:ext cx="1774"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61002" rIns="90000" bIns="45000"/>
            <a:lstStyle>
              <a:lvl1pPr>
                <a:tabLst>
                  <a:tab pos="457200" algn="l"/>
                  <a:tab pos="914400" algn="l"/>
                  <a:tab pos="1371600" algn="l"/>
                  <a:tab pos="1828800" algn="l"/>
                  <a:tab pos="2286000" algn="l"/>
                  <a:tab pos="2743200" algn="l"/>
                </a:tabLst>
                <a:defRPr>
                  <a:solidFill>
                    <a:srgbClr val="000000"/>
                  </a:solidFill>
                  <a:latin typeface="Arial" charset="0"/>
                  <a:ea typeface="AR PL SungtiL GB" charset="0"/>
                  <a:cs typeface="AR PL SungtiL GB" charset="0"/>
                </a:defRPr>
              </a:lvl1pPr>
              <a:lvl2pPr>
                <a:tabLst>
                  <a:tab pos="457200" algn="l"/>
                  <a:tab pos="914400" algn="l"/>
                  <a:tab pos="1371600" algn="l"/>
                  <a:tab pos="1828800" algn="l"/>
                  <a:tab pos="2286000" algn="l"/>
                  <a:tab pos="2743200" algn="l"/>
                </a:tabLst>
                <a:defRPr>
                  <a:solidFill>
                    <a:srgbClr val="000000"/>
                  </a:solidFill>
                  <a:latin typeface="Arial" charset="0"/>
                  <a:ea typeface="AR PL SungtiL GB" charset="0"/>
                  <a:cs typeface="AR PL SungtiL GB" charset="0"/>
                </a:defRPr>
              </a:lvl2pPr>
              <a:lvl3pPr>
                <a:tabLst>
                  <a:tab pos="457200" algn="l"/>
                  <a:tab pos="914400" algn="l"/>
                  <a:tab pos="1371600" algn="l"/>
                  <a:tab pos="1828800" algn="l"/>
                  <a:tab pos="2286000" algn="l"/>
                  <a:tab pos="2743200" algn="l"/>
                </a:tabLst>
                <a:defRPr>
                  <a:solidFill>
                    <a:srgbClr val="000000"/>
                  </a:solidFill>
                  <a:latin typeface="Arial" charset="0"/>
                  <a:ea typeface="AR PL SungtiL GB" charset="0"/>
                  <a:cs typeface="AR PL SungtiL GB" charset="0"/>
                </a:defRPr>
              </a:lvl3pPr>
              <a:lvl4pPr>
                <a:tabLst>
                  <a:tab pos="457200" algn="l"/>
                  <a:tab pos="914400" algn="l"/>
                  <a:tab pos="1371600" algn="l"/>
                  <a:tab pos="1828800" algn="l"/>
                  <a:tab pos="2286000" algn="l"/>
                  <a:tab pos="2743200" algn="l"/>
                </a:tabLst>
                <a:defRPr>
                  <a:solidFill>
                    <a:srgbClr val="000000"/>
                  </a:solidFill>
                  <a:latin typeface="Arial" charset="0"/>
                  <a:ea typeface="AR PL SungtiL GB" charset="0"/>
                  <a:cs typeface="AR PL SungtiL GB" charset="0"/>
                </a:defRPr>
              </a:lvl4pPr>
              <a:lvl5pPr>
                <a:tabLst>
                  <a:tab pos="457200" algn="l"/>
                  <a:tab pos="914400" algn="l"/>
                  <a:tab pos="1371600" algn="l"/>
                  <a:tab pos="1828800" algn="l"/>
                  <a:tab pos="2286000" algn="l"/>
                  <a:tab pos="2743200" algn="l"/>
                </a:tabLst>
                <a:defRPr>
                  <a:solidFill>
                    <a:srgbClr val="000000"/>
                  </a:solidFill>
                  <a:latin typeface="Arial" charset="0"/>
                  <a:ea typeface="AR PL SungtiL GB" charset="0"/>
                  <a:cs typeface="AR PL SungtiL GB"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Lst>
                <a:defRPr>
                  <a:solidFill>
                    <a:srgbClr val="000000"/>
                  </a:solidFill>
                  <a:latin typeface="Arial" charset="0"/>
                  <a:ea typeface="AR PL SungtiL GB" charset="0"/>
                  <a:cs typeface="AR PL SungtiL GB"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Lst>
                <a:defRPr>
                  <a:solidFill>
                    <a:srgbClr val="000000"/>
                  </a:solidFill>
                  <a:latin typeface="Arial" charset="0"/>
                  <a:ea typeface="AR PL SungtiL GB" charset="0"/>
                  <a:cs typeface="AR PL SungtiL GB"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Lst>
                <a:defRPr>
                  <a:solidFill>
                    <a:srgbClr val="000000"/>
                  </a:solidFill>
                  <a:latin typeface="Arial" charset="0"/>
                  <a:ea typeface="AR PL SungtiL GB" charset="0"/>
                  <a:cs typeface="AR PL SungtiL GB"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Lst>
                <a:defRPr>
                  <a:solidFill>
                    <a:srgbClr val="000000"/>
                  </a:solidFill>
                  <a:latin typeface="Arial" charset="0"/>
                  <a:ea typeface="AR PL SungtiL GB" charset="0"/>
                  <a:cs typeface="AR PL SungtiL GB" charset="0"/>
                </a:defRPr>
              </a:lvl9pPr>
            </a:lstStyle>
            <a:p>
              <a:r>
                <a:rPr lang="en-US" altLang="en-US" dirty="0">
                  <a:solidFill>
                    <a:srgbClr val="0000FF"/>
                  </a:solidFill>
                </a:rPr>
                <a:t>Phase function </a:t>
              </a:r>
              <a:r>
                <a:rPr lang="en-US" altLang="en-US" i="1" dirty="0">
                  <a:solidFill>
                    <a:srgbClr val="0000FF"/>
                  </a:solidFill>
                </a:rPr>
                <a:t>p</a:t>
              </a:r>
              <a:r>
                <a:rPr lang="en-US" altLang="en-US" dirty="0">
                  <a:solidFill>
                    <a:srgbClr val="0000FF"/>
                  </a:solidFill>
                </a:rPr>
                <a:t>(</a:t>
              </a:r>
              <a:r>
                <a:rPr lang="en-US" altLang="en-US" dirty="0" err="1">
                  <a:solidFill>
                    <a:srgbClr val="0000FF"/>
                  </a:solidFill>
                  <a:latin typeface="Times New Roman" charset="0"/>
                  <a:ea typeface="Times New Roman" charset="0"/>
                  <a:cs typeface="Times New Roman" charset="0"/>
                </a:rPr>
                <a:t>θ,φ</a:t>
              </a:r>
              <a:r>
                <a:rPr lang="en-US" altLang="en-US" dirty="0">
                  <a:solidFill>
                    <a:srgbClr val="0000FF"/>
                  </a:solidFill>
                </a:rPr>
                <a:t>)</a:t>
              </a:r>
            </a:p>
          </p:txBody>
        </p:sp>
        <p:sp>
          <p:nvSpPr>
            <p:cNvPr id="17" name="Line 15"/>
            <p:cNvSpPr>
              <a:spLocks noChangeShapeType="1"/>
            </p:cNvSpPr>
            <p:nvPr/>
          </p:nvSpPr>
          <p:spPr bwMode="auto">
            <a:xfrm flipH="1" flipV="1">
              <a:off x="2493" y="2538"/>
              <a:ext cx="374" cy="241"/>
            </a:xfrm>
            <a:prstGeom prst="line">
              <a:avLst/>
            </a:prstGeom>
            <a:noFill/>
            <a:ln w="9525" cap="flat">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8" name="Line 16"/>
            <p:cNvSpPr>
              <a:spLocks noChangeShapeType="1"/>
            </p:cNvSpPr>
            <p:nvPr/>
          </p:nvSpPr>
          <p:spPr bwMode="auto">
            <a:xfrm flipV="1">
              <a:off x="3259" y="2525"/>
              <a:ext cx="372" cy="235"/>
            </a:xfrm>
            <a:prstGeom prst="line">
              <a:avLst/>
            </a:prstGeom>
            <a:noFill/>
            <a:ln w="9525" cap="flat">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Tree>
    <p:extLst>
      <p:ext uri="{BB962C8B-B14F-4D97-AF65-F5344CB8AC3E}">
        <p14:creationId xmlns:p14="http://schemas.microsoft.com/office/powerpoint/2010/main" val="213124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 Matrix</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0386" y="2567531"/>
            <a:ext cx="5848559" cy="1475079"/>
          </a:xfrm>
        </p:spPr>
      </p:pic>
      <p:sp>
        <p:nvSpPr>
          <p:cNvPr id="5" name="TextBox 4"/>
          <p:cNvSpPr txBox="1"/>
          <p:nvPr/>
        </p:nvSpPr>
        <p:spPr>
          <a:xfrm>
            <a:off x="1141413" y="1828800"/>
            <a:ext cx="4296861" cy="2031325"/>
          </a:xfrm>
          <a:prstGeom prst="rect">
            <a:avLst/>
          </a:prstGeom>
          <a:noFill/>
        </p:spPr>
        <p:txBody>
          <a:bodyPr wrap="square" rtlCol="0">
            <a:spAutoFit/>
          </a:bodyPr>
          <a:lstStyle/>
          <a:p>
            <a:endParaRPr lang="en-US" i="1" dirty="0" smtClean="0"/>
          </a:p>
          <a:p>
            <a:endParaRPr lang="en-US" i="1" dirty="0"/>
          </a:p>
          <a:p>
            <a:r>
              <a:rPr lang="en-US" i="1" dirty="0" smtClean="0"/>
              <a:t>E</a:t>
            </a:r>
            <a:r>
              <a:rPr lang="en-US" dirty="0" smtClean="0"/>
              <a:t>1 </a:t>
            </a:r>
            <a:r>
              <a:rPr lang="en-US" dirty="0"/>
              <a:t>and </a:t>
            </a:r>
            <a:r>
              <a:rPr lang="en-US" i="1" dirty="0"/>
              <a:t>E</a:t>
            </a:r>
            <a:r>
              <a:rPr lang="en-US" dirty="0"/>
              <a:t>2 are the complex parallel and perpendicular components of the incoming </a:t>
            </a:r>
            <a:endParaRPr lang="en-US" dirty="0"/>
          </a:p>
          <a:p>
            <a:r>
              <a:rPr lang="en-US" dirty="0"/>
              <a:t>electric field and </a:t>
            </a:r>
            <a:r>
              <a:rPr lang="en-US" i="1" dirty="0"/>
              <a:t>E</a:t>
            </a:r>
            <a:r>
              <a:rPr lang="en-US" dirty="0"/>
              <a:t>' and </a:t>
            </a:r>
            <a:r>
              <a:rPr lang="en-US" i="1" dirty="0"/>
              <a:t>E</a:t>
            </a:r>
            <a:r>
              <a:rPr lang="en-US" dirty="0"/>
              <a:t>' are the complex electric field components after the scattering </a:t>
            </a:r>
            <a:r>
              <a:rPr lang="en-US" dirty="0" smtClean="0"/>
              <a:t>event</a:t>
            </a:r>
            <a:r>
              <a:rPr lang="en-US" dirty="0"/>
              <a:t>. </a:t>
            </a:r>
            <a:endParaRPr lang="en-US" dirty="0"/>
          </a:p>
        </p:txBody>
      </p:sp>
    </p:spTree>
    <p:extLst>
      <p:ext uri="{BB962C8B-B14F-4D97-AF65-F5344CB8AC3E}">
        <p14:creationId xmlns:p14="http://schemas.microsoft.com/office/powerpoint/2010/main" val="2059949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485</TotalTime>
  <Words>729</Words>
  <Application>Microsoft Macintosh PowerPoint</Application>
  <PresentationFormat>Widescreen</PresentationFormat>
  <Paragraphs>109</Paragraphs>
  <Slides>15</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15</vt:i4>
      </vt:variant>
    </vt:vector>
  </HeadingPairs>
  <TitlesOfParts>
    <vt:vector size="25" baseType="lpstr">
      <vt:lpstr>Calibri</vt:lpstr>
      <vt:lpstr>Tw Cen MT</vt:lpstr>
      <vt:lpstr>AR PL SungtiL GB</vt:lpstr>
      <vt:lpstr>Arial</vt:lpstr>
      <vt:lpstr>Lucida Sans Unicode</vt:lpstr>
      <vt:lpstr>Symbol Neu</vt:lpstr>
      <vt:lpstr>Tahoma</vt:lpstr>
      <vt:lpstr>Times New Roman</vt:lpstr>
      <vt:lpstr>Trebuchet MS</vt:lpstr>
      <vt:lpstr>Circuit</vt:lpstr>
      <vt:lpstr>Electric Field Monte Carlo Simulation </vt:lpstr>
      <vt:lpstr>What is the Monte Carlo Method?</vt:lpstr>
      <vt:lpstr>How does the Monte Carlo simulation work?</vt:lpstr>
      <vt:lpstr>Drunken Man Walk</vt:lpstr>
      <vt:lpstr>Simulating 100000 Drunken Men Walking</vt:lpstr>
      <vt:lpstr>Problem with Light Simulation</vt:lpstr>
      <vt:lpstr>What is the EMC?</vt:lpstr>
      <vt:lpstr>The Problem With Light</vt:lpstr>
      <vt:lpstr>S Matrix</vt:lpstr>
      <vt:lpstr>EMC Explained</vt:lpstr>
      <vt:lpstr>PowerPoint Presentation</vt:lpstr>
      <vt:lpstr>Cont. </vt:lpstr>
      <vt:lpstr>Problems Encountered Thus Far</vt:lpstr>
      <vt:lpstr>Things done so far</vt:lpstr>
      <vt:lpstr>Things to do next</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Field Monte Carlo Simulation </dc:title>
  <dc:creator>Robert Davis</dc:creator>
  <cp:lastModifiedBy>Robert Davis</cp:lastModifiedBy>
  <cp:revision>15</cp:revision>
  <dcterms:created xsi:type="dcterms:W3CDTF">2016-12-11T23:18:04Z</dcterms:created>
  <dcterms:modified xsi:type="dcterms:W3CDTF">2016-12-12T23:45:21Z</dcterms:modified>
</cp:coreProperties>
</file>