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>
      <p:cViewPr varScale="1">
        <p:scale>
          <a:sx n="110" d="100"/>
          <a:sy n="110" d="100"/>
        </p:scale>
        <p:origin x="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91E7C-739D-6A45-96EA-8F92C331F6CA}" type="datetimeFigureOut">
              <a:rPr lang="es-ES_tradnl" smtClean="0"/>
              <a:t>25/1/17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9C48-1A84-9C45-9ABC-0EB17129522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47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69C48-1A84-9C45-9ABC-0EB17129522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230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69C48-1A84-9C45-9ABC-0EB171295229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047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7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C2907BF-C431-45AA-89AF-2385657BF39B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697EA9-80E0-4771-8ECD-278B75B92BF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7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CA79A09-75E9-428E-9C8F-8D9834680237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A5348E-DBA3-49BD-A92F-9F563F16C70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cretariadoejecutivo.gob.mx/index.php" TargetMode="External"/><Relationship Id="rId4" Type="http://schemas.openxmlformats.org/officeDocument/2006/relationships/hyperlink" Target="http://www.inegi.org.mx/" TargetMode="External"/><Relationship Id="rId5" Type="http://schemas.openxmlformats.org/officeDocument/2006/relationships/hyperlink" Target="http://www.imss.gob.mx/" TargetMode="External"/><Relationship Id="rId6" Type="http://schemas.openxmlformats.org/officeDocument/2006/relationships/hyperlink" Target="http://www.gob.mx/se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3999" cy="6843059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-15001" y="4550718"/>
            <a:ext cx="9219960" cy="2098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Super Forecasters</a:t>
            </a:r>
          </a:p>
          <a:p>
            <a:pPr algn="ctr">
              <a:lnSpc>
                <a:spcPct val="100000"/>
              </a:lnSpc>
            </a:pPr>
            <a:r>
              <a:rPr lang="en-US" sz="22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Project Proposal Pitch</a:t>
            </a:r>
            <a:endParaRPr lang="en-US" sz="2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Andrew 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Mao,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Faraz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Ahmed, Pedro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Armengol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0" y="361800"/>
            <a:ext cx="9158760" cy="1142640"/>
          </a:xfrm>
          <a:prstGeom prst="rect">
            <a:avLst/>
          </a:prstGeom>
          <a:solidFill>
            <a:srgbClr val="1688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-10080" y="357840"/>
            <a:ext cx="138240" cy="1142640"/>
          </a:xfrm>
          <a:prstGeom prst="rect">
            <a:avLst/>
          </a:prstGeom>
          <a:solidFill>
            <a:srgbClr val="168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3"/>
          <p:cNvSpPr/>
          <p:nvPr/>
        </p:nvSpPr>
        <p:spPr>
          <a:xfrm>
            <a:off x="829440" y="1207080"/>
            <a:ext cx="7463520" cy="360"/>
          </a:xfrm>
          <a:prstGeom prst="line">
            <a:avLst/>
          </a:prstGeom>
          <a:ln w="25560">
            <a:solidFill>
              <a:srgbClr val="2CB98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829800" y="563213"/>
            <a:ext cx="74631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500" b="1" strike="noStrike" spc="-1" dirty="0">
                <a:solidFill>
                  <a:srgbClr val="14533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lang="en-US" sz="3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Line 5"/>
          <p:cNvSpPr/>
          <p:nvPr/>
        </p:nvSpPr>
        <p:spPr>
          <a:xfrm>
            <a:off x="1310685" y="1962000"/>
            <a:ext cx="8280" cy="489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>
            <a:off x="211367" y="1954426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8"/>
          <p:cNvSpPr/>
          <p:nvPr/>
        </p:nvSpPr>
        <p:spPr>
          <a:xfrm>
            <a:off x="1064962" y="1984308"/>
            <a:ext cx="30477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US" sz="25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Problem/Goal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9"/>
          <p:cNvSpPr/>
          <p:nvPr/>
        </p:nvSpPr>
        <p:spPr>
          <a:xfrm>
            <a:off x="211367" y="4681054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0"/>
          <p:cNvSpPr/>
          <p:nvPr/>
        </p:nvSpPr>
        <p:spPr>
          <a:xfrm>
            <a:off x="211367" y="3317740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1"/>
          <p:cNvSpPr/>
          <p:nvPr/>
        </p:nvSpPr>
        <p:spPr>
          <a:xfrm>
            <a:off x="1445153" y="3316467"/>
            <a:ext cx="2610360" cy="687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Collection/Manipulation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3"/>
          <p:cNvSpPr/>
          <p:nvPr/>
        </p:nvSpPr>
        <p:spPr>
          <a:xfrm>
            <a:off x="1602974" y="6145633"/>
            <a:ext cx="115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1060822" y="4710933"/>
            <a:ext cx="7033695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Analysis/Forecasting/Visualization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9"/>
          <p:cNvSpPr/>
          <p:nvPr/>
        </p:nvSpPr>
        <p:spPr>
          <a:xfrm>
            <a:off x="214355" y="5950066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>
          <a:blip r:embed="rId3"/>
          <a:stretch/>
        </p:blipFill>
        <p:spPr>
          <a:xfrm>
            <a:off x="-54523" y="1370160"/>
            <a:ext cx="9144001" cy="549612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-360" y="268940"/>
            <a:ext cx="9158760" cy="1235499"/>
          </a:xfrm>
          <a:prstGeom prst="rect">
            <a:avLst/>
          </a:prstGeom>
          <a:solidFill>
            <a:srgbClr val="1688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-12960" y="361800"/>
            <a:ext cx="138240" cy="1142640"/>
          </a:xfrm>
          <a:prstGeom prst="rect">
            <a:avLst/>
          </a:prstGeom>
          <a:solidFill>
            <a:srgbClr val="168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168142" y="1490107"/>
            <a:ext cx="2055513" cy="1979703"/>
          </a:xfrm>
          <a:prstGeom prst="ellipse">
            <a:avLst/>
          </a:prstGeom>
          <a:solidFill>
            <a:srgbClr val="1688A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_tradnl" dirty="0"/>
          </a:p>
        </p:txBody>
      </p:sp>
      <p:sp>
        <p:nvSpPr>
          <p:cNvPr id="111" name="Line 9"/>
          <p:cNvSpPr/>
          <p:nvPr/>
        </p:nvSpPr>
        <p:spPr>
          <a:xfrm>
            <a:off x="829440" y="1207080"/>
            <a:ext cx="7463520" cy="360"/>
          </a:xfrm>
          <a:prstGeom prst="line">
            <a:avLst/>
          </a:prstGeom>
          <a:ln w="25560">
            <a:solidFill>
              <a:srgbClr val="12865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2"/>
          <p:cNvSpPr/>
          <p:nvPr/>
        </p:nvSpPr>
        <p:spPr>
          <a:xfrm>
            <a:off x="1776149" y="527400"/>
            <a:ext cx="5646059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500" b="1" strike="noStrike" spc="-1" dirty="0">
                <a:solidFill>
                  <a:srgbClr val="14533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3500" b="1" strike="noStrike" spc="-1" dirty="0" smtClean="0">
                <a:solidFill>
                  <a:srgbClr val="14533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Problem/The Goal</a:t>
            </a:r>
            <a:endParaRPr lang="en-US" sz="3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13"/>
          <p:cNvSpPr txBox="1"/>
          <p:nvPr/>
        </p:nvSpPr>
        <p:spPr>
          <a:xfrm>
            <a:off x="365557" y="2179615"/>
            <a:ext cx="1735451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Crime </a:t>
            </a:r>
            <a:r>
              <a:rPr lang="en-US" sz="20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rates: </a:t>
            </a:r>
            <a:r>
              <a:rPr lang="en-US" sz="2000" b="1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r>
              <a:rPr lang="en-US" sz="2000" b="1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stomShape 11"/>
          <p:cNvSpPr/>
          <p:nvPr/>
        </p:nvSpPr>
        <p:spPr>
          <a:xfrm>
            <a:off x="0" y="5721996"/>
            <a:ext cx="9178021" cy="11061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3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Goal: </a:t>
            </a:r>
            <a:r>
              <a:rPr lang="en-US" sz="23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Find out the set of </a:t>
            </a:r>
            <a:r>
              <a:rPr lang="en-US" sz="23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variables most closely correlated with crime,</a:t>
            </a:r>
          </a:p>
          <a:p>
            <a:pPr>
              <a:lnSpc>
                <a:spcPct val="100000"/>
              </a:lnSpc>
            </a:pPr>
            <a:r>
              <a:rPr lang="en-US" sz="23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and predict with a certain level of accuracy where and when</a:t>
            </a:r>
          </a:p>
          <a:p>
            <a:pPr>
              <a:lnSpc>
                <a:spcPct val="100000"/>
              </a:lnSpc>
            </a:pPr>
            <a:r>
              <a:rPr lang="en-US" sz="23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next crime will take place.</a:t>
            </a:r>
            <a:endParaRPr lang="en-US" sz="2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4"/>
          <p:cNvSpPr/>
          <p:nvPr/>
        </p:nvSpPr>
        <p:spPr>
          <a:xfrm>
            <a:off x="1372152" y="2563904"/>
            <a:ext cx="2055513" cy="1979703"/>
          </a:xfrm>
          <a:prstGeom prst="ellipse">
            <a:avLst/>
          </a:prstGeom>
          <a:solidFill>
            <a:srgbClr val="1688A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_tradnl" dirty="0"/>
          </a:p>
        </p:txBody>
      </p:sp>
      <p:sp>
        <p:nvSpPr>
          <p:cNvPr id="16" name="CustomShape 4"/>
          <p:cNvSpPr/>
          <p:nvPr/>
        </p:nvSpPr>
        <p:spPr>
          <a:xfrm>
            <a:off x="142397" y="3681654"/>
            <a:ext cx="2055513" cy="1979703"/>
          </a:xfrm>
          <a:prstGeom prst="ellipse">
            <a:avLst/>
          </a:prstGeom>
          <a:solidFill>
            <a:srgbClr val="1688A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b="1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those factors, can we predict crime?</a:t>
            </a:r>
            <a:endParaRPr lang="en-US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Shape 14"/>
          <p:cNvSpPr txBox="1"/>
          <p:nvPr/>
        </p:nvSpPr>
        <p:spPr>
          <a:xfrm>
            <a:off x="1776149" y="3081930"/>
            <a:ext cx="1731264" cy="73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7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factors that are </a:t>
            </a:r>
            <a:r>
              <a:rPr lang="en-US" sz="17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to </a:t>
            </a:r>
            <a:r>
              <a:rPr lang="en-US" sz="17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crime? </a:t>
            </a:r>
            <a:endParaRPr lang="en-US" sz="17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-360" y="361800"/>
            <a:ext cx="9158760" cy="1142640"/>
          </a:xfrm>
          <a:prstGeom prst="rect">
            <a:avLst/>
          </a:prstGeom>
          <a:solidFill>
            <a:srgbClr val="1688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-12960" y="361800"/>
            <a:ext cx="138240" cy="1142640"/>
          </a:xfrm>
          <a:prstGeom prst="rect">
            <a:avLst/>
          </a:prstGeom>
          <a:solidFill>
            <a:srgbClr val="168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596699" y="1717524"/>
            <a:ext cx="1413480" cy="1105351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580490" y="2845249"/>
            <a:ext cx="1413480" cy="3555551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9"/>
          <p:cNvSpPr/>
          <p:nvPr/>
        </p:nvSpPr>
        <p:spPr>
          <a:xfrm>
            <a:off x="829440" y="1207080"/>
            <a:ext cx="7463520" cy="360"/>
          </a:xfrm>
          <a:prstGeom prst="line">
            <a:avLst/>
          </a:prstGeom>
          <a:ln w="25560">
            <a:solidFill>
              <a:srgbClr val="12865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2"/>
          <p:cNvSpPr/>
          <p:nvPr/>
        </p:nvSpPr>
        <p:spPr>
          <a:xfrm>
            <a:off x="2471108" y="574733"/>
            <a:ext cx="4078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500" b="1" strike="noStrike" spc="-1" dirty="0" smtClean="0">
                <a:solidFill>
                  <a:srgbClr val="14533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Collection</a:t>
            </a:r>
            <a:endParaRPr lang="en-US" sz="3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TextShape 13"/>
          <p:cNvSpPr txBox="1"/>
          <p:nvPr/>
        </p:nvSpPr>
        <p:spPr>
          <a:xfrm>
            <a:off x="637631" y="3756292"/>
            <a:ext cx="1470256" cy="26668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6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Crime rates</a:t>
            </a:r>
          </a:p>
          <a:p>
            <a:endParaRPr lang="en-US" sz="16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Shape 13"/>
          <p:cNvSpPr txBox="1"/>
          <p:nvPr/>
        </p:nvSpPr>
        <p:spPr>
          <a:xfrm>
            <a:off x="720128" y="1939446"/>
            <a:ext cx="1643052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</a:p>
          <a:p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endParaRPr lang="en-US" sz="16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Shape 13"/>
          <p:cNvSpPr txBox="1"/>
          <p:nvPr/>
        </p:nvSpPr>
        <p:spPr>
          <a:xfrm>
            <a:off x="2089910" y="2388049"/>
            <a:ext cx="1643052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Sample Independent Variables</a:t>
            </a:r>
          </a:p>
        </p:txBody>
      </p:sp>
      <p:sp>
        <p:nvSpPr>
          <p:cNvPr id="23" name="CustomShape 5"/>
          <p:cNvSpPr/>
          <p:nvPr/>
        </p:nvSpPr>
        <p:spPr>
          <a:xfrm>
            <a:off x="2177183" y="2741254"/>
            <a:ext cx="1413480" cy="3659546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TextShape 13"/>
          <p:cNvSpPr txBox="1"/>
          <p:nvPr/>
        </p:nvSpPr>
        <p:spPr>
          <a:xfrm>
            <a:off x="2215155" y="2822876"/>
            <a:ext cx="1392562" cy="21216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</a:p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-Cost of living</a:t>
            </a:r>
          </a:p>
          <a:p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-Population</a:t>
            </a:r>
          </a:p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-Education </a:t>
            </a:r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endParaRPr lang="en-US" sz="16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-Employment </a:t>
            </a:r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Geo. Attributes</a:t>
            </a:r>
          </a:p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-Time trends</a:t>
            </a:r>
            <a:endParaRPr lang="en-US" sz="16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stomShape 4"/>
          <p:cNvSpPr/>
          <p:nvPr/>
        </p:nvSpPr>
        <p:spPr>
          <a:xfrm>
            <a:off x="3846879" y="1580131"/>
            <a:ext cx="4918679" cy="5239104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TextShape 13"/>
          <p:cNvSpPr txBox="1"/>
          <p:nvPr/>
        </p:nvSpPr>
        <p:spPr>
          <a:xfrm>
            <a:off x="3888723" y="1580131"/>
            <a:ext cx="4785043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Sample data collection sources</a:t>
            </a:r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1)Crime data: monthly/municipality level:</a:t>
            </a:r>
          </a:p>
          <a:p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National System of Crime Data</a:t>
            </a:r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en-US" sz="20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2)Demographic information: yearly/municipality level: </a:t>
            </a:r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National Statistics Bureau (NSB)</a:t>
            </a:r>
            <a:endParaRPr lang="en-US" sz="20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3) Employment rates: yearly/municipality level: </a:t>
            </a:r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National Insurance Institute</a:t>
            </a:r>
            <a:endParaRPr lang="en-US" sz="20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Geo. Attributes: municipality: NSB</a:t>
            </a:r>
          </a:p>
          <a:p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5) Economic activity/Cost of living: quarterly municipality: </a:t>
            </a:r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Economic Ministry</a:t>
            </a:r>
            <a:endParaRPr lang="en-US" sz="2000" b="1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Procedure:</a:t>
            </a:r>
          </a:p>
          <a:p>
            <a:pPr marL="457200" indent="-457200">
              <a:buAutoNum type="arabicParenR"/>
            </a:pPr>
            <a:r>
              <a:rPr lang="en-US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Scrapping </a:t>
            </a:r>
            <a:r>
              <a:rPr lang="en-US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 data to same units</a:t>
            </a:r>
          </a:p>
          <a:p>
            <a:pPr marL="457200" indent="-457200">
              <a:buAutoNum type="arabicParenR"/>
            </a:pPr>
            <a:r>
              <a:rPr lang="en-US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Design the </a:t>
            </a:r>
            <a:r>
              <a:rPr lang="en-US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database/tables (SQL)</a:t>
            </a:r>
            <a:endParaRPr lang="en-US" sz="20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Sort/merge/link (relational database)</a:t>
            </a:r>
          </a:p>
          <a:p>
            <a:endParaRPr lang="en-US" sz="2000" b="1" spc="-1" dirty="0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000" b="1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stomShape 5"/>
          <p:cNvSpPr/>
          <p:nvPr/>
        </p:nvSpPr>
        <p:spPr>
          <a:xfrm>
            <a:off x="2177183" y="1699366"/>
            <a:ext cx="1413480" cy="1033577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1" name="TextShape 13"/>
          <p:cNvSpPr txBox="1"/>
          <p:nvPr/>
        </p:nvSpPr>
        <p:spPr>
          <a:xfrm>
            <a:off x="2346126" y="1915327"/>
            <a:ext cx="1643052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</a:t>
            </a:r>
          </a:p>
          <a:p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8237" y="2293020"/>
            <a:ext cx="3382920" cy="3375000"/>
          </a:xfrm>
          <a:prstGeom prst="ellipse">
            <a:avLst/>
          </a:prstGeom>
          <a:solidFill>
            <a:srgbClr val="0C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-360" y="0"/>
            <a:ext cx="9158760" cy="1504440"/>
          </a:xfrm>
          <a:prstGeom prst="rect">
            <a:avLst/>
          </a:prstGeom>
          <a:solidFill>
            <a:srgbClr val="1688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-12960" y="361800"/>
            <a:ext cx="138240" cy="1142640"/>
          </a:xfrm>
          <a:prstGeom prst="rect">
            <a:avLst/>
          </a:prstGeom>
          <a:solidFill>
            <a:srgbClr val="168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463197" y="3135420"/>
            <a:ext cx="2559960" cy="2516760"/>
          </a:xfrm>
          <a:prstGeom prst="ellipse">
            <a:avLst/>
          </a:prstGeom>
          <a:solidFill>
            <a:srgbClr val="127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738677" y="2293020"/>
            <a:ext cx="4140720" cy="846000"/>
          </a:xfrm>
          <a:prstGeom prst="rect">
            <a:avLst/>
          </a:prstGeom>
          <a:solidFill>
            <a:srgbClr val="0C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920397" y="3982860"/>
            <a:ext cx="1645560" cy="1669680"/>
          </a:xfrm>
          <a:prstGeom prst="ellipse">
            <a:avLst/>
          </a:prstGeom>
          <a:solidFill>
            <a:srgbClr val="168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1738677" y="3139380"/>
            <a:ext cx="4140720" cy="846720"/>
          </a:xfrm>
          <a:prstGeom prst="rect">
            <a:avLst/>
          </a:prstGeom>
          <a:solidFill>
            <a:srgbClr val="127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1735437" y="3986460"/>
            <a:ext cx="4143960" cy="846720"/>
          </a:xfrm>
          <a:prstGeom prst="rect">
            <a:avLst/>
          </a:prstGeom>
          <a:solidFill>
            <a:srgbClr val="168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1331877" y="4829940"/>
            <a:ext cx="822600" cy="822600"/>
          </a:xfrm>
          <a:prstGeom prst="ellipse">
            <a:avLst/>
          </a:prstGeom>
          <a:solidFill>
            <a:srgbClr val="189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1738677" y="4829940"/>
            <a:ext cx="4140720" cy="837720"/>
          </a:xfrm>
          <a:prstGeom prst="rect">
            <a:avLst/>
          </a:prstGeom>
          <a:solidFill>
            <a:srgbClr val="189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11"/>
          <p:cNvSpPr/>
          <p:nvPr/>
        </p:nvSpPr>
        <p:spPr>
          <a:xfrm>
            <a:off x="829440" y="1207080"/>
            <a:ext cx="7463520" cy="360"/>
          </a:xfrm>
          <a:prstGeom prst="line">
            <a:avLst/>
          </a:prstGeom>
          <a:ln w="25560">
            <a:solidFill>
              <a:srgbClr val="12865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2321681" y="559791"/>
            <a:ext cx="4078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500" b="1" strike="noStrike" spc="-1" dirty="0" smtClean="0">
                <a:solidFill>
                  <a:srgbClr val="14533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</a:t>
            </a:r>
            <a:endParaRPr lang="en-US" sz="3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TextShape 13"/>
          <p:cNvSpPr txBox="1"/>
          <p:nvPr/>
        </p:nvSpPr>
        <p:spPr>
          <a:xfrm>
            <a:off x="2062902" y="2488445"/>
            <a:ext cx="3557070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Covariate Analysis </a:t>
            </a:r>
            <a:endParaRPr lang="en-US" sz="22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Shape 13"/>
          <p:cNvSpPr txBox="1"/>
          <p:nvPr/>
        </p:nvSpPr>
        <p:spPr>
          <a:xfrm>
            <a:off x="2042285" y="3297552"/>
            <a:ext cx="3557070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LASSO </a:t>
            </a:r>
            <a:r>
              <a:rPr lang="en-US" sz="12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(Least a</a:t>
            </a:r>
            <a:r>
              <a:rPr lang="en-US" sz="12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bsolute </a:t>
            </a:r>
            <a:r>
              <a:rPr lang="en-US" sz="12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shrinkage and selection operator)</a:t>
            </a:r>
            <a:endParaRPr lang="en-US" sz="12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Shape 13"/>
          <p:cNvSpPr txBox="1"/>
          <p:nvPr/>
        </p:nvSpPr>
        <p:spPr>
          <a:xfrm>
            <a:off x="2042285" y="4041630"/>
            <a:ext cx="3557070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Heat Map Visualization/Dashboard </a:t>
            </a:r>
            <a:endParaRPr lang="en-US" sz="22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Shape 13"/>
          <p:cNvSpPr txBox="1"/>
          <p:nvPr/>
        </p:nvSpPr>
        <p:spPr>
          <a:xfrm>
            <a:off x="2102334" y="5026915"/>
            <a:ext cx="3557070" cy="7014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&amp; </a:t>
            </a:r>
            <a:r>
              <a:rPr lang="en-US" sz="2400" b="1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</a:t>
            </a:r>
            <a:endParaRPr lang="en-US" sz="24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hqdefaul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60" y="1897530"/>
            <a:ext cx="2749176" cy="2061882"/>
          </a:xfrm>
          <a:prstGeom prst="rect">
            <a:avLst/>
          </a:prstGeom>
        </p:spPr>
      </p:pic>
      <p:pic>
        <p:nvPicPr>
          <p:cNvPr id="3" name="Picture 2" descr="houston_crim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41" y="4571999"/>
            <a:ext cx="2749177" cy="2017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" y="361800"/>
            <a:ext cx="9158760" cy="1142640"/>
          </a:xfrm>
          <a:prstGeom prst="rect">
            <a:avLst/>
          </a:prstGeom>
          <a:solidFill>
            <a:srgbClr val="1688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-10080" y="357840"/>
            <a:ext cx="138240" cy="1142640"/>
          </a:xfrm>
          <a:prstGeom prst="rect">
            <a:avLst/>
          </a:prstGeom>
          <a:solidFill>
            <a:srgbClr val="A01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3"/>
          <p:cNvSpPr/>
          <p:nvPr/>
        </p:nvSpPr>
        <p:spPr>
          <a:xfrm>
            <a:off x="829440" y="1207080"/>
            <a:ext cx="7463520" cy="360"/>
          </a:xfrm>
          <a:prstGeom prst="line">
            <a:avLst/>
          </a:prstGeom>
          <a:ln w="25560">
            <a:solidFill>
              <a:srgbClr val="12865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3028488" y="596335"/>
            <a:ext cx="29736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500" b="1" strike="noStrike" spc="-1" dirty="0">
                <a:solidFill>
                  <a:srgbClr val="14533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Timeline</a:t>
            </a:r>
            <a:endParaRPr lang="en-US" sz="3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3920760" y="679320"/>
            <a:ext cx="4372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7"/>
          <p:cNvSpPr/>
          <p:nvPr/>
        </p:nvSpPr>
        <p:spPr>
          <a:xfrm>
            <a:off x="4185720" y="2134080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8"/>
          <p:cNvSpPr/>
          <p:nvPr/>
        </p:nvSpPr>
        <p:spPr>
          <a:xfrm>
            <a:off x="2446200" y="2313720"/>
            <a:ext cx="166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4th – 6th Week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4998960" y="1825717"/>
            <a:ext cx="3047760" cy="350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endParaRPr lang="en-US" sz="1600" b="0" strike="noStrike" spc="-1" dirty="0" smtClean="0">
              <a:solidFill>
                <a:srgbClr val="2D534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16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Gather </a:t>
            </a:r>
            <a:r>
              <a:rPr lang="en-US" sz="16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r>
              <a:rPr lang="en-US" sz="16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Clean collected data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r>
              <a:rPr lang="en-US" sz="16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Standardize and merge data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1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r>
              <a:rPr lang="en-US" sz="16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Examine </a:t>
            </a:r>
            <a:r>
              <a:rPr lang="en-US" sz="16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patterns, perform analysis </a:t>
            </a:r>
            <a:r>
              <a:rPr lang="en-US" sz="16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lang="en-US" sz="1600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apply</a:t>
            </a:r>
            <a:r>
              <a:rPr lang="en-US" sz="16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6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forecasting </a:t>
            </a:r>
            <a:r>
              <a:rPr lang="en-US" sz="1600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techniques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400" b="0" strike="noStrike" spc="-1" dirty="0">
              <a:solidFill>
                <a:srgbClr val="2D534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14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r>
              <a:rPr lang="en-US" sz="17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 </a:t>
            </a:r>
            <a:r>
              <a:rPr lang="en-US" sz="17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17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dashboard </a:t>
            </a:r>
            <a:r>
              <a:rPr lang="en-US" sz="17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(with heat maps)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4185720" y="5040000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1"/>
          <p:cNvSpPr/>
          <p:nvPr/>
        </p:nvSpPr>
        <p:spPr>
          <a:xfrm>
            <a:off x="4185720" y="3587040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2"/>
          <p:cNvSpPr/>
          <p:nvPr/>
        </p:nvSpPr>
        <p:spPr>
          <a:xfrm>
            <a:off x="2560320" y="3566160"/>
            <a:ext cx="28137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algn="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6th – 8th Week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3"/>
          <p:cNvSpPr/>
          <p:nvPr/>
        </p:nvSpPr>
        <p:spPr>
          <a:xfrm>
            <a:off x="2373840" y="5212080"/>
            <a:ext cx="1811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8th – 10th Week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14"/>
          <p:cNvSpPr/>
          <p:nvPr/>
        </p:nvSpPr>
        <p:spPr>
          <a:xfrm>
            <a:off x="4553280" y="1504800"/>
            <a:ext cx="8280" cy="489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8" name="Picture 2"/>
          <p:cNvPicPr/>
          <p:nvPr/>
        </p:nvPicPr>
        <p:blipFill>
          <a:blip r:embed="rId2"/>
          <a:srcRect l="32934" t="27366" r="2379" b="-389"/>
          <a:stretch/>
        </p:blipFill>
        <p:spPr>
          <a:xfrm>
            <a:off x="-34560" y="-30600"/>
            <a:ext cx="9426600" cy="709416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-34560" y="-30600"/>
            <a:ext cx="9426600" cy="7094160"/>
          </a:xfrm>
          <a:prstGeom prst="rect">
            <a:avLst/>
          </a:prstGeom>
          <a:solidFill>
            <a:srgbClr val="45666D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0" y="2738160"/>
            <a:ext cx="9143640" cy="152352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5"/>
          <p:cNvSpPr/>
          <p:nvPr/>
        </p:nvSpPr>
        <p:spPr>
          <a:xfrm>
            <a:off x="1668600" y="3432240"/>
            <a:ext cx="6019920" cy="3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1668960" y="2847600"/>
            <a:ext cx="60195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listening!</a:t>
            </a:r>
          </a:p>
          <a:p>
            <a:pPr algn="ctr">
              <a:lnSpc>
                <a:spcPct val="100000"/>
              </a:lnSpc>
            </a:pPr>
            <a:endParaRPr lang="en-US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 are welcome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1668960" y="343260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1517</TotalTime>
  <Words>259</Words>
  <Application>Microsoft Macintosh PowerPoint</Application>
  <PresentationFormat>Presentación en pantalla (4:3)</PresentationFormat>
  <Paragraphs>76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Book Antiqua</vt:lpstr>
      <vt:lpstr>Calibri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</dc:creator>
  <dc:description/>
  <cp:lastModifiedBy>Pedro Armengol Pedroza</cp:lastModifiedBy>
  <cp:revision>84</cp:revision>
  <dcterms:created xsi:type="dcterms:W3CDTF">2015-05-23T05:29:58Z</dcterms:created>
  <dcterms:modified xsi:type="dcterms:W3CDTF">2017-01-26T06:25:25Z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