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7" r:id="rId3"/>
    <p:sldId id="319" r:id="rId4"/>
    <p:sldId id="320" r:id="rId5"/>
    <p:sldId id="323" r:id="rId6"/>
    <p:sldId id="321" r:id="rId7"/>
    <p:sldId id="322" r:id="rId8"/>
    <p:sldId id="324" r:id="rId9"/>
    <p:sldId id="325" r:id="rId10"/>
    <p:sldId id="32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영주" initials="이영" lastIdx="1" clrIdx="0">
    <p:extLst>
      <p:ext uri="{19B8F6BF-5375-455C-9EA6-DF929625EA0E}">
        <p15:presenceInfo xmlns:p15="http://schemas.microsoft.com/office/powerpoint/2012/main" userId="1cf2dad786ef89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00"/>
    <a:srgbClr val="404040"/>
    <a:srgbClr val="7F7F7F"/>
    <a:srgbClr val="BFBFBF"/>
    <a:srgbClr val="767171"/>
    <a:srgbClr val="7C7C7C"/>
    <a:srgbClr val="6F6F6F"/>
    <a:srgbClr val="494949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4974" autoAdjust="0"/>
  </p:normalViewPr>
  <p:slideViewPr>
    <p:cSldViewPr snapToGrid="0">
      <p:cViewPr varScale="1">
        <p:scale>
          <a:sx n="45" d="100"/>
          <a:sy n="45" d="100"/>
        </p:scale>
        <p:origin x="2002" y="3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55C0CB-F4C9-4B82-9EE5-DB7473811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90C26C-5029-4ED8-BBE9-D9CA5B72D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B3524-5912-455B-9958-2B0C5F0E40C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94A1B8-50E6-4EE9-9C28-E158A1E2F7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D94EB-6733-4841-9837-37C25E715E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74F2D-9330-4D8D-B6BB-79403BAEE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8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매카니즘보다</a:t>
            </a:r>
            <a:r>
              <a:rPr lang="ko-KR" altLang="en-US" dirty="0"/>
              <a:t> 성능이 중요함</a:t>
            </a:r>
            <a:r>
              <a:rPr lang="en-US" altLang="ko-KR" dirty="0"/>
              <a:t>. </a:t>
            </a:r>
            <a:r>
              <a:rPr lang="ko-KR" altLang="en-US" dirty="0"/>
              <a:t>의미보다 결과에 집중하기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4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배경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기존의연구와 거기의 문제점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허들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기존의 사과는 맛나는데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먹기불편하다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).</a:t>
            </a:r>
            <a:br>
              <a:rPr lang="ko-KR" altLang="en-US" dirty="0"/>
            </a:b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목표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허들을 극복하기위한 목표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작게만들자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).</a:t>
            </a:r>
            <a:br>
              <a:rPr lang="ko-KR" altLang="en-US" dirty="0"/>
            </a:b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가설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목표를 저자가 그동안 생각한 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~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일것이다의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가설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자르면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작아질것이고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먹기편할것이다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).</a:t>
            </a:r>
            <a:br>
              <a:rPr lang="ko-KR" altLang="en-US" dirty="0"/>
            </a:b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 결과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가설증명실험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이때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메써드도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결론마다조금씩넣고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가로도잘라보고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세로로도잘라보고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ko-KR" altLang="en-US" dirty="0"/>
            </a:b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이실험의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결론 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(8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등분했을때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먹기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제일편하더라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ko-KR" altLang="en-US" dirty="0"/>
            </a:b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토의 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논문의 약점과장점을 저자생각과 질문자님의 발표자 생각이 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ppt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인턴쉽발표라면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꼭넣어야함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젤중요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별표 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저자는 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등분이 젤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좋다고하는데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나는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무슨무슨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근거로 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등분도 나쁘지 않고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나중에기회가되면</a:t>
            </a:r>
            <a:r>
              <a:rPr lang="ko-KR" altLang="en-US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토마토를가지고해보고싶다</a:t>
            </a:r>
            <a:r>
              <a:rPr lang="en-US" altLang="ko-KR" dirty="0">
                <a:solidFill>
                  <a:srgbClr val="33313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4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2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7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움직일 수 있는 돌 찾기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CanMakeCapturingChainmove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 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 돌로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체인무브해서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먹을 수 있는 가장 큰 점수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리스트 두개 구하기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Depth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limit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도달하지 않았을 경우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체인무브한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이후의 보드상태와 다음 차례인 돌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색깔를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매개변수로 자기자신 호출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자기자신을 호출해 받아온 점수를 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이용해 점수 산출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Max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 땐 자기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+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이후 점수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min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 땐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–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자기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+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이후 점수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지금이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max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라면 이 점수가 여태 중 최대 신기록이라면 갱신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그냥 최대값이랑 같으면 리스트에 추가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지금이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min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이라면 이 점수가 여태 중 최소라면 갱신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알파베타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프루닝을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이용해 다른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움직일수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있는 돌을 계속 체크해야 하는지 판단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아니라면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break;</a:t>
            </a:r>
          </a:p>
          <a:p>
            <a:pPr marL="228600" indent="-2286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리스팅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된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체인무브에서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랜덤하게 고르기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돌과 리스트 두 개와 점수 리턴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5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legal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move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 거기가 비었고 먹을 돌 있는지 확인한다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Legal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하다면 그 돌로 각 주변을 다음과 같이 모두 체크한다</a:t>
            </a: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685800" lvl="1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방향으로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approach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액션 취했을 때 먹는 돌 수 구한다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먹는돌수가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아니면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approach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액션 후의 보드 상황과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계속 움직일 돌을 인풋으로 자기자신을 호출한다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withdraw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이후에 추가적으로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체인무브했을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때 먹는 최대 돌 수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리스트 두개를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리턴받는다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방향으로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withdraw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액션 취했을 때 먹는 돌 수 구한다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먹는 돌 수가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아니면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withdraw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액션 후의 보드 상황과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계속 움직일 돌을 인풋으로 자기자신을 호출한다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withdraw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이후에 추가적으로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체인무브했을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때 먹는 최대 돌 수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리스트 두개를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리턴받는다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en-US" altLang="ko-KR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Apprach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withdraw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 시작한 것 중 더 많이 먹는 것을 고른다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3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또는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에서 리턴 받은 리스트에 선택된 현재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무브와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액션을 추가한다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.)</a:t>
            </a:r>
          </a:p>
          <a:p>
            <a:pPr marL="685800" lvl="1" indent="-228600">
              <a:buAutoNum type="arabicPeriod"/>
            </a:pPr>
            <a:endParaRPr lang="en-US" altLang="ko-KR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685800" lvl="1" indent="-22860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리스트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두개랑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하이스트 넘버를 </a:t>
            </a:r>
            <a:r>
              <a:rPr lang="ko-KR" altLang="en-US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리턴한다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         the percentage of the total running time of the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      program used by this function.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cumulative a running sum of the number of seconds accounted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seconds   for by this function and those listed above it.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self      the number of seconds accounted for by this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seconds    function alone.  This is the major sort for this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listing.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      the number of times this function was invoked, if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this function is profiled, else blank.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self      the average number of milliseconds spent in this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/call    function per call, if this function is profiled,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else blank.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    the average number of milliseconds spent in this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/call    function and its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descendents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call, if this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function is profiled, else blank.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      the name of the function.  This is the minor sort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for this listing. The index shows the location of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the function in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gprof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listing. If the index is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in parenthesis it shows where it would appear in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gprof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listing if it were to be printed.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8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4744A7-2C31-42B8-961F-098D3D2E52A5}"/>
              </a:ext>
            </a:extLst>
          </p:cNvPr>
          <p:cNvSpPr/>
          <p:nvPr userDrawn="1"/>
        </p:nvSpPr>
        <p:spPr>
          <a:xfrm>
            <a:off x="11000509" y="6197600"/>
            <a:ext cx="581891" cy="554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657224" y="0"/>
            <a:ext cx="152673" cy="1013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199" y="395588"/>
            <a:ext cx="7753928" cy="617871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417" y="1631201"/>
            <a:ext cx="3722687" cy="45844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274" y="1607851"/>
            <a:ext cx="3722687" cy="649212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275" y="2257063"/>
            <a:ext cx="3722686" cy="3958542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6D3B-0F00-4155-9A86-F284C7F8DA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F685A4D9-5383-45AC-BB9C-CE48C9BDBC3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136D3B-0F00-4155-9A86-F284C7F8DA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Fanorona</a:t>
            </a:r>
            <a:r>
              <a:rPr lang="en-US" altLang="ko-KR" dirty="0"/>
              <a:t> AI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18F62-DF5D-4AFE-A60B-D1C80B308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4135" y="5106719"/>
            <a:ext cx="1953607" cy="766763"/>
          </a:xfrm>
        </p:spPr>
        <p:txBody>
          <a:bodyPr/>
          <a:lstStyle/>
          <a:p>
            <a:pPr algn="ctr"/>
            <a:r>
              <a:rPr lang="en-US" altLang="ko-KR" dirty="0" err="1"/>
              <a:t>Youngjoo</a:t>
            </a:r>
            <a:r>
              <a:rPr lang="en-US" altLang="ko-KR" dirty="0"/>
              <a:t> Lee, Borah Shin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EC5F97-6450-4B12-84EA-A417141FB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199" y="395588"/>
            <a:ext cx="10402712" cy="617871"/>
          </a:xfrm>
        </p:spPr>
        <p:txBody>
          <a:bodyPr/>
          <a:lstStyle/>
          <a:p>
            <a:r>
              <a:rPr lang="en-US" altLang="ko-KR" dirty="0"/>
              <a:t>Memory usage analysis using </a:t>
            </a:r>
            <a:r>
              <a:rPr lang="en-US" altLang="ko-KR" dirty="0" err="1"/>
              <a:t>MTuner</a:t>
            </a:r>
            <a:endParaRPr lang="ko-KR" altLang="en-US" dirty="0"/>
          </a:p>
        </p:txBody>
      </p:sp>
      <p:pic>
        <p:nvPicPr>
          <p:cNvPr id="4" name="그림 3" descr="화면, 테이블, 서있는, 대형이(가) 표시된 사진&#10;&#10;자동 생성된 설명">
            <a:extLst>
              <a:ext uri="{FF2B5EF4-FFF2-40B4-BE49-F238E27FC236}">
                <a16:creationId xmlns:a16="http://schemas.microsoft.com/office/drawing/2014/main" id="{A59340F0-CC82-42C5-8306-4FDA1F72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1" y="1691890"/>
            <a:ext cx="11319757" cy="46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B75362-3848-41F7-A64C-431B2C11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198" y="395588"/>
            <a:ext cx="8815409" cy="617871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6AE33-6A36-4AD5-9432-538F53FCFFFF}"/>
              </a:ext>
            </a:extLst>
          </p:cNvPr>
          <p:cNvSpPr txBox="1"/>
          <p:nvPr/>
        </p:nvSpPr>
        <p:spPr>
          <a:xfrm>
            <a:off x="965199" y="1644294"/>
            <a:ext cx="899512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Overview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SelectMinmaxStone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CanMakeCapturingChainMove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2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B75362-3848-41F7-A64C-431B2C11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6AE33-6A36-4AD5-9432-538F53FCFFFF}"/>
              </a:ext>
            </a:extLst>
          </p:cNvPr>
          <p:cNvSpPr txBox="1"/>
          <p:nvPr/>
        </p:nvSpPr>
        <p:spPr>
          <a:xfrm>
            <a:off x="965199" y="2196704"/>
            <a:ext cx="725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There are 4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cpp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files and 4 header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The main strategies are in two recursive functions :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SelectMinmaxStone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and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CanMakeCapturingChainMove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1EFA14-74B6-4B78-93BC-E89BBF13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476" y="3099530"/>
            <a:ext cx="2528274" cy="3207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D8B0D0-EFE7-454F-836E-2DB72B1F1244}"/>
              </a:ext>
            </a:extLst>
          </p:cNvPr>
          <p:cNvSpPr txBox="1"/>
          <p:nvPr/>
        </p:nvSpPr>
        <p:spPr>
          <a:xfrm>
            <a:off x="4481331" y="3429000"/>
            <a:ext cx="32293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Funtion</a:t>
            </a:r>
            <a:r>
              <a:rPr lang="en-US" altLang="ko-KR" dirty="0"/>
              <a:t> </a:t>
            </a:r>
            <a:r>
              <a:rPr lang="en-US" altLang="ko-KR" dirty="0" err="1"/>
              <a:t>SelectMinmaxStone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5D548-2DC2-4925-A4D2-CBB097CFB18F}"/>
              </a:ext>
            </a:extLst>
          </p:cNvPr>
          <p:cNvSpPr txBox="1"/>
          <p:nvPr/>
        </p:nvSpPr>
        <p:spPr>
          <a:xfrm>
            <a:off x="3370525" y="4350747"/>
            <a:ext cx="42440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Funtion</a:t>
            </a:r>
            <a:r>
              <a:rPr lang="en-US" altLang="ko-KR" dirty="0"/>
              <a:t> </a:t>
            </a:r>
            <a:r>
              <a:rPr lang="en-US" altLang="ko-KR" dirty="0" err="1"/>
              <a:t>CanMakeCapturingChainMove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BEC478-078D-4C73-8A66-2AD58AD90806}"/>
              </a:ext>
            </a:extLst>
          </p:cNvPr>
          <p:cNvCxnSpPr>
            <a:stCxn id="5" idx="3"/>
          </p:cNvCxnSpPr>
          <p:nvPr/>
        </p:nvCxnSpPr>
        <p:spPr>
          <a:xfrm>
            <a:off x="7710668" y="3613666"/>
            <a:ext cx="219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CA543A-F47F-4893-9CCF-D1D3EAC4CDAF}"/>
              </a:ext>
            </a:extLst>
          </p:cNvPr>
          <p:cNvCxnSpPr>
            <a:cxnSpLocks/>
          </p:cNvCxnSpPr>
          <p:nvPr/>
        </p:nvCxnSpPr>
        <p:spPr>
          <a:xfrm>
            <a:off x="7614605" y="4535413"/>
            <a:ext cx="229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1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화살표: 원형 38">
            <a:extLst>
              <a:ext uri="{FF2B5EF4-FFF2-40B4-BE49-F238E27FC236}">
                <a16:creationId xmlns:a16="http://schemas.microsoft.com/office/drawing/2014/main" id="{9516BF21-C30E-4E15-B922-52B0969E5A07}"/>
              </a:ext>
            </a:extLst>
          </p:cNvPr>
          <p:cNvSpPr/>
          <p:nvPr/>
        </p:nvSpPr>
        <p:spPr>
          <a:xfrm rot="15962198" flipV="1">
            <a:off x="5102131" y="1145299"/>
            <a:ext cx="1959476" cy="2697843"/>
          </a:xfrm>
          <a:prstGeom prst="circular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화살표: 원형 39">
            <a:extLst>
              <a:ext uri="{FF2B5EF4-FFF2-40B4-BE49-F238E27FC236}">
                <a16:creationId xmlns:a16="http://schemas.microsoft.com/office/drawing/2014/main" id="{7B60E7EF-4CDE-445D-9A7F-859C5FAE69A1}"/>
              </a:ext>
            </a:extLst>
          </p:cNvPr>
          <p:cNvSpPr/>
          <p:nvPr/>
        </p:nvSpPr>
        <p:spPr>
          <a:xfrm rot="5691737" flipV="1">
            <a:off x="1563337" y="3447696"/>
            <a:ext cx="1959476" cy="2721282"/>
          </a:xfrm>
          <a:prstGeom prst="circular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화살표: 원형 40">
            <a:extLst>
              <a:ext uri="{FF2B5EF4-FFF2-40B4-BE49-F238E27FC236}">
                <a16:creationId xmlns:a16="http://schemas.microsoft.com/office/drawing/2014/main" id="{2C4ADE58-F4B3-478A-BC91-B07851CE86F9}"/>
              </a:ext>
            </a:extLst>
          </p:cNvPr>
          <p:cNvSpPr/>
          <p:nvPr/>
        </p:nvSpPr>
        <p:spPr>
          <a:xfrm rot="15962198" flipV="1">
            <a:off x="5603690" y="3459417"/>
            <a:ext cx="1959476" cy="2697843"/>
          </a:xfrm>
          <a:prstGeom prst="circular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화살표: 원형 36">
            <a:extLst>
              <a:ext uri="{FF2B5EF4-FFF2-40B4-BE49-F238E27FC236}">
                <a16:creationId xmlns:a16="http://schemas.microsoft.com/office/drawing/2014/main" id="{3AF2F166-09F3-4209-925B-08F0C08B62EC}"/>
              </a:ext>
            </a:extLst>
          </p:cNvPr>
          <p:cNvSpPr/>
          <p:nvPr/>
        </p:nvSpPr>
        <p:spPr>
          <a:xfrm rot="5691737" flipV="1">
            <a:off x="1886980" y="1098370"/>
            <a:ext cx="1959476" cy="2721282"/>
          </a:xfrm>
          <a:prstGeom prst="circular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B75362-3848-41F7-A64C-431B2C11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6AE33-6A36-4AD5-9432-538F53FCFFFF}"/>
              </a:ext>
            </a:extLst>
          </p:cNvPr>
          <p:cNvSpPr txBox="1"/>
          <p:nvPr/>
        </p:nvSpPr>
        <p:spPr>
          <a:xfrm>
            <a:off x="267035" y="2089679"/>
            <a:ext cx="2701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Turn(black or white)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Alpha, beta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Board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8B0D0-EFE7-454F-836E-2DB72B1F1244}"/>
              </a:ext>
            </a:extLst>
          </p:cNvPr>
          <p:cNvSpPr txBox="1"/>
          <p:nvPr/>
        </p:nvSpPr>
        <p:spPr>
          <a:xfrm>
            <a:off x="3138983" y="2986332"/>
            <a:ext cx="2631440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SelectMinmaxStone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5D548-2DC2-4925-A4D2-CBB097CFB18F}"/>
              </a:ext>
            </a:extLst>
          </p:cNvPr>
          <p:cNvSpPr txBox="1"/>
          <p:nvPr/>
        </p:nvSpPr>
        <p:spPr>
          <a:xfrm>
            <a:off x="2635675" y="5346419"/>
            <a:ext cx="3951719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CanMakeCapturingChainMove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D4A43-AA6A-4ED8-A5FB-ED34B81A6AA3}"/>
              </a:ext>
            </a:extLst>
          </p:cNvPr>
          <p:cNvSpPr txBox="1"/>
          <p:nvPr/>
        </p:nvSpPr>
        <p:spPr>
          <a:xfrm>
            <a:off x="3919406" y="1470726"/>
            <a:ext cx="846561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8ADDE-841B-4DCC-B767-D4991274B6C1}"/>
              </a:ext>
            </a:extLst>
          </p:cNvPr>
          <p:cNvSpPr txBox="1"/>
          <p:nvPr/>
        </p:nvSpPr>
        <p:spPr>
          <a:xfrm>
            <a:off x="6161235" y="1959119"/>
            <a:ext cx="7168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 stone which is going to be 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List of coordinates that the stone will pass through during its chain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List of actions that the stone will take during its chain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Score </a:t>
            </a:r>
            <a:r>
              <a:rPr lang="en-US" altLang="ko-KR" sz="1400" b="1" dirty="0"/>
              <a:t>for corresponding node of </a:t>
            </a:r>
            <a:r>
              <a:rPr lang="en-US" altLang="ko-KR" sz="1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the minimax tree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C5FF3D-81D3-4E4B-98B7-23F92AFFE0AC}"/>
              </a:ext>
            </a:extLst>
          </p:cNvPr>
          <p:cNvSpPr txBox="1"/>
          <p:nvPr/>
        </p:nvSpPr>
        <p:spPr>
          <a:xfrm>
            <a:off x="267035" y="4318508"/>
            <a:ext cx="3065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Selected 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Board state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92E7F-6123-4FBB-B2A4-C9367D46724E}"/>
              </a:ext>
            </a:extLst>
          </p:cNvPr>
          <p:cNvSpPr/>
          <p:nvPr/>
        </p:nvSpPr>
        <p:spPr>
          <a:xfrm>
            <a:off x="6242257" y="4318508"/>
            <a:ext cx="688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b="1" dirty="0"/>
              <a:t>List of coordinates that the stone will pass through during its chain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b="1" dirty="0"/>
              <a:t>List of actions that the stone will take during its chain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ea typeface="-윤고딕330" panose="02030504000101010101" pitchFamily="18" charset="-127"/>
              </a:rPr>
              <a:t>Highest number of opposing stones taken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by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chain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move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of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the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selected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stone</a:t>
            </a:r>
            <a:endParaRPr lang="en-US" altLang="ko-KR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0062D1-24F1-4A8A-BE9D-0D02415FB355}"/>
              </a:ext>
            </a:extLst>
          </p:cNvPr>
          <p:cNvSpPr txBox="1"/>
          <p:nvPr/>
        </p:nvSpPr>
        <p:spPr>
          <a:xfrm>
            <a:off x="1888461" y="2973945"/>
            <a:ext cx="107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INPUT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2D030-7BAF-4640-81D2-C80FB9B544F4}"/>
              </a:ext>
            </a:extLst>
          </p:cNvPr>
          <p:cNvSpPr txBox="1"/>
          <p:nvPr/>
        </p:nvSpPr>
        <p:spPr>
          <a:xfrm>
            <a:off x="6117658" y="3007042"/>
            <a:ext cx="137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OUTPUT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B881F1-DE14-4D5E-A5AB-50DC78C4A44C}"/>
              </a:ext>
            </a:extLst>
          </p:cNvPr>
          <p:cNvSpPr txBox="1"/>
          <p:nvPr/>
        </p:nvSpPr>
        <p:spPr>
          <a:xfrm>
            <a:off x="1610609" y="5334882"/>
            <a:ext cx="107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INPUT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282BB-58FC-4F1B-B2AD-ACC81E9215A6}"/>
              </a:ext>
            </a:extLst>
          </p:cNvPr>
          <p:cNvSpPr txBox="1"/>
          <p:nvPr/>
        </p:nvSpPr>
        <p:spPr>
          <a:xfrm>
            <a:off x="6583428" y="5338276"/>
            <a:ext cx="137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OUTPUT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B75362-3848-41F7-A64C-431B2C11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SelectMinmaxStone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39FF4-2A48-40B7-8629-B69E3CA4061B}"/>
              </a:ext>
            </a:extLst>
          </p:cNvPr>
          <p:cNvSpPr txBox="1"/>
          <p:nvPr/>
        </p:nvSpPr>
        <p:spPr>
          <a:xfrm>
            <a:off x="965198" y="1644294"/>
            <a:ext cx="11072473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Get turn(black or white) and board state as inputs.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Find available stones with ‘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GetFreeStones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’ function. Then do the followings for each stone using ‘for’ loop.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Call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‘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CanMakeCapturingChainMove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’ function using a stone as a parameter.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Get 									as returns.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lvl="1" indent="-457200">
              <a:lnSpc>
                <a:spcPct val="150000"/>
              </a:lnSpc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not reached depth limit yet, call itself recursively using the board status after a chain move, and opposing player’s stone color as parameters. 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Get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the score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of a child node as return.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Calculate the score of current node. If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Max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(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(c)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from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+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score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from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). If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(-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(c)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from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+ </a:t>
            </a:r>
            <a:r>
              <a:rPr lang="en-US" altLang="ko-KR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score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from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5BD12-1688-45F0-BFE2-B0C8D466F151}"/>
              </a:ext>
            </a:extLst>
          </p:cNvPr>
          <p:cNvSpPr/>
          <p:nvPr/>
        </p:nvSpPr>
        <p:spPr>
          <a:xfrm>
            <a:off x="2908748" y="3429000"/>
            <a:ext cx="68834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sz="1400" b="1" dirty="0"/>
              <a:t>List of coordinates that the stone will pass through during its chain move</a:t>
            </a:r>
          </a:p>
          <a:p>
            <a:pPr marL="342900" indent="-342900">
              <a:buAutoNum type="alphaLcParenBoth"/>
            </a:pPr>
            <a:r>
              <a:rPr lang="en-US" altLang="ko-KR" sz="1400" b="1" dirty="0"/>
              <a:t>List of actions that the stone will take during its chain move</a:t>
            </a:r>
          </a:p>
          <a:p>
            <a:pPr marL="342900" indent="-342900">
              <a:buAutoNum type="alphaLcParenBoth"/>
            </a:pPr>
            <a:r>
              <a:rPr lang="en-US" altLang="ko-KR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Highest number of opposing stones taken</a:t>
            </a:r>
            <a:r>
              <a:rPr lang="ko-KR" altLang="en-US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by</a:t>
            </a:r>
            <a:r>
              <a:rPr lang="ko-KR" altLang="en-US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chain</a:t>
            </a:r>
            <a:r>
              <a:rPr lang="ko-KR" altLang="en-US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move</a:t>
            </a:r>
            <a:r>
              <a:rPr lang="ko-KR" altLang="en-US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of</a:t>
            </a:r>
            <a:r>
              <a:rPr lang="ko-KR" altLang="en-US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the</a:t>
            </a:r>
            <a:r>
              <a:rPr lang="ko-KR" altLang="en-US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a typeface="-윤고딕330" panose="02030504000101010101" pitchFamily="18" charset="-127"/>
              </a:rPr>
              <a:t>stone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9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B75362-3848-41F7-A64C-431B2C11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SelectMinmaxStone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39FF4-2A48-40B7-8629-B69E3CA4061B}"/>
              </a:ext>
            </a:extLst>
          </p:cNvPr>
          <p:cNvSpPr txBox="1"/>
          <p:nvPr/>
        </p:nvSpPr>
        <p:spPr>
          <a:xfrm>
            <a:off x="965199" y="1417728"/>
            <a:ext cx="10285393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ea"/>
              <a:buAutoNum type="circleNumDbPlain" startAt="7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</a:t>
            </a:r>
            <a:r>
              <a:rPr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Max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and if the score is equal to the highest score so far, add the (a) and (b) to the list of candidates for final selection.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circleNumDbPlain" startAt="7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</a:t>
            </a:r>
            <a:r>
              <a:rPr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Max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and if the score is the highest new record so far, clear the list of candidates and add (a) and (b) for final selection.</a:t>
            </a:r>
          </a:p>
          <a:p>
            <a:pPr marL="914400" lvl="1" indent="-457200">
              <a:lnSpc>
                <a:spcPct val="150000"/>
              </a:lnSpc>
              <a:buAutoNum type="circleNumDbPlain" startAt="7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</a:t>
            </a:r>
            <a:r>
              <a:rPr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and if the score is equal to the lowest score so far, add the (a) and (b) to the list of candidates for final selection.</a:t>
            </a:r>
          </a:p>
          <a:p>
            <a:pPr marL="914400" lvl="1" indent="-457200">
              <a:lnSpc>
                <a:spcPct val="150000"/>
              </a:lnSpc>
              <a:buAutoNum type="circleNumDbPlain" startAt="7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</a:t>
            </a:r>
            <a:r>
              <a:rPr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and if the score is the lowest new record so far, clear the list of candidates and add (a) and (b) for final selection.</a:t>
            </a:r>
          </a:p>
          <a:p>
            <a:pPr marL="914400" lvl="1" indent="-457200">
              <a:lnSpc>
                <a:spcPct val="150000"/>
              </a:lnSpc>
              <a:buAutoNum type="circleNumDbPlain" startAt="7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With </a:t>
            </a:r>
            <a:r>
              <a:rPr lang="en-US" altLang="ko-K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alpha-beta pruning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decide if it is necessary to check rest of the stones. If not, escape the ‘for’ loop.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After the ‘for’ loop is over, randomly select the final chain move among the list of (a)s. Corresponding (b) will be also selected.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Return the chosen stone, list of coordinates, list of actions, and the score of current node.</a:t>
            </a:r>
          </a:p>
        </p:txBody>
      </p:sp>
    </p:spTree>
    <p:extLst>
      <p:ext uri="{BB962C8B-B14F-4D97-AF65-F5344CB8AC3E}">
        <p14:creationId xmlns:p14="http://schemas.microsoft.com/office/powerpoint/2010/main" val="115732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B75362-3848-41F7-A64C-431B2C11E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CanMakeCapturingChainMove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835F4-3B83-4829-B1B3-A828CF0F22C3}"/>
              </a:ext>
            </a:extLst>
          </p:cNvPr>
          <p:cNvSpPr txBox="1"/>
          <p:nvPr/>
        </p:nvSpPr>
        <p:spPr>
          <a:xfrm>
            <a:off x="861025" y="1331714"/>
            <a:ext cx="11072473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Get board state and a stone as inputs.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Check if the given stone can make a legal move with function ‘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LegalMove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’.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‘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LegalMove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’ returns true, check the 8 coordinates around the stone with ‘for’ loop.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Get the number of opposing stones that the stone can take by making ‘approach’ action to the given coordinate.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it is not 0, call itself recursively using the board status after the ‘approach’ action as input.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Get 									as returns.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14400" lvl="1" indent="-457200">
              <a:lnSpc>
                <a:spcPct val="150000"/>
              </a:lnSpc>
              <a:buAutoNum type="circleNumDbPlain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If (c) is bigger than the highest number so far, update the record, the list of coordinates, and the list of actions.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Repeat from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to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with ‘withdraw’ action.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Return the list of coordinates, list of actins, and the highest number of opposing stones taken.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C29C8A-6A3A-48B5-9EB6-2D027A905714}"/>
              </a:ext>
            </a:extLst>
          </p:cNvPr>
          <p:cNvSpPr/>
          <p:nvPr/>
        </p:nvSpPr>
        <p:spPr>
          <a:xfrm>
            <a:off x="2654283" y="3889209"/>
            <a:ext cx="688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sz="1400" b="1" dirty="0"/>
              <a:t>List of coordinates that the stone will pass through during its chain move</a:t>
            </a:r>
          </a:p>
          <a:p>
            <a:pPr marL="342900" indent="-342900">
              <a:buAutoNum type="alphaLcParenBoth"/>
            </a:pPr>
            <a:r>
              <a:rPr lang="en-US" altLang="ko-KR" sz="1400" b="1" dirty="0"/>
              <a:t>List of actions that the stone will take during its chain move</a:t>
            </a:r>
          </a:p>
          <a:p>
            <a:pPr marL="342900" indent="-342900">
              <a:buAutoNum type="alphaLcParenBoth"/>
            </a:pPr>
            <a:r>
              <a:rPr lang="en-US" altLang="ko-KR" sz="1400" b="1" dirty="0">
                <a:ea typeface="-윤고딕330" panose="02030504000101010101" pitchFamily="18" charset="-127"/>
              </a:rPr>
              <a:t>Highest number of opposing stones taken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by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chain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move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of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the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selected</a:t>
            </a:r>
            <a:r>
              <a:rPr lang="ko-KR" altLang="en-US" sz="1400" b="1" dirty="0">
                <a:ea typeface="-윤고딕330" panose="02030504000101010101" pitchFamily="18" charset="-127"/>
              </a:rPr>
              <a:t> </a:t>
            </a:r>
            <a:r>
              <a:rPr lang="en-US" altLang="ko-KR" sz="1400" b="1" dirty="0">
                <a:ea typeface="-윤고딕330" panose="02030504000101010101" pitchFamily="18" charset="-127"/>
              </a:rPr>
              <a:t>stone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464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895859-B671-48E8-9B23-A450C2E22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 analysis using </a:t>
            </a:r>
            <a:r>
              <a:rPr lang="en-US" altLang="ko-KR" dirty="0" err="1"/>
              <a:t>gprof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B654E-ADCA-4AE6-9BB2-EFBD4FEFEEA3}"/>
              </a:ext>
            </a:extLst>
          </p:cNvPr>
          <p:cNvSpPr txBox="1"/>
          <p:nvPr/>
        </p:nvSpPr>
        <p:spPr>
          <a:xfrm>
            <a:off x="462843" y="1325843"/>
            <a:ext cx="115936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Each time the screen changed, we added a gap of 2000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 to see the result slowly.</a:t>
            </a:r>
          </a:p>
          <a:p>
            <a:r>
              <a:rPr lang="en-US" altLang="ko-KR" sz="1400" dirty="0"/>
              <a:t>We didn‘t consider the time gap in this analysis.</a:t>
            </a:r>
          </a:p>
          <a:p>
            <a:endParaRPr lang="en-US" altLang="ko-KR" sz="1400" dirty="0"/>
          </a:p>
          <a:p>
            <a:r>
              <a:rPr lang="en-US" altLang="ko-KR" sz="1400" dirty="0"/>
              <a:t>Below is part of flat profile of </a:t>
            </a:r>
            <a:r>
              <a:rPr lang="en-US" altLang="ko-KR" sz="1400" dirty="0" err="1"/>
              <a:t>gprof</a:t>
            </a:r>
            <a:r>
              <a:rPr lang="en-US" altLang="ko-KR" sz="1400" dirty="0"/>
              <a:t>. ( Please</a:t>
            </a:r>
            <a:r>
              <a:rPr lang="ko-KR" altLang="en-US" sz="1400" dirty="0"/>
              <a:t> </a:t>
            </a:r>
            <a:r>
              <a:rPr lang="en-US" altLang="ko-KR" sz="1400" dirty="0"/>
              <a:t>find</a:t>
            </a:r>
            <a:r>
              <a:rPr lang="ko-KR" altLang="en-US" sz="1400" dirty="0"/>
              <a:t> </a:t>
            </a:r>
            <a:r>
              <a:rPr lang="en-US" altLang="ko-KR" sz="1400" dirty="0"/>
              <a:t>gprof_result.txt for more details )</a:t>
            </a:r>
          </a:p>
          <a:p>
            <a:r>
              <a:rPr lang="en-US" altLang="ko-KR" sz="1400" dirty="0"/>
              <a:t>Flat profile: Each sample counts as 0.01 seconds.</a:t>
            </a:r>
            <a:endParaRPr lang="ko-KR" altLang="ko-KR" sz="1400" dirty="0"/>
          </a:p>
          <a:p>
            <a:r>
              <a:rPr lang="en-US" altLang="ko-KR" sz="1600" dirty="0"/>
              <a:t>  </a:t>
            </a:r>
            <a:endParaRPr lang="ko-KR" altLang="ko-KR" sz="1600" dirty="0"/>
          </a:p>
          <a:p>
            <a:r>
              <a:rPr lang="en-US" altLang="ko-KR" sz="1600" dirty="0"/>
              <a:t>%   cumulative   self                   </a:t>
            </a:r>
            <a:r>
              <a:rPr lang="en-US" altLang="ko-KR" sz="1600" dirty="0" err="1"/>
              <a:t>self</a:t>
            </a:r>
            <a:r>
              <a:rPr lang="en-US" altLang="ko-KR" sz="1600" dirty="0"/>
              <a:t>      total           </a:t>
            </a:r>
            <a:endParaRPr lang="ko-KR" altLang="ko-KR" sz="1600" dirty="0"/>
          </a:p>
          <a:p>
            <a:r>
              <a:rPr lang="en-US" altLang="ko-KR" sz="1600" dirty="0"/>
              <a:t>time   seconds   </a:t>
            </a:r>
            <a:r>
              <a:rPr lang="en-US" altLang="ko-KR" sz="1600" dirty="0" err="1"/>
              <a:t>seconds</a:t>
            </a:r>
            <a:r>
              <a:rPr lang="en-US" altLang="ko-KR" sz="1600" dirty="0"/>
              <a:t>    calls  </a:t>
            </a:r>
            <a:r>
              <a:rPr lang="en-US" altLang="ko-KR" sz="1600" dirty="0" err="1"/>
              <a:t>ms</a:t>
            </a:r>
            <a:r>
              <a:rPr lang="en-US" altLang="ko-KR" sz="1600" dirty="0"/>
              <a:t>/call  </a:t>
            </a:r>
            <a:r>
              <a:rPr lang="en-US" altLang="ko-KR" sz="1600" dirty="0" err="1"/>
              <a:t>ms</a:t>
            </a:r>
            <a:r>
              <a:rPr lang="en-US" altLang="ko-KR" sz="1600" dirty="0"/>
              <a:t>/call  name    </a:t>
            </a:r>
            <a:endParaRPr lang="ko-KR" altLang="ko-KR" sz="1600" dirty="0"/>
          </a:p>
          <a:p>
            <a:r>
              <a:rPr lang="en-US" altLang="ko-KR" sz="1600" dirty="0"/>
              <a:t> </a:t>
            </a:r>
            <a:endParaRPr lang="ko-KR" altLang="ko-KR" sz="1600" dirty="0"/>
          </a:p>
          <a:p>
            <a:r>
              <a:rPr lang="en-US" altLang="ko-KR" sz="1600" dirty="0"/>
              <a:t>42.86      0.12     0.12                             __</a:t>
            </a:r>
            <a:r>
              <a:rPr lang="en-US" altLang="ko-KR" sz="1600" dirty="0" err="1"/>
              <a:t>gnu_cxx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new_allocator</a:t>
            </a:r>
            <a:r>
              <a:rPr lang="en-US" altLang="ko-KR" sz="1600" dirty="0"/>
              <a:t>&lt;std::_</a:t>
            </a:r>
            <a:r>
              <a:rPr lang="en-US" altLang="ko-KR" sz="1600" dirty="0" err="1"/>
              <a:t>List_node</a:t>
            </a:r>
            <a:r>
              <a:rPr lang="en-US" altLang="ko-KR" sz="1600" dirty="0"/>
              <a:t>&lt;std::list&lt;int, std::allocator&lt;int&gt; &gt;*&gt; &gt;::allocate(unsigned long, void const*)</a:t>
            </a:r>
            <a:endParaRPr lang="ko-KR" altLang="ko-KR" sz="1600" dirty="0"/>
          </a:p>
          <a:p>
            <a:r>
              <a:rPr lang="en-US" altLang="ko-KR" sz="1600" dirty="0"/>
              <a:t> </a:t>
            </a:r>
            <a:endParaRPr lang="ko-KR" altLang="ko-KR" sz="1600" dirty="0"/>
          </a:p>
          <a:p>
            <a:r>
              <a:rPr lang="en-US" altLang="ko-KR" sz="1600" dirty="0"/>
              <a:t>35.71      0.22     0.10                             __</a:t>
            </a:r>
            <a:r>
              <a:rPr lang="en-US" altLang="ko-KR" sz="1600" dirty="0" err="1"/>
              <a:t>gnu_cxx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new_allocator</a:t>
            </a:r>
            <a:r>
              <a:rPr lang="en-US" altLang="ko-KR" sz="1600" dirty="0"/>
              <a:t>&lt;std::_</a:t>
            </a:r>
            <a:r>
              <a:rPr lang="en-US" altLang="ko-KR" sz="1600" dirty="0" err="1"/>
              <a:t>List_node</a:t>
            </a:r>
            <a:r>
              <a:rPr lang="en-US" altLang="ko-KR" sz="1600" dirty="0"/>
              <a:t>&lt;std::list&lt;int, std::allocator&lt;int&gt; &gt;*&gt; &gt;::</a:t>
            </a:r>
            <a:r>
              <a:rPr lang="en-US" altLang="ko-KR" sz="1600" dirty="0" err="1"/>
              <a:t>new_allocator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  </a:t>
            </a:r>
            <a:endParaRPr lang="ko-KR" altLang="ko-KR" sz="1600" dirty="0"/>
          </a:p>
          <a:p>
            <a:r>
              <a:rPr lang="en-US" altLang="ko-KR" sz="1600" b="1" dirty="0"/>
              <a:t>7.14      0.24     0.02   265569     0.00     0.00  </a:t>
            </a:r>
            <a:r>
              <a:rPr lang="en-US" altLang="ko-KR" sz="1600" b="1" dirty="0" err="1"/>
              <a:t>CanBeCaptured</a:t>
            </a:r>
            <a:r>
              <a:rPr lang="en-US" altLang="ko-KR" sz="1600" b="1" dirty="0"/>
              <a:t>(Stone, Board)</a:t>
            </a:r>
            <a:endParaRPr lang="ko-KR" altLang="ko-KR" sz="1600" dirty="0"/>
          </a:p>
          <a:p>
            <a:r>
              <a:rPr lang="en-US" altLang="ko-KR" sz="1600" dirty="0"/>
              <a:t>  </a:t>
            </a:r>
            <a:endParaRPr lang="ko-KR" altLang="ko-KR" sz="1600" dirty="0"/>
          </a:p>
          <a:p>
            <a:r>
              <a:rPr lang="en-US" altLang="ko-KR" sz="1600" b="1" dirty="0"/>
              <a:t>7.14      0.26     0.02       32     0.62     0.82  </a:t>
            </a:r>
            <a:r>
              <a:rPr lang="en-US" altLang="ko-KR" sz="1600" b="1" dirty="0" err="1"/>
              <a:t>CanMakeCapturingChainMove</a:t>
            </a:r>
            <a:r>
              <a:rPr lang="en-US" altLang="ko-KR" sz="1600" b="1" dirty="0"/>
              <a:t>(Stone, Board&amp;, std::list&lt;Point, std::allocator&lt;Point&gt; &gt;&amp;, std::list&lt;int, std::allocator&lt;int&gt; &gt;&amp;, int)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0.00      0.28     0.00       14     0.00     0.21  </a:t>
            </a:r>
            <a:r>
              <a:rPr lang="en-US" altLang="ko-KR" sz="1600" b="1" dirty="0" err="1"/>
              <a:t>SelectMinmaxStone</a:t>
            </a:r>
            <a:r>
              <a:rPr lang="en-US" altLang="ko-KR" sz="1600" b="1" dirty="0"/>
              <a:t>(Board, int, std::list&lt;Point, std::allocator&lt;Point&gt; &gt;&amp;, int&amp;, int, std::list&lt;int, std::allocator&lt;int&gt; &gt;&amp;, int, int)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4510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EC5F97-6450-4B12-84EA-A417141FB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199" y="395588"/>
            <a:ext cx="9770534" cy="617871"/>
          </a:xfrm>
        </p:spPr>
        <p:txBody>
          <a:bodyPr/>
          <a:lstStyle/>
          <a:p>
            <a:r>
              <a:rPr lang="en-US" altLang="ko-KR" dirty="0"/>
              <a:t>Memory usage analysis using </a:t>
            </a:r>
            <a:r>
              <a:rPr lang="en-US" altLang="ko-KR" dirty="0" err="1"/>
              <a:t>MTuner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 descr="앉아있는, 물, 컴퓨터, 테이블이(가) 표시된 사진&#10;&#10;자동 생성된 설명">
            <a:extLst>
              <a:ext uri="{FF2B5EF4-FFF2-40B4-BE49-F238E27FC236}">
                <a16:creationId xmlns:a16="http://schemas.microsoft.com/office/drawing/2014/main" id="{24183065-FDDB-4A02-8DFB-79B0001D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" y="1525513"/>
            <a:ext cx="11341866" cy="48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9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32596</TotalTime>
  <Words>1568</Words>
  <Application>Microsoft Office PowerPoint</Application>
  <PresentationFormat>와이드스크린</PresentationFormat>
  <Paragraphs>147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Open Sans</vt:lpstr>
      <vt:lpstr>Malgun Gothic</vt:lpstr>
      <vt:lpstr>Malgun Gothic</vt:lpstr>
      <vt:lpstr>바탕</vt:lpstr>
      <vt:lpstr>-윤고딕310</vt:lpstr>
      <vt:lpstr>-윤고딕320</vt:lpstr>
      <vt:lpstr>-윤고딕330</vt:lpstr>
      <vt:lpstr>-윤고딕350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박희규</dc:creator>
  <cp:lastModifiedBy>shinborah</cp:lastModifiedBy>
  <cp:revision>303</cp:revision>
  <dcterms:created xsi:type="dcterms:W3CDTF">2018-09-18T07:49:43Z</dcterms:created>
  <dcterms:modified xsi:type="dcterms:W3CDTF">2020-07-25T01:35:42Z</dcterms:modified>
</cp:coreProperties>
</file>