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7"/>
      <p:bold r:id="rId18"/>
      <p:italic r:id="rId19"/>
    </p:embeddedFont>
    <p:embeddedFont>
      <p:font typeface="Lato" panose="020F0302020204030203" pitchFamily="34" charset="77"/>
      <p:regular r:id="rId20"/>
      <p:bold r:id="rId21"/>
      <p:italic r:id="rId22"/>
      <p:boldItalic r:id="rId23"/>
    </p:embeddedFont>
    <p:embeddedFont>
      <p:font typeface="Playfair Display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45B890-2030-4D2B-8677-11EDB2F249A1}">
  <a:tblStyle styleId="{7B45B890-2030-4D2B-8677-11EDB2F249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>
      <p:cViewPr varScale="1">
        <p:scale>
          <a:sx n="140" d="100"/>
          <a:sy n="140" d="100"/>
        </p:scale>
        <p:origin x="8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611b12e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611b12e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611b12ea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611b12ea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611b12ea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611b12ea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611b12ea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611b12ea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611b12ea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611b12ea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2107bd7f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2107bd7f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cdbf606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cdbf606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bda37221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bda37221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bda37221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bda37221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bda3722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bda3722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bda37221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bda37221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611b12ea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611b12ea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611b12ea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611b12ea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lweb.org/anthology/P17-1044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3179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Semantic Role Labelling in Hindi Final Report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11" dirty="0"/>
              <a:t>30 April 2021</a:t>
            </a:r>
            <a:endParaRPr sz="1311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55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Name - TeamRapids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 - Rahul Mehta &amp; Tejasvi Chebrolu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 LSTM - Architecture 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train an LSTM model with the following hyperparameters and for 50 epochs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--EMBEDDING_DIM=300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--NUM_HIDDEN_NODES=100 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--epochs=50 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--batchsize=64 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--learning_rate=0.001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702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 - Cross Entropy Loss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702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Optimizer - SGD with momentum=0.9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Bidirectional layer -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self.lstm = nn.LSTM(embeddings_dim,hidden_dim,num_layers=1,bidirectional=True,batch_first=True)</a:t>
            </a:r>
            <a:endParaRPr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702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Bidirectional  LSTM Neural Network Structure -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SRL_LSTM(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(lstm): LSTM(300, 100, batch_first=True)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(fc): Linear(in_features=100, out_features=23, bias=True))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624500" y="4327425"/>
            <a:ext cx="671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 LSTM - Results</a:t>
            </a: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702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●"/>
            </a:pP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was able to achieve an accuracy of 87.1% on the test set after training for 50 epochs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25" y="1810175"/>
            <a:ext cx="3383025" cy="23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525" y="1902525"/>
            <a:ext cx="4163100" cy="20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 LSTM Model - Classification Report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752" y="1192900"/>
            <a:ext cx="3395525" cy="35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 - We conclude that the Bidirectional LSTM is the best model for the SRL Task on Hindi Propbank dataset.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550" y="1195099"/>
            <a:ext cx="5723474" cy="20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Semantic Role Labeling: What Works and What’s Next by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Luheng He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https://www.aclweb.org/anthology/P17-1044.pdf</a:t>
            </a:r>
            <a:endParaRPr sz="11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their paper, they have also used bidirectional LSTM to solve the SRL problem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 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702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●"/>
            </a:pP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Semantic Role Labelling or also called Thematic role labelling is a task of identifying the type of argument(also called semantic roles) that relates to a predicate, which is the main verb of the sentence.</a:t>
            </a: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702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●"/>
            </a:pP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 - </a:t>
            </a: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702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●"/>
            </a:pP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problem of SRL can further be decomposed into </a:t>
            </a: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702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○"/>
            </a:pP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Predicate detection</a:t>
            </a: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702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○"/>
            </a:pP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Predicate sense disambiguation</a:t>
            </a: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702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○"/>
            </a:pP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 Identification - Given a sentence and a verb/predicate, identify the arguments for that verb</a:t>
            </a: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702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○"/>
            </a:pP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 Classification - After arguments are identified, assign a semantic label like DOER, THEME, LOCATIVE, CAUSE, PURPOSE etc</a:t>
            </a: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702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●"/>
            </a:pP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project,  will like to focus our efforts on building an SRL system focussed on Hindi language and solving Argument Identification and Argument Classification by utilising the Hindi Propbank </a:t>
            </a: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901" y="1682651"/>
            <a:ext cx="2797826" cy="8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Hindi Propbank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Multi-Layered Treebank for Hindi and Urdu that provides - </a:t>
            </a:r>
            <a:endParaRPr sz="140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n" sz="1400">
                <a:solidFill>
                  <a:srgbClr val="000000"/>
                </a:solidFill>
              </a:rPr>
              <a:t>Dependency Treebank</a:t>
            </a:r>
            <a:endParaRPr sz="140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 sz="1400">
                <a:solidFill>
                  <a:srgbClr val="000000"/>
                </a:solidFill>
              </a:rPr>
              <a:t>PropBank</a:t>
            </a:r>
            <a:endParaRPr sz="140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 sz="1400">
                <a:solidFill>
                  <a:srgbClr val="000000"/>
                </a:solidFill>
              </a:rPr>
              <a:t>Phrase Structure Treebank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Main Features -</a:t>
            </a:r>
            <a:endParaRPr sz="140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sz="1400">
                <a:solidFill>
                  <a:srgbClr val="000000"/>
                </a:solidFill>
              </a:rPr>
              <a:t>Vector</a:t>
            </a:r>
            <a:endParaRPr sz="140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400">
                <a:solidFill>
                  <a:srgbClr val="000000"/>
                </a:solidFill>
              </a:rPr>
              <a:t>Embeddings with 300 dimensions</a:t>
            </a:r>
            <a:endParaRPr sz="140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400">
                <a:solidFill>
                  <a:srgbClr val="000000"/>
                </a:solidFill>
              </a:rPr>
              <a:t>Additional Features apart from SRL tag</a:t>
            </a:r>
            <a:endParaRPr sz="11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300" y="1940925"/>
            <a:ext cx="4552750" cy="28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 Classification - Data Preparation</a:t>
            </a:r>
            <a:endParaRPr/>
          </a:p>
        </p:txBody>
      </p:sp>
      <p:graphicFrame>
        <p:nvGraphicFramePr>
          <p:cNvPr id="80" name="Google Shape;80;p16"/>
          <p:cNvGraphicFramePr/>
          <p:nvPr/>
        </p:nvGraphicFramePr>
        <p:xfrm>
          <a:off x="550175" y="172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{7B45B890-2030-4D2B-8677-11EDB2F249A1}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samples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9745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4801 (33%)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14546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Google Shape;81;p16"/>
          <p:cNvSpPr txBox="1"/>
          <p:nvPr/>
        </p:nvSpPr>
        <p:spPr>
          <a:xfrm>
            <a:off x="375475" y="1105800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Step 1 - We processed around </a:t>
            </a:r>
            <a:r>
              <a:rPr lang="en" i="1">
                <a:latin typeface="Lato"/>
                <a:ea typeface="Lato"/>
                <a:cs typeface="Lato"/>
                <a:sym typeface="Lato"/>
              </a:rPr>
              <a:t>14546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chunks of hindi text and do a 33% split for test set and remaining for train set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32925" y="2736600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Step 2 - We create around 300 features for each of the chunks using pre-trained word embeddings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73550" y="3217775"/>
            <a:ext cx="85206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latin typeface="Lato"/>
                <a:ea typeface="Lato"/>
                <a:cs typeface="Lato"/>
                <a:sym typeface="Lato"/>
              </a:rPr>
              <a:t>Target Variable</a:t>
            </a:r>
            <a:r>
              <a:rPr lang="en" i="1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" i="1">
                <a:latin typeface="Lato"/>
                <a:ea typeface="Lato"/>
                <a:cs typeface="Lato"/>
                <a:sym typeface="Lato"/>
              </a:rPr>
              <a:t>We have 23 labels of argument classes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Lato"/>
                <a:ea typeface="Lato"/>
                <a:cs typeface="Lato"/>
                <a:sym typeface="Lato"/>
              </a:rPr>
              <a:t>['ARG2-ATR' '0' 'ARGM-TMP' 'ARGM-LOC' 'ARG1' 'ARGM-PRP' 'ARG0' 'ARGM-CAU'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Lato"/>
                <a:ea typeface="Lato"/>
                <a:cs typeface="Lato"/>
                <a:sym typeface="Lato"/>
              </a:rPr>
              <a:t> 'ARG2-GOL' 'ARGM-MNR' 'ARGM-EXT' 'ARG2' 'ARGM-ADV' 'ARGM-DIS' 'ARG2-SOU'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Lato"/>
                <a:ea typeface="Lato"/>
                <a:cs typeface="Lato"/>
                <a:sym typeface="Lato"/>
              </a:rPr>
              <a:t> 'ARG2-LOC' 'ARGM-DIR' 'ARGM-MNS' 'ARGM-NEG' 'ARGM-PRX' 'ARG3' 'ARGM-MOD'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Lato"/>
                <a:ea typeface="Lato"/>
                <a:cs typeface="Lato"/>
                <a:sym typeface="Lato"/>
              </a:rPr>
              <a:t> 'ARG-UNDEF']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 Classification - Modelling 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We trained 2 Machine learning models based on 300 length feature vectors from previous step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 Model 1 - Multiclass Logistic Regression using sklearn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 Model 2  &amp; Model 3 - Multiclass LSTM based Neural network in Pytorch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Architecture </a:t>
            </a:r>
            <a:endParaRPr>
              <a:solidFill>
                <a:srgbClr val="00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Number of hidden nodes - 100</a:t>
            </a:r>
            <a:endParaRPr>
              <a:solidFill>
                <a:srgbClr val="00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Optimizer - Adam with Learning rate - 0.001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Model 2 &amp; Model 3 share same architecture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9144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400">
                <a:solidFill>
                  <a:srgbClr val="000000"/>
                </a:solidFill>
              </a:rPr>
              <a:t>Model 3 has a bidirectional LSTM layer instead of unidirectional layer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075" y="3133825"/>
            <a:ext cx="4607150" cy="5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Model Results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702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●"/>
            </a:pP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was able to achieve an accuracy of </a:t>
            </a: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63.8% on the test set</a:t>
            </a: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200" y="925350"/>
            <a:ext cx="3526151" cy="36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Model - Architecture 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train an LSTM model with the following hyperparameters and for 50 epochs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--EMBEDDING_DIM=300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--NUM_HIDDEN_NODES=100 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--epochs=50 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--batchsize=64 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--learning_rate=0.001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702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 - Cross Entropy Loss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702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Optimizer - SGD with momentum=0.9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702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LSTM Neural Network Structure -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SRL_LSTM(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(lstm): LSTM(300, 100, batch_first=True)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(fc): Linear(in_features=100, out_features=23, bias=True))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624500" y="4327425"/>
            <a:ext cx="671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Model - Results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702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●"/>
            </a:pP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was able to achieve an accuracy of 86% on the test set after training for 50 epochs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98975"/>
            <a:ext cx="4418575" cy="2209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9125" y="1741200"/>
            <a:ext cx="4649700" cy="23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Model - Classification Report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700" y="1230600"/>
            <a:ext cx="3342800" cy="35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</Words>
  <Application>Microsoft Macintosh PowerPoint</Application>
  <PresentationFormat>On-screen Show (16:9)</PresentationFormat>
  <Paragraphs>105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Courier New</vt:lpstr>
      <vt:lpstr>Lato</vt:lpstr>
      <vt:lpstr>Georgia</vt:lpstr>
      <vt:lpstr>Playfair Display</vt:lpstr>
      <vt:lpstr>Arial</vt:lpstr>
      <vt:lpstr>Coral</vt:lpstr>
      <vt:lpstr>Semantic Role Labelling in Hindi Final Report 30 April 2021</vt:lpstr>
      <vt:lpstr>Problem Statement  </vt:lpstr>
      <vt:lpstr>Dataset</vt:lpstr>
      <vt:lpstr>Argument Classification - Data Preparation</vt:lpstr>
      <vt:lpstr>Argument Classification - Modelling </vt:lpstr>
      <vt:lpstr>Logistic Regression Model Results</vt:lpstr>
      <vt:lpstr>LSTM Model - Architecture </vt:lpstr>
      <vt:lpstr>LSTM Model - Results</vt:lpstr>
      <vt:lpstr>LSTM Model - Classification Report</vt:lpstr>
      <vt:lpstr>Bidirectional LSTM - Architecture </vt:lpstr>
      <vt:lpstr>Bidirectional LSTM - Results</vt:lpstr>
      <vt:lpstr>Bidirectional LSTM Model - Classification Report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Role Labelling in Hindi Final Report 30 April 2021</dc:title>
  <cp:lastModifiedBy>Mehta, Rahul</cp:lastModifiedBy>
  <cp:revision>1</cp:revision>
  <dcterms:modified xsi:type="dcterms:W3CDTF">2021-04-30T12:34:44Z</dcterms:modified>
</cp:coreProperties>
</file>