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62" r:id="rId4"/>
    <p:sldId id="258" r:id="rId5"/>
    <p:sldId id="259" r:id="rId6"/>
    <p:sldId id="260" r:id="rId7"/>
    <p:sldId id="261" r:id="rId8"/>
  </p:sldIdLst>
  <p:sldSz cx="9144000" cy="6858000" type="screen4x3"/>
  <p:notesSz cx="6858000" cy="9144000"/>
  <p:embeddedFontLst>
    <p:embeddedFont>
      <p:font typeface="Brush Script MT" panose="03060802040406070304" pitchFamily="66" charset="0"/>
      <p:italic r:id="rId10"/>
    </p:embeddedFont>
    <p:embeddedFont>
      <p:font typeface="Lato" panose="020B0604020202020204" charset="0"/>
      <p:regular r:id="rId11"/>
      <p:bold r:id="rId12"/>
      <p:italic r:id="rId13"/>
      <p:boldItalic r:id="rId14"/>
    </p:embeddedFont>
    <p:embeddedFont>
      <p:font typeface="Lucida Sans" panose="020B060203050402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body" idx="1"/>
          </p:nvPr>
        </p:nvSpPr>
        <p:spPr>
          <a:xfrm>
            <a:off x="457200" y="1481328"/>
            <a:ext cx="8229600" cy="4526100"/>
          </a:xfrm>
          <a:prstGeom prst="rect">
            <a:avLst/>
          </a:prstGeom>
          <a:noFill/>
          <a:ln>
            <a:noFill/>
          </a:ln>
        </p:spPr>
        <p:txBody>
          <a:bodyPr spcFirstLastPara="1" wrap="square" lIns="91425" tIns="45700" rIns="91425" bIns="45700" anchor="t" anchorCtr="0">
            <a:normAutofit/>
          </a:bodyPr>
          <a:lstStyle>
            <a:lvl1pPr marL="457200" lvl="0" indent="-306324" algn="l" rtl="0">
              <a:spcBef>
                <a:spcPts val="400"/>
              </a:spcBef>
              <a:spcAft>
                <a:spcPts val="0"/>
              </a:spcAft>
              <a:buSzPts val="1224"/>
              <a:buChar char="●"/>
              <a:defRPr/>
            </a:lvl1pPr>
            <a:lvl2pPr marL="914400" lvl="1" indent="-342900" algn="l" rtl="0">
              <a:spcBef>
                <a:spcPts val="324"/>
              </a:spcBef>
              <a:spcAft>
                <a:spcPts val="0"/>
              </a:spcAft>
              <a:buSzPts val="1800"/>
              <a:buChar char="○"/>
              <a:defRPr/>
            </a:lvl2pPr>
            <a:lvl3pPr marL="1371600" lvl="2" indent="-342900" algn="l" rtl="0">
              <a:spcBef>
                <a:spcPts val="1200"/>
              </a:spcBef>
              <a:spcAft>
                <a:spcPts val="0"/>
              </a:spcAft>
              <a:buSzPts val="1800"/>
              <a:buChar char="■"/>
              <a:defRPr/>
            </a:lvl3pPr>
            <a:lvl4pPr marL="1828800" lvl="3" indent="-342900" algn="l" rtl="0">
              <a:spcBef>
                <a:spcPts val="1200"/>
              </a:spcBef>
              <a:spcAft>
                <a:spcPts val="0"/>
              </a:spcAft>
              <a:buSzPts val="1800"/>
              <a:buChar char="●"/>
              <a:defRPr/>
            </a:lvl4pPr>
            <a:lvl5pPr marL="2286000" lvl="4" indent="-342900" algn="l" rtl="0">
              <a:spcBef>
                <a:spcPts val="1200"/>
              </a:spcBef>
              <a:spcAft>
                <a:spcPts val="0"/>
              </a:spcAft>
              <a:buSzPts val="1800"/>
              <a:buChar char="○"/>
              <a:defRPr/>
            </a:lvl5pPr>
            <a:lvl6pPr marL="2743200" lvl="5" indent="-342900" algn="l" rtl="0">
              <a:spcBef>
                <a:spcPts val="1200"/>
              </a:spcBef>
              <a:spcAft>
                <a:spcPts val="0"/>
              </a:spcAft>
              <a:buSzPts val="1800"/>
              <a:buChar char="■"/>
              <a:defRPr/>
            </a:lvl6pPr>
            <a:lvl7pPr marL="3200400" lvl="6" indent="-342900" algn="l" rtl="0">
              <a:spcBef>
                <a:spcPts val="1200"/>
              </a:spcBef>
              <a:spcAft>
                <a:spcPts val="0"/>
              </a:spcAft>
              <a:buSzPts val="1800"/>
              <a:buChar char="●"/>
              <a:defRPr/>
            </a:lvl7pPr>
            <a:lvl8pPr marL="3657600" lvl="7" indent="-342900" algn="l" rtl="0">
              <a:spcBef>
                <a:spcPts val="1200"/>
              </a:spcBef>
              <a:spcAft>
                <a:spcPts val="0"/>
              </a:spcAft>
              <a:buSzPts val="1800"/>
              <a:buChar char="○"/>
              <a:defRPr/>
            </a:lvl8pPr>
            <a:lvl9pPr marL="4114800" lvl="8" indent="-342900" algn="l" rtl="0">
              <a:spcBef>
                <a:spcPts val="1200"/>
              </a:spcBef>
              <a:spcAft>
                <a:spcPts val="1200"/>
              </a:spcAft>
              <a:buSzPts val="1800"/>
              <a:buChar char="■"/>
              <a:defRPr/>
            </a:lvl9pPr>
          </a:lstStyle>
          <a:p>
            <a:endParaRPr/>
          </a:p>
        </p:txBody>
      </p:sp>
      <p:sp>
        <p:nvSpPr>
          <p:cNvPr id="132" name="Google Shape;132;p13"/>
          <p:cNvSpPr txBox="1">
            <a:spLocks noGrp="1"/>
          </p:cNvSpPr>
          <p:nvPr>
            <p:ph type="dt" idx="10"/>
          </p:nvPr>
        </p:nvSpPr>
        <p:spPr>
          <a:xfrm>
            <a:off x="6727032" y="6407944"/>
            <a:ext cx="1920300" cy="365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13"/>
          <p:cNvSpPr txBox="1">
            <a:spLocks noGrp="1"/>
          </p:cNvSpPr>
          <p:nvPr>
            <p:ph type="ftr" idx="11"/>
          </p:nvPr>
        </p:nvSpPr>
        <p:spPr>
          <a:xfrm>
            <a:off x="4380072" y="6407944"/>
            <a:ext cx="2350800" cy="3651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sldNum" idx="12"/>
          </p:nvPr>
        </p:nvSpPr>
        <p:spPr>
          <a:xfrm>
            <a:off x="8647272" y="6407944"/>
            <a:ext cx="365700" cy="365100"/>
          </a:xfrm>
          <a:prstGeom prst="rect">
            <a:avLst/>
          </a:prstGeom>
          <a:noFill/>
          <a:ln>
            <a:noFill/>
          </a:ln>
        </p:spPr>
        <p:txBody>
          <a:bodyPr spcFirstLastPara="1" wrap="square" lIns="91425" tIns="45700" rIns="91425" bIns="45700" anchor="b"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5" name="Google Shape;13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bcs" TargetMode="External"/><Relationship Id="rId2" Type="http://schemas.openxmlformats.org/officeDocument/2006/relationships/hyperlink" Target="https://www.investopedia.com/markets/quote?tvwidgetsymbol=db" TargetMode="External"/><Relationship Id="rId1" Type="http://schemas.openxmlformats.org/officeDocument/2006/relationships/slideLayout" Target="../slideLayouts/slideLayout12.xml"/><Relationship Id="rId6" Type="http://schemas.openxmlformats.org/officeDocument/2006/relationships/hyperlink" Target="https://www.investopedia.com/markets/quote?tvwidgetsymbol=rbs" TargetMode="External"/><Relationship Id="rId5" Type="http://schemas.openxmlformats.org/officeDocument/2006/relationships/hyperlink" Target="https://www.investopedia.com/markets/quote?tvwidgetsymbol=jpm%27" TargetMode="External"/><Relationship Id="rId4" Type="http://schemas.openxmlformats.org/officeDocument/2006/relationships/hyperlink" Target="https://www.investopedia.com/markets/quote?tvwidgetsymbol=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p:nvPr/>
        </p:nvSpPr>
        <p:spPr>
          <a:xfrm>
            <a:off x="130200" y="2088050"/>
            <a:ext cx="8883600" cy="1829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5200"/>
              <a:buFont typeface="Lucida Sans"/>
              <a:buNone/>
            </a:pPr>
            <a:r>
              <a:rPr lang="en-US" sz="5200" b="0" i="0" u="sng" strike="noStrike" cap="none" dirty="0">
                <a:solidFill>
                  <a:schemeClr val="lt1"/>
                </a:solidFill>
                <a:latin typeface="Lucida Sans"/>
                <a:ea typeface="Lucida Sans"/>
                <a:cs typeface="Lucida Sans"/>
                <a:sym typeface="Lucida Sans"/>
              </a:rPr>
              <a:t>LIBOR RIGGING SCANDAL</a:t>
            </a:r>
            <a:endParaRPr sz="5200" b="0" i="0" u="sng" strike="noStrike" cap="none" dirty="0">
              <a:solidFill>
                <a:schemeClr val="lt1"/>
              </a:solidFill>
              <a:latin typeface="Lucida Sans"/>
              <a:ea typeface="Lucida Sans"/>
              <a:cs typeface="Lucida Sans"/>
              <a:sym typeface="Lucida Sans"/>
            </a:endParaRPr>
          </a:p>
        </p:txBody>
      </p:sp>
      <p:sp>
        <p:nvSpPr>
          <p:cNvPr id="141" name="Google Shape;141;p14"/>
          <p:cNvSpPr txBox="1"/>
          <p:nvPr/>
        </p:nvSpPr>
        <p:spPr>
          <a:xfrm>
            <a:off x="5047050" y="4795250"/>
            <a:ext cx="6027600" cy="14465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dirty="0">
                <a:solidFill>
                  <a:srgbClr val="00FFFF"/>
                </a:solidFill>
                <a:latin typeface="Lato"/>
                <a:ea typeface="Lato"/>
                <a:cs typeface="Lato"/>
                <a:sym typeface="Lato"/>
              </a:rPr>
              <a:t>By:</a:t>
            </a:r>
            <a:endParaRPr sz="3400" dirty="0">
              <a:solidFill>
                <a:srgbClr val="00FFFF"/>
              </a:solidFill>
              <a:latin typeface="Lato"/>
              <a:ea typeface="Lato"/>
              <a:cs typeface="Lato"/>
              <a:sym typeface="Lato"/>
            </a:endParaRPr>
          </a:p>
          <a:p>
            <a:pPr marL="0" lvl="0" indent="0" algn="l" rtl="0">
              <a:spcBef>
                <a:spcPts val="0"/>
              </a:spcBef>
              <a:spcAft>
                <a:spcPts val="0"/>
              </a:spcAft>
              <a:buNone/>
            </a:pPr>
            <a:r>
              <a:rPr lang="en-IN" sz="3400" i="1" dirty="0">
                <a:solidFill>
                  <a:schemeClr val="lt1"/>
                </a:solidFill>
                <a:latin typeface="Brush Script MT" panose="03060802040406070304" pitchFamily="66" charset="0"/>
                <a:ea typeface="Lato"/>
                <a:cs typeface="Lato"/>
                <a:sym typeface="Lato"/>
              </a:rPr>
              <a:t>Sridhar N S</a:t>
            </a:r>
            <a:endParaRPr sz="3400" i="1" dirty="0">
              <a:solidFill>
                <a:schemeClr val="lt1"/>
              </a:solidFill>
              <a:latin typeface="Brush Script MT" panose="03060802040406070304" pitchFamily="66" charset="0"/>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304800" y="1447800"/>
            <a:ext cx="8534400" cy="4648200"/>
          </a:xfrm>
          <a:prstGeom prst="rect">
            <a:avLst/>
          </a:prstGeom>
          <a:noFill/>
          <a:ln>
            <a:noFill/>
          </a:ln>
        </p:spPr>
        <p:txBody>
          <a:bodyPr spcFirstLastPara="1" wrap="square" lIns="91425" tIns="45700" rIns="91425" bIns="45700" anchor="t" anchorCtr="0">
            <a:normAutofit/>
          </a:bodyPr>
          <a:lstStyle/>
          <a:p>
            <a:pPr marL="365760" lvl="0" indent="-294132" algn="l" rtl="0">
              <a:spcBef>
                <a:spcPts val="0"/>
              </a:spcBef>
              <a:spcAft>
                <a:spcPts val="0"/>
              </a:spcAft>
              <a:buSzPts val="2436"/>
              <a:buChar char="●"/>
            </a:pPr>
            <a:r>
              <a:rPr lang="en-US" sz="1900" dirty="0">
                <a:solidFill>
                  <a:srgbClr val="FFFF00"/>
                </a:solidFill>
              </a:rPr>
              <a:t>LIBOR </a:t>
            </a:r>
            <a:r>
              <a:rPr lang="en-US" sz="1900" dirty="0"/>
              <a:t>stands for “</a:t>
            </a:r>
            <a:r>
              <a:rPr lang="en-US" sz="1900" dirty="0">
                <a:solidFill>
                  <a:srgbClr val="00FF00"/>
                </a:solidFill>
              </a:rPr>
              <a:t>London Interbank Offered Rate</a:t>
            </a:r>
            <a:r>
              <a:rPr lang="en-US" sz="1900" dirty="0"/>
              <a:t>”. </a:t>
            </a:r>
          </a:p>
          <a:p>
            <a:pPr marL="365760" lvl="0" indent="-294132" algn="l" rtl="0">
              <a:spcBef>
                <a:spcPts val="0"/>
              </a:spcBef>
              <a:spcAft>
                <a:spcPts val="0"/>
              </a:spcAft>
              <a:buSzPts val="2436"/>
              <a:buChar char="●"/>
            </a:pPr>
            <a:r>
              <a:rPr lang="en-US" sz="1900" b="0" i="0" dirty="0">
                <a:solidFill>
                  <a:schemeClr val="bg1"/>
                </a:solidFill>
                <a:effectLst/>
                <a:latin typeface="Lato" panose="020B0604020202020204" charset="0"/>
              </a:rPr>
              <a:t>Although the scandal came to light in 2012, there is evidence suggesting that the collusion in question had been ongoing since as early as 2003.</a:t>
            </a:r>
            <a:endParaRPr sz="1900" dirty="0">
              <a:solidFill>
                <a:schemeClr val="bg1"/>
              </a:solidFill>
              <a:latin typeface="Lato" panose="020B0604020202020204" charset="0"/>
            </a:endParaRPr>
          </a:p>
          <a:p>
            <a:pPr marL="365760" lvl="0" indent="-294132" algn="l" rtl="0">
              <a:spcBef>
                <a:spcPts val="400"/>
              </a:spcBef>
              <a:spcAft>
                <a:spcPts val="0"/>
              </a:spcAft>
              <a:buSzPts val="2436"/>
              <a:buChar char="●"/>
            </a:pPr>
            <a:r>
              <a:rPr lang="en-US" sz="1900" dirty="0"/>
              <a:t>LIBOR stands as a benchmark that gives an indication of the rate at which banks can borrow from London Interbank market for a given period.</a:t>
            </a:r>
            <a:endParaRPr sz="1900" dirty="0"/>
          </a:p>
          <a:p>
            <a:pPr marL="365760" lvl="0" indent="-260096" algn="l" rtl="0">
              <a:spcBef>
                <a:spcPts val="400"/>
              </a:spcBef>
              <a:spcAft>
                <a:spcPts val="0"/>
              </a:spcAft>
              <a:buSzPts val="1900"/>
              <a:buChar char="●"/>
            </a:pPr>
            <a:r>
              <a:rPr lang="en-US" sz="1900" dirty="0"/>
              <a:t>The Interbank borrowing is undertaken by financial institutions either to make profits or to cover short term liquidity short falls.</a:t>
            </a:r>
          </a:p>
          <a:p>
            <a:pPr marL="365760" lvl="0" indent="-260096" algn="l" rtl="0">
              <a:spcBef>
                <a:spcPts val="400"/>
              </a:spcBef>
              <a:spcAft>
                <a:spcPts val="0"/>
              </a:spcAft>
              <a:buSzPts val="1900"/>
              <a:buChar char="●"/>
            </a:pPr>
            <a:r>
              <a:rPr lang="en-US" sz="1900" b="0" i="0" dirty="0">
                <a:solidFill>
                  <a:schemeClr val="bg1"/>
                </a:solidFill>
                <a:effectLst/>
                <a:latin typeface="Lato" panose="020B0604020202020204" charset="0"/>
              </a:rPr>
              <a:t>The LIBOR is used to determine everything from the interest rates that giant corporations will pay for loans, to the rates individual consumers will pay for home mortgages or student loans.</a:t>
            </a:r>
            <a:endParaRPr sz="1900" dirty="0">
              <a:solidFill>
                <a:schemeClr val="bg1"/>
              </a:solidFill>
              <a:latin typeface="Lato" panose="020B0604020202020204" charset="0"/>
            </a:endParaRPr>
          </a:p>
        </p:txBody>
      </p:sp>
      <p:sp>
        <p:nvSpPr>
          <p:cNvPr id="147" name="Google Shape;147;p15"/>
          <p:cNvSpPr txBox="1">
            <a:spLocks noGrp="1"/>
          </p:cNvSpPr>
          <p:nvPr>
            <p:ph type="title"/>
          </p:nvPr>
        </p:nvSpPr>
        <p:spPr>
          <a:xfrm>
            <a:off x="609600" y="0"/>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4100"/>
              <a:buFont typeface="Lucida Sans"/>
              <a:buNone/>
            </a:pPr>
            <a:r>
              <a:rPr lang="en-US" sz="4300" dirty="0">
                <a:solidFill>
                  <a:srgbClr val="00FFFF"/>
                </a:solidFill>
              </a:rPr>
              <a:t>Introduction</a:t>
            </a:r>
            <a:endParaRPr sz="4300" dirty="0">
              <a:solidFill>
                <a:srgbClr val="00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8BF368-2369-48ED-8946-7651AD2D3F55}"/>
              </a:ext>
            </a:extLst>
          </p:cNvPr>
          <p:cNvSpPr>
            <a:spLocks noGrp="1"/>
          </p:cNvSpPr>
          <p:nvPr>
            <p:ph type="body" idx="1"/>
          </p:nvPr>
        </p:nvSpPr>
        <p:spPr/>
        <p:txBody>
          <a:bodyPr>
            <a:normAutofit/>
          </a:bodyPr>
          <a:lstStyle/>
          <a:p>
            <a:r>
              <a:rPr lang="en-US" sz="1900" b="0" i="0" dirty="0">
                <a:solidFill>
                  <a:schemeClr val="bg1"/>
                </a:solidFill>
                <a:effectLst/>
                <a:latin typeface="Lato" panose="020B0604020202020204" charset="0"/>
              </a:rPr>
              <a:t>Deutsche Bank (</a:t>
            </a:r>
            <a:r>
              <a:rPr lang="en-US" sz="1900" b="0" i="0" u="sng" dirty="0">
                <a:solidFill>
                  <a:schemeClr val="bg1"/>
                </a:solidFill>
                <a:effectLst/>
                <a:latin typeface="Lato" panose="020B0604020202020204" charset="0"/>
                <a:hlinkClick r:id="rId2">
                  <a:extLst>
                    <a:ext uri="{A12FA001-AC4F-418D-AE19-62706E023703}">
                      <ahyp:hlinkClr xmlns:ahyp="http://schemas.microsoft.com/office/drawing/2018/hyperlinkcolor" val="tx"/>
                    </a:ext>
                  </a:extLst>
                </a:hlinkClick>
              </a:rPr>
              <a:t>DB</a:t>
            </a:r>
            <a:r>
              <a:rPr lang="en-US" sz="1900" b="0" i="0" dirty="0">
                <a:solidFill>
                  <a:schemeClr val="bg1"/>
                </a:solidFill>
                <a:effectLst/>
                <a:latin typeface="Lato" panose="020B0604020202020204" charset="0"/>
              </a:rPr>
              <a:t>)</a:t>
            </a:r>
          </a:p>
          <a:p>
            <a:r>
              <a:rPr lang="en-US" sz="1900" b="0" i="0" dirty="0">
                <a:solidFill>
                  <a:schemeClr val="bg1"/>
                </a:solidFill>
                <a:effectLst/>
                <a:latin typeface="Lato" panose="020B0604020202020204" charset="0"/>
              </a:rPr>
              <a:t>Barclays (</a:t>
            </a:r>
            <a:r>
              <a:rPr lang="en-US" sz="1900" b="0" i="0" u="sng" dirty="0">
                <a:solidFill>
                  <a:schemeClr val="bg1"/>
                </a:solidFill>
                <a:effectLst/>
                <a:latin typeface="Lato" panose="020B0604020202020204" charset="0"/>
                <a:hlinkClick r:id="rId3">
                  <a:extLst>
                    <a:ext uri="{A12FA001-AC4F-418D-AE19-62706E023703}">
                      <ahyp:hlinkClr xmlns:ahyp="http://schemas.microsoft.com/office/drawing/2018/hyperlinkcolor" val="tx"/>
                    </a:ext>
                  </a:extLst>
                </a:hlinkClick>
              </a:rPr>
              <a:t>BCS</a:t>
            </a:r>
            <a:r>
              <a:rPr lang="en-US" sz="1900" b="0" i="0" dirty="0">
                <a:solidFill>
                  <a:schemeClr val="bg1"/>
                </a:solidFill>
                <a:effectLst/>
                <a:latin typeface="Lato" panose="020B0604020202020204" charset="0"/>
              </a:rPr>
              <a:t>)</a:t>
            </a:r>
          </a:p>
          <a:p>
            <a:r>
              <a:rPr lang="en-US" sz="1900" b="0" i="0" dirty="0">
                <a:solidFill>
                  <a:schemeClr val="bg1"/>
                </a:solidFill>
                <a:effectLst/>
                <a:latin typeface="Lato" panose="020B0604020202020204" charset="0"/>
              </a:rPr>
              <a:t>Citigroup (</a:t>
            </a:r>
            <a:r>
              <a:rPr lang="en-US" sz="1900" b="0" i="0" u="sng" dirty="0">
                <a:solidFill>
                  <a:schemeClr val="bg1"/>
                </a:solidFill>
                <a:effectLst/>
                <a:latin typeface="Lato" panose="020B0604020202020204" charset="0"/>
                <a:hlinkClick r:id="rId4">
                  <a:extLst>
                    <a:ext uri="{A12FA001-AC4F-418D-AE19-62706E023703}">
                      <ahyp:hlinkClr xmlns:ahyp="http://schemas.microsoft.com/office/drawing/2018/hyperlinkcolor" val="tx"/>
                    </a:ext>
                  </a:extLst>
                </a:hlinkClick>
              </a:rPr>
              <a:t>C</a:t>
            </a:r>
            <a:r>
              <a:rPr lang="en-US" sz="1900" b="0" i="0" dirty="0">
                <a:solidFill>
                  <a:schemeClr val="bg1"/>
                </a:solidFill>
                <a:effectLst/>
                <a:latin typeface="Lato" panose="020B0604020202020204" charset="0"/>
              </a:rPr>
              <a:t>)</a:t>
            </a:r>
          </a:p>
          <a:p>
            <a:r>
              <a:rPr lang="en-US" sz="1900" b="0" i="0" dirty="0">
                <a:solidFill>
                  <a:schemeClr val="bg1"/>
                </a:solidFill>
                <a:effectLst/>
                <a:latin typeface="Lato" panose="020B0604020202020204" charset="0"/>
              </a:rPr>
              <a:t>JPMorgan Chase (</a:t>
            </a:r>
            <a:r>
              <a:rPr lang="en-US" sz="1900" b="0" i="0" u="sng" dirty="0">
                <a:solidFill>
                  <a:schemeClr val="bg1"/>
                </a:solidFill>
                <a:effectLst/>
                <a:latin typeface="Lato" panose="020B0604020202020204" charset="0"/>
                <a:hlinkClick r:id="rId5">
                  <a:extLst>
                    <a:ext uri="{A12FA001-AC4F-418D-AE19-62706E023703}">
                      <ahyp:hlinkClr xmlns:ahyp="http://schemas.microsoft.com/office/drawing/2018/hyperlinkcolor" val="tx"/>
                    </a:ext>
                  </a:extLst>
                </a:hlinkClick>
              </a:rPr>
              <a:t>JPM</a:t>
            </a:r>
            <a:r>
              <a:rPr lang="en-US" sz="1900" b="0" i="0" dirty="0">
                <a:solidFill>
                  <a:schemeClr val="bg1"/>
                </a:solidFill>
                <a:effectLst/>
                <a:latin typeface="Lato" panose="020B0604020202020204" charset="0"/>
              </a:rPr>
              <a:t>)</a:t>
            </a:r>
          </a:p>
          <a:p>
            <a:r>
              <a:rPr lang="en-US" sz="1900" b="0" i="0" dirty="0">
                <a:solidFill>
                  <a:schemeClr val="bg1"/>
                </a:solidFill>
                <a:effectLst/>
                <a:latin typeface="Lato" panose="020B0604020202020204" charset="0"/>
              </a:rPr>
              <a:t>Royal Bank of Scotland (</a:t>
            </a:r>
            <a:r>
              <a:rPr lang="en-US" sz="1900" b="0" i="0" u="sng" dirty="0">
                <a:solidFill>
                  <a:schemeClr val="bg1"/>
                </a:solidFill>
                <a:effectLst/>
                <a:latin typeface="Lato" panose="020B0604020202020204" charset="0"/>
                <a:hlinkClick r:id="rId6">
                  <a:extLst>
                    <a:ext uri="{A12FA001-AC4F-418D-AE19-62706E023703}">
                      <ahyp:hlinkClr xmlns:ahyp="http://schemas.microsoft.com/office/drawing/2018/hyperlinkcolor" val="tx"/>
                    </a:ext>
                  </a:extLst>
                </a:hlinkClick>
              </a:rPr>
              <a:t>RBS</a:t>
            </a:r>
            <a:r>
              <a:rPr lang="en-US" sz="1900" b="0" i="0" dirty="0">
                <a:solidFill>
                  <a:schemeClr val="bg1"/>
                </a:solidFill>
                <a:effectLst/>
                <a:latin typeface="Lato" panose="020B0604020202020204" charset="0"/>
              </a:rPr>
              <a:t>).</a:t>
            </a:r>
            <a:endParaRPr lang="en-IN" sz="1900" dirty="0">
              <a:solidFill>
                <a:schemeClr val="bg1"/>
              </a:solidFill>
              <a:latin typeface="Lato" panose="020B0604020202020204" charset="0"/>
            </a:endParaRPr>
          </a:p>
        </p:txBody>
      </p:sp>
      <p:sp>
        <p:nvSpPr>
          <p:cNvPr id="3" name="Title 2">
            <a:extLst>
              <a:ext uri="{FF2B5EF4-FFF2-40B4-BE49-F238E27FC236}">
                <a16:creationId xmlns:a16="http://schemas.microsoft.com/office/drawing/2014/main" id="{D2C91825-2D45-492D-BE5D-2025D2DB6091}"/>
              </a:ext>
            </a:extLst>
          </p:cNvPr>
          <p:cNvSpPr>
            <a:spLocks noGrp="1"/>
          </p:cNvSpPr>
          <p:nvPr>
            <p:ph type="title"/>
          </p:nvPr>
        </p:nvSpPr>
        <p:spPr>
          <a:xfrm>
            <a:off x="457200" y="279072"/>
            <a:ext cx="8229600" cy="1143000"/>
          </a:xfrm>
        </p:spPr>
        <p:txBody>
          <a:bodyPr>
            <a:normAutofit/>
          </a:bodyPr>
          <a:lstStyle/>
          <a:p>
            <a:r>
              <a:rPr lang="en-IN" sz="4300" dirty="0">
                <a:solidFill>
                  <a:srgbClr val="00B0F0"/>
                </a:solidFill>
              </a:rPr>
              <a:t>Banks Involved</a:t>
            </a:r>
          </a:p>
        </p:txBody>
      </p:sp>
    </p:spTree>
    <p:extLst>
      <p:ext uri="{BB962C8B-B14F-4D97-AF65-F5344CB8AC3E}">
        <p14:creationId xmlns:p14="http://schemas.microsoft.com/office/powerpoint/2010/main" val="41904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228600" y="1447800"/>
            <a:ext cx="8915400" cy="4572000"/>
          </a:xfrm>
          <a:prstGeom prst="rect">
            <a:avLst/>
          </a:prstGeom>
          <a:noFill/>
          <a:ln>
            <a:noFill/>
          </a:ln>
        </p:spPr>
        <p:txBody>
          <a:bodyPr spcFirstLastPara="1" wrap="square" lIns="91425" tIns="45700" rIns="91425" bIns="45700" anchor="t" anchorCtr="0">
            <a:normAutofit/>
          </a:bodyPr>
          <a:lstStyle/>
          <a:p>
            <a:pPr marL="365760" lvl="0" indent="0" algn="l" rtl="0">
              <a:spcBef>
                <a:spcPts val="400"/>
              </a:spcBef>
              <a:spcAft>
                <a:spcPts val="0"/>
              </a:spcAft>
              <a:buNone/>
            </a:pPr>
            <a:endParaRPr sz="1900" dirty="0">
              <a:solidFill>
                <a:schemeClr val="dk1"/>
              </a:solidFill>
              <a:highlight>
                <a:srgbClr val="FFFFFF"/>
              </a:highlight>
            </a:endParaRPr>
          </a:p>
          <a:p>
            <a:pPr marL="365760" lvl="0" indent="-281432" algn="l" rtl="0">
              <a:spcBef>
                <a:spcPts val="400"/>
              </a:spcBef>
              <a:spcAft>
                <a:spcPts val="0"/>
              </a:spcAft>
              <a:buSzPts val="2236"/>
              <a:buChar char="●"/>
            </a:pPr>
            <a:r>
              <a:rPr lang="en-US" sz="1900" dirty="0"/>
              <a:t>The LIBOR Scandal was a highly-publicized scheme in which bankers at several major financial institutions colluded with each other to manipulate the London Interbank Offered Rate(LIBOR). </a:t>
            </a:r>
            <a:endParaRPr sz="1900" dirty="0"/>
          </a:p>
          <a:p>
            <a:pPr marL="365760" lvl="0" indent="-247396" algn="l" rtl="0">
              <a:spcBef>
                <a:spcPts val="400"/>
              </a:spcBef>
              <a:spcAft>
                <a:spcPts val="0"/>
              </a:spcAft>
              <a:buSzPts val="1700"/>
              <a:buChar char="●"/>
            </a:pPr>
            <a:r>
              <a:rPr lang="en-US" sz="1900" dirty="0"/>
              <a:t>The Scandal sowed distrust in the financial industry and led to a wave of fines, lawsuits and regulatory actions.</a:t>
            </a:r>
            <a:endParaRPr sz="1900" dirty="0"/>
          </a:p>
          <a:p>
            <a:pPr marL="365760" lvl="0" indent="-281432" algn="l" rtl="0">
              <a:spcBef>
                <a:spcPts val="400"/>
              </a:spcBef>
              <a:spcAft>
                <a:spcPts val="0"/>
              </a:spcAft>
              <a:buSzPts val="2236"/>
              <a:buChar char="●"/>
            </a:pPr>
            <a:r>
              <a:rPr lang="en-US" sz="1900" dirty="0"/>
              <a:t>LIBOR Scandal refers to financial collusion in which world’s top most influential benchmark interest rates was manipulated by various banks.</a:t>
            </a:r>
            <a:endParaRPr sz="1900" dirty="0"/>
          </a:p>
        </p:txBody>
      </p:sp>
      <p:sp>
        <p:nvSpPr>
          <p:cNvPr id="153" name="Google Shape;153;p16"/>
          <p:cNvSpPr txBox="1">
            <a:spLocks noGrp="1"/>
          </p:cNvSpPr>
          <p:nvPr>
            <p:ph type="title"/>
          </p:nvPr>
        </p:nvSpPr>
        <p:spPr>
          <a:xfrm>
            <a:off x="343988" y="266700"/>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4100"/>
              <a:buFont typeface="Lucida Sans"/>
              <a:buNone/>
            </a:pPr>
            <a:r>
              <a:rPr lang="en-US" sz="4300" dirty="0">
                <a:solidFill>
                  <a:srgbClr val="0070C0"/>
                </a:solidFill>
              </a:rPr>
              <a:t>SCANDAL</a:t>
            </a:r>
            <a:endParaRPr sz="4300"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533400" y="1828800"/>
            <a:ext cx="8229600" cy="4525963"/>
          </a:xfrm>
          <a:prstGeom prst="rect">
            <a:avLst/>
          </a:prstGeom>
          <a:noFill/>
          <a:ln>
            <a:noFill/>
          </a:ln>
        </p:spPr>
        <p:txBody>
          <a:bodyPr spcFirstLastPara="1" wrap="square" lIns="91425" tIns="45700" rIns="91425" bIns="45700" anchor="t" anchorCtr="0">
            <a:normAutofit/>
          </a:bodyPr>
          <a:lstStyle/>
          <a:p>
            <a:pPr marL="365760" lvl="0" indent="-275082" algn="l" rtl="0">
              <a:spcBef>
                <a:spcPts val="0"/>
              </a:spcBef>
              <a:spcAft>
                <a:spcPts val="0"/>
              </a:spcAft>
              <a:buSzPts val="2136"/>
              <a:buChar char="●"/>
            </a:pPr>
            <a:r>
              <a:rPr lang="en-US" sz="1500" dirty="0">
                <a:solidFill>
                  <a:schemeClr val="bg1"/>
                </a:solidFill>
              </a:rPr>
              <a:t>This led to serious fear in public as they believed that they were financially harassed.</a:t>
            </a:r>
          </a:p>
          <a:p>
            <a:pPr marL="365760" lvl="0" indent="-275082" algn="l" rtl="0">
              <a:spcBef>
                <a:spcPts val="400"/>
              </a:spcBef>
              <a:spcAft>
                <a:spcPts val="0"/>
              </a:spcAft>
              <a:buSzPts val="2136"/>
              <a:buChar char="●"/>
            </a:pPr>
            <a:r>
              <a:rPr lang="en-US" sz="1500" dirty="0">
                <a:solidFill>
                  <a:schemeClr val="bg1"/>
                </a:solidFill>
              </a:rPr>
              <a:t>Fines, Lawsuits, and other regulatory actions were taken against banks.</a:t>
            </a:r>
          </a:p>
          <a:p>
            <a:pPr marL="365760" lvl="0" indent="-275082" algn="l" rtl="0">
              <a:spcBef>
                <a:spcPts val="400"/>
              </a:spcBef>
              <a:spcAft>
                <a:spcPts val="0"/>
              </a:spcAft>
              <a:buSzPts val="2136"/>
              <a:buChar char="●"/>
            </a:pPr>
            <a:r>
              <a:rPr lang="en-US" sz="1500" b="0" i="0" dirty="0">
                <a:solidFill>
                  <a:schemeClr val="bg1"/>
                </a:solidFill>
                <a:effectLst/>
                <a:latin typeface="Lato" panose="020B0604020202020204" charset="0"/>
              </a:rPr>
              <a:t>Public outrage at the scandal was further exacerbated by the apparent brashness of many of the actors involved. </a:t>
            </a:r>
          </a:p>
          <a:p>
            <a:pPr marL="365760" lvl="0" indent="-275082" algn="l" rtl="0">
              <a:spcBef>
                <a:spcPts val="400"/>
              </a:spcBef>
              <a:spcAft>
                <a:spcPts val="0"/>
              </a:spcAft>
              <a:buSzPts val="2136"/>
              <a:buChar char="●"/>
            </a:pPr>
            <a:r>
              <a:rPr lang="en-US" sz="1500" b="0" i="0" dirty="0">
                <a:solidFill>
                  <a:schemeClr val="bg1"/>
                </a:solidFill>
                <a:effectLst/>
                <a:latin typeface="Lato" panose="020B0604020202020204" charset="0"/>
              </a:rPr>
              <a:t> Regulators in both the United States and the United Kingdom levied some $9 billion in fines on banks involved in the scandal, as well as a slew of criminal charges.</a:t>
            </a:r>
          </a:p>
          <a:p>
            <a:pPr marL="365760" lvl="0" indent="-275082" algn="l" rtl="0">
              <a:spcBef>
                <a:spcPts val="400"/>
              </a:spcBef>
              <a:spcAft>
                <a:spcPts val="0"/>
              </a:spcAft>
              <a:buSzPts val="2136"/>
              <a:buChar char="●"/>
            </a:pPr>
            <a:r>
              <a:rPr lang="en-US" sz="1500" b="0" i="0" dirty="0">
                <a:solidFill>
                  <a:schemeClr val="bg1"/>
                </a:solidFill>
                <a:effectLst/>
                <a:latin typeface="SourceSansPro"/>
              </a:rPr>
              <a:t>Following the exposure of the LIBOR collusion, Britain’s Financial Conduct Authority (FCA) took the responsibility for LIBOR supervision away from the British Bankers Association (BBA) and turned it over to the Intercontinental Exchange's Benchmark Administration (IBA).</a:t>
            </a:r>
          </a:p>
          <a:p>
            <a:pPr marL="365760" lvl="0" indent="-275082" algn="l" rtl="0">
              <a:spcBef>
                <a:spcPts val="400"/>
              </a:spcBef>
              <a:spcAft>
                <a:spcPts val="0"/>
              </a:spcAft>
              <a:buSzPts val="2136"/>
              <a:buChar char="●"/>
            </a:pPr>
            <a:r>
              <a:rPr lang="en-US" sz="1500" b="0" i="0" dirty="0">
                <a:solidFill>
                  <a:schemeClr val="bg1"/>
                </a:solidFill>
                <a:effectLst/>
                <a:latin typeface="SourceSansPro"/>
              </a:rPr>
              <a:t>LIBOR is now commonly known as ICE LIBOR. </a:t>
            </a:r>
            <a:r>
              <a:rPr lang="en-US" sz="1500" dirty="0">
                <a:solidFill>
                  <a:schemeClr val="bg1"/>
                </a:solidFill>
                <a:latin typeface="SourceSansPro"/>
              </a:rPr>
              <a:t>(ICE -&gt; Intercontinental Exchange)</a:t>
            </a:r>
            <a:endParaRPr lang="en-US" sz="1500" dirty="0">
              <a:solidFill>
                <a:schemeClr val="bg1"/>
              </a:solidFill>
              <a:latin typeface="Lato" panose="020B0604020202020204" charset="0"/>
            </a:endParaRPr>
          </a:p>
        </p:txBody>
      </p:sp>
      <p:sp>
        <p:nvSpPr>
          <p:cNvPr id="159" name="Google Shape;15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4100"/>
              <a:buFont typeface="Lucida Sans"/>
              <a:buNone/>
            </a:pPr>
            <a:r>
              <a:rPr lang="en-US" sz="4300" dirty="0">
                <a:solidFill>
                  <a:srgbClr val="00B0F0"/>
                </a:solidFill>
              </a:rPr>
              <a:t>CONSEQUENCES</a:t>
            </a:r>
            <a:endParaRPr sz="4300"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533400" y="1752600"/>
            <a:ext cx="8229600" cy="4830763"/>
          </a:xfrm>
          <a:prstGeom prst="rect">
            <a:avLst/>
          </a:prstGeom>
          <a:noFill/>
          <a:ln>
            <a:noFill/>
          </a:ln>
        </p:spPr>
        <p:txBody>
          <a:bodyPr spcFirstLastPara="1" wrap="square" lIns="91425" tIns="45700" rIns="91425" bIns="45700" anchor="t" anchorCtr="0">
            <a:normAutofit/>
          </a:bodyPr>
          <a:lstStyle/>
          <a:p>
            <a:pPr marL="365760" lvl="0" indent="-275082" algn="l" rtl="0">
              <a:spcBef>
                <a:spcPts val="0"/>
              </a:spcBef>
              <a:spcAft>
                <a:spcPts val="0"/>
              </a:spcAft>
              <a:buSzPts val="2136"/>
              <a:buChar char="●"/>
            </a:pPr>
            <a:r>
              <a:rPr lang="en-US" sz="1800" dirty="0">
                <a:solidFill>
                  <a:schemeClr val="bg1"/>
                </a:solidFill>
                <a:latin typeface="Lato" panose="020B0604020202020204" charset="0"/>
              </a:rPr>
              <a:t>LIBOR will be phased out by 30 June, 2023.</a:t>
            </a:r>
          </a:p>
          <a:p>
            <a:pPr marL="365760" lvl="0" indent="-275082" algn="l" rtl="0">
              <a:spcBef>
                <a:spcPts val="0"/>
              </a:spcBef>
              <a:spcAft>
                <a:spcPts val="0"/>
              </a:spcAft>
              <a:buSzPts val="2136"/>
              <a:buChar char="●"/>
            </a:pPr>
            <a:r>
              <a:rPr lang="en-US" sz="1800" dirty="0">
                <a:solidFill>
                  <a:schemeClr val="bg1"/>
                </a:solidFill>
                <a:latin typeface="Lato" panose="020B0604020202020204" charset="0"/>
              </a:rPr>
              <a:t>It will be replaced by SOFR.</a:t>
            </a:r>
            <a:endParaRPr sz="1800" dirty="0">
              <a:solidFill>
                <a:schemeClr val="bg1"/>
              </a:solidFill>
              <a:latin typeface="Lato" panose="020B0604020202020204" charset="0"/>
            </a:endParaRPr>
          </a:p>
          <a:p>
            <a:pPr marL="365760" lvl="0" indent="-275082" algn="l" rtl="0">
              <a:spcBef>
                <a:spcPts val="400"/>
              </a:spcBef>
              <a:spcAft>
                <a:spcPts val="0"/>
              </a:spcAft>
              <a:buSzPts val="2136"/>
              <a:buChar char="●"/>
            </a:pPr>
            <a:r>
              <a:rPr lang="en-US" sz="1800" dirty="0">
                <a:solidFill>
                  <a:schemeClr val="bg1"/>
                </a:solidFill>
                <a:latin typeface="Lato" panose="020B0604020202020204" charset="0"/>
              </a:rPr>
              <a:t> In USA, SOFR (Secured Overnight Financing Rate) will be introduced to replace LIBOR.</a:t>
            </a:r>
          </a:p>
          <a:p>
            <a:pPr marL="365760" lvl="0" indent="-275082" algn="l" rtl="0">
              <a:spcBef>
                <a:spcPts val="400"/>
              </a:spcBef>
              <a:spcAft>
                <a:spcPts val="0"/>
              </a:spcAft>
              <a:buSzPts val="2136"/>
              <a:buChar char="●"/>
            </a:pPr>
            <a:r>
              <a:rPr lang="en-US" sz="1800" b="0" i="0" dirty="0">
                <a:solidFill>
                  <a:schemeClr val="bg1"/>
                </a:solidFill>
                <a:effectLst/>
                <a:latin typeface="Lato" panose="020B0604020202020204" charset="0"/>
              </a:rPr>
              <a:t>As part of this phase-out, LIBOR one-week and two-month USD LIBOR rates will no longer be published after December 31, 2021.</a:t>
            </a:r>
            <a:endParaRPr lang="en-US" sz="1800" b="0" i="0" u="none" strike="noStrike" baseline="30000" dirty="0">
              <a:solidFill>
                <a:schemeClr val="bg1"/>
              </a:solidFill>
              <a:effectLst/>
              <a:latin typeface="Lato" panose="020B0604020202020204" charset="0"/>
            </a:endParaRPr>
          </a:p>
          <a:p>
            <a:pPr marL="365760" lvl="0" indent="-275082" algn="l" rtl="0">
              <a:spcBef>
                <a:spcPts val="400"/>
              </a:spcBef>
              <a:spcAft>
                <a:spcPts val="0"/>
              </a:spcAft>
              <a:buSzPts val="2136"/>
              <a:buChar char="●"/>
            </a:pPr>
            <a:r>
              <a:rPr lang="en-US" sz="1800" b="0" i="0" dirty="0">
                <a:solidFill>
                  <a:schemeClr val="bg1"/>
                </a:solidFill>
                <a:effectLst/>
                <a:latin typeface="Lato" panose="020B0604020202020204" charset="0"/>
              </a:rPr>
              <a:t>﻿ </a:t>
            </a:r>
            <a:r>
              <a:rPr lang="en-US" sz="1800" dirty="0">
                <a:solidFill>
                  <a:schemeClr val="bg1"/>
                </a:solidFill>
                <a:latin typeface="Lato" panose="020B0604020202020204" charset="0"/>
              </a:rPr>
              <a:t>Similarly in Britain, SONIA will be implemented in replace to LIBOR.</a:t>
            </a:r>
            <a:endParaRPr sz="1800" dirty="0">
              <a:solidFill>
                <a:schemeClr val="bg1"/>
              </a:solidFill>
              <a:latin typeface="Lato" panose="020B0604020202020204" charset="0"/>
            </a:endParaRPr>
          </a:p>
        </p:txBody>
      </p:sp>
      <p:sp>
        <p:nvSpPr>
          <p:cNvPr id="165" name="Google Shape;16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4100"/>
              <a:buFont typeface="Lucida Sans"/>
              <a:buNone/>
            </a:pPr>
            <a:r>
              <a:rPr lang="en-US" sz="4300" dirty="0">
                <a:solidFill>
                  <a:srgbClr val="00B0F0"/>
                </a:solidFill>
              </a:rPr>
              <a:t>FUTURE OF LIBOR</a:t>
            </a:r>
            <a:endParaRPr sz="4300" dirty="0">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4468942" y="4952465"/>
            <a:ext cx="4570555" cy="10477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dirty="0">
                <a:solidFill>
                  <a:srgbClr val="00B0F0"/>
                </a:solidFill>
                <a:latin typeface="Lato"/>
                <a:ea typeface="Lato"/>
                <a:cs typeface="Lato"/>
                <a:sym typeface="Lato"/>
              </a:rPr>
              <a:t>Thank You</a:t>
            </a:r>
            <a:r>
              <a:rPr lang="en-US" sz="5400" dirty="0">
                <a:solidFill>
                  <a:srgbClr val="00FFFF"/>
                </a:solidFill>
                <a:latin typeface="Lato"/>
                <a:ea typeface="Lato"/>
                <a:cs typeface="Lato"/>
                <a:sym typeface="Lato"/>
              </a:rPr>
              <a:t>!!</a:t>
            </a:r>
            <a:endParaRPr sz="5400" dirty="0">
              <a:solidFill>
                <a:srgbClr val="00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446</Words>
  <Application>Microsoft Office PowerPoint</Application>
  <PresentationFormat>On-screen Show (4:3)</PresentationFormat>
  <Paragraphs>34</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Lucida Sans</vt:lpstr>
      <vt:lpstr>Arial</vt:lpstr>
      <vt:lpstr>Brush Script MT</vt:lpstr>
      <vt:lpstr>SourceSansPro</vt:lpstr>
      <vt:lpstr>Montserrat</vt:lpstr>
      <vt:lpstr>Lato</vt:lpstr>
      <vt:lpstr>Focus</vt:lpstr>
      <vt:lpstr>PowerPoint Presentation</vt:lpstr>
      <vt:lpstr>Introduction</vt:lpstr>
      <vt:lpstr>Banks Involved</vt:lpstr>
      <vt:lpstr>SCANDAL</vt:lpstr>
      <vt:lpstr>CONSEQUENCES</vt:lpstr>
      <vt:lpstr>FUTURE OF LIBOR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Sridhar Srinivasan</cp:lastModifiedBy>
  <cp:revision>3</cp:revision>
  <dcterms:modified xsi:type="dcterms:W3CDTF">2021-06-06T10:02:28Z</dcterms:modified>
</cp:coreProperties>
</file>