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273" r:id="rId2"/>
    <p:sldId id="257" r:id="rId3"/>
    <p:sldId id="258" r:id="rId4"/>
    <p:sldId id="290" r:id="rId5"/>
    <p:sldId id="291" r:id="rId6"/>
    <p:sldId id="292" r:id="rId7"/>
    <p:sldId id="267" r:id="rId8"/>
    <p:sldId id="284" r:id="rId9"/>
  </p:sldIdLst>
  <p:sldSz cx="18288000" cy="10287000"/>
  <p:notesSz cx="18288000" cy="10287000"/>
  <p:defaultTextStyle>
    <a:defPPr>
      <a:defRPr lang="en-US"/>
    </a:defPPr>
    <a:lvl1pPr marL="0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6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4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7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8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2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2"/>
            <a:ext cx="731520" cy="10281684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619116" y="1020716"/>
            <a:ext cx="91440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8146" y="1020716"/>
            <a:ext cx="54864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00040" y="1020716"/>
            <a:ext cx="18288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443536" y="1020716"/>
            <a:ext cx="18288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28800" y="6515100"/>
            <a:ext cx="15544800" cy="2962656"/>
          </a:xfrm>
        </p:spPr>
        <p:txBody>
          <a:bodyPr/>
          <a:lstStyle>
            <a:lvl1pPr marR="16328" algn="l">
              <a:defRPr sz="71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4251960"/>
            <a:ext cx="15544800" cy="2263140"/>
          </a:xfrm>
        </p:spPr>
        <p:txBody>
          <a:bodyPr lIns="179613" tIns="81642" anchor="b"/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0582" y="7571091"/>
            <a:ext cx="146304" cy="25374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510582" y="7195229"/>
            <a:ext cx="146304" cy="3429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510582" y="6956528"/>
            <a:ext cx="146304" cy="20574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510582" y="6813838"/>
            <a:ext cx="146304" cy="1097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59"/>
            <a:ext cx="3962400" cy="8777288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1959"/>
            <a:ext cx="11734800" cy="877728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9657904" y="1610832"/>
            <a:ext cx="8644272" cy="8686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47932" y="0"/>
            <a:ext cx="11029072" cy="99229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9952956" y="1928220"/>
            <a:ext cx="6172200" cy="2377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1887200" y="0"/>
            <a:ext cx="5486400" cy="640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1887200" y="6400800"/>
            <a:ext cx="6400800" cy="1714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887200" y="0"/>
            <a:ext cx="2743200" cy="640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896727" y="6369845"/>
            <a:ext cx="4181474" cy="39171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1887200" y="6400800"/>
            <a:ext cx="3200400" cy="3886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1887200" y="2057400"/>
            <a:ext cx="6400800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1887200" y="2628900"/>
            <a:ext cx="6400800" cy="3771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981200" y="6400800"/>
            <a:ext cx="9906000" cy="3886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066800" y="6400800"/>
            <a:ext cx="10668000" cy="3886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733648" y="3657600"/>
            <a:ext cx="11277600" cy="274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733648" y="3200400"/>
            <a:ext cx="11277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9144000" y="6400800"/>
            <a:ext cx="2743200" cy="3886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3804" y="2027508"/>
            <a:ext cx="11436096" cy="1466229"/>
          </a:xfrm>
        </p:spPr>
        <p:txBody>
          <a:bodyPr lIns="146956" tIns="81642" bIns="0" anchor="t"/>
          <a:lstStyle>
            <a:lvl1pPr marL="9797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26320" y="603397"/>
            <a:ext cx="17007840" cy="132939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04" y="768096"/>
            <a:ext cx="16312896" cy="1165860"/>
          </a:xfrm>
        </p:spPr>
        <p:txBody>
          <a:bodyPr tIns="114299"/>
          <a:lstStyle>
            <a:lvl1pPr algn="l">
              <a:buNone/>
              <a:defRPr sz="6800" b="0" cap="none" spc="-268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743076" y="1020716"/>
            <a:ext cx="54864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822218" y="1020716"/>
            <a:ext cx="54864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896900" y="1020716"/>
            <a:ext cx="18288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953404" y="1020716"/>
            <a:ext cx="18288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0956" y="1020716"/>
            <a:ext cx="73152" cy="54864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8096"/>
            <a:ext cx="16459200" cy="1371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688" y="2655752"/>
            <a:ext cx="8077200" cy="678894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0688" y="2655752"/>
            <a:ext cx="8077200" cy="678894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03398"/>
            <a:ext cx="17734160" cy="132939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8" y="768096"/>
            <a:ext cx="15544800" cy="1371600"/>
          </a:xfrm>
        </p:spPr>
        <p:txBody>
          <a:bodyPr anchor="t"/>
          <a:lstStyle>
            <a:lvl1pPr>
              <a:defRPr sz="71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14625"/>
            <a:ext cx="8080376" cy="959643"/>
          </a:xfrm>
        </p:spPr>
        <p:txBody>
          <a:bodyPr anchor="ctr"/>
          <a:lstStyle>
            <a:lvl1pPr marL="130628" indent="0" algn="l">
              <a:buNone/>
              <a:defRPr sz="4300" b="1">
                <a:solidFill>
                  <a:schemeClr val="accent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0051" y="2714625"/>
            <a:ext cx="8083550" cy="959643"/>
          </a:xfrm>
        </p:spPr>
        <p:txBody>
          <a:bodyPr anchor="ctr"/>
          <a:lstStyle>
            <a:lvl1pPr marL="130628" indent="0">
              <a:buNone/>
              <a:defRPr sz="4300" b="1">
                <a:solidFill>
                  <a:schemeClr val="accent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4400" y="3688556"/>
            <a:ext cx="8080376" cy="5939028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688556"/>
            <a:ext cx="8083550" cy="5939028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5580" y="1020716"/>
            <a:ext cx="91440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610" y="1020716"/>
            <a:ext cx="54864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504" y="1020716"/>
            <a:ext cx="18288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020716"/>
            <a:ext cx="18288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299540" y="1020716"/>
            <a:ext cx="54864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378682" y="1020716"/>
            <a:ext cx="54864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53364" y="1020716"/>
            <a:ext cx="18288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509868" y="1020716"/>
            <a:ext cx="18288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57420" y="1020716"/>
            <a:ext cx="73152" cy="54864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8096"/>
            <a:ext cx="15544800" cy="1371600"/>
          </a:xfrm>
        </p:spPr>
        <p:txBody>
          <a:bodyPr/>
          <a:lstStyle>
            <a:lvl1pPr>
              <a:defRPr sz="71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9575"/>
            <a:ext cx="16459200" cy="1743075"/>
          </a:xfrm>
        </p:spPr>
        <p:txBody>
          <a:bodyPr anchor="ctr"/>
          <a:lstStyle>
            <a:lvl1pPr algn="l">
              <a:buNone/>
              <a:defRPr sz="64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71600" y="2152650"/>
            <a:ext cx="5029200" cy="6858000"/>
          </a:xfrm>
        </p:spPr>
        <p:txBody>
          <a:bodyPr/>
          <a:lstStyle>
            <a:lvl1pPr marL="97971" indent="0">
              <a:buNone/>
              <a:defRPr sz="32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0" y="2152650"/>
            <a:ext cx="10972800" cy="685800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6064" y="1"/>
            <a:ext cx="17556480" cy="281705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26390" y="2827542"/>
            <a:ext cx="17565244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7062354" y="1796684"/>
            <a:ext cx="199145" cy="256932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828800" y="661877"/>
            <a:ext cx="13716000" cy="1052624"/>
          </a:xfrm>
        </p:spPr>
        <p:txBody>
          <a:bodyPr anchor="b"/>
          <a:lstStyle>
            <a:lvl1pPr algn="l">
              <a:buNone/>
              <a:defRPr sz="37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6064" y="2840672"/>
            <a:ext cx="17556480" cy="7440216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57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828800" y="1725216"/>
            <a:ext cx="13716000" cy="1028700"/>
          </a:xfrm>
        </p:spPr>
        <p:txBody>
          <a:bodyPr/>
          <a:lstStyle>
            <a:lvl1pPr marL="48985" indent="0">
              <a:spcBef>
                <a:spcPts val="0"/>
              </a:spcBef>
              <a:buNone/>
              <a:defRPr sz="2500">
                <a:solidFill>
                  <a:srgbClr val="FFFFFF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7367154" y="2025284"/>
            <a:ext cx="199145" cy="256932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6673368" y="2180028"/>
            <a:ext cx="199145" cy="256932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954000" y="83249"/>
            <a:ext cx="42672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83249"/>
            <a:ext cx="11125200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83249"/>
            <a:ext cx="914400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"/>
            <a:ext cx="731520" cy="10281684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510582" y="7571091"/>
            <a:ext cx="146304" cy="25374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10582" y="7195229"/>
            <a:ext cx="146304" cy="3429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10582" y="6956528"/>
            <a:ext cx="146304" cy="20574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10582" y="6813838"/>
            <a:ext cx="146304" cy="1097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9116" y="1020716"/>
            <a:ext cx="91440" cy="54864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8146" y="1020716"/>
            <a:ext cx="54864" cy="54864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0040" y="1020716"/>
            <a:ext cx="18288" cy="54864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443536" y="1020716"/>
            <a:ext cx="18288" cy="54864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828800" y="768096"/>
            <a:ext cx="15544800" cy="1371600"/>
          </a:xfrm>
          <a:prstGeom prst="rect">
            <a:avLst/>
          </a:prstGeom>
        </p:spPr>
        <p:txBody>
          <a:bodyPr vert="horz" lIns="163284" tIns="81642" rIns="163284" bIns="81642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828800" y="2675340"/>
            <a:ext cx="15544800" cy="6858000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2954000" y="9625013"/>
            <a:ext cx="4267200" cy="547688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828800" y="9625013"/>
            <a:ext cx="11125200" cy="547688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221200" y="9625013"/>
            <a:ext cx="914400" cy="547688"/>
          </a:xfrm>
          <a:prstGeom prst="rect">
            <a:avLst/>
          </a:prstGeom>
        </p:spPr>
        <p:txBody>
          <a:bodyPr vert="horz" lIns="163284" tIns="81642" rIns="163284" bIns="81642" anchor="b"/>
          <a:lstStyle>
            <a:lvl1pPr algn="l" eaLnBrk="1" latinLnBrk="0" hangingPunct="1">
              <a:defRPr kumimoji="0" sz="2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1" latinLnBrk="0" hangingPunct="1">
        <a:spcBef>
          <a:spcPct val="0"/>
        </a:spcBef>
        <a:buNone/>
        <a:defRPr kumimoji="0" sz="7100" kern="1200" spc="-179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734780" indent="-612317" algn="l" rtl="0" eaLnBrk="1" latinLnBrk="0" hangingPunct="1">
        <a:spcBef>
          <a:spcPts val="1250"/>
        </a:spcBef>
        <a:buClr>
          <a:schemeClr val="tx2"/>
        </a:buClr>
        <a:buSzPct val="95000"/>
        <a:buFont typeface="Wingdings"/>
        <a:buChar char=""/>
        <a:defRPr kumimoji="0"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2604" indent="-510264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779800" indent="-408211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253325" indent="-408211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207" indent="-375554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418" indent="-375554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316" indent="-32656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13" indent="-32656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4082110" indent="-32656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o.com/article/3451073/kotak-securities-leverages-smart-order-routing-to-help-customers-stay-profitable.html" TargetMode="External"/><Relationship Id="rId2" Type="http://schemas.openxmlformats.org/officeDocument/2006/relationships/hyperlink" Target="https://www.hdfcsec.com/article/sordisclaimer-292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647700"/>
            <a:ext cx="9194800" cy="5923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1"/>
              </a:spcBef>
            </a:pPr>
            <a:r>
              <a:rPr lang="en-IN" sz="9600" spc="-175" dirty="0">
                <a:solidFill>
                  <a:srgbClr val="FFFFFF"/>
                </a:solidFill>
              </a:rPr>
              <a:t>COMPANIES OFFERING SMART ORDER ROUTING</a:t>
            </a:r>
            <a:endParaRPr sz="13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0" y="6728051"/>
            <a:ext cx="2778760" cy="846385"/>
          </a:xfrm>
          <a:prstGeom prst="rect">
            <a:avLst/>
          </a:prstGeom>
        </p:spPr>
        <p:txBody>
          <a:bodyPr vert="horz" wrap="square" lIns="0" tIns="15239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IN" sz="2700" spc="-30" dirty="0">
                <a:solidFill>
                  <a:srgbClr val="FFFFFF"/>
                </a:solidFill>
                <a:latin typeface="Arial"/>
                <a:cs typeface="Arial"/>
              </a:rPr>
              <a:t>PRESENTED BY Sridhar N S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876317"/>
            <a:ext cx="7084060" cy="322522"/>
          </a:xfrm>
          <a:prstGeom prst="rect">
            <a:avLst/>
          </a:prstGeom>
        </p:spPr>
        <p:txBody>
          <a:bodyPr vert="horz" wrap="square" lIns="0" tIns="14603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IN" sz="2000" spc="-445" dirty="0">
                <a:solidFill>
                  <a:srgbClr val="FFFFFF"/>
                </a:solidFill>
              </a:rPr>
              <a:t>WHAT IS SOR?</a:t>
            </a:r>
            <a:endParaRPr sz="2000" spc="-4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3" y="5753100"/>
            <a:ext cx="321437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6"/>
              </a:spcBef>
            </a:pPr>
            <a:r>
              <a:rPr lang="en-IN" sz="2000" spc="-155" dirty="0">
                <a:solidFill>
                  <a:srgbClr val="EB3A1B"/>
                </a:solidFill>
                <a:latin typeface="Trebuchet MS"/>
                <a:cs typeface="Trebuchet MS"/>
              </a:rPr>
              <a:t>DEFINITION</a:t>
            </a:r>
            <a:r>
              <a:rPr sz="2000" spc="-459" dirty="0">
                <a:solidFill>
                  <a:srgbClr val="EB3A1B"/>
                </a:solidFill>
                <a:latin typeface="Trebuchet MS"/>
                <a:cs typeface="Trebuchet MS"/>
              </a:rPr>
              <a:t>:</a:t>
            </a:r>
            <a:r>
              <a:rPr sz="2000" spc="-200" dirty="0">
                <a:solidFill>
                  <a:srgbClr val="EB3A1B"/>
                </a:solidFill>
                <a:latin typeface="Trebuchet MS"/>
                <a:cs typeface="Trebuchet MS"/>
              </a:rPr>
              <a:t> 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515100"/>
            <a:ext cx="3798400" cy="2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1295403" y="6819902"/>
            <a:ext cx="3416846" cy="215610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389"/>
              </a:lnSpc>
              <a:spcBef>
                <a:spcPts val="136"/>
              </a:spcBef>
            </a:pPr>
            <a:r>
              <a:rPr lang="en-IN" sz="2000" dirty="0">
                <a:cs typeface="Arial" pitchFamily="34" charset="0"/>
              </a:rPr>
              <a:t>It is an automated process of handling orders, aimed at taking the best available opportunity throughout a range of different trading venues</a:t>
            </a:r>
            <a:r>
              <a:rPr lang="en-IN" sz="2000" dirty="0"/>
              <a:t>.</a:t>
            </a:r>
            <a:endParaRPr sz="2000" dirty="0"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5773" y="6296447"/>
            <a:ext cx="299339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6"/>
              </a:spcBef>
            </a:pPr>
            <a:r>
              <a:rPr lang="en-IN" sz="2000" spc="-155" dirty="0">
                <a:solidFill>
                  <a:srgbClr val="EB3A1B"/>
                </a:solidFill>
                <a:latin typeface="Trebuchet MS"/>
                <a:cs typeface="Trebuchet MS"/>
              </a:rPr>
              <a:t>BENEFITS: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08472" y="7073898"/>
            <a:ext cx="3798400" cy="28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 txBox="1"/>
          <p:nvPr/>
        </p:nvSpPr>
        <p:spPr>
          <a:xfrm>
            <a:off x="6713842" y="7333988"/>
            <a:ext cx="2734960" cy="1280158"/>
          </a:xfrm>
          <a:prstGeom prst="rect">
            <a:avLst/>
          </a:prstGeom>
        </p:spPr>
        <p:txBody>
          <a:bodyPr vert="horz" wrap="square" lIns="0" tIns="5016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395"/>
              </a:spcBef>
            </a:pPr>
            <a:r>
              <a:rPr lang="en-IN" sz="2000" spc="-186" dirty="0">
                <a:solidFill>
                  <a:srgbClr val="FFFFFF"/>
                </a:solidFill>
                <a:cs typeface="Arial" pitchFamily="34" charset="0"/>
              </a:rPr>
              <a:t>Automatic research for best price, </a:t>
            </a:r>
            <a:r>
              <a:rPr lang="en-IN" sz="2000" spc="-36" dirty="0">
                <a:solidFill>
                  <a:srgbClr val="FFFFFF"/>
                </a:solidFill>
                <a:cs typeface="Arial" pitchFamily="34" charset="0"/>
              </a:rPr>
              <a:t>Good framework for a</a:t>
            </a:r>
            <a:r>
              <a:rPr lang="en-IN" sz="2000" spc="-80" dirty="0">
                <a:solidFill>
                  <a:srgbClr val="FFFFFF"/>
                </a:solidFill>
                <a:cs typeface="Arial" pitchFamily="34" charset="0"/>
              </a:rPr>
              <a:t>lgorithms</a:t>
            </a:r>
            <a:r>
              <a:rPr lang="en-IN" sz="2000" spc="-8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75515" y="6819900"/>
            <a:ext cx="3103246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6"/>
              </a:spcBef>
            </a:pPr>
            <a:r>
              <a:rPr lang="en-IN" sz="2000" spc="-155" dirty="0">
                <a:solidFill>
                  <a:srgbClr val="EB3A1B"/>
                </a:solidFill>
                <a:latin typeface="Trebuchet MS"/>
                <a:cs typeface="Trebuchet MS"/>
              </a:rPr>
              <a:t>DISADVANTAGES: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0" y="7505700"/>
            <a:ext cx="3798400" cy="2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 txBox="1"/>
          <p:nvPr/>
        </p:nvSpPr>
        <p:spPr>
          <a:xfrm>
            <a:off x="11893582" y="7734300"/>
            <a:ext cx="2507616" cy="1282145"/>
          </a:xfrm>
          <a:prstGeom prst="rect">
            <a:avLst/>
          </a:prstGeom>
        </p:spPr>
        <p:txBody>
          <a:bodyPr vert="horz" wrap="square" lIns="0" tIns="5016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395"/>
              </a:spcBef>
            </a:pPr>
            <a:r>
              <a:rPr lang="en-IN" sz="2000" spc="-125" dirty="0">
                <a:solidFill>
                  <a:srgbClr val="FFFFFF"/>
                </a:solidFill>
                <a:cs typeface="Trebuchet MS"/>
              </a:rPr>
              <a:t>Additional latency, complexity, transparency of information</a:t>
            </a:r>
            <a:endParaRPr sz="2000" dirty="0">
              <a:cs typeface="Trebuchet MS"/>
            </a:endParaRPr>
          </a:p>
        </p:txBody>
      </p:sp>
      <p:pic>
        <p:nvPicPr>
          <p:cNvPr id="27" name="Picture 26" descr="SO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800100"/>
            <a:ext cx="17602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8560" y="4589824"/>
            <a:ext cx="4993640" cy="1107352"/>
          </a:xfrm>
          <a:prstGeom prst="rect">
            <a:avLst/>
          </a:prstGeom>
        </p:spPr>
        <p:txBody>
          <a:bodyPr vert="horz" wrap="square" lIns="0" tIns="14603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IN" spc="-675" dirty="0"/>
              <a:t>COMPANIES</a:t>
            </a:r>
            <a:endParaRPr spc="-675" dirty="0"/>
          </a:p>
        </p:txBody>
      </p:sp>
      <p:sp>
        <p:nvSpPr>
          <p:cNvPr id="12" name="object 12"/>
          <p:cNvSpPr txBox="1"/>
          <p:nvPr/>
        </p:nvSpPr>
        <p:spPr>
          <a:xfrm>
            <a:off x="1016000" y="8872706"/>
            <a:ext cx="32512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95" dirty="0">
                <a:solidFill>
                  <a:srgbClr val="1D1D1D"/>
                </a:solidFill>
                <a:latin typeface="Trebuchet MS"/>
                <a:cs typeface="Trebuchet MS"/>
              </a:rPr>
              <a:t>0</a:t>
            </a:r>
            <a:r>
              <a:rPr sz="2100" spc="-50" dirty="0">
                <a:solidFill>
                  <a:srgbClr val="1D1D1D"/>
                </a:solidFill>
                <a:latin typeface="Trebuchet MS"/>
                <a:cs typeface="Trebuchet MS"/>
              </a:rPr>
              <a:t>3</a:t>
            </a:r>
            <a:endParaRPr sz="2100" dirty="0">
              <a:latin typeface="Trebuchet MS"/>
              <a:cs typeface="Trebuchet MS"/>
            </a:endParaRPr>
          </a:p>
        </p:txBody>
      </p:sp>
      <p:pic>
        <p:nvPicPr>
          <p:cNvPr id="16" name="Picture 15" descr="kota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3900" y="6743700"/>
            <a:ext cx="3200400" cy="2819400"/>
          </a:xfrm>
          <a:prstGeom prst="rect">
            <a:avLst/>
          </a:prstGeom>
        </p:spPr>
      </p:pic>
      <p:pic>
        <p:nvPicPr>
          <p:cNvPr id="45058" name="Picture 2" descr="HDFC Securities Ltd, Thousand Lights - Share Brokers in Chennai - Justd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1409700"/>
            <a:ext cx="32766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HDFC-SOR DISCLAIMER: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b="1" dirty="0"/>
              <a:t>Execution Policy:</a:t>
            </a:r>
          </a:p>
          <a:p>
            <a:pPr>
              <a:buNone/>
            </a:pPr>
            <a:r>
              <a:rPr lang="en-IN" sz="3600" dirty="0"/>
              <a:t>SOR orders will be placed only if ALL conditions mentioned below are satisfied.</a:t>
            </a:r>
            <a:br>
              <a:rPr lang="en-IN" sz="3600" dirty="0"/>
            </a:br>
            <a:r>
              <a:rPr lang="en-IN" sz="3600" dirty="0"/>
              <a:t>1. The client should have given his consent to use SOR</a:t>
            </a:r>
            <a:br>
              <a:rPr lang="en-IN" sz="3600" dirty="0"/>
            </a:br>
            <a:r>
              <a:rPr lang="en-IN" sz="3600" dirty="0"/>
              <a:t>2. Client should not be deactivated/suspended on any or both the exchanges</a:t>
            </a:r>
            <a:br>
              <a:rPr lang="en-IN" sz="3600" dirty="0"/>
            </a:br>
            <a:r>
              <a:rPr lang="en-IN" sz="3600" dirty="0"/>
              <a:t>3. The client should specify the exchange as SOR</a:t>
            </a:r>
            <a:br>
              <a:rPr lang="en-IN" sz="3600" dirty="0"/>
            </a:br>
            <a:r>
              <a:rPr lang="en-IN" sz="3600" dirty="0"/>
              <a:t>4. The instrument should be listed on both the exchange</a:t>
            </a:r>
            <a:br>
              <a:rPr lang="en-IN" sz="3600" dirty="0"/>
            </a:br>
            <a:r>
              <a:rPr lang="en-IN" sz="3600" dirty="0"/>
              <a:t>5. Market depth is available on both the exchange</a:t>
            </a:r>
            <a:br>
              <a:rPr lang="en-IN" sz="3600" dirty="0"/>
            </a:br>
            <a:r>
              <a:rPr lang="en-IN" sz="3600" dirty="0"/>
              <a:t>6. Normal session should be active in all the venues</a:t>
            </a:r>
            <a:endParaRPr lang="en-IN" sz="3600" b="1" dirty="0"/>
          </a:p>
          <a:p>
            <a:pPr>
              <a:buNone/>
            </a:pP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Kotak Securities Leverages Smart Order Routing to Help Customers Stay Profitable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00300"/>
            <a:ext cx="15544800" cy="7133040"/>
          </a:xfrm>
        </p:spPr>
        <p:txBody>
          <a:bodyPr>
            <a:normAutofit/>
          </a:bodyPr>
          <a:lstStyle/>
          <a:p>
            <a:r>
              <a:rPr lang="en-IN" sz="3600" dirty="0"/>
              <a:t>With SOR, our retail clients will be able to </a:t>
            </a:r>
            <a:r>
              <a:rPr lang="en-IN" sz="3600" dirty="0" err="1"/>
              <a:t>savor</a:t>
            </a:r>
            <a:r>
              <a:rPr lang="en-IN" sz="3600" dirty="0"/>
              <a:t> an industry-first facility that allows them to monitor the order book of multiple exchanges automatically and quickly execute trade at the best price</a:t>
            </a:r>
          </a:p>
          <a:p>
            <a:r>
              <a:rPr lang="en-IN" sz="3600" dirty="0"/>
              <a:t>Speed is sometimes measured in millionths of a second in the trading business,” says Trivikram Kamath, EVP and head-Operations, Finance and Technology, Kotak Securities.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571500"/>
            <a:ext cx="15544800" cy="8961840"/>
          </a:xfrm>
        </p:spPr>
        <p:txBody>
          <a:bodyPr>
            <a:normAutofit/>
          </a:bodyPr>
          <a:lstStyle/>
          <a:p>
            <a:r>
              <a:rPr lang="en-IN" sz="3600" dirty="0"/>
              <a:t>Every aspect of the trading process must be extremely fast and synchronized, apart from being agile. Trading algorithms, network servers at the trading venues, and the order-routing system must be fast and flexible, ” he adds.</a:t>
            </a:r>
          </a:p>
          <a:p>
            <a:r>
              <a:rPr lang="en-IN" sz="3600" dirty="0"/>
              <a:t>That’s why Kotak Securities quickly jumped to adhere to SEBI regulations and gain a competitive edge.</a:t>
            </a:r>
          </a:p>
          <a:p>
            <a:r>
              <a:rPr lang="en-IN" sz="3600" dirty="0"/>
              <a:t>Today, Kotak Securities’ SOR is all but a part of a global trading environment that demands speed and customization. “With SOR, brokers are now aiming at tailoring their products to specific end-user needs a long awaited move.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62000" y="647700"/>
            <a:ext cx="16916400" cy="1524000"/>
          </a:xfrm>
        </p:spPr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2476500"/>
            <a:ext cx="1104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linkClick r:id="rId2"/>
              </a:rPr>
              <a:t>https://www.hdfcsec.com/article/sordisclaimer-2925</a:t>
            </a:r>
            <a:endParaRPr lang="en-IN" sz="3600" dirty="0"/>
          </a:p>
          <a:p>
            <a:r>
              <a:rPr lang="en-IN" sz="3600" dirty="0">
                <a:hlinkClick r:id="rId3"/>
              </a:rPr>
              <a:t>Kotak Securities Leverages Smart Order Routing to Help Customers Stay Profitable | CIO</a:t>
            </a:r>
            <a:endParaRPr lang="en-IN" sz="3600" dirty="0"/>
          </a:p>
          <a:p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477000" y="4110205"/>
            <a:ext cx="6756400" cy="2066589"/>
          </a:xfrm>
          <a:prstGeom prst="rect">
            <a:avLst/>
          </a:prstGeom>
        </p:spPr>
        <p:txBody>
          <a:bodyPr vert="horz" wrap="square" lIns="0" tIns="14603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8600" spc="-68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8600" spc="-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00" spc="-705" dirty="0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endParaRPr sz="8600" dirty="0">
              <a:latin typeface="Trebuchet MS"/>
              <a:cs typeface="Trebuchet MS"/>
            </a:endParaRPr>
          </a:p>
          <a:p>
            <a:pPr marL="12700">
              <a:spcBef>
                <a:spcPts val="2155"/>
              </a:spcBef>
            </a:pP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74</TotalTime>
  <Words>367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Corbel</vt:lpstr>
      <vt:lpstr>Trebuchet MS</vt:lpstr>
      <vt:lpstr>Wingdings</vt:lpstr>
      <vt:lpstr>Wingdings 2</vt:lpstr>
      <vt:lpstr>Wingdings 3</vt:lpstr>
      <vt:lpstr>Metro</vt:lpstr>
      <vt:lpstr>PowerPoint Presentation</vt:lpstr>
      <vt:lpstr>WHAT IS SOR?</vt:lpstr>
      <vt:lpstr>COMPANIES</vt:lpstr>
      <vt:lpstr>HDFC-SOR DISCLAIMER: </vt:lpstr>
      <vt:lpstr>Kotak Securities Leverages Smart Order Routing to Help Customers Stay Profitable </vt:lpstr>
      <vt:lpstr>PowerPoint Presentation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COMPANIES THAT</dc:title>
  <dc:creator>LENOVO</dc:creator>
  <cp:lastModifiedBy>Sridhar Srinivasan</cp:lastModifiedBy>
  <cp:revision>8</cp:revision>
  <dcterms:created xsi:type="dcterms:W3CDTF">2021-06-03T13:40:52Z</dcterms:created>
  <dcterms:modified xsi:type="dcterms:W3CDTF">2021-06-03T16:19:29Z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2021-06-03T00:00:00Z</vt:filetime>
  </property>
</Properties>
</file>