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2" r:id="rId4"/>
  </p:sldMasterIdLst>
  <p:notesMasterIdLst>
    <p:notesMasterId r:id="rId30"/>
  </p:notesMasterIdLst>
  <p:sldIdLst>
    <p:sldId id="373" r:id="rId5"/>
    <p:sldId id="374" r:id="rId6"/>
    <p:sldId id="375" r:id="rId7"/>
    <p:sldId id="376" r:id="rId8"/>
    <p:sldId id="396" r:id="rId9"/>
    <p:sldId id="397" r:id="rId10"/>
    <p:sldId id="399" r:id="rId11"/>
    <p:sldId id="377" r:id="rId12"/>
    <p:sldId id="386" r:id="rId13"/>
    <p:sldId id="387" r:id="rId14"/>
    <p:sldId id="395" r:id="rId15"/>
    <p:sldId id="378" r:id="rId16"/>
    <p:sldId id="379" r:id="rId17"/>
    <p:sldId id="380" r:id="rId18"/>
    <p:sldId id="381" r:id="rId19"/>
    <p:sldId id="382" r:id="rId20"/>
    <p:sldId id="383" r:id="rId21"/>
    <p:sldId id="384" r:id="rId22"/>
    <p:sldId id="385" r:id="rId23"/>
    <p:sldId id="388" r:id="rId24"/>
    <p:sldId id="389" r:id="rId25"/>
    <p:sldId id="390" r:id="rId26"/>
    <p:sldId id="265" r:id="rId27"/>
    <p:sldId id="391" r:id="rId28"/>
    <p:sldId id="394"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130D09-9349-4AB6-B549-F46AD12544A0}" v="9" dt="2020-04-20T18:44:41.500"/>
  </p1510:revLst>
</p1510:revInfo>
</file>

<file path=ppt/tableStyles.xml><?xml version="1.0" encoding="utf-8"?>
<a:tblStyleLst xmlns:a="http://schemas.openxmlformats.org/drawingml/2006/main" def="{59EAC88F-1985-414D-A48F-491582F2CEFB}">
  <a:tblStyle styleId="{59EAC88F-1985-414D-A48F-491582F2CEFB}"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Arial"/>
          <a:ea typeface="Arial"/>
          <a:cs typeface="Arial"/>
        </a:font>
        <a:schemeClr val="lt1"/>
      </a:tcTxStyle>
      <a:tcStyle>
        <a:tcBdr/>
        <a:fill>
          <a:solidFill>
            <a:schemeClr val="accent3"/>
          </a:solidFill>
        </a:fill>
      </a:tcStyle>
    </a:lastCol>
    <a:firstCol>
      <a:tcTxStyle b="on" i="off">
        <a:font>
          <a:latin typeface="Arial"/>
          <a:ea typeface="Arial"/>
          <a:cs typeface="Arial"/>
        </a:font>
        <a:schemeClr val="lt1"/>
      </a:tcTxStyle>
      <a:tcStyle>
        <a:tcBdr/>
        <a:fill>
          <a:solidFill>
            <a:schemeClr val="accent3"/>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87B1285D-22CE-4085-8186-337159D03926}"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5F9F4"/>
          </a:solidFill>
        </a:fill>
      </a:tcStyle>
    </a:wholeTbl>
    <a:band1H>
      <a:tcTxStyle/>
      <a:tcStyle>
        <a:tcBdr/>
        <a:fill>
          <a:solidFill>
            <a:srgbClr val="EBF4E9"/>
          </a:solidFill>
        </a:fill>
      </a:tcStyle>
    </a:band1H>
    <a:band2H>
      <a:tcTxStyle/>
      <a:tcStyle>
        <a:tcBdr/>
      </a:tcStyle>
    </a:band2H>
    <a:band1V>
      <a:tcTxStyle/>
      <a:tcStyle>
        <a:tcBdr/>
        <a:fill>
          <a:solidFill>
            <a:srgbClr val="EBF4E9"/>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66911C8-28C6-4BB9-9DEF-FA915964B858}"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3F9FC"/>
          </a:solidFill>
        </a:fill>
      </a:tcStyle>
    </a:wholeTbl>
    <a:band1H>
      <a:tcTxStyle/>
      <a:tcStyle>
        <a:tcBdr/>
        <a:fill>
          <a:solidFill>
            <a:srgbClr val="E6F2F8"/>
          </a:solidFill>
        </a:fill>
      </a:tcStyle>
    </a:band1H>
    <a:band2H>
      <a:tcTxStyle/>
      <a:tcStyle>
        <a:tcBdr/>
      </a:tcStyle>
    </a:band2H>
    <a:band1V>
      <a:tcTxStyle/>
      <a:tcStyle>
        <a:tcBdr/>
        <a:fill>
          <a:solidFill>
            <a:srgbClr val="E6F2F8"/>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3F9FC"/>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6"/>
          </a:solidFill>
        </a:fill>
      </a:tcStyle>
    </a:firstRow>
    <a:neCell>
      <a:tcTxStyle/>
      <a:tcStyle>
        <a:tcBdr/>
      </a:tcStyle>
    </a:neCell>
    <a:nwCell>
      <a:tcTxStyle/>
      <a:tcStyle>
        <a:tcBdr/>
      </a:tcStyle>
    </a:nwCell>
  </a:tblStyle>
  <a:tblStyle styleId="{5A0DCD71-19BE-4E78-8C95-A8929F5F819B}"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76832BED-6F96-4D1D-B583-88831053AE8A}" styleName="Table_4">
    <a:wholeTbl>
      <a:tcTxStyle b="off" i="off">
        <a:font>
          <a:latin typeface="Arial"/>
          <a:ea typeface="Arial"/>
          <a:cs typeface="Arial"/>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12700" cap="flat" cmpd="sng">
              <a:solidFill>
                <a:schemeClr val="accent3"/>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3"/>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57" autoAdjust="0"/>
  </p:normalViewPr>
  <p:slideViewPr>
    <p:cSldViewPr snapToGrid="0">
      <p:cViewPr varScale="1">
        <p:scale>
          <a:sx n="82" d="100"/>
          <a:sy n="82" d="100"/>
        </p:scale>
        <p:origin x="16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 Morton" userId="0b81f43b-706d-49f1-bfbb-2481d0ff4d0f" providerId="ADAL" clId="{EA3DA340-2724-4B57-86C8-FD6BB68F6BB9}"/>
    <pc:docChg chg="custSel modSld">
      <pc:chgData name="Su Morton" userId="0b81f43b-706d-49f1-bfbb-2481d0ff4d0f" providerId="ADAL" clId="{EA3DA340-2724-4B57-86C8-FD6BB68F6BB9}" dt="2020-04-17T17:07:01.240" v="5737" actId="20577"/>
      <pc:docMkLst>
        <pc:docMk/>
      </pc:docMkLst>
      <pc:sldChg chg="modNotesTx">
        <pc:chgData name="Su Morton" userId="0b81f43b-706d-49f1-bfbb-2481d0ff4d0f" providerId="ADAL" clId="{EA3DA340-2724-4B57-86C8-FD6BB68F6BB9}" dt="2020-04-17T16:55:41.689" v="5477" actId="20577"/>
        <pc:sldMkLst>
          <pc:docMk/>
          <pc:sldMk cId="3894694504" sldId="265"/>
        </pc:sldMkLst>
      </pc:sldChg>
      <pc:sldChg chg="modNotesTx">
        <pc:chgData name="Su Morton" userId="0b81f43b-706d-49f1-bfbb-2481d0ff4d0f" providerId="ADAL" clId="{EA3DA340-2724-4B57-86C8-FD6BB68F6BB9}" dt="2020-04-17T13:45:05.726" v="229" actId="20577"/>
        <pc:sldMkLst>
          <pc:docMk/>
          <pc:sldMk cId="1547518577" sldId="374"/>
        </pc:sldMkLst>
      </pc:sldChg>
      <pc:sldChg chg="modNotesTx">
        <pc:chgData name="Su Morton" userId="0b81f43b-706d-49f1-bfbb-2481d0ff4d0f" providerId="ADAL" clId="{EA3DA340-2724-4B57-86C8-FD6BB68F6BB9}" dt="2020-04-17T13:45:26.977" v="254" actId="20577"/>
        <pc:sldMkLst>
          <pc:docMk/>
          <pc:sldMk cId="1724453072" sldId="375"/>
        </pc:sldMkLst>
      </pc:sldChg>
      <pc:sldChg chg="modNotesTx">
        <pc:chgData name="Su Morton" userId="0b81f43b-706d-49f1-bfbb-2481d0ff4d0f" providerId="ADAL" clId="{EA3DA340-2724-4B57-86C8-FD6BB68F6BB9}" dt="2020-04-17T13:50:01.251" v="351" actId="33524"/>
        <pc:sldMkLst>
          <pc:docMk/>
          <pc:sldMk cId="4271123874" sldId="376"/>
        </pc:sldMkLst>
      </pc:sldChg>
      <pc:sldChg chg="modNotesTx">
        <pc:chgData name="Su Morton" userId="0b81f43b-706d-49f1-bfbb-2481d0ff4d0f" providerId="ADAL" clId="{EA3DA340-2724-4B57-86C8-FD6BB68F6BB9}" dt="2020-04-17T15:37:47.724" v="1131" actId="20577"/>
        <pc:sldMkLst>
          <pc:docMk/>
          <pc:sldMk cId="2057294087" sldId="377"/>
        </pc:sldMkLst>
      </pc:sldChg>
      <pc:sldChg chg="modNotesTx">
        <pc:chgData name="Su Morton" userId="0b81f43b-706d-49f1-bfbb-2481d0ff4d0f" providerId="ADAL" clId="{EA3DA340-2724-4B57-86C8-FD6BB68F6BB9}" dt="2020-04-17T16:28:47.384" v="3211" actId="33524"/>
        <pc:sldMkLst>
          <pc:docMk/>
          <pc:sldMk cId="3965328257" sldId="378"/>
        </pc:sldMkLst>
      </pc:sldChg>
      <pc:sldChg chg="modNotesTx">
        <pc:chgData name="Su Morton" userId="0b81f43b-706d-49f1-bfbb-2481d0ff4d0f" providerId="ADAL" clId="{EA3DA340-2724-4B57-86C8-FD6BB68F6BB9}" dt="2020-04-17T16:29:59.306" v="3414" actId="20577"/>
        <pc:sldMkLst>
          <pc:docMk/>
          <pc:sldMk cId="1167429987" sldId="379"/>
        </pc:sldMkLst>
      </pc:sldChg>
      <pc:sldChg chg="modSp modNotesTx">
        <pc:chgData name="Su Morton" userId="0b81f43b-706d-49f1-bfbb-2481d0ff4d0f" providerId="ADAL" clId="{EA3DA340-2724-4B57-86C8-FD6BB68F6BB9}" dt="2020-04-17T16:30:59.632" v="3449" actId="20577"/>
        <pc:sldMkLst>
          <pc:docMk/>
          <pc:sldMk cId="366710743" sldId="380"/>
        </pc:sldMkLst>
        <pc:spChg chg="mod">
          <ac:chgData name="Su Morton" userId="0b81f43b-706d-49f1-bfbb-2481d0ff4d0f" providerId="ADAL" clId="{EA3DA340-2724-4B57-86C8-FD6BB68F6BB9}" dt="2020-04-17T16:30:42.106" v="3441" actId="20577"/>
          <ac:spMkLst>
            <pc:docMk/>
            <pc:sldMk cId="366710743" sldId="380"/>
            <ac:spMk id="20" creationId="{7D89408D-53F2-42B8-8AD8-E79C14104177}"/>
          </ac:spMkLst>
        </pc:spChg>
      </pc:sldChg>
      <pc:sldChg chg="modSp modNotesTx">
        <pc:chgData name="Su Morton" userId="0b81f43b-706d-49f1-bfbb-2481d0ff4d0f" providerId="ADAL" clId="{EA3DA340-2724-4B57-86C8-FD6BB68F6BB9}" dt="2020-04-17T16:31:37.800" v="3481" actId="14100"/>
        <pc:sldMkLst>
          <pc:docMk/>
          <pc:sldMk cId="4114986751" sldId="381"/>
        </pc:sldMkLst>
        <pc:spChg chg="mod">
          <ac:chgData name="Su Morton" userId="0b81f43b-706d-49f1-bfbb-2481d0ff4d0f" providerId="ADAL" clId="{EA3DA340-2724-4B57-86C8-FD6BB68F6BB9}" dt="2020-04-17T16:31:37.800" v="3481" actId="14100"/>
          <ac:spMkLst>
            <pc:docMk/>
            <pc:sldMk cId="4114986751" sldId="381"/>
            <ac:spMk id="4" creationId="{8306F624-D7A1-467A-8D8A-049081BBA16C}"/>
          </ac:spMkLst>
        </pc:spChg>
      </pc:sldChg>
      <pc:sldChg chg="modNotesTx">
        <pc:chgData name="Su Morton" userId="0b81f43b-706d-49f1-bfbb-2481d0ff4d0f" providerId="ADAL" clId="{EA3DA340-2724-4B57-86C8-FD6BB68F6BB9}" dt="2020-04-17T16:32:25.302" v="3724" actId="20577"/>
        <pc:sldMkLst>
          <pc:docMk/>
          <pc:sldMk cId="4152142182" sldId="382"/>
        </pc:sldMkLst>
      </pc:sldChg>
      <pc:sldChg chg="modNotesTx">
        <pc:chgData name="Su Morton" userId="0b81f43b-706d-49f1-bfbb-2481d0ff4d0f" providerId="ADAL" clId="{EA3DA340-2724-4B57-86C8-FD6BB68F6BB9}" dt="2020-04-17T16:39:20.042" v="3754" actId="20577"/>
        <pc:sldMkLst>
          <pc:docMk/>
          <pc:sldMk cId="173838300" sldId="383"/>
        </pc:sldMkLst>
      </pc:sldChg>
      <pc:sldChg chg="modNotesTx">
        <pc:chgData name="Su Morton" userId="0b81f43b-706d-49f1-bfbb-2481d0ff4d0f" providerId="ADAL" clId="{EA3DA340-2724-4B57-86C8-FD6BB68F6BB9}" dt="2020-04-17T16:43:14.882" v="4248" actId="20577"/>
        <pc:sldMkLst>
          <pc:docMk/>
          <pc:sldMk cId="2796945961" sldId="384"/>
        </pc:sldMkLst>
      </pc:sldChg>
      <pc:sldChg chg="modNotesTx">
        <pc:chgData name="Su Morton" userId="0b81f43b-706d-49f1-bfbb-2481d0ff4d0f" providerId="ADAL" clId="{EA3DA340-2724-4B57-86C8-FD6BB68F6BB9}" dt="2020-04-17T16:43:44.794" v="4388" actId="20577"/>
        <pc:sldMkLst>
          <pc:docMk/>
          <pc:sldMk cId="1117328894" sldId="385"/>
        </pc:sldMkLst>
      </pc:sldChg>
      <pc:sldChg chg="modNotesTx">
        <pc:chgData name="Su Morton" userId="0b81f43b-706d-49f1-bfbb-2481d0ff4d0f" providerId="ADAL" clId="{EA3DA340-2724-4B57-86C8-FD6BB68F6BB9}" dt="2020-04-17T15:41:07.246" v="1276" actId="20577"/>
        <pc:sldMkLst>
          <pc:docMk/>
          <pc:sldMk cId="228596171" sldId="386"/>
        </pc:sldMkLst>
      </pc:sldChg>
      <pc:sldChg chg="modNotesTx">
        <pc:chgData name="Su Morton" userId="0b81f43b-706d-49f1-bfbb-2481d0ff4d0f" providerId="ADAL" clId="{EA3DA340-2724-4B57-86C8-FD6BB68F6BB9}" dt="2020-04-17T15:57:37.756" v="2119" actId="20577"/>
        <pc:sldMkLst>
          <pc:docMk/>
          <pc:sldMk cId="1491442913" sldId="387"/>
        </pc:sldMkLst>
      </pc:sldChg>
      <pc:sldChg chg="modNotesTx">
        <pc:chgData name="Su Morton" userId="0b81f43b-706d-49f1-bfbb-2481d0ff4d0f" providerId="ADAL" clId="{EA3DA340-2724-4B57-86C8-FD6BB68F6BB9}" dt="2020-04-17T16:47:03.270" v="4733" actId="20577"/>
        <pc:sldMkLst>
          <pc:docMk/>
          <pc:sldMk cId="3103718064" sldId="388"/>
        </pc:sldMkLst>
      </pc:sldChg>
      <pc:sldChg chg="modNotesTx">
        <pc:chgData name="Su Morton" userId="0b81f43b-706d-49f1-bfbb-2481d0ff4d0f" providerId="ADAL" clId="{EA3DA340-2724-4B57-86C8-FD6BB68F6BB9}" dt="2020-04-17T16:48:08.394" v="4994" actId="20577"/>
        <pc:sldMkLst>
          <pc:docMk/>
          <pc:sldMk cId="4046859749" sldId="389"/>
        </pc:sldMkLst>
      </pc:sldChg>
      <pc:sldChg chg="modNotesTx">
        <pc:chgData name="Su Morton" userId="0b81f43b-706d-49f1-bfbb-2481d0ff4d0f" providerId="ADAL" clId="{EA3DA340-2724-4B57-86C8-FD6BB68F6BB9}" dt="2020-04-17T16:51:44.620" v="5095" actId="20577"/>
        <pc:sldMkLst>
          <pc:docMk/>
          <pc:sldMk cId="481978876" sldId="390"/>
        </pc:sldMkLst>
      </pc:sldChg>
      <pc:sldChg chg="modSp modNotesTx">
        <pc:chgData name="Su Morton" userId="0b81f43b-706d-49f1-bfbb-2481d0ff4d0f" providerId="ADAL" clId="{EA3DA340-2724-4B57-86C8-FD6BB68F6BB9}" dt="2020-04-17T17:01:07.583" v="5597" actId="20577"/>
        <pc:sldMkLst>
          <pc:docMk/>
          <pc:sldMk cId="3772420217" sldId="391"/>
        </pc:sldMkLst>
        <pc:spChg chg="mod">
          <ac:chgData name="Su Morton" userId="0b81f43b-706d-49f1-bfbb-2481d0ff4d0f" providerId="ADAL" clId="{EA3DA340-2724-4B57-86C8-FD6BB68F6BB9}" dt="2020-04-17T17:00:44.315" v="5517" actId="20577"/>
          <ac:spMkLst>
            <pc:docMk/>
            <pc:sldMk cId="3772420217" sldId="391"/>
            <ac:spMk id="20" creationId="{7D89408D-53F2-42B8-8AD8-E79C14104177}"/>
          </ac:spMkLst>
        </pc:spChg>
      </pc:sldChg>
      <pc:sldChg chg="modNotesTx">
        <pc:chgData name="Su Morton" userId="0b81f43b-706d-49f1-bfbb-2481d0ff4d0f" providerId="ADAL" clId="{EA3DA340-2724-4B57-86C8-FD6BB68F6BB9}" dt="2020-04-17T17:07:01.240" v="5737" actId="20577"/>
        <pc:sldMkLst>
          <pc:docMk/>
          <pc:sldMk cId="2496621850" sldId="394"/>
        </pc:sldMkLst>
      </pc:sldChg>
      <pc:sldChg chg="modSp modNotesTx">
        <pc:chgData name="Su Morton" userId="0b81f43b-706d-49f1-bfbb-2481d0ff4d0f" providerId="ADAL" clId="{EA3DA340-2724-4B57-86C8-FD6BB68F6BB9}" dt="2020-04-17T16:24:47.383" v="2759" actId="20577"/>
        <pc:sldMkLst>
          <pc:docMk/>
          <pc:sldMk cId="1739893104" sldId="395"/>
        </pc:sldMkLst>
        <pc:spChg chg="mod">
          <ac:chgData name="Su Morton" userId="0b81f43b-706d-49f1-bfbb-2481d0ff4d0f" providerId="ADAL" clId="{EA3DA340-2724-4B57-86C8-FD6BB68F6BB9}" dt="2020-04-17T16:19:31.527" v="2229" actId="20577"/>
          <ac:spMkLst>
            <pc:docMk/>
            <pc:sldMk cId="1739893104" sldId="395"/>
            <ac:spMk id="6" creationId="{F60F203B-45ED-475D-8EF9-8C1B2120167E}"/>
          </ac:spMkLst>
        </pc:spChg>
      </pc:sldChg>
      <pc:sldChg chg="modNotesTx">
        <pc:chgData name="Su Morton" userId="0b81f43b-706d-49f1-bfbb-2481d0ff4d0f" providerId="ADAL" clId="{EA3DA340-2724-4B57-86C8-FD6BB68F6BB9}" dt="2020-04-17T13:51:59.626" v="375" actId="15"/>
        <pc:sldMkLst>
          <pc:docMk/>
          <pc:sldMk cId="3687465826" sldId="396"/>
        </pc:sldMkLst>
      </pc:sldChg>
      <pc:sldChg chg="modNotesTx">
        <pc:chgData name="Su Morton" userId="0b81f43b-706d-49f1-bfbb-2481d0ff4d0f" providerId="ADAL" clId="{EA3DA340-2724-4B57-86C8-FD6BB68F6BB9}" dt="2020-04-17T14:26:19.444" v="628" actId="20577"/>
        <pc:sldMkLst>
          <pc:docMk/>
          <pc:sldMk cId="3324795210" sldId="397"/>
        </pc:sldMkLst>
      </pc:sldChg>
      <pc:sldChg chg="modNotesTx">
        <pc:chgData name="Su Morton" userId="0b81f43b-706d-49f1-bfbb-2481d0ff4d0f" providerId="ADAL" clId="{EA3DA340-2724-4B57-86C8-FD6BB68F6BB9}" dt="2020-04-17T15:11:15.073" v="978" actId="20577"/>
        <pc:sldMkLst>
          <pc:docMk/>
          <pc:sldMk cId="532931947" sldId="399"/>
        </pc:sldMkLst>
      </pc:sldChg>
    </pc:docChg>
  </pc:docChgLst>
  <pc:docChgLst>
    <pc:chgData name="Weiss, Kimberly" userId="236e9812-cc8b-464a-906a-7b537f3455ee" providerId="ADAL" clId="{97130D09-9349-4AB6-B549-F46AD12544A0}"/>
    <pc:docChg chg="undo modSld">
      <pc:chgData name="Weiss, Kimberly" userId="236e9812-cc8b-464a-906a-7b537f3455ee" providerId="ADAL" clId="{97130D09-9349-4AB6-B549-F46AD12544A0}" dt="2020-04-20T18:55:14.426" v="162" actId="404"/>
      <pc:docMkLst>
        <pc:docMk/>
      </pc:docMkLst>
      <pc:sldChg chg="modSp">
        <pc:chgData name="Weiss, Kimberly" userId="236e9812-cc8b-464a-906a-7b537f3455ee" providerId="ADAL" clId="{97130D09-9349-4AB6-B549-F46AD12544A0}" dt="2020-04-20T18:53:15.310" v="151" actId="20577"/>
        <pc:sldMkLst>
          <pc:docMk/>
          <pc:sldMk cId="3894694504" sldId="265"/>
        </pc:sldMkLst>
        <pc:spChg chg="mod">
          <ac:chgData name="Weiss, Kimberly" userId="236e9812-cc8b-464a-906a-7b537f3455ee" providerId="ADAL" clId="{97130D09-9349-4AB6-B549-F46AD12544A0}" dt="2020-04-20T18:53:15.310" v="151" actId="20577"/>
          <ac:spMkLst>
            <pc:docMk/>
            <pc:sldMk cId="3894694504" sldId="265"/>
            <ac:spMk id="3" creationId="{375696F5-E7FD-4A31-9C94-ECD045545E6B}"/>
          </ac:spMkLst>
        </pc:spChg>
      </pc:sldChg>
      <pc:sldChg chg="modSp modNotesTx">
        <pc:chgData name="Weiss, Kimberly" userId="236e9812-cc8b-464a-906a-7b537f3455ee" providerId="ADAL" clId="{97130D09-9349-4AB6-B549-F46AD12544A0}" dt="2020-04-20T18:37:54.615" v="9" actId="20577"/>
        <pc:sldMkLst>
          <pc:docMk/>
          <pc:sldMk cId="4271123874" sldId="376"/>
        </pc:sldMkLst>
        <pc:spChg chg="ord">
          <ac:chgData name="Weiss, Kimberly" userId="236e9812-cc8b-464a-906a-7b537f3455ee" providerId="ADAL" clId="{97130D09-9349-4AB6-B549-F46AD12544A0}" dt="2020-04-20T18:37:33.132" v="2" actId="167"/>
          <ac:spMkLst>
            <pc:docMk/>
            <pc:sldMk cId="4271123874" sldId="376"/>
            <ac:spMk id="6" creationId="{F60F203B-45ED-475D-8EF9-8C1B2120167E}"/>
          </ac:spMkLst>
        </pc:spChg>
        <pc:spChg chg="mod">
          <ac:chgData name="Weiss, Kimberly" userId="236e9812-cc8b-464a-906a-7b537f3455ee" providerId="ADAL" clId="{97130D09-9349-4AB6-B549-F46AD12544A0}" dt="2020-04-20T18:37:54.615" v="9" actId="20577"/>
          <ac:spMkLst>
            <pc:docMk/>
            <pc:sldMk cId="4271123874" sldId="376"/>
            <ac:spMk id="20" creationId="{CA0B816A-0823-440D-A232-60F5C1BE5172}"/>
          </ac:spMkLst>
        </pc:spChg>
        <pc:spChg chg="mod">
          <ac:chgData name="Weiss, Kimberly" userId="236e9812-cc8b-464a-906a-7b537f3455ee" providerId="ADAL" clId="{97130D09-9349-4AB6-B549-F46AD12544A0}" dt="2020-04-20T18:37:46.215" v="8" actId="6549"/>
          <ac:spMkLst>
            <pc:docMk/>
            <pc:sldMk cId="4271123874" sldId="376"/>
            <ac:spMk id="21" creationId="{A1BFE93E-5587-4854-89AE-82BBF63E5424}"/>
          </ac:spMkLst>
        </pc:spChg>
      </pc:sldChg>
      <pc:sldChg chg="modNotesTx">
        <pc:chgData name="Weiss, Kimberly" userId="236e9812-cc8b-464a-906a-7b537f3455ee" providerId="ADAL" clId="{97130D09-9349-4AB6-B549-F46AD12544A0}" dt="2020-04-20T18:48:50.607" v="143" actId="20577"/>
        <pc:sldMkLst>
          <pc:docMk/>
          <pc:sldMk cId="3965328257" sldId="378"/>
        </pc:sldMkLst>
      </pc:sldChg>
      <pc:sldChg chg="modSp">
        <pc:chgData name="Weiss, Kimberly" userId="236e9812-cc8b-464a-906a-7b537f3455ee" providerId="ADAL" clId="{97130D09-9349-4AB6-B549-F46AD12544A0}" dt="2020-04-20T18:49:30.060" v="144" actId="20577"/>
        <pc:sldMkLst>
          <pc:docMk/>
          <pc:sldMk cId="366710743" sldId="380"/>
        </pc:sldMkLst>
        <pc:spChg chg="mod">
          <ac:chgData name="Weiss, Kimberly" userId="236e9812-cc8b-464a-906a-7b537f3455ee" providerId="ADAL" clId="{97130D09-9349-4AB6-B549-F46AD12544A0}" dt="2020-04-20T18:49:30.060" v="144" actId="20577"/>
          <ac:spMkLst>
            <pc:docMk/>
            <pc:sldMk cId="366710743" sldId="380"/>
            <ac:spMk id="20" creationId="{7D89408D-53F2-42B8-8AD8-E79C14104177}"/>
          </ac:spMkLst>
        </pc:spChg>
      </pc:sldChg>
      <pc:sldChg chg="modSp">
        <pc:chgData name="Weiss, Kimberly" userId="236e9812-cc8b-464a-906a-7b537f3455ee" providerId="ADAL" clId="{97130D09-9349-4AB6-B549-F46AD12544A0}" dt="2020-04-20T18:51:00.704" v="147" actId="20577"/>
        <pc:sldMkLst>
          <pc:docMk/>
          <pc:sldMk cId="2796945961" sldId="384"/>
        </pc:sldMkLst>
        <pc:spChg chg="mod">
          <ac:chgData name="Weiss, Kimberly" userId="236e9812-cc8b-464a-906a-7b537f3455ee" providerId="ADAL" clId="{97130D09-9349-4AB6-B549-F46AD12544A0}" dt="2020-04-20T18:51:00.704" v="147" actId="20577"/>
          <ac:spMkLst>
            <pc:docMk/>
            <pc:sldMk cId="2796945961" sldId="384"/>
            <ac:spMk id="20" creationId="{7D89408D-53F2-42B8-8AD8-E79C14104177}"/>
          </ac:spMkLst>
        </pc:spChg>
      </pc:sldChg>
      <pc:sldChg chg="modNotesTx">
        <pc:chgData name="Weiss, Kimberly" userId="236e9812-cc8b-464a-906a-7b537f3455ee" providerId="ADAL" clId="{97130D09-9349-4AB6-B549-F46AD12544A0}" dt="2020-04-20T18:43:16.281" v="47" actId="20577"/>
        <pc:sldMkLst>
          <pc:docMk/>
          <pc:sldMk cId="1491442913" sldId="387"/>
        </pc:sldMkLst>
      </pc:sldChg>
      <pc:sldChg chg="modSp">
        <pc:chgData name="Weiss, Kimberly" userId="236e9812-cc8b-464a-906a-7b537f3455ee" providerId="ADAL" clId="{97130D09-9349-4AB6-B549-F46AD12544A0}" dt="2020-04-20T18:52:09.431" v="148" actId="1076"/>
        <pc:sldMkLst>
          <pc:docMk/>
          <pc:sldMk cId="3103718064" sldId="388"/>
        </pc:sldMkLst>
        <pc:spChg chg="mod">
          <ac:chgData name="Weiss, Kimberly" userId="236e9812-cc8b-464a-906a-7b537f3455ee" providerId="ADAL" clId="{97130D09-9349-4AB6-B549-F46AD12544A0}" dt="2020-04-20T18:52:09.431" v="148" actId="1076"/>
          <ac:spMkLst>
            <pc:docMk/>
            <pc:sldMk cId="3103718064" sldId="388"/>
            <ac:spMk id="7" creationId="{D8E33615-AA3E-46D4-90A2-A1D935E73328}"/>
          </ac:spMkLst>
        </pc:spChg>
      </pc:sldChg>
      <pc:sldChg chg="modSp">
        <pc:chgData name="Weiss, Kimberly" userId="236e9812-cc8b-464a-906a-7b537f3455ee" providerId="ADAL" clId="{97130D09-9349-4AB6-B549-F46AD12544A0}" dt="2020-04-20T18:52:41.472" v="150" actId="20577"/>
        <pc:sldMkLst>
          <pc:docMk/>
          <pc:sldMk cId="4046859749" sldId="389"/>
        </pc:sldMkLst>
        <pc:spChg chg="mod">
          <ac:chgData name="Weiss, Kimberly" userId="236e9812-cc8b-464a-906a-7b537f3455ee" providerId="ADAL" clId="{97130D09-9349-4AB6-B549-F46AD12544A0}" dt="2020-04-20T18:52:41.472" v="150" actId="20577"/>
          <ac:spMkLst>
            <pc:docMk/>
            <pc:sldMk cId="4046859749" sldId="389"/>
            <ac:spMk id="4" creationId="{8306F624-D7A1-467A-8D8A-049081BBA16C}"/>
          </ac:spMkLst>
        </pc:spChg>
      </pc:sldChg>
      <pc:sldChg chg="modSp">
        <pc:chgData name="Weiss, Kimberly" userId="236e9812-cc8b-464a-906a-7b537f3455ee" providerId="ADAL" clId="{97130D09-9349-4AB6-B549-F46AD12544A0}" dt="2020-04-20T18:54:51.487" v="159" actId="20577"/>
        <pc:sldMkLst>
          <pc:docMk/>
          <pc:sldMk cId="3772420217" sldId="391"/>
        </pc:sldMkLst>
        <pc:spChg chg="mod">
          <ac:chgData name="Weiss, Kimberly" userId="236e9812-cc8b-464a-906a-7b537f3455ee" providerId="ADAL" clId="{97130D09-9349-4AB6-B549-F46AD12544A0}" dt="2020-04-20T18:53:38.811" v="152" actId="20577"/>
          <ac:spMkLst>
            <pc:docMk/>
            <pc:sldMk cId="3772420217" sldId="391"/>
            <ac:spMk id="6" creationId="{F60F203B-45ED-475D-8EF9-8C1B2120167E}"/>
          </ac:spMkLst>
        </pc:spChg>
        <pc:spChg chg="mod">
          <ac:chgData name="Weiss, Kimberly" userId="236e9812-cc8b-464a-906a-7b537f3455ee" providerId="ADAL" clId="{97130D09-9349-4AB6-B549-F46AD12544A0}" dt="2020-04-20T18:54:51.487" v="159" actId="20577"/>
          <ac:spMkLst>
            <pc:docMk/>
            <pc:sldMk cId="3772420217" sldId="391"/>
            <ac:spMk id="21" creationId="{C13A8422-3FBD-4992-9851-F8A27FE6A205}"/>
          </ac:spMkLst>
        </pc:spChg>
      </pc:sldChg>
      <pc:sldChg chg="modSp">
        <pc:chgData name="Weiss, Kimberly" userId="236e9812-cc8b-464a-906a-7b537f3455ee" providerId="ADAL" clId="{97130D09-9349-4AB6-B549-F46AD12544A0}" dt="2020-04-20T18:55:14.426" v="162" actId="404"/>
        <pc:sldMkLst>
          <pc:docMk/>
          <pc:sldMk cId="2496621850" sldId="394"/>
        </pc:sldMkLst>
        <pc:spChg chg="mod">
          <ac:chgData name="Weiss, Kimberly" userId="236e9812-cc8b-464a-906a-7b537f3455ee" providerId="ADAL" clId="{97130D09-9349-4AB6-B549-F46AD12544A0}" dt="2020-04-20T18:53:57.986" v="153" actId="6549"/>
          <ac:spMkLst>
            <pc:docMk/>
            <pc:sldMk cId="2496621850" sldId="394"/>
            <ac:spMk id="20" creationId="{7D89408D-53F2-42B8-8AD8-E79C14104177}"/>
          </ac:spMkLst>
        </pc:spChg>
        <pc:spChg chg="mod">
          <ac:chgData name="Weiss, Kimberly" userId="236e9812-cc8b-464a-906a-7b537f3455ee" providerId="ADAL" clId="{97130D09-9349-4AB6-B549-F46AD12544A0}" dt="2020-04-20T18:55:14.426" v="162" actId="404"/>
          <ac:spMkLst>
            <pc:docMk/>
            <pc:sldMk cId="2496621850" sldId="394"/>
            <ac:spMk id="25" creationId="{008E0A35-A9F6-4219-AA2E-173BCC4C6525}"/>
          </ac:spMkLst>
        </pc:spChg>
        <pc:spChg chg="mod">
          <ac:chgData name="Weiss, Kimberly" userId="236e9812-cc8b-464a-906a-7b537f3455ee" providerId="ADAL" clId="{97130D09-9349-4AB6-B549-F46AD12544A0}" dt="2020-04-20T18:54:06.374" v="156" actId="6549"/>
          <ac:spMkLst>
            <pc:docMk/>
            <pc:sldMk cId="2496621850" sldId="394"/>
            <ac:spMk id="26" creationId="{C99E2436-6722-4CB6-B30F-AED5139530E9}"/>
          </ac:spMkLst>
        </pc:spChg>
      </pc:sldChg>
      <pc:sldChg chg="modSp modNotesTx">
        <pc:chgData name="Weiss, Kimberly" userId="236e9812-cc8b-464a-906a-7b537f3455ee" providerId="ADAL" clId="{97130D09-9349-4AB6-B549-F46AD12544A0}" dt="2020-04-20T18:47:42.514" v="126" actId="20577"/>
        <pc:sldMkLst>
          <pc:docMk/>
          <pc:sldMk cId="1739893104" sldId="395"/>
        </pc:sldMkLst>
        <pc:spChg chg="mod">
          <ac:chgData name="Weiss, Kimberly" userId="236e9812-cc8b-464a-906a-7b537f3455ee" providerId="ADAL" clId="{97130D09-9349-4AB6-B549-F46AD12544A0}" dt="2020-04-20T18:47:37.160" v="124" actId="20577"/>
          <ac:spMkLst>
            <pc:docMk/>
            <pc:sldMk cId="1739893104" sldId="395"/>
            <ac:spMk id="3" creationId="{1CB21280-11D9-4FB6-A95B-1FDD47E6590B}"/>
          </ac:spMkLst>
        </pc:spChg>
        <pc:spChg chg="mod">
          <ac:chgData name="Weiss, Kimberly" userId="236e9812-cc8b-464a-906a-7b537f3455ee" providerId="ADAL" clId="{97130D09-9349-4AB6-B549-F46AD12544A0}" dt="2020-04-20T18:43:41.010" v="50" actId="20577"/>
          <ac:spMkLst>
            <pc:docMk/>
            <pc:sldMk cId="1739893104" sldId="395"/>
            <ac:spMk id="6" creationId="{F60F203B-45ED-475D-8EF9-8C1B2120167E}"/>
          </ac:spMkLst>
        </pc:spChg>
      </pc:sldChg>
      <pc:sldChg chg="modNotesTx">
        <pc:chgData name="Weiss, Kimberly" userId="236e9812-cc8b-464a-906a-7b537f3455ee" providerId="ADAL" clId="{97130D09-9349-4AB6-B549-F46AD12544A0}" dt="2020-04-20T18:38:32.366" v="17" actId="20577"/>
        <pc:sldMkLst>
          <pc:docMk/>
          <pc:sldMk cId="3687465826" sldId="396"/>
        </pc:sldMkLst>
      </pc:sldChg>
      <pc:sldChg chg="modSp modNotesTx">
        <pc:chgData name="Weiss, Kimberly" userId="236e9812-cc8b-464a-906a-7b537f3455ee" providerId="ADAL" clId="{97130D09-9349-4AB6-B549-F46AD12544A0}" dt="2020-04-20T18:40:31.070" v="29" actId="20577"/>
        <pc:sldMkLst>
          <pc:docMk/>
          <pc:sldMk cId="3324795210" sldId="397"/>
        </pc:sldMkLst>
        <pc:spChg chg="mod">
          <ac:chgData name="Weiss, Kimberly" userId="236e9812-cc8b-464a-906a-7b537f3455ee" providerId="ADAL" clId="{97130D09-9349-4AB6-B549-F46AD12544A0}" dt="2020-04-20T18:39:37.141" v="18"/>
          <ac:spMkLst>
            <pc:docMk/>
            <pc:sldMk cId="3324795210" sldId="397"/>
            <ac:spMk id="25" creationId="{137C03AE-FC09-4388-8C49-131B7A1EFD45}"/>
          </ac:spMkLst>
        </pc:spChg>
        <pc:spChg chg="mod">
          <ac:chgData name="Weiss, Kimberly" userId="236e9812-cc8b-464a-906a-7b537f3455ee" providerId="ADAL" clId="{97130D09-9349-4AB6-B549-F46AD12544A0}" dt="2020-04-20T18:39:42.986" v="19"/>
          <ac:spMkLst>
            <pc:docMk/>
            <pc:sldMk cId="3324795210" sldId="397"/>
            <ac:spMk id="26" creationId="{81EA98CE-4D09-4665-8B8A-1DF3058A24FB}"/>
          </ac:spMkLst>
        </pc:spChg>
      </pc:sldChg>
      <pc:sldChg chg="modSp modNotesTx">
        <pc:chgData name="Weiss, Kimberly" userId="236e9812-cc8b-464a-906a-7b537f3455ee" providerId="ADAL" clId="{97130D09-9349-4AB6-B549-F46AD12544A0}" dt="2020-04-20T18:42:23.721" v="46" actId="20577"/>
        <pc:sldMkLst>
          <pc:docMk/>
          <pc:sldMk cId="532931947" sldId="399"/>
        </pc:sldMkLst>
        <pc:spChg chg="mod">
          <ac:chgData name="Weiss, Kimberly" userId="236e9812-cc8b-464a-906a-7b537f3455ee" providerId="ADAL" clId="{97130D09-9349-4AB6-B549-F46AD12544A0}" dt="2020-04-20T18:41:42.503" v="34"/>
          <ac:spMkLst>
            <pc:docMk/>
            <pc:sldMk cId="532931947" sldId="399"/>
            <ac:spMk id="27" creationId="{A923AD50-8FA1-4AFA-981A-7E6F20482609}"/>
          </ac:spMkLst>
        </pc:spChg>
        <pc:spChg chg="mod">
          <ac:chgData name="Weiss, Kimberly" userId="236e9812-cc8b-464a-906a-7b537f3455ee" providerId="ADAL" clId="{97130D09-9349-4AB6-B549-F46AD12544A0}" dt="2020-04-20T18:41:49.016" v="35"/>
          <ac:spMkLst>
            <pc:docMk/>
            <pc:sldMk cId="532931947" sldId="399"/>
            <ac:spMk id="28" creationId="{874C6904-86CF-4C9E-98C4-86847AD24300}"/>
          </ac:spMkLst>
        </pc:spChg>
        <pc:spChg chg="mod">
          <ac:chgData name="Weiss, Kimberly" userId="236e9812-cc8b-464a-906a-7b537f3455ee" providerId="ADAL" clId="{97130D09-9349-4AB6-B549-F46AD12544A0}" dt="2020-04-20T18:41:59.352" v="37"/>
          <ac:spMkLst>
            <pc:docMk/>
            <pc:sldMk cId="532931947" sldId="399"/>
            <ac:spMk id="29" creationId="{83E2613E-EB10-46B0-9C2A-8056C8983299}"/>
          </ac:spMkLst>
        </pc:spChg>
        <pc:spChg chg="mod">
          <ac:chgData name="Weiss, Kimberly" userId="236e9812-cc8b-464a-906a-7b537f3455ee" providerId="ADAL" clId="{97130D09-9349-4AB6-B549-F46AD12544A0}" dt="2020-04-20T18:41:35.750" v="33" actId="20577"/>
          <ac:spMkLst>
            <pc:docMk/>
            <pc:sldMk cId="532931947" sldId="399"/>
            <ac:spMk id="31" creationId="{28A9E356-0163-46C8-8026-B7193D85CFEA}"/>
          </ac:spMkLst>
        </pc:spChg>
        <pc:spChg chg="mod">
          <ac:chgData name="Weiss, Kimberly" userId="236e9812-cc8b-464a-906a-7b537f3455ee" providerId="ADAL" clId="{97130D09-9349-4AB6-B549-F46AD12544A0}" dt="2020-04-20T18:41:54.357" v="36"/>
          <ac:spMkLst>
            <pc:docMk/>
            <pc:sldMk cId="532931947" sldId="399"/>
            <ac:spMk id="33" creationId="{5BF0E56F-871C-4C3E-9510-FD7F025A93CF}"/>
          </ac:spMkLst>
        </pc:spChg>
      </pc:sldChg>
    </pc:docChg>
  </pc:docChgLst>
  <pc:docChgLst>
    <pc:chgData name="Su Morton" userId="0b81f43b-706d-49f1-bfbb-2481d0ff4d0f" providerId="ADAL" clId="{236283C7-0EEB-4415-AD25-3DB11692A12F}"/>
    <pc:docChg chg="delSld">
      <pc:chgData name="Su Morton" userId="0b81f43b-706d-49f1-bfbb-2481d0ff4d0f" providerId="ADAL" clId="{236283C7-0EEB-4415-AD25-3DB11692A12F}" dt="2020-03-25T20:22:16.419" v="0" actId="2696"/>
      <pc:docMkLst>
        <pc:docMk/>
      </pc:docMkLst>
      <pc:sldChg chg="del">
        <pc:chgData name="Su Morton" userId="0b81f43b-706d-49f1-bfbb-2481d0ff4d0f" providerId="ADAL" clId="{236283C7-0EEB-4415-AD25-3DB11692A12F}" dt="2020-03-25T20:22:16.419" v="0" actId="2696"/>
        <pc:sldMkLst>
          <pc:docMk/>
          <pc:sldMk cId="1447851168" sldId="3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nvestopedia.com/terms/f/federalreservesystem.asp"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investopedia.com/terms/c/centralbank.asp#ixzz5GSAqJr67" TargetMode="External"/><Relationship Id="rId4" Type="http://schemas.openxmlformats.org/officeDocument/2006/relationships/hyperlink" Target="https://www.investopedia.com/terms/f/1913-federal-reserve-act.asp"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2399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pPr>
            <a:r>
              <a:rPr lang="en-US" b="1" dirty="0"/>
              <a:t>Trainer/Trainee Notes</a:t>
            </a:r>
          </a:p>
          <a:p>
            <a:pPr marL="0" indent="0">
              <a:spcBef>
                <a:spcPts val="0"/>
              </a:spcBef>
            </a:pPr>
            <a:r>
              <a:rPr lang="en-US" b="0" dirty="0"/>
              <a:t>When you have banks using fractional reserve banking central banks such as the FED can change interest rates to impact the rate of inflation.   When interest rates are low the economy tends to grow.   This is because more people are able to borrow more money – therefore they have more money to spend causing the economy to grow and inflation to increase.   </a:t>
            </a:r>
          </a:p>
          <a:p>
            <a:pPr marL="0" indent="0">
              <a:spcBef>
                <a:spcPts val="0"/>
              </a:spcBef>
            </a:pPr>
            <a:r>
              <a:rPr lang="en-US" b="0" dirty="0"/>
              <a:t>In the US, the Federal open market committee (FOMC) meet 8 times a year to review the current financial conditions and assess whether they should change interest rates.  This is done to meet target employment rates, stable prices and economic growth.   This will always cause a flurry of trading activity after one of these announcements.      </a:t>
            </a:r>
          </a:p>
          <a:p>
            <a:pPr marL="0" indent="0">
              <a:spcBef>
                <a:spcPts val="0"/>
              </a:spcBef>
            </a:pPr>
            <a:endParaRPr lang="en-US" b="0" dirty="0"/>
          </a:p>
          <a:p>
            <a:pPr marL="0" indent="0">
              <a:spcBef>
                <a:spcPts val="0"/>
              </a:spcBef>
            </a:pPr>
            <a:r>
              <a:rPr lang="en-US" b="1" dirty="0"/>
              <a:t>Central Banks </a:t>
            </a:r>
            <a:r>
              <a:rPr lang="en-US" dirty="0"/>
              <a:t>= Banks for the Banks and State/Government</a:t>
            </a:r>
          </a:p>
          <a:p>
            <a:pPr marL="270927" indent="-262460">
              <a:buChar char="•"/>
            </a:pPr>
            <a:r>
              <a:rPr lang="en-US" dirty="0"/>
              <a:t>Bank of England</a:t>
            </a:r>
          </a:p>
          <a:p>
            <a:pPr marL="270927" indent="-262460">
              <a:buChar char="•"/>
            </a:pPr>
            <a:r>
              <a:rPr lang="en-US" dirty="0"/>
              <a:t>Federal Reserve System</a:t>
            </a:r>
          </a:p>
          <a:p>
            <a:pPr marL="270927" indent="-262460">
              <a:buChar char="•"/>
            </a:pPr>
            <a:r>
              <a:rPr lang="en-US" dirty="0"/>
              <a:t>Bank of Canada</a:t>
            </a:r>
          </a:p>
          <a:p>
            <a:pPr marL="270927" indent="-262460">
              <a:buChar char="•"/>
            </a:pPr>
            <a:r>
              <a:rPr lang="en-US" dirty="0"/>
              <a:t>European Central Bank</a:t>
            </a:r>
          </a:p>
          <a:p>
            <a:pPr marL="270927" indent="-262460">
              <a:buChar char="•"/>
            </a:pPr>
            <a:r>
              <a:rPr lang="en-US" dirty="0"/>
              <a:t>Hong Kong Monetary Authority</a:t>
            </a:r>
          </a:p>
          <a:p>
            <a:pPr marL="0" indent="0">
              <a:buFontTx/>
              <a:buNone/>
            </a:pPr>
            <a:endParaRPr lang="en-US" dirty="0"/>
          </a:p>
          <a:p>
            <a:pPr marL="0" indent="0">
              <a:lnSpc>
                <a:spcPct val="100000"/>
              </a:lnSpc>
              <a:spcBef>
                <a:spcPts val="0"/>
              </a:spcBef>
              <a:buClr>
                <a:schemeClr val="dk1"/>
              </a:buClr>
            </a:pPr>
            <a:r>
              <a:rPr lang="en-US" b="1" dirty="0"/>
              <a:t>Functions</a:t>
            </a:r>
            <a:endParaRPr lang="en-US" sz="1050" dirty="0"/>
          </a:p>
          <a:p>
            <a:pPr marL="270927" indent="-262460">
              <a:buFont typeface="Arial"/>
              <a:buChar char="•"/>
            </a:pPr>
            <a:r>
              <a:rPr lang="en-US" dirty="0"/>
              <a:t>Holds Bank fractional reserves </a:t>
            </a:r>
            <a:endParaRPr lang="en-US" sz="1050" dirty="0"/>
          </a:p>
          <a:p>
            <a:pPr marL="270927" indent="-262460">
              <a:buFont typeface="Arial"/>
              <a:buChar char="•"/>
            </a:pPr>
            <a:r>
              <a:rPr lang="en-US" dirty="0"/>
              <a:t>Banking services for the State and other Central Banks</a:t>
            </a:r>
            <a:endParaRPr lang="en-US" sz="1050" dirty="0"/>
          </a:p>
          <a:p>
            <a:pPr marL="270927" indent="-262460">
              <a:buFont typeface="Arial"/>
              <a:buChar char="•"/>
            </a:pPr>
            <a:r>
              <a:rPr lang="en-US" dirty="0"/>
              <a:t>Bank Supervision</a:t>
            </a:r>
            <a:endParaRPr lang="en-US" sz="1050" dirty="0"/>
          </a:p>
          <a:p>
            <a:pPr marL="270927" indent="-262460">
              <a:buFont typeface="Arial"/>
              <a:buChar char="•"/>
            </a:pPr>
            <a:r>
              <a:rPr lang="en-US" dirty="0"/>
              <a:t>Lender of Last Resort</a:t>
            </a:r>
            <a:endParaRPr lang="en-US" sz="1050" dirty="0"/>
          </a:p>
          <a:p>
            <a:pPr marL="270927" indent="-262460">
              <a:buFont typeface="Arial"/>
              <a:buChar char="•"/>
            </a:pPr>
            <a:r>
              <a:rPr lang="en-US" dirty="0"/>
              <a:t>Money supply</a:t>
            </a:r>
            <a:endParaRPr lang="en-US" sz="1050" dirty="0"/>
          </a:p>
          <a:p>
            <a:pPr marL="270927" indent="-262460">
              <a:buFont typeface="Arial"/>
              <a:buChar char="•"/>
            </a:pPr>
            <a:r>
              <a:rPr lang="en-US" dirty="0"/>
              <a:t>Monetary policy/Setting Interest Rates</a:t>
            </a:r>
            <a:endParaRPr lang="en-US" sz="1050" dirty="0"/>
          </a:p>
          <a:p>
            <a:pPr marL="237061" indent="-101597">
              <a:lnSpc>
                <a:spcPct val="100000"/>
              </a:lnSpc>
              <a:buClr>
                <a:schemeClr val="dk1"/>
              </a:buCl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605729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a:t>Trainer/Trainee notes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Quantitative easing was first used in the UK in 2009.  It is considered a form of extraordinary monetary policy used by central banks to spur economic activity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federal reserve announced a $700+ billion QE program on March 15, 2020 to help the US economy amid COVID-19.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News articles in the past suggested that Canada may try quantitative easing since oil prices were falling so significantly and interest rates are already very low</a:t>
            </a:r>
          </a:p>
          <a:p>
            <a:pPr marL="0" lvl="0" indent="0" algn="l" rtl="0">
              <a:spcBef>
                <a:spcPts val="0"/>
              </a:spcBef>
              <a:spcAft>
                <a:spcPts val="0"/>
              </a:spcAft>
              <a:buNone/>
            </a:pPr>
            <a:r>
              <a:rPr lang="en-US" dirty="0"/>
              <a:t>https://www.bloomberg.com/news/articles/2016-01-19/meet-four-guys-betting-canada-is-due-for-quantitative-easing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can be drawbacks to quantitative easing – if money supply is increased, it can increase inflation.   It can also devalue the domestic currency, which will in turn have impact for importing goods.  </a:t>
            </a:r>
          </a:p>
          <a:p>
            <a:pPr marL="0" lvl="0" indent="0" algn="l" rtl="0">
              <a:spcBef>
                <a:spcPts val="0"/>
              </a:spcBef>
              <a:spcAft>
                <a:spcPts val="0"/>
              </a:spcAft>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2355596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Trainer/Trainee Notes </a:t>
            </a:r>
          </a:p>
          <a:p>
            <a:pPr marL="0" indent="0">
              <a:buFontTx/>
              <a:buNone/>
            </a:pPr>
            <a:r>
              <a:rPr lang="en-US" b="0" dirty="0"/>
              <a:t>When looking at cash management services, think about big global companies such as Amazon or Apple.  If they need to pay their various developers or marketplace sellers who are located all across the world, they will need a good money system to do that.  The global reach of a corporate bank is very important for them to retain clients such as Amazon and Apple.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9591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Trainer Notes</a:t>
            </a:r>
          </a:p>
          <a:p>
            <a:pPr marL="0" indent="0">
              <a:buFontTx/>
              <a:buNone/>
            </a:pPr>
            <a:r>
              <a:rPr lang="en-US" dirty="0"/>
              <a:t>Brainstorm: What is a liquid asset?  </a:t>
            </a:r>
          </a:p>
          <a:p>
            <a:pPr marL="0" indent="0">
              <a:buFontTx/>
              <a:buNone/>
            </a:pPr>
            <a:endParaRPr lang="en-US" dirty="0"/>
          </a:p>
          <a:p>
            <a:pPr marL="0" indent="0">
              <a:buFontTx/>
              <a:buNone/>
            </a:pPr>
            <a:r>
              <a:rPr lang="en-US" b="1" dirty="0"/>
              <a:t>Trainee Notes</a:t>
            </a:r>
          </a:p>
          <a:p>
            <a:pPr marL="0" indent="0">
              <a:buFontTx/>
              <a:buNone/>
            </a:pPr>
            <a:r>
              <a:rPr lang="en-US" dirty="0"/>
              <a:t>A liquid asset is something you can convert into cash within a short amount of time – e.g., cash or shares, etc.  Selling property for example is not a liquid asset as it will take some time to release the cash.   </a:t>
            </a:r>
          </a:p>
          <a:p>
            <a:pPr marL="0" indent="0">
              <a:buFontTx/>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458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Trainer/Trainee Notes</a:t>
            </a:r>
          </a:p>
          <a:p>
            <a:pPr marL="0" indent="0">
              <a:buFontTx/>
              <a:buNone/>
            </a:pPr>
            <a:r>
              <a:rPr lang="en-US" dirty="0"/>
              <a:t>Institutional investors are investing money on behalf of their members.    </a:t>
            </a:r>
          </a:p>
          <a:p>
            <a:pPr marL="0" indent="0">
              <a:buFontTx/>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442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t>Trainer/Trainee notes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After the Great Depression in America in the 1930s, banks had to either be commercial (corporate banks) or investment banks.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they were investment banks, they couldn’t take deposits, but they could operate in market related activities.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they were corporate banks, they could take deposits but were restricted from market activities. (Glass-Steagall Act 1933, which was repealed in 1999)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Image source: https://markets.ft.com/data/league-tables/tables-and-trends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15</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5295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Trainer/Trainee notes</a:t>
            </a:r>
          </a:p>
          <a:p>
            <a:pPr marL="0" indent="0">
              <a:buFontTx/>
              <a:buNone/>
            </a:pPr>
            <a:r>
              <a:rPr lang="en-US" b="0" dirty="0"/>
              <a:t>Research is considered a great selling point of a bank – being able to offer this to clients is an added bonus and could attract a client to do business with you over another bank offering similar services.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9927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a:t>Trainer/Trainee notes </a:t>
            </a:r>
          </a:p>
          <a:p>
            <a:pPr marL="0" lvl="0" indent="0" algn="l" rtl="0">
              <a:spcBef>
                <a:spcPts val="0"/>
              </a:spcBef>
              <a:spcAft>
                <a:spcPts val="0"/>
              </a:spcAft>
              <a:buNone/>
            </a:pPr>
            <a:r>
              <a:rPr lang="en-US" dirty="0"/>
              <a:t>Syndicate Loans – a group of people supporting a single loan –i.e. banks, hedge funds, pension funds (spreads risk for lenders and allows them to take part in an investment opportunity that would be too big for them on their own)</a:t>
            </a:r>
          </a:p>
          <a:p>
            <a:pPr marL="0" lvl="0" indent="0" algn="l" rtl="0">
              <a:spcBef>
                <a:spcPts val="0"/>
              </a:spcBef>
              <a:spcAft>
                <a:spcPts val="0"/>
              </a:spcAft>
              <a:buNone/>
            </a:pPr>
            <a:r>
              <a:rPr lang="en-US" dirty="0"/>
              <a:t>(distinct from multi-bank syndicated loans that a corporate bank would offer, due to different types of investors supporting the loan).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Investment banks also support:</a:t>
            </a:r>
          </a:p>
          <a:p>
            <a:pPr marL="0" lvl="0" indent="0" algn="l" rtl="0">
              <a:spcBef>
                <a:spcPts val="0"/>
              </a:spcBef>
              <a:spcAft>
                <a:spcPts val="0"/>
              </a:spcAft>
              <a:buNone/>
            </a:pPr>
            <a:endParaRPr lang="en-US" dirty="0"/>
          </a:p>
          <a:p>
            <a:pPr marL="171450" lvl="0" indent="-171450" algn="l" rtl="0">
              <a:spcBef>
                <a:spcPts val="0"/>
              </a:spcBef>
              <a:spcAft>
                <a:spcPts val="0"/>
              </a:spcAft>
              <a:buClr>
                <a:schemeClr val="dk1"/>
              </a:buClr>
              <a:buSzPts val="1200"/>
              <a:buFont typeface="Arial"/>
              <a:buChar char="•"/>
            </a:pPr>
            <a:r>
              <a:rPr lang="en-US" dirty="0"/>
              <a:t>Corporate Restructuring</a:t>
            </a:r>
          </a:p>
          <a:p>
            <a:pPr marL="171450" lvl="0" indent="-171450" algn="l" rtl="0">
              <a:spcBef>
                <a:spcPts val="0"/>
              </a:spcBef>
              <a:spcAft>
                <a:spcPts val="0"/>
              </a:spcAft>
              <a:buClr>
                <a:schemeClr val="dk1"/>
              </a:buClr>
              <a:buSzPts val="1200"/>
              <a:buFont typeface="Arial"/>
              <a:buChar char="•"/>
            </a:pPr>
            <a:r>
              <a:rPr lang="en-US" dirty="0"/>
              <a:t>Selling off subsidiaries</a:t>
            </a:r>
          </a:p>
          <a:p>
            <a:pPr marL="0" lvl="0" indent="0" algn="l" rtl="0">
              <a:spcBef>
                <a:spcPts val="0"/>
              </a:spcBef>
              <a:spcAft>
                <a:spcPts val="0"/>
              </a:spcAft>
              <a:buClr>
                <a:schemeClr val="dk1"/>
              </a:buClr>
              <a:buSzPts val="1200"/>
              <a:buFont typeface="Arial"/>
              <a:buNone/>
            </a:pPr>
            <a:endParaRPr lang="en-US" dirty="0"/>
          </a:p>
          <a:p>
            <a:pPr marL="0" lvl="0" indent="0" algn="l" rtl="0">
              <a:spcBef>
                <a:spcPts val="0"/>
              </a:spcBef>
              <a:spcAft>
                <a:spcPts val="0"/>
              </a:spcAft>
              <a:buClr>
                <a:schemeClr val="dk1"/>
              </a:buClr>
              <a:buSzPts val="1200"/>
              <a:buFont typeface="Arial"/>
              <a:buNone/>
            </a:pPr>
            <a:r>
              <a:rPr lang="en-US" dirty="0"/>
              <a:t>These are all corporate actions.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81118A-9645-44A1-98C8-1764F3B8BDD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9218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Trainer notes</a:t>
            </a:r>
            <a:endParaRPr lang="en-US" dirty="0"/>
          </a:p>
          <a:p>
            <a:pPr marL="0" indent="0">
              <a:buFontTx/>
              <a:buNone/>
            </a:pPr>
            <a:r>
              <a:rPr lang="en-US" dirty="0"/>
              <a:t>Quiz: what is the difference between a security and a share?</a:t>
            </a:r>
          </a:p>
          <a:p>
            <a:pPr marL="0" indent="0">
              <a:buFontTx/>
              <a:buNone/>
            </a:pPr>
            <a:endParaRPr lang="en-US" dirty="0"/>
          </a:p>
          <a:p>
            <a:pPr marL="0" indent="0">
              <a:buFontTx/>
              <a:buNone/>
            </a:pPr>
            <a:r>
              <a:rPr lang="en-US" sz="1200" b="0" i="0" u="none" strike="noStrike" cap="none" dirty="0">
                <a:solidFill>
                  <a:schemeClr val="dk1"/>
                </a:solidFill>
                <a:effectLst/>
                <a:latin typeface="Calibri"/>
                <a:ea typeface="Calibri"/>
                <a:cs typeface="Calibri"/>
                <a:sym typeface="Calibri"/>
              </a:rPr>
              <a:t>Securities are financial instruments that are exchanged among the investors </a:t>
            </a:r>
            <a:r>
              <a:rPr lang="en-US" sz="1200" b="1" i="0" u="none" strike="noStrike" cap="none" dirty="0">
                <a:solidFill>
                  <a:schemeClr val="dk1"/>
                </a:solidFill>
                <a:effectLst/>
                <a:latin typeface="Calibri"/>
                <a:ea typeface="Calibri"/>
                <a:cs typeface="Calibri"/>
                <a:sym typeface="Calibri"/>
              </a:rPr>
              <a:t>in the</a:t>
            </a:r>
            <a:r>
              <a:rPr lang="en-US" sz="1200" b="0" i="0" u="none" strike="noStrike" cap="none" dirty="0">
                <a:solidFill>
                  <a:schemeClr val="dk1"/>
                </a:solidFill>
                <a:effectLst/>
                <a:latin typeface="Calibri"/>
                <a:ea typeface="Calibri"/>
                <a:cs typeface="Calibri"/>
                <a:sym typeface="Calibri"/>
              </a:rPr>
              <a:t> forms of debt, equity or an agreement for a specific return value for the principal </a:t>
            </a:r>
            <a:r>
              <a:rPr lang="en-US" sz="1200" b="1" i="0" u="none" strike="noStrike" cap="none" dirty="0">
                <a:solidFill>
                  <a:schemeClr val="dk1"/>
                </a:solidFill>
                <a:effectLst/>
                <a:latin typeface="Calibri"/>
                <a:ea typeface="Calibri"/>
                <a:cs typeface="Calibri"/>
                <a:sym typeface="Calibri"/>
              </a:rPr>
              <a:t>is</a:t>
            </a:r>
            <a:r>
              <a:rPr lang="en-US" sz="1200" b="0" i="0" u="none" strike="noStrike" cap="none" dirty="0">
                <a:solidFill>
                  <a:schemeClr val="dk1"/>
                </a:solidFill>
                <a:effectLst/>
                <a:latin typeface="Calibri"/>
                <a:ea typeface="Calibri"/>
                <a:cs typeface="Calibri"/>
                <a:sym typeface="Calibri"/>
              </a:rPr>
              <a:t> decided. </a:t>
            </a:r>
            <a:r>
              <a:rPr lang="en-US" sz="1200" b="1" i="0" u="none" strike="noStrike" cap="none" dirty="0">
                <a:solidFill>
                  <a:schemeClr val="dk1"/>
                </a:solidFill>
                <a:effectLst/>
                <a:latin typeface="Calibri"/>
                <a:ea typeface="Calibri"/>
                <a:cs typeface="Calibri"/>
                <a:sym typeface="Calibri"/>
              </a:rPr>
              <a:t>Shares</a:t>
            </a:r>
            <a:r>
              <a:rPr lang="en-US" sz="1200" b="0" i="0" u="none" strike="noStrike" cap="none" dirty="0">
                <a:solidFill>
                  <a:schemeClr val="dk1"/>
                </a:solidFill>
                <a:effectLst/>
                <a:latin typeface="Calibri"/>
                <a:ea typeface="Calibri"/>
                <a:cs typeface="Calibri"/>
                <a:sym typeface="Calibri"/>
              </a:rPr>
              <a:t> are identified as a type of </a:t>
            </a:r>
            <a:r>
              <a:rPr lang="en-US" sz="1200" b="1" i="0" u="none" strike="noStrike" cap="none" dirty="0">
                <a:solidFill>
                  <a:schemeClr val="dk1"/>
                </a:solidFill>
                <a:effectLst/>
                <a:latin typeface="Calibri"/>
                <a:ea typeface="Calibri"/>
                <a:cs typeface="Calibri"/>
                <a:sym typeface="Calibri"/>
              </a:rPr>
              <a:t>security</a:t>
            </a:r>
            <a:r>
              <a:rPr lang="en-US" sz="1200" b="0" i="0" u="none" strike="noStrike" cap="none" dirty="0">
                <a:solidFill>
                  <a:schemeClr val="dk1"/>
                </a:solidFill>
                <a:effectLst/>
                <a:latin typeface="Calibri"/>
                <a:ea typeface="Calibri"/>
                <a:cs typeface="Calibri"/>
                <a:sym typeface="Calibri"/>
              </a:rPr>
              <a:t> that aims to raise funds for the corporations from the market.</a:t>
            </a:r>
          </a:p>
          <a:p>
            <a:pPr marL="0" indent="0">
              <a:buFontTx/>
              <a:buNone/>
            </a:pPr>
            <a:endParaRPr lang="en-US" dirty="0"/>
          </a:p>
          <a:p>
            <a:pPr marL="0" indent="0">
              <a:buFontTx/>
              <a:buNone/>
            </a:pPr>
            <a:r>
              <a:rPr lang="en-US" dirty="0"/>
              <a:t>There isn’t a physical difference between the primary and secondary markets – it simply refers to whether it’s the primary issue of something or the resell on of securities between parties.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5344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b="1" dirty="0"/>
              <a:t>Trainer/Trainee notes</a:t>
            </a:r>
          </a:p>
          <a:p>
            <a:pPr marL="0" lvl="0" indent="0" algn="l" rtl="0">
              <a:spcBef>
                <a:spcPts val="0"/>
              </a:spcBef>
              <a:spcAft>
                <a:spcPts val="0"/>
              </a:spcAft>
              <a:buNone/>
            </a:pPr>
            <a:r>
              <a:rPr lang="en-US" b="0" dirty="0"/>
              <a:t>We cover market making in a bit more detail in the equity module.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81118A-9645-44A1-98C8-1764F3B8BDD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10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Trainer/Trainee Notes</a:t>
            </a:r>
          </a:p>
          <a:p>
            <a:r>
              <a:rPr lang="en-US" b="0" dirty="0"/>
              <a:t>This deck will be your introduction to the finance world, later in the course we will go into more detail of various other business areas.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6211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Trainer/Trainee notes </a:t>
            </a:r>
          </a:p>
          <a:p>
            <a:r>
              <a:rPr lang="en-US" dirty="0"/>
              <a:t>What do we mean by exposure here? </a:t>
            </a:r>
          </a:p>
          <a:p>
            <a:r>
              <a:rPr lang="en-US" dirty="0"/>
              <a:t>What is everyone’s personal risk appetites?  Think about the difference between each person and perhaps a company.   </a:t>
            </a:r>
          </a:p>
          <a:p>
            <a:endParaRPr lang="en-US" dirty="0"/>
          </a:p>
          <a:p>
            <a:r>
              <a:rPr lang="en-US" dirty="0"/>
              <a:t>Exposure here is the amount of money that an investor has invested in a particular asset.  It can be expressed in cash terms or as a percentage of an investment portfolio.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898466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Trainer/Trainee Notes</a:t>
            </a:r>
          </a:p>
          <a:p>
            <a:r>
              <a:rPr lang="en-US" b="0" dirty="0"/>
              <a:t>Here we look at risk factors that will influence market prices – we will go into more details later in other finance modules about how this influences some financial instruments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21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6174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Trainer/Trainee Notes</a:t>
            </a:r>
          </a:p>
          <a:p>
            <a:pPr marL="0" indent="0">
              <a:buFontTx/>
              <a:buNone/>
            </a:pPr>
            <a:endParaRPr lang="en-US" dirty="0"/>
          </a:p>
          <a:p>
            <a:pPr marL="0" indent="0">
              <a:buFontTx/>
              <a:buNone/>
            </a:pPr>
            <a:r>
              <a:rPr lang="en-US" dirty="0"/>
              <a:t>What is netting?  Offset a position in one security with another – e.g., bought 100 shares of Apple and sold 50 in two different transactions – left with 50 </a:t>
            </a:r>
          </a:p>
          <a:p>
            <a:pPr marL="0" indent="0">
              <a:buFontTx/>
              <a:buNone/>
            </a:pPr>
            <a:endParaRPr lang="en-US" dirty="0"/>
          </a:p>
          <a:p>
            <a:pPr marL="0" indent="0">
              <a:buFontTx/>
              <a:buNone/>
            </a:pPr>
            <a:r>
              <a:rPr lang="en-US" dirty="0"/>
              <a:t>You will hear these terms very commonly when working in a bank.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2329497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a:t>Trainer /Trainee notes</a:t>
            </a:r>
          </a:p>
          <a:p>
            <a:pPr marL="0" lvl="0" indent="0" algn="l" rtl="0">
              <a:spcBef>
                <a:spcPts val="0"/>
              </a:spcBef>
              <a:spcAft>
                <a:spcPts val="0"/>
              </a:spcAft>
              <a:buNone/>
            </a:pPr>
            <a:r>
              <a:rPr lang="en-US" b="0" dirty="0"/>
              <a:t>It is important to understand how a bank operates globally and how you will fit into that model.   </a:t>
            </a:r>
          </a:p>
          <a:p>
            <a:pPr marL="0" lvl="0" indent="0" algn="l" rtl="0">
              <a:spcBef>
                <a:spcPts val="0"/>
              </a:spcBef>
              <a:spcAft>
                <a:spcPts val="0"/>
              </a:spcAft>
              <a:buNone/>
            </a:pPr>
            <a:r>
              <a:rPr lang="en-US" b="0" dirty="0"/>
              <a:t>The above example refers to the equity markets.  </a:t>
            </a:r>
            <a:r>
              <a:rPr lang="en-US" dirty="0"/>
              <a:t>Daylight savings changes do not happen consistently across the globe and can be something that may catch you out a couple of times a year!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https://www.stockmarketclock.com/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23</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394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Trainer/Trainee Notes</a:t>
            </a:r>
            <a:endParaRPr lang="en-US" dirty="0"/>
          </a:p>
          <a:p>
            <a:pPr marL="0" indent="0">
              <a:buFontTx/>
              <a:buNone/>
            </a:pPr>
            <a:r>
              <a:rPr lang="en-US" dirty="0"/>
              <a:t>Examples of buy-side people: e.g. hedge funds, pension funds – most banks have a prop desk although there are some restrictions as regulations have increased.  </a:t>
            </a:r>
          </a:p>
          <a:p>
            <a:pPr marL="0" indent="0">
              <a:buFontTx/>
              <a:buNone/>
            </a:pPr>
            <a:endParaRPr lang="en-US" dirty="0"/>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009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Trainer/Trainee Notes </a:t>
            </a:r>
          </a:p>
          <a:p>
            <a:pPr marL="0" indent="0">
              <a:buFontTx/>
              <a:buNone/>
            </a:pPr>
            <a:r>
              <a:rPr lang="en-US" b="0" dirty="0"/>
              <a:t>We go into a lot more detail on these topics as we work through the finance modules</a:t>
            </a:r>
            <a:r>
              <a:rPr lang="en-US" b="0"/>
              <a:t>.   </a:t>
            </a:r>
          </a:p>
          <a:p>
            <a:pPr marL="0" indent="0">
              <a:buFontTx/>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338502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b="1" i="0" dirty="0">
                <a:solidFill>
                  <a:schemeClr val="dk1"/>
                </a:solidFill>
                <a:latin typeface="Calibri"/>
                <a:ea typeface="Calibri"/>
                <a:cs typeface="Calibri"/>
                <a:sym typeface="Calibri"/>
              </a:rPr>
              <a:t>Trainer/Trainee Notes</a:t>
            </a:r>
          </a:p>
          <a:p>
            <a:pPr marL="0" lvl="0" indent="0" algn="l" rtl="0">
              <a:spcBef>
                <a:spcPts val="0"/>
              </a:spcBef>
              <a:spcAft>
                <a:spcPts val="0"/>
              </a:spcAft>
              <a:buNone/>
            </a:pPr>
            <a:endParaRPr lang="en-US" sz="1200" b="0" i="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The central bank of the United States is the </a:t>
            </a:r>
            <a:r>
              <a:rPr lang="en-US" sz="1200" b="0" i="0" u="sng" strike="noStrike" dirty="0">
                <a:solidFill>
                  <a:schemeClr val="hlink"/>
                </a:solidFill>
                <a:latin typeface="Calibri"/>
                <a:ea typeface="Calibri"/>
                <a:cs typeface="Calibri"/>
                <a:sym typeface="Calibri"/>
                <a:hlinkClick r:id="rId3"/>
              </a:rPr>
              <a:t>Federal Reserve System</a:t>
            </a:r>
            <a:r>
              <a:rPr lang="en-US" sz="1200" b="0" i="0" dirty="0">
                <a:solidFill>
                  <a:schemeClr val="dk1"/>
                </a:solidFill>
                <a:latin typeface="Calibri"/>
                <a:ea typeface="Calibri"/>
                <a:cs typeface="Calibri"/>
                <a:sym typeface="Calibri"/>
              </a:rPr>
              <a:t>, or “the Fed,” which Congress established with the </a:t>
            </a:r>
            <a:r>
              <a:rPr lang="en-US" sz="1200" b="0" i="0" u="sng" strike="noStrike" dirty="0">
                <a:solidFill>
                  <a:schemeClr val="hlink"/>
                </a:solidFill>
                <a:latin typeface="Calibri"/>
                <a:ea typeface="Calibri"/>
                <a:cs typeface="Calibri"/>
                <a:sym typeface="Calibri"/>
                <a:hlinkClick r:id="rId4"/>
              </a:rPr>
              <a:t>1913 Federal Reserve Act.</a:t>
            </a:r>
            <a:br>
              <a:rPr lang="en-US" sz="1200" b="0" i="0" dirty="0">
                <a:solidFill>
                  <a:schemeClr val="dk1"/>
                </a:solidFill>
                <a:latin typeface="Calibri"/>
                <a:ea typeface="Calibri"/>
                <a:cs typeface="Calibri"/>
                <a:sym typeface="Calibri"/>
              </a:rPr>
            </a:br>
            <a:r>
              <a:rPr lang="en-US" sz="1200" b="0" i="0" dirty="0">
                <a:solidFill>
                  <a:schemeClr val="dk1"/>
                </a:solidFill>
                <a:latin typeface="Calibri"/>
                <a:ea typeface="Calibri"/>
                <a:cs typeface="Calibri"/>
                <a:sym typeface="Calibri"/>
              </a:rPr>
              <a:t>Read more: </a:t>
            </a:r>
            <a:r>
              <a:rPr lang="en-US" sz="1200" b="0" i="0" u="sng" strike="noStrike" dirty="0">
                <a:solidFill>
                  <a:schemeClr val="hlink"/>
                </a:solidFill>
                <a:latin typeface="Calibri"/>
                <a:ea typeface="Calibri"/>
                <a:cs typeface="Calibri"/>
                <a:sym typeface="Calibri"/>
                <a:hlinkClick r:id="rId5"/>
              </a:rPr>
              <a:t>Central Bank</a:t>
            </a:r>
            <a:r>
              <a:rPr lang="en-US" sz="1200" b="0" i="0" dirty="0">
                <a:solidFill>
                  <a:schemeClr val="dk1"/>
                </a:solidFill>
                <a:latin typeface="Calibri"/>
                <a:ea typeface="Calibri"/>
                <a:cs typeface="Calibri"/>
                <a:sym typeface="Calibri"/>
              </a:rPr>
              <a:t> </a:t>
            </a:r>
            <a:r>
              <a:rPr lang="en-US" sz="1200" b="0" i="0" u="sng" strike="noStrike" dirty="0">
                <a:solidFill>
                  <a:schemeClr val="hlink"/>
                </a:solidFill>
                <a:latin typeface="Calibri"/>
                <a:ea typeface="Calibri"/>
                <a:cs typeface="Calibri"/>
                <a:sym typeface="Calibri"/>
                <a:hlinkClick r:id="rId5"/>
              </a:rPr>
              <a:t>https://www.investopedia.com/terms/c/centralbank.asp#ixzz5GSAqJr67</a:t>
            </a:r>
            <a:r>
              <a:rPr lang="en-US" sz="1200" b="0" i="0" dirty="0">
                <a:solidFill>
                  <a:schemeClr val="dk1"/>
                </a:solidFill>
                <a:latin typeface="Calibri"/>
                <a:ea typeface="Calibri"/>
                <a:cs typeface="Calibri"/>
                <a:sym typeface="Calibri"/>
              </a:rPr>
              <a:t> </a:t>
            </a:r>
            <a:endParaRPr lang="en-US" dirty="0"/>
          </a:p>
          <a:p>
            <a:pPr marL="0" indent="0">
              <a:buFontTx/>
              <a:buNone/>
            </a:pPr>
            <a:endParaRPr lang="en-US" dirty="0"/>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610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Trainer Notes</a:t>
            </a:r>
            <a:endParaRPr lang="en-US" dirty="0"/>
          </a:p>
          <a:p>
            <a:pPr marL="0" indent="0">
              <a:buFontTx/>
              <a:buNone/>
            </a:pPr>
            <a:r>
              <a:rPr lang="en-US" dirty="0"/>
              <a:t>Brainstorm with the class: Do you see an issue with fractional reserve?</a:t>
            </a:r>
          </a:p>
          <a:p>
            <a:pPr marL="0" indent="0">
              <a:buFontTx/>
              <a:buNone/>
            </a:pPr>
            <a:r>
              <a:rPr lang="en-US" dirty="0"/>
              <a:t>What happens when all customers try and pull their money from a bank?  </a:t>
            </a:r>
          </a:p>
          <a:p>
            <a:pPr marL="0" indent="0">
              <a:buFontTx/>
              <a:buNone/>
            </a:pPr>
            <a:r>
              <a:rPr lang="en-US" dirty="0"/>
              <a:t>A bank’s reserves may not be able to cover all the requests for money – this is a run on the bank and has happened in the past. </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6102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Trainer/Trainee notes</a:t>
            </a:r>
            <a:endParaRPr lang="en-US" dirty="0"/>
          </a:p>
          <a:p>
            <a:pPr marL="685800" lvl="1" indent="-228600" algn="l" rtl="0">
              <a:spcBef>
                <a:spcPts val="0"/>
              </a:spcBef>
              <a:spcAft>
                <a:spcPts val="0"/>
              </a:spcAft>
              <a:buClr>
                <a:schemeClr val="dk1"/>
              </a:buClr>
              <a:buSzPts val="1200"/>
              <a:buFont typeface="Calibri"/>
              <a:buAutoNum type="arabicPeriod"/>
            </a:pPr>
            <a:r>
              <a:rPr lang="en-US" dirty="0"/>
              <a:t>Depositors receive interest for money saved with banks. </a:t>
            </a:r>
          </a:p>
          <a:p>
            <a:pPr marL="685800" lvl="1" indent="-228600" algn="l" rtl="0">
              <a:spcBef>
                <a:spcPts val="0"/>
              </a:spcBef>
              <a:spcAft>
                <a:spcPts val="0"/>
              </a:spcAft>
              <a:buClr>
                <a:schemeClr val="dk1"/>
              </a:buClr>
              <a:buSzPts val="1200"/>
              <a:buFont typeface="Calibri"/>
              <a:buAutoNum type="arabicPeriod"/>
            </a:pPr>
            <a:r>
              <a:rPr lang="en-US" dirty="0"/>
              <a:t>Banks can use this money to lend to borrowers.</a:t>
            </a:r>
          </a:p>
          <a:p>
            <a:pPr marL="685800" lvl="1" indent="-228600" algn="l" rtl="0">
              <a:spcBef>
                <a:spcPts val="0"/>
              </a:spcBef>
              <a:spcAft>
                <a:spcPts val="0"/>
              </a:spcAft>
              <a:buClr>
                <a:schemeClr val="dk1"/>
              </a:buClr>
              <a:buSzPts val="1200"/>
              <a:buFont typeface="Calibri"/>
              <a:buAutoNum type="arabicPeriod"/>
            </a:pPr>
            <a:r>
              <a:rPr lang="en-US" dirty="0"/>
              <a:t>Borrowers pay interest for money lent from a bank.</a:t>
            </a:r>
          </a:p>
          <a:p>
            <a:pPr marL="685800" lvl="1" indent="-228600" algn="l" rtl="0">
              <a:spcBef>
                <a:spcPts val="0"/>
              </a:spcBef>
              <a:spcAft>
                <a:spcPts val="0"/>
              </a:spcAft>
              <a:buClr>
                <a:schemeClr val="dk1"/>
              </a:buClr>
              <a:buSzPts val="1200"/>
              <a:buFont typeface="Calibri"/>
              <a:buAutoNum type="arabicPeriod"/>
            </a:pPr>
            <a:r>
              <a:rPr lang="en-US" dirty="0"/>
              <a:t>Banks can use that loan interest to pay interest to depositors.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2046490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a:t>Trainer/Trainee Notes </a:t>
            </a:r>
            <a:endParaRPr lang="en-US" dirty="0"/>
          </a:p>
          <a:p>
            <a:pPr marL="0" lvl="0" indent="0" algn="l" rtl="0">
              <a:spcBef>
                <a:spcPts val="0"/>
              </a:spcBef>
              <a:spcAft>
                <a:spcPts val="0"/>
              </a:spcAft>
              <a:buNone/>
            </a:pPr>
            <a:r>
              <a:rPr lang="en-US" dirty="0"/>
              <a:t>There are some key aspects of modern banking that are a complete departure from the traditional banking model (shown above).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Securitization</a:t>
            </a:r>
          </a:p>
          <a:p>
            <a:pPr marL="171450" lvl="0" indent="-171450" algn="l" rtl="0">
              <a:spcBef>
                <a:spcPts val="0"/>
              </a:spcBef>
              <a:spcAft>
                <a:spcPts val="0"/>
              </a:spcAft>
              <a:buClr>
                <a:schemeClr val="dk1"/>
              </a:buClr>
              <a:buSzPts val="1200"/>
              <a:buFont typeface="Calibri"/>
              <a:buChar char="-"/>
            </a:pPr>
            <a:r>
              <a:rPr lang="en-US" dirty="0"/>
              <a:t>Derivative products made from bank’s own assets or others’ assets, purchased for securitization, like loans and mortgages. A contract for the cashflows from the underlying loans and mortgage repayments – We go into this in more detail in another module </a:t>
            </a:r>
          </a:p>
          <a:p>
            <a:pPr marL="0" lvl="0" indent="0" algn="l" rtl="0">
              <a:spcBef>
                <a:spcPts val="0"/>
              </a:spcBef>
              <a:spcAft>
                <a:spcPts val="0"/>
              </a:spcAft>
              <a:buClr>
                <a:schemeClr val="dk1"/>
              </a:buClr>
              <a:buSzPts val="1200"/>
              <a:buFont typeface="Calibri"/>
              <a:buNone/>
            </a:pPr>
            <a:endParaRPr lang="en-US" dirty="0"/>
          </a:p>
          <a:p>
            <a:pPr marL="0" lvl="0" indent="0" algn="l" rtl="0">
              <a:spcBef>
                <a:spcPts val="0"/>
              </a:spcBef>
              <a:spcAft>
                <a:spcPts val="0"/>
              </a:spcAft>
              <a:buClr>
                <a:schemeClr val="dk1"/>
              </a:buClr>
              <a:buSzPts val="1200"/>
              <a:buFont typeface="Calibri"/>
              <a:buNone/>
            </a:pPr>
            <a:r>
              <a:rPr lang="en-US" dirty="0"/>
              <a:t>OTD - Previously Originate to Hold – Banks would underwrite the products they issued, like loans, bearing the risk of default OTD – no limit to the scale of distribution if you don’t have to underwrite the risk.  The distribution of risk to other parties had a part to play in 2008 financial crisis.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6</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61896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Trainer notes</a:t>
            </a:r>
          </a:p>
          <a:p>
            <a:pPr marL="0" indent="0">
              <a:buFontTx/>
              <a:buNone/>
            </a:pPr>
            <a:r>
              <a:rPr lang="en-US" dirty="0"/>
              <a:t>Brainstorm with the class: Who knows what happened in the crisis?</a:t>
            </a:r>
          </a:p>
          <a:p>
            <a:pPr marL="0" indent="0">
              <a:buFontTx/>
              <a:buNone/>
            </a:pPr>
            <a:endParaRPr lang="en-US" dirty="0"/>
          </a:p>
          <a:p>
            <a:pPr marL="0" indent="0">
              <a:buFontTx/>
              <a:buNone/>
            </a:pPr>
            <a:r>
              <a:rPr lang="en-US" b="1" dirty="0"/>
              <a:t>Trainee notes</a:t>
            </a:r>
          </a:p>
          <a:p>
            <a:pPr marL="0" indent="0">
              <a:buFontTx/>
              <a:buNone/>
            </a:pPr>
            <a:r>
              <a:rPr lang="en-US" b="0" dirty="0"/>
              <a:t>We go into more details around the 2008 crisis in another module – the important point to note here is that the regulatory scrutiny is much greater in the last few years and will be a big part of your day to day work</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1555904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Trainer/Trainee Notes</a:t>
            </a:r>
          </a:p>
          <a:p>
            <a:pPr marL="0" indent="0">
              <a:buFontTx/>
              <a:buNone/>
            </a:pPr>
            <a:r>
              <a:rPr lang="en-US" b="0" dirty="0"/>
              <a:t>Most if not all people in the class will use a retail bank for their everyday banking needs.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0959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Trainer/Trainee Notes</a:t>
            </a:r>
            <a:endParaRPr lang="en-US" b="0" dirty="0"/>
          </a:p>
          <a:p>
            <a:pPr marL="0" indent="0">
              <a:buFontTx/>
              <a:buNone/>
            </a:pPr>
            <a:r>
              <a:rPr lang="en-US" b="0" dirty="0"/>
              <a:t>LIBOR – London inter-bank offered rate </a:t>
            </a:r>
          </a:p>
          <a:p>
            <a:pPr marL="0" indent="0">
              <a:buFontTx/>
              <a:buNone/>
            </a:pPr>
            <a:r>
              <a:rPr lang="en-US" dirty="0"/>
              <a:t>We go into more detail of uses of LIBOR in a later module. </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EE7B9-9135-4EA5-91E4-CA23B51C18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4242996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s://www.google.com/url?q=https://goo.gl/STfvwg&amp;sa=D&amp;ust=1546873711254000&amp;usg=AFQjCNH4Ql9QGeNZy-oKSpn1eE569qzAXg"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s://www.google.com/url?q=https://goo.gl/STfvwg&amp;sa=D&amp;ust=1546873711254000&amp;usg=AFQjCNH4Ql9QGeNZy-oKSpn1eE569qzAXg"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s://www.google.com/url?q=https://goo.gl/STfvwg&amp;sa=D&amp;ust=1546873711254000&amp;usg=AFQjCNH4Ql9QGeNZy-oKSpn1eE569qzAXg"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5868D8-1BB4-49EF-B840-BA2D1C52FBC6}"/>
              </a:ext>
            </a:extLst>
          </p:cNvPr>
          <p:cNvSpPr/>
          <p:nvPr userDrawn="1"/>
        </p:nvSpPr>
        <p:spPr>
          <a:xfrm>
            <a:off x="0" y="0"/>
            <a:ext cx="12192000" cy="6858000"/>
          </a:xfrm>
          <a:prstGeom prst="rect">
            <a:avLst/>
          </a:prstGeom>
          <a:solidFill>
            <a:srgbClr val="0214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Picture Placeholder 8">
            <a:extLst>
              <a:ext uri="{FF2B5EF4-FFF2-40B4-BE49-F238E27FC236}">
                <a16:creationId xmlns:a16="http://schemas.microsoft.com/office/drawing/2014/main" id="{E818B230-2BE4-46F4-A0C7-50CA25D4DF55}"/>
              </a:ext>
            </a:extLst>
          </p:cNvPr>
          <p:cNvSpPr>
            <a:spLocks noGrp="1"/>
          </p:cNvSpPr>
          <p:nvPr>
            <p:ph type="pic" sz="quarter" idx="10" hasCustomPrompt="1"/>
          </p:nvPr>
        </p:nvSpPr>
        <p:spPr>
          <a:xfrm>
            <a:off x="0" y="1631852"/>
            <a:ext cx="12192000" cy="3434071"/>
          </a:xfrm>
          <a:prstGeom prst="rect">
            <a:avLst/>
          </a:prstGeom>
          <a:solidFill>
            <a:schemeClr val="bg2"/>
          </a:solidFill>
          <a:ln>
            <a:noFill/>
          </a:ln>
        </p:spPr>
        <p:txBody>
          <a:bodyPr/>
          <a:lstStyle>
            <a:lvl1pPr marL="0" indent="0">
              <a:buNone/>
              <a:defRPr lang="en-GB" b="0" i="0" u="none" strike="noStrike" smtClean="0">
                <a:effectLst/>
                <a:hlinkClick r:id="" action="ppaction://noaction"/>
              </a:defRPr>
            </a:lvl1pPr>
          </a:lstStyle>
          <a:p>
            <a:r>
              <a:rPr lang="en-US" dirty="0"/>
              <a:t>Drag and drop a picture here</a:t>
            </a:r>
            <a:br>
              <a:rPr lang="en-US" dirty="0"/>
            </a:br>
            <a:br>
              <a:rPr lang="en-US" dirty="0"/>
            </a:br>
            <a:r>
              <a:rPr lang="en-GB" b="0" i="0" u="none" strike="noStrike" dirty="0">
                <a:solidFill>
                  <a:srgbClr val="6611CC"/>
                </a:solidFill>
                <a:effectLst/>
                <a:latin typeface="Roboto" panose="02000000000000000000" pitchFamily="2" charset="0"/>
                <a:hlinkClick r:id="rId2"/>
              </a:rPr>
              <a:t>https://goo.gl/STfvwg</a:t>
            </a:r>
            <a:endParaRPr lang="en-US" dirty="0"/>
          </a:p>
        </p:txBody>
      </p:sp>
      <p:sp>
        <p:nvSpPr>
          <p:cNvPr id="5" name="Text Placeholder 15">
            <a:extLst>
              <a:ext uri="{FF2B5EF4-FFF2-40B4-BE49-F238E27FC236}">
                <a16:creationId xmlns:a16="http://schemas.microsoft.com/office/drawing/2014/main" id="{F3E46BD8-63A3-ED4E-A2B4-B7720A5D2DD1}"/>
              </a:ext>
            </a:extLst>
          </p:cNvPr>
          <p:cNvSpPr>
            <a:spLocks noGrp="1"/>
          </p:cNvSpPr>
          <p:nvPr>
            <p:ph type="body" sz="quarter" idx="13" hasCustomPrompt="1"/>
          </p:nvPr>
        </p:nvSpPr>
        <p:spPr>
          <a:xfrm>
            <a:off x="733751" y="724492"/>
            <a:ext cx="5538462"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7" name="Text Placeholder 13">
            <a:extLst>
              <a:ext uri="{FF2B5EF4-FFF2-40B4-BE49-F238E27FC236}">
                <a16:creationId xmlns:a16="http://schemas.microsoft.com/office/drawing/2014/main" id="{8D3A124B-68EF-D24C-8C41-DF1082E6B9CF}"/>
              </a:ext>
            </a:extLst>
          </p:cNvPr>
          <p:cNvSpPr>
            <a:spLocks noGrp="1"/>
          </p:cNvSpPr>
          <p:nvPr>
            <p:ph type="body" sz="quarter" idx="12" hasCustomPrompt="1"/>
          </p:nvPr>
        </p:nvSpPr>
        <p:spPr>
          <a:xfrm>
            <a:off x="733751" y="5386039"/>
            <a:ext cx="5181274" cy="741922"/>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a:t>
            </a:r>
            <a:br>
              <a:rPr lang="en-US" dirty="0"/>
            </a:br>
            <a:r>
              <a:rPr lang="en-US" dirty="0"/>
              <a:t>text styles</a:t>
            </a:r>
          </a:p>
        </p:txBody>
      </p:sp>
      <p:sp>
        <p:nvSpPr>
          <p:cNvPr id="8" name="Text Placeholder 13">
            <a:extLst>
              <a:ext uri="{FF2B5EF4-FFF2-40B4-BE49-F238E27FC236}">
                <a16:creationId xmlns:a16="http://schemas.microsoft.com/office/drawing/2014/main" id="{004F7E52-F701-624E-B784-F87351DB48F7}"/>
              </a:ext>
            </a:extLst>
          </p:cNvPr>
          <p:cNvSpPr>
            <a:spLocks noGrp="1"/>
          </p:cNvSpPr>
          <p:nvPr>
            <p:ph type="body" sz="quarter" idx="14" hasCustomPrompt="1"/>
          </p:nvPr>
        </p:nvSpPr>
        <p:spPr>
          <a:xfrm>
            <a:off x="6273712" y="5386038"/>
            <a:ext cx="5197563" cy="751237"/>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a:t>
            </a:r>
            <a:br>
              <a:rPr lang="en-US" dirty="0"/>
            </a:br>
            <a:r>
              <a:rPr lang="en-US" dirty="0"/>
              <a:t>text styles</a:t>
            </a:r>
          </a:p>
        </p:txBody>
      </p:sp>
      <p:pic>
        <p:nvPicPr>
          <p:cNvPr id="10" name="Picture 9">
            <a:extLst>
              <a:ext uri="{FF2B5EF4-FFF2-40B4-BE49-F238E27FC236}">
                <a16:creationId xmlns:a16="http://schemas.microsoft.com/office/drawing/2014/main" id="{BD54DBB7-0569-7344-A3ED-2DAD266F0395}"/>
              </a:ext>
            </a:extLst>
          </p:cNvPr>
          <p:cNvPicPr>
            <a:picLocks noChangeAspect="1"/>
          </p:cNvPicPr>
          <p:nvPr userDrawn="1"/>
        </p:nvPicPr>
        <p:blipFill>
          <a:blip r:embed="rId3"/>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55342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DF618F6-6FF7-4680-A625-A4E55C94CA3F}"/>
              </a:ext>
            </a:extLst>
          </p:cNvPr>
          <p:cNvSpPr/>
          <p:nvPr userDrawn="1"/>
        </p:nvSpPr>
        <p:spPr>
          <a:xfrm>
            <a:off x="0" y="0"/>
            <a:ext cx="12192000" cy="6858000"/>
          </a:xfrm>
          <a:prstGeom prst="rect">
            <a:avLst/>
          </a:prstGeom>
          <a:solidFill>
            <a:srgbClr val="0214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Picture Placeholder 8">
            <a:extLst>
              <a:ext uri="{FF2B5EF4-FFF2-40B4-BE49-F238E27FC236}">
                <a16:creationId xmlns:a16="http://schemas.microsoft.com/office/drawing/2014/main" id="{ACA0AC20-63C5-0441-821F-78412BDE7921}"/>
              </a:ext>
            </a:extLst>
          </p:cNvPr>
          <p:cNvSpPr>
            <a:spLocks noGrp="1"/>
          </p:cNvSpPr>
          <p:nvPr>
            <p:ph type="pic" sz="quarter" idx="11"/>
          </p:nvPr>
        </p:nvSpPr>
        <p:spPr>
          <a:xfrm>
            <a:off x="-1" y="0"/>
            <a:ext cx="3140075" cy="6858000"/>
          </a:xfrm>
          <a:prstGeom prst="rect">
            <a:avLst/>
          </a:prstGeom>
          <a:solidFill>
            <a:schemeClr val="bg1">
              <a:lumMod val="95000"/>
            </a:schemeClr>
          </a:solidFill>
        </p:spPr>
        <p:txBody>
          <a:bodyPr/>
          <a:lstStyle/>
          <a:p>
            <a:endParaRPr lang="en-US"/>
          </a:p>
        </p:txBody>
      </p:sp>
      <p:sp>
        <p:nvSpPr>
          <p:cNvPr id="14" name="Text Placeholder 13">
            <a:extLst>
              <a:ext uri="{FF2B5EF4-FFF2-40B4-BE49-F238E27FC236}">
                <a16:creationId xmlns:a16="http://schemas.microsoft.com/office/drawing/2014/main" id="{133CD5E7-68D3-584B-AB3B-B0A944F0CEF6}"/>
              </a:ext>
            </a:extLst>
          </p:cNvPr>
          <p:cNvSpPr>
            <a:spLocks noGrp="1"/>
          </p:cNvSpPr>
          <p:nvPr>
            <p:ph type="body" sz="quarter" idx="12"/>
          </p:nvPr>
        </p:nvSpPr>
        <p:spPr>
          <a:xfrm>
            <a:off x="3511877" y="1982788"/>
            <a:ext cx="7959398" cy="990599"/>
          </a:xfrm>
          <a:prstGeom prst="rect">
            <a:avLst/>
          </a:prstGeom>
        </p:spPr>
        <p:txBody>
          <a:bodyPr lIns="0" tIns="0" rIns="0" bIns="0"/>
          <a:lstStyle>
            <a:lvl1pPr marL="0" indent="0">
              <a:lnSpc>
                <a:spcPct val="100000"/>
              </a:lnSpc>
              <a:spcBef>
                <a:spcPts val="0"/>
              </a:spcBef>
              <a:spcAft>
                <a:spcPts val="1089"/>
              </a:spcAft>
              <a:buNone/>
              <a:defRPr sz="28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6" name="Text Placeholder 15">
            <a:extLst>
              <a:ext uri="{FF2B5EF4-FFF2-40B4-BE49-F238E27FC236}">
                <a16:creationId xmlns:a16="http://schemas.microsoft.com/office/drawing/2014/main" id="{65DA5E28-9EAC-0D49-9241-91EC8B1433DF}"/>
              </a:ext>
            </a:extLst>
          </p:cNvPr>
          <p:cNvSpPr>
            <a:spLocks noGrp="1"/>
          </p:cNvSpPr>
          <p:nvPr>
            <p:ph type="body" sz="quarter" idx="13" hasCustomPrompt="1"/>
          </p:nvPr>
        </p:nvSpPr>
        <p:spPr>
          <a:xfrm>
            <a:off x="3511877" y="724492"/>
            <a:ext cx="5181273"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3511877" y="3194462"/>
            <a:ext cx="7959398" cy="2939046"/>
          </a:xfrm>
          <a:prstGeom prst="rect">
            <a:avLst/>
          </a:prstGeom>
        </p:spPr>
        <p:txBody>
          <a:bodyPr lIns="0" tIns="0" rIns="0" bIns="0"/>
          <a:lstStyle>
            <a:lvl1pPr marL="0" indent="0">
              <a:lnSpc>
                <a:spcPct val="100000"/>
              </a:lnSpc>
              <a:spcBef>
                <a:spcPts val="0"/>
              </a:spcBef>
              <a:spcAft>
                <a:spcPts val="1089"/>
              </a:spcAft>
              <a:buNone/>
              <a:defRPr sz="20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pic>
        <p:nvPicPr>
          <p:cNvPr id="7" name="Picture 6">
            <a:extLst>
              <a:ext uri="{FF2B5EF4-FFF2-40B4-BE49-F238E27FC236}">
                <a16:creationId xmlns:a16="http://schemas.microsoft.com/office/drawing/2014/main" id="{8674BAA5-6FC3-FC42-BA39-F309B296FFA2}"/>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103759054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8B33C7-4623-4FA6-840B-3C2C788AE735}"/>
              </a:ext>
            </a:extLst>
          </p:cNvPr>
          <p:cNvSpPr/>
          <p:nvPr userDrawn="1"/>
        </p:nvSpPr>
        <p:spPr>
          <a:xfrm>
            <a:off x="0" y="0"/>
            <a:ext cx="12192000" cy="6858000"/>
          </a:xfrm>
          <a:prstGeom prst="rect">
            <a:avLst/>
          </a:prstGeom>
          <a:solidFill>
            <a:srgbClr val="A31A7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Picture Placeholder 8">
            <a:extLst>
              <a:ext uri="{FF2B5EF4-FFF2-40B4-BE49-F238E27FC236}">
                <a16:creationId xmlns:a16="http://schemas.microsoft.com/office/drawing/2014/main" id="{ACA0AC20-63C5-0441-821F-78412BDE7921}"/>
              </a:ext>
            </a:extLst>
          </p:cNvPr>
          <p:cNvSpPr>
            <a:spLocks noGrp="1"/>
          </p:cNvSpPr>
          <p:nvPr>
            <p:ph type="pic" sz="quarter" idx="11"/>
          </p:nvPr>
        </p:nvSpPr>
        <p:spPr>
          <a:xfrm>
            <a:off x="-1" y="0"/>
            <a:ext cx="3140075" cy="6858000"/>
          </a:xfrm>
          <a:prstGeom prst="rect">
            <a:avLst/>
          </a:prstGeom>
          <a:solidFill>
            <a:schemeClr val="bg1">
              <a:lumMod val="95000"/>
            </a:schemeClr>
          </a:solidFill>
        </p:spPr>
        <p:txBody>
          <a:bodyPr/>
          <a:lstStyle/>
          <a:p>
            <a:endParaRPr lang="en-US"/>
          </a:p>
        </p:txBody>
      </p:sp>
      <p:sp>
        <p:nvSpPr>
          <p:cNvPr id="14" name="Text Placeholder 13">
            <a:extLst>
              <a:ext uri="{FF2B5EF4-FFF2-40B4-BE49-F238E27FC236}">
                <a16:creationId xmlns:a16="http://schemas.microsoft.com/office/drawing/2014/main" id="{133CD5E7-68D3-584B-AB3B-B0A944F0CEF6}"/>
              </a:ext>
            </a:extLst>
          </p:cNvPr>
          <p:cNvSpPr>
            <a:spLocks noGrp="1"/>
          </p:cNvSpPr>
          <p:nvPr>
            <p:ph type="body" sz="quarter" idx="12"/>
          </p:nvPr>
        </p:nvSpPr>
        <p:spPr>
          <a:xfrm>
            <a:off x="3511877" y="1982788"/>
            <a:ext cx="7959398" cy="990599"/>
          </a:xfrm>
          <a:prstGeom prst="rect">
            <a:avLst/>
          </a:prstGeom>
        </p:spPr>
        <p:txBody>
          <a:bodyPr lIns="0" tIns="0" rIns="0" bIns="0"/>
          <a:lstStyle>
            <a:lvl1pPr marL="0" indent="0">
              <a:lnSpc>
                <a:spcPct val="100000"/>
              </a:lnSpc>
              <a:spcBef>
                <a:spcPts val="0"/>
              </a:spcBef>
              <a:spcAft>
                <a:spcPts val="1089"/>
              </a:spcAft>
              <a:buNone/>
              <a:defRPr sz="28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6" name="Text Placeholder 15">
            <a:extLst>
              <a:ext uri="{FF2B5EF4-FFF2-40B4-BE49-F238E27FC236}">
                <a16:creationId xmlns:a16="http://schemas.microsoft.com/office/drawing/2014/main" id="{65DA5E28-9EAC-0D49-9241-91EC8B1433DF}"/>
              </a:ext>
            </a:extLst>
          </p:cNvPr>
          <p:cNvSpPr>
            <a:spLocks noGrp="1"/>
          </p:cNvSpPr>
          <p:nvPr>
            <p:ph type="body" sz="quarter" idx="13" hasCustomPrompt="1"/>
          </p:nvPr>
        </p:nvSpPr>
        <p:spPr>
          <a:xfrm>
            <a:off x="3511877" y="724492"/>
            <a:ext cx="5181273"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3511877" y="3194462"/>
            <a:ext cx="7959398" cy="2939046"/>
          </a:xfrm>
          <a:prstGeom prst="rect">
            <a:avLst/>
          </a:prstGeom>
        </p:spPr>
        <p:txBody>
          <a:bodyPr lIns="0" tIns="0" rIns="0" bIns="0"/>
          <a:lstStyle>
            <a:lvl1pPr marL="0" indent="0">
              <a:lnSpc>
                <a:spcPct val="100000"/>
              </a:lnSpc>
              <a:spcBef>
                <a:spcPts val="0"/>
              </a:spcBef>
              <a:spcAft>
                <a:spcPts val="1089"/>
              </a:spcAft>
              <a:buNone/>
              <a:defRPr sz="20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pic>
        <p:nvPicPr>
          <p:cNvPr id="7" name="Picture 6">
            <a:extLst>
              <a:ext uri="{FF2B5EF4-FFF2-40B4-BE49-F238E27FC236}">
                <a16:creationId xmlns:a16="http://schemas.microsoft.com/office/drawing/2014/main" id="{8674BAA5-6FC3-FC42-BA39-F309B296FFA2}"/>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269174666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D40D7B-862D-4DEF-9C7C-5387BE5E66D7}"/>
              </a:ext>
            </a:extLst>
          </p:cNvPr>
          <p:cNvSpPr/>
          <p:nvPr userDrawn="1"/>
        </p:nvSpPr>
        <p:spPr>
          <a:xfrm>
            <a:off x="0" y="0"/>
            <a:ext cx="12192000" cy="6858000"/>
          </a:xfrm>
          <a:prstGeom prst="rect">
            <a:avLst/>
          </a:prstGeom>
          <a:solidFill>
            <a:srgbClr val="00B2E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Picture Placeholder 8">
            <a:extLst>
              <a:ext uri="{FF2B5EF4-FFF2-40B4-BE49-F238E27FC236}">
                <a16:creationId xmlns:a16="http://schemas.microsoft.com/office/drawing/2014/main" id="{ACA0AC20-63C5-0441-821F-78412BDE7921}"/>
              </a:ext>
            </a:extLst>
          </p:cNvPr>
          <p:cNvSpPr>
            <a:spLocks noGrp="1"/>
          </p:cNvSpPr>
          <p:nvPr>
            <p:ph type="pic" sz="quarter" idx="11"/>
          </p:nvPr>
        </p:nvSpPr>
        <p:spPr>
          <a:xfrm>
            <a:off x="-1" y="0"/>
            <a:ext cx="3140075" cy="6858000"/>
          </a:xfrm>
          <a:prstGeom prst="rect">
            <a:avLst/>
          </a:prstGeom>
          <a:solidFill>
            <a:schemeClr val="bg1">
              <a:lumMod val="95000"/>
            </a:schemeClr>
          </a:solidFill>
        </p:spPr>
        <p:txBody>
          <a:bodyPr/>
          <a:lstStyle/>
          <a:p>
            <a:endParaRPr lang="en-US"/>
          </a:p>
        </p:txBody>
      </p:sp>
      <p:sp>
        <p:nvSpPr>
          <p:cNvPr id="14" name="Text Placeholder 13">
            <a:extLst>
              <a:ext uri="{FF2B5EF4-FFF2-40B4-BE49-F238E27FC236}">
                <a16:creationId xmlns:a16="http://schemas.microsoft.com/office/drawing/2014/main" id="{133CD5E7-68D3-584B-AB3B-B0A944F0CEF6}"/>
              </a:ext>
            </a:extLst>
          </p:cNvPr>
          <p:cNvSpPr>
            <a:spLocks noGrp="1"/>
          </p:cNvSpPr>
          <p:nvPr>
            <p:ph type="body" sz="quarter" idx="12"/>
          </p:nvPr>
        </p:nvSpPr>
        <p:spPr>
          <a:xfrm>
            <a:off x="3511877" y="1982788"/>
            <a:ext cx="7959398" cy="990599"/>
          </a:xfrm>
          <a:prstGeom prst="rect">
            <a:avLst/>
          </a:prstGeom>
        </p:spPr>
        <p:txBody>
          <a:bodyPr lIns="0" tIns="0" rIns="0" bIns="0"/>
          <a:lstStyle>
            <a:lvl1pPr marL="0" indent="0">
              <a:lnSpc>
                <a:spcPct val="100000"/>
              </a:lnSpc>
              <a:spcBef>
                <a:spcPts val="0"/>
              </a:spcBef>
              <a:spcAft>
                <a:spcPts val="1089"/>
              </a:spcAft>
              <a:buNone/>
              <a:defRPr sz="28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6" name="Text Placeholder 15">
            <a:extLst>
              <a:ext uri="{FF2B5EF4-FFF2-40B4-BE49-F238E27FC236}">
                <a16:creationId xmlns:a16="http://schemas.microsoft.com/office/drawing/2014/main" id="{65DA5E28-9EAC-0D49-9241-91EC8B1433DF}"/>
              </a:ext>
            </a:extLst>
          </p:cNvPr>
          <p:cNvSpPr>
            <a:spLocks noGrp="1"/>
          </p:cNvSpPr>
          <p:nvPr>
            <p:ph type="body" sz="quarter" idx="13" hasCustomPrompt="1"/>
          </p:nvPr>
        </p:nvSpPr>
        <p:spPr>
          <a:xfrm>
            <a:off x="3511877" y="724492"/>
            <a:ext cx="5181273"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3511877" y="3194462"/>
            <a:ext cx="7959398" cy="2939046"/>
          </a:xfrm>
          <a:prstGeom prst="rect">
            <a:avLst/>
          </a:prstGeom>
        </p:spPr>
        <p:txBody>
          <a:bodyPr lIns="0" tIns="0" rIns="0" bIns="0"/>
          <a:lstStyle>
            <a:lvl1pPr marL="0" indent="0">
              <a:lnSpc>
                <a:spcPct val="100000"/>
              </a:lnSpc>
              <a:spcBef>
                <a:spcPts val="0"/>
              </a:spcBef>
              <a:spcAft>
                <a:spcPts val="1089"/>
              </a:spcAft>
              <a:buNone/>
              <a:defRPr sz="20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pic>
        <p:nvPicPr>
          <p:cNvPr id="7" name="Picture 6">
            <a:extLst>
              <a:ext uri="{FF2B5EF4-FFF2-40B4-BE49-F238E27FC236}">
                <a16:creationId xmlns:a16="http://schemas.microsoft.com/office/drawing/2014/main" id="{8674BAA5-6FC3-FC42-BA39-F309B296FFA2}"/>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103029010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C24ECD-6026-4AB1-A523-1AD7FE5B9780}"/>
              </a:ext>
            </a:extLst>
          </p:cNvPr>
          <p:cNvSpPr/>
          <p:nvPr userDrawn="1"/>
        </p:nvSpPr>
        <p:spPr>
          <a:xfrm>
            <a:off x="0" y="0"/>
            <a:ext cx="12192000" cy="6858000"/>
          </a:xfrm>
          <a:prstGeom prst="rect">
            <a:avLst/>
          </a:prstGeom>
          <a:solidFill>
            <a:srgbClr val="0214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 Placeholder 13">
            <a:extLst>
              <a:ext uri="{FF2B5EF4-FFF2-40B4-BE49-F238E27FC236}">
                <a16:creationId xmlns:a16="http://schemas.microsoft.com/office/drawing/2014/main" id="{77CB4263-8898-C440-BF43-385F030F0DB8}"/>
              </a:ext>
            </a:extLst>
          </p:cNvPr>
          <p:cNvSpPr>
            <a:spLocks noGrp="1"/>
          </p:cNvSpPr>
          <p:nvPr>
            <p:ph type="body" sz="quarter" idx="12"/>
          </p:nvPr>
        </p:nvSpPr>
        <p:spPr>
          <a:xfrm>
            <a:off x="720724" y="1982788"/>
            <a:ext cx="5194301" cy="990599"/>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4" name="Text Placeholder 15">
            <a:extLst>
              <a:ext uri="{FF2B5EF4-FFF2-40B4-BE49-F238E27FC236}">
                <a16:creationId xmlns:a16="http://schemas.microsoft.com/office/drawing/2014/main" id="{4817A958-17B7-C64F-BD0E-A997870B1EEA}"/>
              </a:ext>
            </a:extLst>
          </p:cNvPr>
          <p:cNvSpPr>
            <a:spLocks noGrp="1"/>
          </p:cNvSpPr>
          <p:nvPr>
            <p:ph type="body" sz="quarter" idx="13" hasCustomPrompt="1"/>
          </p:nvPr>
        </p:nvSpPr>
        <p:spPr>
          <a:xfrm>
            <a:off x="720724" y="724492"/>
            <a:ext cx="8329613"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16" name="Text Placeholder 13">
            <a:extLst>
              <a:ext uri="{FF2B5EF4-FFF2-40B4-BE49-F238E27FC236}">
                <a16:creationId xmlns:a16="http://schemas.microsoft.com/office/drawing/2014/main" id="{9D25804C-4349-E647-8F9D-7918CA0A89D2}"/>
              </a:ext>
            </a:extLst>
          </p:cNvPr>
          <p:cNvSpPr>
            <a:spLocks noGrp="1"/>
          </p:cNvSpPr>
          <p:nvPr>
            <p:ph type="body" sz="quarter" idx="14"/>
          </p:nvPr>
        </p:nvSpPr>
        <p:spPr>
          <a:xfrm>
            <a:off x="720724" y="2973387"/>
            <a:ext cx="5194301" cy="3160121"/>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2" name="Picture Placeholder 8">
            <a:extLst>
              <a:ext uri="{FF2B5EF4-FFF2-40B4-BE49-F238E27FC236}">
                <a16:creationId xmlns:a16="http://schemas.microsoft.com/office/drawing/2014/main" id="{FD67624F-4210-F542-9C82-730A7F494194}"/>
              </a:ext>
            </a:extLst>
          </p:cNvPr>
          <p:cNvSpPr>
            <a:spLocks noGrp="1"/>
          </p:cNvSpPr>
          <p:nvPr>
            <p:ph type="pic" sz="quarter" idx="11"/>
          </p:nvPr>
        </p:nvSpPr>
        <p:spPr>
          <a:xfrm>
            <a:off x="6276977" y="1982788"/>
            <a:ext cx="5194298" cy="4150720"/>
          </a:xfrm>
          <a:prstGeom prst="rect">
            <a:avLst/>
          </a:prstGeom>
          <a:solidFill>
            <a:schemeClr val="bg1">
              <a:lumMod val="95000"/>
            </a:schemeClr>
          </a:solidFill>
        </p:spPr>
        <p:txBody>
          <a:bodyPr/>
          <a:lstStyle/>
          <a:p>
            <a:endParaRPr lang="en-US"/>
          </a:p>
        </p:txBody>
      </p:sp>
      <p:pic>
        <p:nvPicPr>
          <p:cNvPr id="7" name="Picture 6">
            <a:extLst>
              <a:ext uri="{FF2B5EF4-FFF2-40B4-BE49-F238E27FC236}">
                <a16:creationId xmlns:a16="http://schemas.microsoft.com/office/drawing/2014/main" id="{7EF14F14-1663-C547-A68D-008893E12343}"/>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3019847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BAEDE9-72D6-4DFE-BAF4-1502BAAF1A37}"/>
              </a:ext>
            </a:extLst>
          </p:cNvPr>
          <p:cNvSpPr/>
          <p:nvPr userDrawn="1"/>
        </p:nvSpPr>
        <p:spPr>
          <a:xfrm>
            <a:off x="0" y="0"/>
            <a:ext cx="12192000" cy="6858000"/>
          </a:xfrm>
          <a:prstGeom prst="rect">
            <a:avLst/>
          </a:prstGeom>
          <a:solidFill>
            <a:srgbClr val="A31A7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 Placeholder 13">
            <a:extLst>
              <a:ext uri="{FF2B5EF4-FFF2-40B4-BE49-F238E27FC236}">
                <a16:creationId xmlns:a16="http://schemas.microsoft.com/office/drawing/2014/main" id="{77CB4263-8898-C440-BF43-385F030F0DB8}"/>
              </a:ext>
            </a:extLst>
          </p:cNvPr>
          <p:cNvSpPr>
            <a:spLocks noGrp="1"/>
          </p:cNvSpPr>
          <p:nvPr>
            <p:ph type="body" sz="quarter" idx="12"/>
          </p:nvPr>
        </p:nvSpPr>
        <p:spPr>
          <a:xfrm>
            <a:off x="720724" y="1982788"/>
            <a:ext cx="5194301" cy="990599"/>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4" name="Text Placeholder 15">
            <a:extLst>
              <a:ext uri="{FF2B5EF4-FFF2-40B4-BE49-F238E27FC236}">
                <a16:creationId xmlns:a16="http://schemas.microsoft.com/office/drawing/2014/main" id="{4817A958-17B7-C64F-BD0E-A997870B1EEA}"/>
              </a:ext>
            </a:extLst>
          </p:cNvPr>
          <p:cNvSpPr>
            <a:spLocks noGrp="1"/>
          </p:cNvSpPr>
          <p:nvPr>
            <p:ph type="body" sz="quarter" idx="13" hasCustomPrompt="1"/>
          </p:nvPr>
        </p:nvSpPr>
        <p:spPr>
          <a:xfrm>
            <a:off x="720724" y="724492"/>
            <a:ext cx="8329613"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16" name="Text Placeholder 13">
            <a:extLst>
              <a:ext uri="{FF2B5EF4-FFF2-40B4-BE49-F238E27FC236}">
                <a16:creationId xmlns:a16="http://schemas.microsoft.com/office/drawing/2014/main" id="{9D25804C-4349-E647-8F9D-7918CA0A89D2}"/>
              </a:ext>
            </a:extLst>
          </p:cNvPr>
          <p:cNvSpPr>
            <a:spLocks noGrp="1"/>
          </p:cNvSpPr>
          <p:nvPr>
            <p:ph type="body" sz="quarter" idx="14"/>
          </p:nvPr>
        </p:nvSpPr>
        <p:spPr>
          <a:xfrm>
            <a:off x="720724" y="2973387"/>
            <a:ext cx="5194301" cy="3160121"/>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2" name="Picture Placeholder 8">
            <a:extLst>
              <a:ext uri="{FF2B5EF4-FFF2-40B4-BE49-F238E27FC236}">
                <a16:creationId xmlns:a16="http://schemas.microsoft.com/office/drawing/2014/main" id="{FD67624F-4210-F542-9C82-730A7F494194}"/>
              </a:ext>
            </a:extLst>
          </p:cNvPr>
          <p:cNvSpPr>
            <a:spLocks noGrp="1"/>
          </p:cNvSpPr>
          <p:nvPr>
            <p:ph type="pic" sz="quarter" idx="11"/>
          </p:nvPr>
        </p:nvSpPr>
        <p:spPr>
          <a:xfrm>
            <a:off x="6276977" y="1982788"/>
            <a:ext cx="5194298" cy="4150720"/>
          </a:xfrm>
          <a:prstGeom prst="rect">
            <a:avLst/>
          </a:prstGeom>
          <a:solidFill>
            <a:schemeClr val="bg1">
              <a:lumMod val="95000"/>
            </a:schemeClr>
          </a:solidFill>
        </p:spPr>
        <p:txBody>
          <a:bodyPr/>
          <a:lstStyle/>
          <a:p>
            <a:endParaRPr lang="en-US"/>
          </a:p>
        </p:txBody>
      </p:sp>
      <p:pic>
        <p:nvPicPr>
          <p:cNvPr id="7" name="Picture 6">
            <a:extLst>
              <a:ext uri="{FF2B5EF4-FFF2-40B4-BE49-F238E27FC236}">
                <a16:creationId xmlns:a16="http://schemas.microsoft.com/office/drawing/2014/main" id="{7EF14F14-1663-C547-A68D-008893E12343}"/>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765362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853C61-7674-4D74-AD92-44577F33ECC1}"/>
              </a:ext>
            </a:extLst>
          </p:cNvPr>
          <p:cNvSpPr/>
          <p:nvPr userDrawn="1"/>
        </p:nvSpPr>
        <p:spPr>
          <a:xfrm>
            <a:off x="0" y="0"/>
            <a:ext cx="12192000" cy="6858000"/>
          </a:xfrm>
          <a:prstGeom prst="rect">
            <a:avLst/>
          </a:prstGeom>
          <a:solidFill>
            <a:srgbClr val="00B2E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 Placeholder 13">
            <a:extLst>
              <a:ext uri="{FF2B5EF4-FFF2-40B4-BE49-F238E27FC236}">
                <a16:creationId xmlns:a16="http://schemas.microsoft.com/office/drawing/2014/main" id="{77CB4263-8898-C440-BF43-385F030F0DB8}"/>
              </a:ext>
            </a:extLst>
          </p:cNvPr>
          <p:cNvSpPr>
            <a:spLocks noGrp="1"/>
          </p:cNvSpPr>
          <p:nvPr>
            <p:ph type="body" sz="quarter" idx="12"/>
          </p:nvPr>
        </p:nvSpPr>
        <p:spPr>
          <a:xfrm>
            <a:off x="720724" y="1982788"/>
            <a:ext cx="5194301" cy="990599"/>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4" name="Text Placeholder 15">
            <a:extLst>
              <a:ext uri="{FF2B5EF4-FFF2-40B4-BE49-F238E27FC236}">
                <a16:creationId xmlns:a16="http://schemas.microsoft.com/office/drawing/2014/main" id="{4817A958-17B7-C64F-BD0E-A997870B1EEA}"/>
              </a:ext>
            </a:extLst>
          </p:cNvPr>
          <p:cNvSpPr>
            <a:spLocks noGrp="1"/>
          </p:cNvSpPr>
          <p:nvPr>
            <p:ph type="body" sz="quarter" idx="13" hasCustomPrompt="1"/>
          </p:nvPr>
        </p:nvSpPr>
        <p:spPr>
          <a:xfrm>
            <a:off x="720724" y="724492"/>
            <a:ext cx="8329613"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16" name="Text Placeholder 13">
            <a:extLst>
              <a:ext uri="{FF2B5EF4-FFF2-40B4-BE49-F238E27FC236}">
                <a16:creationId xmlns:a16="http://schemas.microsoft.com/office/drawing/2014/main" id="{9D25804C-4349-E647-8F9D-7918CA0A89D2}"/>
              </a:ext>
            </a:extLst>
          </p:cNvPr>
          <p:cNvSpPr>
            <a:spLocks noGrp="1"/>
          </p:cNvSpPr>
          <p:nvPr>
            <p:ph type="body" sz="quarter" idx="14"/>
          </p:nvPr>
        </p:nvSpPr>
        <p:spPr>
          <a:xfrm>
            <a:off x="720724" y="2973387"/>
            <a:ext cx="5194301" cy="3160121"/>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2" name="Picture Placeholder 8">
            <a:extLst>
              <a:ext uri="{FF2B5EF4-FFF2-40B4-BE49-F238E27FC236}">
                <a16:creationId xmlns:a16="http://schemas.microsoft.com/office/drawing/2014/main" id="{FD67624F-4210-F542-9C82-730A7F494194}"/>
              </a:ext>
            </a:extLst>
          </p:cNvPr>
          <p:cNvSpPr>
            <a:spLocks noGrp="1"/>
          </p:cNvSpPr>
          <p:nvPr>
            <p:ph type="pic" sz="quarter" idx="11"/>
          </p:nvPr>
        </p:nvSpPr>
        <p:spPr>
          <a:xfrm>
            <a:off x="6276977" y="1982788"/>
            <a:ext cx="5194298" cy="4150720"/>
          </a:xfrm>
          <a:prstGeom prst="rect">
            <a:avLst/>
          </a:prstGeom>
          <a:solidFill>
            <a:schemeClr val="bg1">
              <a:lumMod val="95000"/>
            </a:schemeClr>
          </a:solidFill>
        </p:spPr>
        <p:txBody>
          <a:bodyPr/>
          <a:lstStyle/>
          <a:p>
            <a:endParaRPr lang="en-US"/>
          </a:p>
        </p:txBody>
      </p:sp>
      <p:pic>
        <p:nvPicPr>
          <p:cNvPr id="7" name="Picture 6">
            <a:extLst>
              <a:ext uri="{FF2B5EF4-FFF2-40B4-BE49-F238E27FC236}">
                <a16:creationId xmlns:a16="http://schemas.microsoft.com/office/drawing/2014/main" id="{7EF14F14-1663-C547-A68D-008893E12343}"/>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4051931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F34C08-1519-4918-8F6D-F049DB97CDB8}"/>
              </a:ext>
            </a:extLst>
          </p:cNvPr>
          <p:cNvSpPr/>
          <p:nvPr userDrawn="1"/>
        </p:nvSpPr>
        <p:spPr>
          <a:xfrm>
            <a:off x="0" y="0"/>
            <a:ext cx="12192000" cy="6858000"/>
          </a:xfrm>
          <a:prstGeom prst="rect">
            <a:avLst/>
          </a:prstGeom>
          <a:solidFill>
            <a:srgbClr val="0214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 Placeholder 13">
            <a:extLst>
              <a:ext uri="{FF2B5EF4-FFF2-40B4-BE49-F238E27FC236}">
                <a16:creationId xmlns:a16="http://schemas.microsoft.com/office/drawing/2014/main" id="{849AE5C1-BC0C-CE46-B061-CC2AD7956541}"/>
              </a:ext>
            </a:extLst>
          </p:cNvPr>
          <p:cNvSpPr>
            <a:spLocks noGrp="1"/>
          </p:cNvSpPr>
          <p:nvPr>
            <p:ph type="body" sz="quarter" idx="12"/>
          </p:nvPr>
        </p:nvSpPr>
        <p:spPr>
          <a:xfrm>
            <a:off x="733753" y="1982788"/>
            <a:ext cx="3328660" cy="901108"/>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1" name="Text Placeholder 15">
            <a:extLst>
              <a:ext uri="{FF2B5EF4-FFF2-40B4-BE49-F238E27FC236}">
                <a16:creationId xmlns:a16="http://schemas.microsoft.com/office/drawing/2014/main" id="{84C3E040-99C1-BC4C-9F9B-383B5FE93F35}"/>
              </a:ext>
            </a:extLst>
          </p:cNvPr>
          <p:cNvSpPr>
            <a:spLocks noGrp="1"/>
          </p:cNvSpPr>
          <p:nvPr>
            <p:ph type="body" sz="quarter" idx="18" hasCustomPrompt="1"/>
          </p:nvPr>
        </p:nvSpPr>
        <p:spPr>
          <a:xfrm>
            <a:off x="720725" y="724492"/>
            <a:ext cx="7972426"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22" name="Text Placeholder 13">
            <a:extLst>
              <a:ext uri="{FF2B5EF4-FFF2-40B4-BE49-F238E27FC236}">
                <a16:creationId xmlns:a16="http://schemas.microsoft.com/office/drawing/2014/main" id="{0868676C-EA86-7B47-8F42-AC667CD76728}"/>
              </a:ext>
            </a:extLst>
          </p:cNvPr>
          <p:cNvSpPr>
            <a:spLocks noGrp="1"/>
          </p:cNvSpPr>
          <p:nvPr>
            <p:ph type="body" sz="quarter" idx="14"/>
          </p:nvPr>
        </p:nvSpPr>
        <p:spPr>
          <a:xfrm>
            <a:off x="733753" y="2996747"/>
            <a:ext cx="3328660" cy="2419803"/>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3" name="Text Placeholder 13">
            <a:extLst>
              <a:ext uri="{FF2B5EF4-FFF2-40B4-BE49-F238E27FC236}">
                <a16:creationId xmlns:a16="http://schemas.microsoft.com/office/drawing/2014/main" id="{3C5BE565-0985-CB47-B91F-A2A1E4DF4CDE}"/>
              </a:ext>
            </a:extLst>
          </p:cNvPr>
          <p:cNvSpPr>
            <a:spLocks noGrp="1"/>
          </p:cNvSpPr>
          <p:nvPr>
            <p:ph type="body" sz="quarter" idx="19"/>
          </p:nvPr>
        </p:nvSpPr>
        <p:spPr>
          <a:xfrm>
            <a:off x="4419600" y="1982788"/>
            <a:ext cx="3348037" cy="901108"/>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4" name="Text Placeholder 13">
            <a:extLst>
              <a:ext uri="{FF2B5EF4-FFF2-40B4-BE49-F238E27FC236}">
                <a16:creationId xmlns:a16="http://schemas.microsoft.com/office/drawing/2014/main" id="{D296F6D6-3724-E04A-87DC-6FDEAF109906}"/>
              </a:ext>
            </a:extLst>
          </p:cNvPr>
          <p:cNvSpPr>
            <a:spLocks noGrp="1"/>
          </p:cNvSpPr>
          <p:nvPr>
            <p:ph type="body" sz="quarter" idx="20"/>
          </p:nvPr>
        </p:nvSpPr>
        <p:spPr>
          <a:xfrm>
            <a:off x="4419600" y="2996747"/>
            <a:ext cx="3348037" cy="2443162"/>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5" name="Text Placeholder 13">
            <a:extLst>
              <a:ext uri="{FF2B5EF4-FFF2-40B4-BE49-F238E27FC236}">
                <a16:creationId xmlns:a16="http://schemas.microsoft.com/office/drawing/2014/main" id="{EA875D10-C8C4-E44C-BE66-9E7132256DCF}"/>
              </a:ext>
            </a:extLst>
          </p:cNvPr>
          <p:cNvSpPr>
            <a:spLocks noGrp="1"/>
          </p:cNvSpPr>
          <p:nvPr>
            <p:ph type="body" sz="quarter" idx="21"/>
          </p:nvPr>
        </p:nvSpPr>
        <p:spPr>
          <a:xfrm>
            <a:off x="8124824" y="1982788"/>
            <a:ext cx="3348037" cy="901108"/>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6" name="Text Placeholder 13">
            <a:extLst>
              <a:ext uri="{FF2B5EF4-FFF2-40B4-BE49-F238E27FC236}">
                <a16:creationId xmlns:a16="http://schemas.microsoft.com/office/drawing/2014/main" id="{8330332C-8E0F-3C48-9106-8616E14EA3FE}"/>
              </a:ext>
            </a:extLst>
          </p:cNvPr>
          <p:cNvSpPr>
            <a:spLocks noGrp="1"/>
          </p:cNvSpPr>
          <p:nvPr>
            <p:ph type="body" sz="quarter" idx="22"/>
          </p:nvPr>
        </p:nvSpPr>
        <p:spPr>
          <a:xfrm>
            <a:off x="8124824" y="2996747"/>
            <a:ext cx="3348037" cy="2443162"/>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pic>
        <p:nvPicPr>
          <p:cNvPr id="10" name="Picture 9">
            <a:extLst>
              <a:ext uri="{FF2B5EF4-FFF2-40B4-BE49-F238E27FC236}">
                <a16:creationId xmlns:a16="http://schemas.microsoft.com/office/drawing/2014/main" id="{41CEB56C-54E2-1144-9C6D-F8458081674F}"/>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263214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3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7B278A-1549-490A-A2EF-8FAF327913E5}"/>
              </a:ext>
            </a:extLst>
          </p:cNvPr>
          <p:cNvSpPr/>
          <p:nvPr userDrawn="1"/>
        </p:nvSpPr>
        <p:spPr>
          <a:xfrm>
            <a:off x="0" y="0"/>
            <a:ext cx="12192000" cy="6858000"/>
          </a:xfrm>
          <a:prstGeom prst="rect">
            <a:avLst/>
          </a:prstGeom>
          <a:solidFill>
            <a:srgbClr val="A31A7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 Placeholder 13">
            <a:extLst>
              <a:ext uri="{FF2B5EF4-FFF2-40B4-BE49-F238E27FC236}">
                <a16:creationId xmlns:a16="http://schemas.microsoft.com/office/drawing/2014/main" id="{849AE5C1-BC0C-CE46-B061-CC2AD7956541}"/>
              </a:ext>
            </a:extLst>
          </p:cNvPr>
          <p:cNvSpPr>
            <a:spLocks noGrp="1"/>
          </p:cNvSpPr>
          <p:nvPr>
            <p:ph type="body" sz="quarter" idx="12"/>
          </p:nvPr>
        </p:nvSpPr>
        <p:spPr>
          <a:xfrm>
            <a:off x="733753" y="1982788"/>
            <a:ext cx="3328660" cy="901108"/>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1" name="Text Placeholder 15">
            <a:extLst>
              <a:ext uri="{FF2B5EF4-FFF2-40B4-BE49-F238E27FC236}">
                <a16:creationId xmlns:a16="http://schemas.microsoft.com/office/drawing/2014/main" id="{84C3E040-99C1-BC4C-9F9B-383B5FE93F35}"/>
              </a:ext>
            </a:extLst>
          </p:cNvPr>
          <p:cNvSpPr>
            <a:spLocks noGrp="1"/>
          </p:cNvSpPr>
          <p:nvPr>
            <p:ph type="body" sz="quarter" idx="18" hasCustomPrompt="1"/>
          </p:nvPr>
        </p:nvSpPr>
        <p:spPr>
          <a:xfrm>
            <a:off x="720725" y="724492"/>
            <a:ext cx="7972426"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22" name="Text Placeholder 13">
            <a:extLst>
              <a:ext uri="{FF2B5EF4-FFF2-40B4-BE49-F238E27FC236}">
                <a16:creationId xmlns:a16="http://schemas.microsoft.com/office/drawing/2014/main" id="{0868676C-EA86-7B47-8F42-AC667CD76728}"/>
              </a:ext>
            </a:extLst>
          </p:cNvPr>
          <p:cNvSpPr>
            <a:spLocks noGrp="1"/>
          </p:cNvSpPr>
          <p:nvPr>
            <p:ph type="body" sz="quarter" idx="14"/>
          </p:nvPr>
        </p:nvSpPr>
        <p:spPr>
          <a:xfrm>
            <a:off x="733753" y="2996747"/>
            <a:ext cx="3328660" cy="2419803"/>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3" name="Text Placeholder 13">
            <a:extLst>
              <a:ext uri="{FF2B5EF4-FFF2-40B4-BE49-F238E27FC236}">
                <a16:creationId xmlns:a16="http://schemas.microsoft.com/office/drawing/2014/main" id="{3C5BE565-0985-CB47-B91F-A2A1E4DF4CDE}"/>
              </a:ext>
            </a:extLst>
          </p:cNvPr>
          <p:cNvSpPr>
            <a:spLocks noGrp="1"/>
          </p:cNvSpPr>
          <p:nvPr>
            <p:ph type="body" sz="quarter" idx="19"/>
          </p:nvPr>
        </p:nvSpPr>
        <p:spPr>
          <a:xfrm>
            <a:off x="4419600" y="1982788"/>
            <a:ext cx="3348037" cy="901108"/>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4" name="Text Placeholder 13">
            <a:extLst>
              <a:ext uri="{FF2B5EF4-FFF2-40B4-BE49-F238E27FC236}">
                <a16:creationId xmlns:a16="http://schemas.microsoft.com/office/drawing/2014/main" id="{D296F6D6-3724-E04A-87DC-6FDEAF109906}"/>
              </a:ext>
            </a:extLst>
          </p:cNvPr>
          <p:cNvSpPr>
            <a:spLocks noGrp="1"/>
          </p:cNvSpPr>
          <p:nvPr>
            <p:ph type="body" sz="quarter" idx="20"/>
          </p:nvPr>
        </p:nvSpPr>
        <p:spPr>
          <a:xfrm>
            <a:off x="4419600" y="2996747"/>
            <a:ext cx="3348037" cy="2443162"/>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5" name="Text Placeholder 13">
            <a:extLst>
              <a:ext uri="{FF2B5EF4-FFF2-40B4-BE49-F238E27FC236}">
                <a16:creationId xmlns:a16="http://schemas.microsoft.com/office/drawing/2014/main" id="{EA875D10-C8C4-E44C-BE66-9E7132256DCF}"/>
              </a:ext>
            </a:extLst>
          </p:cNvPr>
          <p:cNvSpPr>
            <a:spLocks noGrp="1"/>
          </p:cNvSpPr>
          <p:nvPr>
            <p:ph type="body" sz="quarter" idx="21"/>
          </p:nvPr>
        </p:nvSpPr>
        <p:spPr>
          <a:xfrm>
            <a:off x="8124824" y="1982788"/>
            <a:ext cx="3348037" cy="901108"/>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6" name="Text Placeholder 13">
            <a:extLst>
              <a:ext uri="{FF2B5EF4-FFF2-40B4-BE49-F238E27FC236}">
                <a16:creationId xmlns:a16="http://schemas.microsoft.com/office/drawing/2014/main" id="{8330332C-8E0F-3C48-9106-8616E14EA3FE}"/>
              </a:ext>
            </a:extLst>
          </p:cNvPr>
          <p:cNvSpPr>
            <a:spLocks noGrp="1"/>
          </p:cNvSpPr>
          <p:nvPr>
            <p:ph type="body" sz="quarter" idx="22"/>
          </p:nvPr>
        </p:nvSpPr>
        <p:spPr>
          <a:xfrm>
            <a:off x="8124824" y="2996747"/>
            <a:ext cx="3348037" cy="2443162"/>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pic>
        <p:nvPicPr>
          <p:cNvPr id="10" name="Picture 9">
            <a:extLst>
              <a:ext uri="{FF2B5EF4-FFF2-40B4-BE49-F238E27FC236}">
                <a16:creationId xmlns:a16="http://schemas.microsoft.com/office/drawing/2014/main" id="{41CEB56C-54E2-1144-9C6D-F8458081674F}"/>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2436180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3 Colum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AED1E8B-04FF-4CF7-8942-4500D81B1D83}"/>
              </a:ext>
            </a:extLst>
          </p:cNvPr>
          <p:cNvSpPr/>
          <p:nvPr userDrawn="1"/>
        </p:nvSpPr>
        <p:spPr>
          <a:xfrm>
            <a:off x="0" y="0"/>
            <a:ext cx="12192000" cy="6858000"/>
          </a:xfrm>
          <a:prstGeom prst="rect">
            <a:avLst/>
          </a:prstGeom>
          <a:solidFill>
            <a:srgbClr val="00B2E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 Placeholder 13">
            <a:extLst>
              <a:ext uri="{FF2B5EF4-FFF2-40B4-BE49-F238E27FC236}">
                <a16:creationId xmlns:a16="http://schemas.microsoft.com/office/drawing/2014/main" id="{849AE5C1-BC0C-CE46-B061-CC2AD7956541}"/>
              </a:ext>
            </a:extLst>
          </p:cNvPr>
          <p:cNvSpPr>
            <a:spLocks noGrp="1"/>
          </p:cNvSpPr>
          <p:nvPr>
            <p:ph type="body" sz="quarter" idx="12"/>
          </p:nvPr>
        </p:nvSpPr>
        <p:spPr>
          <a:xfrm>
            <a:off x="733753" y="1982788"/>
            <a:ext cx="3328660" cy="901108"/>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1" name="Text Placeholder 15">
            <a:extLst>
              <a:ext uri="{FF2B5EF4-FFF2-40B4-BE49-F238E27FC236}">
                <a16:creationId xmlns:a16="http://schemas.microsoft.com/office/drawing/2014/main" id="{84C3E040-99C1-BC4C-9F9B-383B5FE93F35}"/>
              </a:ext>
            </a:extLst>
          </p:cNvPr>
          <p:cNvSpPr>
            <a:spLocks noGrp="1"/>
          </p:cNvSpPr>
          <p:nvPr>
            <p:ph type="body" sz="quarter" idx="18" hasCustomPrompt="1"/>
          </p:nvPr>
        </p:nvSpPr>
        <p:spPr>
          <a:xfrm>
            <a:off x="720725" y="724492"/>
            <a:ext cx="7972426"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22" name="Text Placeholder 13">
            <a:extLst>
              <a:ext uri="{FF2B5EF4-FFF2-40B4-BE49-F238E27FC236}">
                <a16:creationId xmlns:a16="http://schemas.microsoft.com/office/drawing/2014/main" id="{0868676C-EA86-7B47-8F42-AC667CD76728}"/>
              </a:ext>
            </a:extLst>
          </p:cNvPr>
          <p:cNvSpPr>
            <a:spLocks noGrp="1"/>
          </p:cNvSpPr>
          <p:nvPr>
            <p:ph type="body" sz="quarter" idx="14"/>
          </p:nvPr>
        </p:nvSpPr>
        <p:spPr>
          <a:xfrm>
            <a:off x="733753" y="2996747"/>
            <a:ext cx="3328660" cy="2419803"/>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3" name="Text Placeholder 13">
            <a:extLst>
              <a:ext uri="{FF2B5EF4-FFF2-40B4-BE49-F238E27FC236}">
                <a16:creationId xmlns:a16="http://schemas.microsoft.com/office/drawing/2014/main" id="{3C5BE565-0985-CB47-B91F-A2A1E4DF4CDE}"/>
              </a:ext>
            </a:extLst>
          </p:cNvPr>
          <p:cNvSpPr>
            <a:spLocks noGrp="1"/>
          </p:cNvSpPr>
          <p:nvPr>
            <p:ph type="body" sz="quarter" idx="19"/>
          </p:nvPr>
        </p:nvSpPr>
        <p:spPr>
          <a:xfrm>
            <a:off x="4419600" y="1982788"/>
            <a:ext cx="3348037" cy="901108"/>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4" name="Text Placeholder 13">
            <a:extLst>
              <a:ext uri="{FF2B5EF4-FFF2-40B4-BE49-F238E27FC236}">
                <a16:creationId xmlns:a16="http://schemas.microsoft.com/office/drawing/2014/main" id="{D296F6D6-3724-E04A-87DC-6FDEAF109906}"/>
              </a:ext>
            </a:extLst>
          </p:cNvPr>
          <p:cNvSpPr>
            <a:spLocks noGrp="1"/>
          </p:cNvSpPr>
          <p:nvPr>
            <p:ph type="body" sz="quarter" idx="20"/>
          </p:nvPr>
        </p:nvSpPr>
        <p:spPr>
          <a:xfrm>
            <a:off x="4419600" y="2996747"/>
            <a:ext cx="3348037" cy="2443162"/>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5" name="Text Placeholder 13">
            <a:extLst>
              <a:ext uri="{FF2B5EF4-FFF2-40B4-BE49-F238E27FC236}">
                <a16:creationId xmlns:a16="http://schemas.microsoft.com/office/drawing/2014/main" id="{EA875D10-C8C4-E44C-BE66-9E7132256DCF}"/>
              </a:ext>
            </a:extLst>
          </p:cNvPr>
          <p:cNvSpPr>
            <a:spLocks noGrp="1"/>
          </p:cNvSpPr>
          <p:nvPr>
            <p:ph type="body" sz="quarter" idx="21"/>
          </p:nvPr>
        </p:nvSpPr>
        <p:spPr>
          <a:xfrm>
            <a:off x="8124824" y="1982788"/>
            <a:ext cx="3348037" cy="901108"/>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6" name="Text Placeholder 13">
            <a:extLst>
              <a:ext uri="{FF2B5EF4-FFF2-40B4-BE49-F238E27FC236}">
                <a16:creationId xmlns:a16="http://schemas.microsoft.com/office/drawing/2014/main" id="{8330332C-8E0F-3C48-9106-8616E14EA3FE}"/>
              </a:ext>
            </a:extLst>
          </p:cNvPr>
          <p:cNvSpPr>
            <a:spLocks noGrp="1"/>
          </p:cNvSpPr>
          <p:nvPr>
            <p:ph type="body" sz="quarter" idx="22"/>
          </p:nvPr>
        </p:nvSpPr>
        <p:spPr>
          <a:xfrm>
            <a:off x="8124824" y="2996747"/>
            <a:ext cx="3348037" cy="2443162"/>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pic>
        <p:nvPicPr>
          <p:cNvPr id="10" name="Picture 9">
            <a:extLst>
              <a:ext uri="{FF2B5EF4-FFF2-40B4-BE49-F238E27FC236}">
                <a16:creationId xmlns:a16="http://schemas.microsoft.com/office/drawing/2014/main" id="{41CEB56C-54E2-1144-9C6D-F8458081674F}"/>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1263464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37794AE-2A75-4239-8042-2B8A5D5D4C26}"/>
              </a:ext>
            </a:extLst>
          </p:cNvPr>
          <p:cNvSpPr/>
          <p:nvPr userDrawn="1"/>
        </p:nvSpPr>
        <p:spPr>
          <a:xfrm>
            <a:off x="0" y="0"/>
            <a:ext cx="12192000" cy="6858000"/>
          </a:xfrm>
          <a:prstGeom prst="rect">
            <a:avLst/>
          </a:prstGeom>
          <a:solidFill>
            <a:srgbClr val="0214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 Placeholder 13">
            <a:extLst>
              <a:ext uri="{FF2B5EF4-FFF2-40B4-BE49-F238E27FC236}">
                <a16:creationId xmlns:a16="http://schemas.microsoft.com/office/drawing/2014/main" id="{849AE5C1-BC0C-CE46-B061-CC2AD7956541}"/>
              </a:ext>
            </a:extLst>
          </p:cNvPr>
          <p:cNvSpPr>
            <a:spLocks noGrp="1"/>
          </p:cNvSpPr>
          <p:nvPr>
            <p:ph type="body" sz="quarter" idx="12"/>
          </p:nvPr>
        </p:nvSpPr>
        <p:spPr>
          <a:xfrm>
            <a:off x="733753" y="3571857"/>
            <a:ext cx="3328660" cy="473204"/>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1" name="Text Placeholder 15">
            <a:extLst>
              <a:ext uri="{FF2B5EF4-FFF2-40B4-BE49-F238E27FC236}">
                <a16:creationId xmlns:a16="http://schemas.microsoft.com/office/drawing/2014/main" id="{84C3E040-99C1-BC4C-9F9B-383B5FE93F35}"/>
              </a:ext>
            </a:extLst>
          </p:cNvPr>
          <p:cNvSpPr>
            <a:spLocks noGrp="1"/>
          </p:cNvSpPr>
          <p:nvPr>
            <p:ph type="body" sz="quarter" idx="18" hasCustomPrompt="1"/>
          </p:nvPr>
        </p:nvSpPr>
        <p:spPr>
          <a:xfrm>
            <a:off x="720725" y="724492"/>
            <a:ext cx="7972426"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22" name="Text Placeholder 13">
            <a:extLst>
              <a:ext uri="{FF2B5EF4-FFF2-40B4-BE49-F238E27FC236}">
                <a16:creationId xmlns:a16="http://schemas.microsoft.com/office/drawing/2014/main" id="{0868676C-EA86-7B47-8F42-AC667CD76728}"/>
              </a:ext>
            </a:extLst>
          </p:cNvPr>
          <p:cNvSpPr>
            <a:spLocks noGrp="1"/>
          </p:cNvSpPr>
          <p:nvPr>
            <p:ph type="body" sz="quarter" idx="14"/>
          </p:nvPr>
        </p:nvSpPr>
        <p:spPr>
          <a:xfrm>
            <a:off x="733753" y="4439321"/>
            <a:ext cx="3328660" cy="1667928"/>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3" name="Text Placeholder 13">
            <a:extLst>
              <a:ext uri="{FF2B5EF4-FFF2-40B4-BE49-F238E27FC236}">
                <a16:creationId xmlns:a16="http://schemas.microsoft.com/office/drawing/2014/main" id="{3C5BE565-0985-CB47-B91F-A2A1E4DF4CDE}"/>
              </a:ext>
            </a:extLst>
          </p:cNvPr>
          <p:cNvSpPr>
            <a:spLocks noGrp="1"/>
          </p:cNvSpPr>
          <p:nvPr>
            <p:ph type="body" sz="quarter" idx="19"/>
          </p:nvPr>
        </p:nvSpPr>
        <p:spPr>
          <a:xfrm>
            <a:off x="4419600" y="3571857"/>
            <a:ext cx="3348037" cy="473204"/>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4" name="Text Placeholder 13">
            <a:extLst>
              <a:ext uri="{FF2B5EF4-FFF2-40B4-BE49-F238E27FC236}">
                <a16:creationId xmlns:a16="http://schemas.microsoft.com/office/drawing/2014/main" id="{D296F6D6-3724-E04A-87DC-6FDEAF109906}"/>
              </a:ext>
            </a:extLst>
          </p:cNvPr>
          <p:cNvSpPr>
            <a:spLocks noGrp="1"/>
          </p:cNvSpPr>
          <p:nvPr>
            <p:ph type="body" sz="quarter" idx="20"/>
          </p:nvPr>
        </p:nvSpPr>
        <p:spPr>
          <a:xfrm>
            <a:off x="4419600" y="4453247"/>
            <a:ext cx="3348037" cy="1684028"/>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5" name="Text Placeholder 13">
            <a:extLst>
              <a:ext uri="{FF2B5EF4-FFF2-40B4-BE49-F238E27FC236}">
                <a16:creationId xmlns:a16="http://schemas.microsoft.com/office/drawing/2014/main" id="{EA875D10-C8C4-E44C-BE66-9E7132256DCF}"/>
              </a:ext>
            </a:extLst>
          </p:cNvPr>
          <p:cNvSpPr>
            <a:spLocks noGrp="1"/>
          </p:cNvSpPr>
          <p:nvPr>
            <p:ph type="body" sz="quarter" idx="21"/>
          </p:nvPr>
        </p:nvSpPr>
        <p:spPr>
          <a:xfrm>
            <a:off x="8124824" y="3571857"/>
            <a:ext cx="3348037" cy="473204"/>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6" name="Text Placeholder 13">
            <a:extLst>
              <a:ext uri="{FF2B5EF4-FFF2-40B4-BE49-F238E27FC236}">
                <a16:creationId xmlns:a16="http://schemas.microsoft.com/office/drawing/2014/main" id="{8330332C-8E0F-3C48-9106-8616E14EA3FE}"/>
              </a:ext>
            </a:extLst>
          </p:cNvPr>
          <p:cNvSpPr>
            <a:spLocks noGrp="1"/>
          </p:cNvSpPr>
          <p:nvPr>
            <p:ph type="body" sz="quarter" idx="22"/>
          </p:nvPr>
        </p:nvSpPr>
        <p:spPr>
          <a:xfrm>
            <a:off x="8124824" y="4453247"/>
            <a:ext cx="3348037" cy="1684028"/>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1" name="Picture Placeholder 8">
            <a:extLst>
              <a:ext uri="{FF2B5EF4-FFF2-40B4-BE49-F238E27FC236}">
                <a16:creationId xmlns:a16="http://schemas.microsoft.com/office/drawing/2014/main" id="{82B5F612-D0C2-6642-AB10-1C5460723293}"/>
              </a:ext>
            </a:extLst>
          </p:cNvPr>
          <p:cNvSpPr>
            <a:spLocks noGrp="1"/>
          </p:cNvSpPr>
          <p:nvPr>
            <p:ph type="pic" sz="quarter" idx="11"/>
          </p:nvPr>
        </p:nvSpPr>
        <p:spPr>
          <a:xfrm>
            <a:off x="733753" y="2006148"/>
            <a:ext cx="3328660" cy="1279996"/>
          </a:xfrm>
          <a:prstGeom prst="rect">
            <a:avLst/>
          </a:prstGeom>
          <a:solidFill>
            <a:schemeClr val="bg1">
              <a:lumMod val="95000"/>
            </a:schemeClr>
          </a:solidFill>
        </p:spPr>
        <p:txBody>
          <a:bodyPr/>
          <a:lstStyle/>
          <a:p>
            <a:endParaRPr lang="en-US"/>
          </a:p>
        </p:txBody>
      </p:sp>
      <p:sp>
        <p:nvSpPr>
          <p:cNvPr id="12" name="Picture Placeholder 8">
            <a:extLst>
              <a:ext uri="{FF2B5EF4-FFF2-40B4-BE49-F238E27FC236}">
                <a16:creationId xmlns:a16="http://schemas.microsoft.com/office/drawing/2014/main" id="{A5192984-C442-D946-AFCD-CB152AB87DAA}"/>
              </a:ext>
            </a:extLst>
          </p:cNvPr>
          <p:cNvSpPr>
            <a:spLocks noGrp="1"/>
          </p:cNvSpPr>
          <p:nvPr>
            <p:ph type="pic" sz="quarter" idx="23"/>
          </p:nvPr>
        </p:nvSpPr>
        <p:spPr>
          <a:xfrm>
            <a:off x="4438977" y="2006148"/>
            <a:ext cx="3328660" cy="1279996"/>
          </a:xfrm>
          <a:prstGeom prst="rect">
            <a:avLst/>
          </a:prstGeom>
          <a:solidFill>
            <a:schemeClr val="bg1">
              <a:lumMod val="95000"/>
            </a:schemeClr>
          </a:solidFill>
        </p:spPr>
        <p:txBody>
          <a:bodyPr/>
          <a:lstStyle/>
          <a:p>
            <a:endParaRPr lang="en-US"/>
          </a:p>
        </p:txBody>
      </p:sp>
      <p:sp>
        <p:nvSpPr>
          <p:cNvPr id="13" name="Picture Placeholder 8">
            <a:extLst>
              <a:ext uri="{FF2B5EF4-FFF2-40B4-BE49-F238E27FC236}">
                <a16:creationId xmlns:a16="http://schemas.microsoft.com/office/drawing/2014/main" id="{93B97124-C586-D248-857E-51E78D1C7118}"/>
              </a:ext>
            </a:extLst>
          </p:cNvPr>
          <p:cNvSpPr>
            <a:spLocks noGrp="1"/>
          </p:cNvSpPr>
          <p:nvPr>
            <p:ph type="pic" sz="quarter" idx="24"/>
          </p:nvPr>
        </p:nvSpPr>
        <p:spPr>
          <a:xfrm>
            <a:off x="8144201" y="2006148"/>
            <a:ext cx="3328660" cy="1279996"/>
          </a:xfrm>
          <a:prstGeom prst="rect">
            <a:avLst/>
          </a:prstGeom>
          <a:solidFill>
            <a:schemeClr val="bg1">
              <a:lumMod val="95000"/>
            </a:schemeClr>
          </a:solidFill>
        </p:spPr>
        <p:txBody>
          <a:bodyPr/>
          <a:lstStyle/>
          <a:p>
            <a:endParaRPr lang="en-US"/>
          </a:p>
        </p:txBody>
      </p:sp>
      <p:pic>
        <p:nvPicPr>
          <p:cNvPr id="14" name="Picture 13">
            <a:extLst>
              <a:ext uri="{FF2B5EF4-FFF2-40B4-BE49-F238E27FC236}">
                <a16:creationId xmlns:a16="http://schemas.microsoft.com/office/drawing/2014/main" id="{0053274B-54C2-BF43-9A61-5FA543B4AC9D}"/>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392600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87129-6777-4141-ADAC-E5394DD9704D}"/>
              </a:ext>
            </a:extLst>
          </p:cNvPr>
          <p:cNvSpPr/>
          <p:nvPr userDrawn="1"/>
        </p:nvSpPr>
        <p:spPr>
          <a:xfrm>
            <a:off x="0" y="0"/>
            <a:ext cx="12192000" cy="6858000"/>
          </a:xfrm>
          <a:prstGeom prst="rect">
            <a:avLst/>
          </a:prstGeom>
          <a:solidFill>
            <a:srgbClr val="A31A7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Picture Placeholder 8">
            <a:extLst>
              <a:ext uri="{FF2B5EF4-FFF2-40B4-BE49-F238E27FC236}">
                <a16:creationId xmlns:a16="http://schemas.microsoft.com/office/drawing/2014/main" id="{E818B230-2BE4-46F4-A0C7-50CA25D4DF55}"/>
              </a:ext>
            </a:extLst>
          </p:cNvPr>
          <p:cNvSpPr>
            <a:spLocks noGrp="1"/>
          </p:cNvSpPr>
          <p:nvPr>
            <p:ph type="pic" sz="quarter" idx="10" hasCustomPrompt="1"/>
          </p:nvPr>
        </p:nvSpPr>
        <p:spPr>
          <a:xfrm>
            <a:off x="0" y="1631852"/>
            <a:ext cx="12192000" cy="3434071"/>
          </a:xfrm>
          <a:prstGeom prst="rect">
            <a:avLst/>
          </a:prstGeom>
          <a:solidFill>
            <a:schemeClr val="bg2"/>
          </a:solidFill>
          <a:ln>
            <a:noFill/>
          </a:ln>
        </p:spPr>
        <p:txBody>
          <a:bodyPr/>
          <a:lstStyle>
            <a:lvl1pPr marL="0" indent="0">
              <a:buNone/>
              <a:defRPr lang="en-GB" b="0" i="0" u="none" strike="noStrike" smtClean="0">
                <a:effectLst/>
                <a:hlinkClick r:id="" action="ppaction://noaction"/>
              </a:defRPr>
            </a:lvl1pPr>
          </a:lstStyle>
          <a:p>
            <a:r>
              <a:rPr lang="en-US" dirty="0"/>
              <a:t>Drag and drop a picture here</a:t>
            </a:r>
            <a:br>
              <a:rPr lang="en-US" dirty="0"/>
            </a:br>
            <a:br>
              <a:rPr lang="en-US" dirty="0"/>
            </a:br>
            <a:r>
              <a:rPr lang="en-GB" b="0" i="0" u="none" strike="noStrike" dirty="0">
                <a:solidFill>
                  <a:srgbClr val="6611CC"/>
                </a:solidFill>
                <a:effectLst/>
                <a:latin typeface="Roboto" panose="02000000000000000000" pitchFamily="2" charset="0"/>
                <a:hlinkClick r:id="rId2"/>
              </a:rPr>
              <a:t>https://goo.gl/STfvwg</a:t>
            </a:r>
            <a:endParaRPr lang="en-US" dirty="0"/>
          </a:p>
        </p:txBody>
      </p:sp>
      <p:sp>
        <p:nvSpPr>
          <p:cNvPr id="5" name="Text Placeholder 15">
            <a:extLst>
              <a:ext uri="{FF2B5EF4-FFF2-40B4-BE49-F238E27FC236}">
                <a16:creationId xmlns:a16="http://schemas.microsoft.com/office/drawing/2014/main" id="{F3E46BD8-63A3-ED4E-A2B4-B7720A5D2DD1}"/>
              </a:ext>
            </a:extLst>
          </p:cNvPr>
          <p:cNvSpPr>
            <a:spLocks noGrp="1"/>
          </p:cNvSpPr>
          <p:nvPr>
            <p:ph type="body" sz="quarter" idx="13" hasCustomPrompt="1"/>
          </p:nvPr>
        </p:nvSpPr>
        <p:spPr>
          <a:xfrm>
            <a:off x="733751" y="724492"/>
            <a:ext cx="5538462"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7" name="Text Placeholder 13">
            <a:extLst>
              <a:ext uri="{FF2B5EF4-FFF2-40B4-BE49-F238E27FC236}">
                <a16:creationId xmlns:a16="http://schemas.microsoft.com/office/drawing/2014/main" id="{8D3A124B-68EF-D24C-8C41-DF1082E6B9CF}"/>
              </a:ext>
            </a:extLst>
          </p:cNvPr>
          <p:cNvSpPr>
            <a:spLocks noGrp="1"/>
          </p:cNvSpPr>
          <p:nvPr>
            <p:ph type="body" sz="quarter" idx="12" hasCustomPrompt="1"/>
          </p:nvPr>
        </p:nvSpPr>
        <p:spPr>
          <a:xfrm>
            <a:off x="733751" y="5386039"/>
            <a:ext cx="5181274" cy="741922"/>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a:t>
            </a:r>
            <a:br>
              <a:rPr lang="en-US" dirty="0"/>
            </a:br>
            <a:r>
              <a:rPr lang="en-US" dirty="0"/>
              <a:t>text styles</a:t>
            </a:r>
          </a:p>
        </p:txBody>
      </p:sp>
      <p:sp>
        <p:nvSpPr>
          <p:cNvPr id="8" name="Text Placeholder 13">
            <a:extLst>
              <a:ext uri="{FF2B5EF4-FFF2-40B4-BE49-F238E27FC236}">
                <a16:creationId xmlns:a16="http://schemas.microsoft.com/office/drawing/2014/main" id="{004F7E52-F701-624E-B784-F87351DB48F7}"/>
              </a:ext>
            </a:extLst>
          </p:cNvPr>
          <p:cNvSpPr>
            <a:spLocks noGrp="1"/>
          </p:cNvSpPr>
          <p:nvPr>
            <p:ph type="body" sz="quarter" idx="14" hasCustomPrompt="1"/>
          </p:nvPr>
        </p:nvSpPr>
        <p:spPr>
          <a:xfrm>
            <a:off x="6273712" y="5386038"/>
            <a:ext cx="5197563" cy="751237"/>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a:t>
            </a:r>
            <a:br>
              <a:rPr lang="en-US" dirty="0"/>
            </a:br>
            <a:r>
              <a:rPr lang="en-US" dirty="0"/>
              <a:t>text styles</a:t>
            </a:r>
          </a:p>
        </p:txBody>
      </p:sp>
      <p:pic>
        <p:nvPicPr>
          <p:cNvPr id="10" name="Picture 9">
            <a:extLst>
              <a:ext uri="{FF2B5EF4-FFF2-40B4-BE49-F238E27FC236}">
                <a16:creationId xmlns:a16="http://schemas.microsoft.com/office/drawing/2014/main" id="{BD54DBB7-0569-7344-A3ED-2DAD266F0395}"/>
              </a:ext>
            </a:extLst>
          </p:cNvPr>
          <p:cNvPicPr>
            <a:picLocks noChangeAspect="1"/>
          </p:cNvPicPr>
          <p:nvPr userDrawn="1"/>
        </p:nvPicPr>
        <p:blipFill>
          <a:blip r:embed="rId3"/>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886542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BA0D100-A44D-4EE4-B9C3-1B493845C557}"/>
              </a:ext>
            </a:extLst>
          </p:cNvPr>
          <p:cNvSpPr/>
          <p:nvPr userDrawn="1"/>
        </p:nvSpPr>
        <p:spPr>
          <a:xfrm>
            <a:off x="0" y="0"/>
            <a:ext cx="12192000" cy="6858000"/>
          </a:xfrm>
          <a:prstGeom prst="rect">
            <a:avLst/>
          </a:prstGeom>
          <a:solidFill>
            <a:srgbClr val="A31A7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 Placeholder 13">
            <a:extLst>
              <a:ext uri="{FF2B5EF4-FFF2-40B4-BE49-F238E27FC236}">
                <a16:creationId xmlns:a16="http://schemas.microsoft.com/office/drawing/2014/main" id="{849AE5C1-BC0C-CE46-B061-CC2AD7956541}"/>
              </a:ext>
            </a:extLst>
          </p:cNvPr>
          <p:cNvSpPr>
            <a:spLocks noGrp="1"/>
          </p:cNvSpPr>
          <p:nvPr>
            <p:ph type="body" sz="quarter" idx="12"/>
          </p:nvPr>
        </p:nvSpPr>
        <p:spPr>
          <a:xfrm>
            <a:off x="733753" y="3571857"/>
            <a:ext cx="3328660" cy="473204"/>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1" name="Text Placeholder 15">
            <a:extLst>
              <a:ext uri="{FF2B5EF4-FFF2-40B4-BE49-F238E27FC236}">
                <a16:creationId xmlns:a16="http://schemas.microsoft.com/office/drawing/2014/main" id="{84C3E040-99C1-BC4C-9F9B-383B5FE93F35}"/>
              </a:ext>
            </a:extLst>
          </p:cNvPr>
          <p:cNvSpPr>
            <a:spLocks noGrp="1"/>
          </p:cNvSpPr>
          <p:nvPr>
            <p:ph type="body" sz="quarter" idx="18" hasCustomPrompt="1"/>
          </p:nvPr>
        </p:nvSpPr>
        <p:spPr>
          <a:xfrm>
            <a:off x="720725" y="724492"/>
            <a:ext cx="7972426"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22" name="Text Placeholder 13">
            <a:extLst>
              <a:ext uri="{FF2B5EF4-FFF2-40B4-BE49-F238E27FC236}">
                <a16:creationId xmlns:a16="http://schemas.microsoft.com/office/drawing/2014/main" id="{0868676C-EA86-7B47-8F42-AC667CD76728}"/>
              </a:ext>
            </a:extLst>
          </p:cNvPr>
          <p:cNvSpPr>
            <a:spLocks noGrp="1"/>
          </p:cNvSpPr>
          <p:nvPr>
            <p:ph type="body" sz="quarter" idx="14"/>
          </p:nvPr>
        </p:nvSpPr>
        <p:spPr>
          <a:xfrm>
            <a:off x="733753" y="4439321"/>
            <a:ext cx="3328660" cy="1667928"/>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3" name="Text Placeholder 13">
            <a:extLst>
              <a:ext uri="{FF2B5EF4-FFF2-40B4-BE49-F238E27FC236}">
                <a16:creationId xmlns:a16="http://schemas.microsoft.com/office/drawing/2014/main" id="{3C5BE565-0985-CB47-B91F-A2A1E4DF4CDE}"/>
              </a:ext>
            </a:extLst>
          </p:cNvPr>
          <p:cNvSpPr>
            <a:spLocks noGrp="1"/>
          </p:cNvSpPr>
          <p:nvPr>
            <p:ph type="body" sz="quarter" idx="19"/>
          </p:nvPr>
        </p:nvSpPr>
        <p:spPr>
          <a:xfrm>
            <a:off x="4419600" y="3571857"/>
            <a:ext cx="3348037" cy="473204"/>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4" name="Text Placeholder 13">
            <a:extLst>
              <a:ext uri="{FF2B5EF4-FFF2-40B4-BE49-F238E27FC236}">
                <a16:creationId xmlns:a16="http://schemas.microsoft.com/office/drawing/2014/main" id="{D296F6D6-3724-E04A-87DC-6FDEAF109906}"/>
              </a:ext>
            </a:extLst>
          </p:cNvPr>
          <p:cNvSpPr>
            <a:spLocks noGrp="1"/>
          </p:cNvSpPr>
          <p:nvPr>
            <p:ph type="body" sz="quarter" idx="20"/>
          </p:nvPr>
        </p:nvSpPr>
        <p:spPr>
          <a:xfrm>
            <a:off x="4419600" y="4453247"/>
            <a:ext cx="3348037" cy="1684028"/>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5" name="Text Placeholder 13">
            <a:extLst>
              <a:ext uri="{FF2B5EF4-FFF2-40B4-BE49-F238E27FC236}">
                <a16:creationId xmlns:a16="http://schemas.microsoft.com/office/drawing/2014/main" id="{EA875D10-C8C4-E44C-BE66-9E7132256DCF}"/>
              </a:ext>
            </a:extLst>
          </p:cNvPr>
          <p:cNvSpPr>
            <a:spLocks noGrp="1"/>
          </p:cNvSpPr>
          <p:nvPr>
            <p:ph type="body" sz="quarter" idx="21"/>
          </p:nvPr>
        </p:nvSpPr>
        <p:spPr>
          <a:xfrm>
            <a:off x="8124824" y="3571857"/>
            <a:ext cx="3348037" cy="473204"/>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6" name="Text Placeholder 13">
            <a:extLst>
              <a:ext uri="{FF2B5EF4-FFF2-40B4-BE49-F238E27FC236}">
                <a16:creationId xmlns:a16="http://schemas.microsoft.com/office/drawing/2014/main" id="{8330332C-8E0F-3C48-9106-8616E14EA3FE}"/>
              </a:ext>
            </a:extLst>
          </p:cNvPr>
          <p:cNvSpPr>
            <a:spLocks noGrp="1"/>
          </p:cNvSpPr>
          <p:nvPr>
            <p:ph type="body" sz="quarter" idx="22"/>
          </p:nvPr>
        </p:nvSpPr>
        <p:spPr>
          <a:xfrm>
            <a:off x="8124824" y="4453247"/>
            <a:ext cx="3348037" cy="1684028"/>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1" name="Picture Placeholder 8">
            <a:extLst>
              <a:ext uri="{FF2B5EF4-FFF2-40B4-BE49-F238E27FC236}">
                <a16:creationId xmlns:a16="http://schemas.microsoft.com/office/drawing/2014/main" id="{82B5F612-D0C2-6642-AB10-1C5460723293}"/>
              </a:ext>
            </a:extLst>
          </p:cNvPr>
          <p:cNvSpPr>
            <a:spLocks noGrp="1"/>
          </p:cNvSpPr>
          <p:nvPr>
            <p:ph type="pic" sz="quarter" idx="11"/>
          </p:nvPr>
        </p:nvSpPr>
        <p:spPr>
          <a:xfrm>
            <a:off x="733753" y="2006148"/>
            <a:ext cx="3328660" cy="1279996"/>
          </a:xfrm>
          <a:prstGeom prst="rect">
            <a:avLst/>
          </a:prstGeom>
          <a:solidFill>
            <a:schemeClr val="bg1">
              <a:lumMod val="95000"/>
            </a:schemeClr>
          </a:solidFill>
        </p:spPr>
        <p:txBody>
          <a:bodyPr/>
          <a:lstStyle/>
          <a:p>
            <a:endParaRPr lang="en-US"/>
          </a:p>
        </p:txBody>
      </p:sp>
      <p:sp>
        <p:nvSpPr>
          <p:cNvPr id="12" name="Picture Placeholder 8">
            <a:extLst>
              <a:ext uri="{FF2B5EF4-FFF2-40B4-BE49-F238E27FC236}">
                <a16:creationId xmlns:a16="http://schemas.microsoft.com/office/drawing/2014/main" id="{A5192984-C442-D946-AFCD-CB152AB87DAA}"/>
              </a:ext>
            </a:extLst>
          </p:cNvPr>
          <p:cNvSpPr>
            <a:spLocks noGrp="1"/>
          </p:cNvSpPr>
          <p:nvPr>
            <p:ph type="pic" sz="quarter" idx="23"/>
          </p:nvPr>
        </p:nvSpPr>
        <p:spPr>
          <a:xfrm>
            <a:off x="4438977" y="2006148"/>
            <a:ext cx="3328660" cy="1279996"/>
          </a:xfrm>
          <a:prstGeom prst="rect">
            <a:avLst/>
          </a:prstGeom>
          <a:solidFill>
            <a:schemeClr val="bg1">
              <a:lumMod val="95000"/>
            </a:schemeClr>
          </a:solidFill>
        </p:spPr>
        <p:txBody>
          <a:bodyPr/>
          <a:lstStyle/>
          <a:p>
            <a:endParaRPr lang="en-US"/>
          </a:p>
        </p:txBody>
      </p:sp>
      <p:sp>
        <p:nvSpPr>
          <p:cNvPr id="13" name="Picture Placeholder 8">
            <a:extLst>
              <a:ext uri="{FF2B5EF4-FFF2-40B4-BE49-F238E27FC236}">
                <a16:creationId xmlns:a16="http://schemas.microsoft.com/office/drawing/2014/main" id="{93B97124-C586-D248-857E-51E78D1C7118}"/>
              </a:ext>
            </a:extLst>
          </p:cNvPr>
          <p:cNvSpPr>
            <a:spLocks noGrp="1"/>
          </p:cNvSpPr>
          <p:nvPr>
            <p:ph type="pic" sz="quarter" idx="24"/>
          </p:nvPr>
        </p:nvSpPr>
        <p:spPr>
          <a:xfrm>
            <a:off x="8144201" y="2006148"/>
            <a:ext cx="3328660" cy="1279996"/>
          </a:xfrm>
          <a:prstGeom prst="rect">
            <a:avLst/>
          </a:prstGeom>
          <a:solidFill>
            <a:schemeClr val="bg1">
              <a:lumMod val="95000"/>
            </a:schemeClr>
          </a:solidFill>
        </p:spPr>
        <p:txBody>
          <a:bodyPr/>
          <a:lstStyle/>
          <a:p>
            <a:endParaRPr lang="en-US"/>
          </a:p>
        </p:txBody>
      </p:sp>
      <p:pic>
        <p:nvPicPr>
          <p:cNvPr id="14" name="Picture 13">
            <a:extLst>
              <a:ext uri="{FF2B5EF4-FFF2-40B4-BE49-F238E27FC236}">
                <a16:creationId xmlns:a16="http://schemas.microsoft.com/office/drawing/2014/main" id="{0053274B-54C2-BF43-9A61-5FA543B4AC9D}"/>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2156087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3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5E9012-F2E5-4AFB-AD40-A9DAEF66C353}"/>
              </a:ext>
            </a:extLst>
          </p:cNvPr>
          <p:cNvSpPr/>
          <p:nvPr userDrawn="1"/>
        </p:nvSpPr>
        <p:spPr>
          <a:xfrm>
            <a:off x="0" y="0"/>
            <a:ext cx="12192000" cy="6858000"/>
          </a:xfrm>
          <a:prstGeom prst="rect">
            <a:avLst/>
          </a:prstGeom>
          <a:solidFill>
            <a:srgbClr val="00B2E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 Placeholder 13">
            <a:extLst>
              <a:ext uri="{FF2B5EF4-FFF2-40B4-BE49-F238E27FC236}">
                <a16:creationId xmlns:a16="http://schemas.microsoft.com/office/drawing/2014/main" id="{849AE5C1-BC0C-CE46-B061-CC2AD7956541}"/>
              </a:ext>
            </a:extLst>
          </p:cNvPr>
          <p:cNvSpPr>
            <a:spLocks noGrp="1"/>
          </p:cNvSpPr>
          <p:nvPr>
            <p:ph type="body" sz="quarter" idx="12"/>
          </p:nvPr>
        </p:nvSpPr>
        <p:spPr>
          <a:xfrm>
            <a:off x="733753" y="3571857"/>
            <a:ext cx="3328660" cy="473204"/>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1" name="Text Placeholder 15">
            <a:extLst>
              <a:ext uri="{FF2B5EF4-FFF2-40B4-BE49-F238E27FC236}">
                <a16:creationId xmlns:a16="http://schemas.microsoft.com/office/drawing/2014/main" id="{84C3E040-99C1-BC4C-9F9B-383B5FE93F35}"/>
              </a:ext>
            </a:extLst>
          </p:cNvPr>
          <p:cNvSpPr>
            <a:spLocks noGrp="1"/>
          </p:cNvSpPr>
          <p:nvPr>
            <p:ph type="body" sz="quarter" idx="18" hasCustomPrompt="1"/>
          </p:nvPr>
        </p:nvSpPr>
        <p:spPr>
          <a:xfrm>
            <a:off x="720725" y="724492"/>
            <a:ext cx="7972426"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22" name="Text Placeholder 13">
            <a:extLst>
              <a:ext uri="{FF2B5EF4-FFF2-40B4-BE49-F238E27FC236}">
                <a16:creationId xmlns:a16="http://schemas.microsoft.com/office/drawing/2014/main" id="{0868676C-EA86-7B47-8F42-AC667CD76728}"/>
              </a:ext>
            </a:extLst>
          </p:cNvPr>
          <p:cNvSpPr>
            <a:spLocks noGrp="1"/>
          </p:cNvSpPr>
          <p:nvPr>
            <p:ph type="body" sz="quarter" idx="14"/>
          </p:nvPr>
        </p:nvSpPr>
        <p:spPr>
          <a:xfrm>
            <a:off x="733753" y="4439321"/>
            <a:ext cx="3328660" cy="1667928"/>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3" name="Text Placeholder 13">
            <a:extLst>
              <a:ext uri="{FF2B5EF4-FFF2-40B4-BE49-F238E27FC236}">
                <a16:creationId xmlns:a16="http://schemas.microsoft.com/office/drawing/2014/main" id="{3C5BE565-0985-CB47-B91F-A2A1E4DF4CDE}"/>
              </a:ext>
            </a:extLst>
          </p:cNvPr>
          <p:cNvSpPr>
            <a:spLocks noGrp="1"/>
          </p:cNvSpPr>
          <p:nvPr>
            <p:ph type="body" sz="quarter" idx="19"/>
          </p:nvPr>
        </p:nvSpPr>
        <p:spPr>
          <a:xfrm>
            <a:off x="4419600" y="3571857"/>
            <a:ext cx="3348037" cy="473204"/>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4" name="Text Placeholder 13">
            <a:extLst>
              <a:ext uri="{FF2B5EF4-FFF2-40B4-BE49-F238E27FC236}">
                <a16:creationId xmlns:a16="http://schemas.microsoft.com/office/drawing/2014/main" id="{D296F6D6-3724-E04A-87DC-6FDEAF109906}"/>
              </a:ext>
            </a:extLst>
          </p:cNvPr>
          <p:cNvSpPr>
            <a:spLocks noGrp="1"/>
          </p:cNvSpPr>
          <p:nvPr>
            <p:ph type="body" sz="quarter" idx="20"/>
          </p:nvPr>
        </p:nvSpPr>
        <p:spPr>
          <a:xfrm>
            <a:off x="4419600" y="4453247"/>
            <a:ext cx="3348037" cy="1684028"/>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5" name="Text Placeholder 13">
            <a:extLst>
              <a:ext uri="{FF2B5EF4-FFF2-40B4-BE49-F238E27FC236}">
                <a16:creationId xmlns:a16="http://schemas.microsoft.com/office/drawing/2014/main" id="{EA875D10-C8C4-E44C-BE66-9E7132256DCF}"/>
              </a:ext>
            </a:extLst>
          </p:cNvPr>
          <p:cNvSpPr>
            <a:spLocks noGrp="1"/>
          </p:cNvSpPr>
          <p:nvPr>
            <p:ph type="body" sz="quarter" idx="21"/>
          </p:nvPr>
        </p:nvSpPr>
        <p:spPr>
          <a:xfrm>
            <a:off x="8124824" y="3571857"/>
            <a:ext cx="3348037" cy="473204"/>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26" name="Text Placeholder 13">
            <a:extLst>
              <a:ext uri="{FF2B5EF4-FFF2-40B4-BE49-F238E27FC236}">
                <a16:creationId xmlns:a16="http://schemas.microsoft.com/office/drawing/2014/main" id="{8330332C-8E0F-3C48-9106-8616E14EA3FE}"/>
              </a:ext>
            </a:extLst>
          </p:cNvPr>
          <p:cNvSpPr>
            <a:spLocks noGrp="1"/>
          </p:cNvSpPr>
          <p:nvPr>
            <p:ph type="body" sz="quarter" idx="22"/>
          </p:nvPr>
        </p:nvSpPr>
        <p:spPr>
          <a:xfrm>
            <a:off x="8124824" y="4453247"/>
            <a:ext cx="3348037" cy="1684028"/>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1" name="Picture Placeholder 8">
            <a:extLst>
              <a:ext uri="{FF2B5EF4-FFF2-40B4-BE49-F238E27FC236}">
                <a16:creationId xmlns:a16="http://schemas.microsoft.com/office/drawing/2014/main" id="{82B5F612-D0C2-6642-AB10-1C5460723293}"/>
              </a:ext>
            </a:extLst>
          </p:cNvPr>
          <p:cNvSpPr>
            <a:spLocks noGrp="1"/>
          </p:cNvSpPr>
          <p:nvPr>
            <p:ph type="pic" sz="quarter" idx="11"/>
          </p:nvPr>
        </p:nvSpPr>
        <p:spPr>
          <a:xfrm>
            <a:off x="733753" y="2006148"/>
            <a:ext cx="3328660" cy="1279996"/>
          </a:xfrm>
          <a:prstGeom prst="rect">
            <a:avLst/>
          </a:prstGeom>
          <a:solidFill>
            <a:schemeClr val="bg1">
              <a:lumMod val="95000"/>
            </a:schemeClr>
          </a:solidFill>
        </p:spPr>
        <p:txBody>
          <a:bodyPr/>
          <a:lstStyle/>
          <a:p>
            <a:endParaRPr lang="en-US"/>
          </a:p>
        </p:txBody>
      </p:sp>
      <p:sp>
        <p:nvSpPr>
          <p:cNvPr id="12" name="Picture Placeholder 8">
            <a:extLst>
              <a:ext uri="{FF2B5EF4-FFF2-40B4-BE49-F238E27FC236}">
                <a16:creationId xmlns:a16="http://schemas.microsoft.com/office/drawing/2014/main" id="{A5192984-C442-D946-AFCD-CB152AB87DAA}"/>
              </a:ext>
            </a:extLst>
          </p:cNvPr>
          <p:cNvSpPr>
            <a:spLocks noGrp="1"/>
          </p:cNvSpPr>
          <p:nvPr>
            <p:ph type="pic" sz="quarter" idx="23"/>
          </p:nvPr>
        </p:nvSpPr>
        <p:spPr>
          <a:xfrm>
            <a:off x="4438977" y="2006148"/>
            <a:ext cx="3328660" cy="1279996"/>
          </a:xfrm>
          <a:prstGeom prst="rect">
            <a:avLst/>
          </a:prstGeom>
          <a:solidFill>
            <a:schemeClr val="bg1">
              <a:lumMod val="95000"/>
            </a:schemeClr>
          </a:solidFill>
        </p:spPr>
        <p:txBody>
          <a:bodyPr/>
          <a:lstStyle/>
          <a:p>
            <a:endParaRPr lang="en-US"/>
          </a:p>
        </p:txBody>
      </p:sp>
      <p:sp>
        <p:nvSpPr>
          <p:cNvPr id="13" name="Picture Placeholder 8">
            <a:extLst>
              <a:ext uri="{FF2B5EF4-FFF2-40B4-BE49-F238E27FC236}">
                <a16:creationId xmlns:a16="http://schemas.microsoft.com/office/drawing/2014/main" id="{93B97124-C586-D248-857E-51E78D1C7118}"/>
              </a:ext>
            </a:extLst>
          </p:cNvPr>
          <p:cNvSpPr>
            <a:spLocks noGrp="1"/>
          </p:cNvSpPr>
          <p:nvPr>
            <p:ph type="pic" sz="quarter" idx="24"/>
          </p:nvPr>
        </p:nvSpPr>
        <p:spPr>
          <a:xfrm>
            <a:off x="8144201" y="2006148"/>
            <a:ext cx="3328660" cy="1279996"/>
          </a:xfrm>
          <a:prstGeom prst="rect">
            <a:avLst/>
          </a:prstGeom>
          <a:solidFill>
            <a:schemeClr val="bg1">
              <a:lumMod val="95000"/>
            </a:schemeClr>
          </a:solidFill>
        </p:spPr>
        <p:txBody>
          <a:bodyPr/>
          <a:lstStyle/>
          <a:p>
            <a:endParaRPr lang="en-US"/>
          </a:p>
        </p:txBody>
      </p:sp>
      <p:pic>
        <p:nvPicPr>
          <p:cNvPr id="14" name="Picture 13">
            <a:extLst>
              <a:ext uri="{FF2B5EF4-FFF2-40B4-BE49-F238E27FC236}">
                <a16:creationId xmlns:a16="http://schemas.microsoft.com/office/drawing/2014/main" id="{0053274B-54C2-BF43-9A61-5FA543B4AC9D}"/>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10367322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2EB063-9FF0-4A2E-A9CC-1F528B48D1BE}"/>
              </a:ext>
            </a:extLst>
          </p:cNvPr>
          <p:cNvSpPr/>
          <p:nvPr userDrawn="1"/>
        </p:nvSpPr>
        <p:spPr>
          <a:xfrm>
            <a:off x="0" y="0"/>
            <a:ext cx="12192000" cy="6858000"/>
          </a:xfrm>
          <a:prstGeom prst="rect">
            <a:avLst/>
          </a:prstGeom>
          <a:solidFill>
            <a:srgbClr val="0214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Picture Placeholder 10">
            <a:extLst>
              <a:ext uri="{FF2B5EF4-FFF2-40B4-BE49-F238E27FC236}">
                <a16:creationId xmlns:a16="http://schemas.microsoft.com/office/drawing/2014/main" id="{A7ECE376-2FF6-5742-8005-7EA614271784}"/>
              </a:ext>
            </a:extLst>
          </p:cNvPr>
          <p:cNvSpPr>
            <a:spLocks noGrp="1"/>
          </p:cNvSpPr>
          <p:nvPr>
            <p:ph type="pic" sz="quarter" idx="17"/>
          </p:nvPr>
        </p:nvSpPr>
        <p:spPr>
          <a:xfrm>
            <a:off x="720725" y="2009335"/>
            <a:ext cx="2419350" cy="2421458"/>
          </a:xfrm>
          <a:prstGeom prst="ellipse">
            <a:avLst/>
          </a:prstGeom>
          <a:solidFill>
            <a:schemeClr val="bg1">
              <a:lumMod val="95000"/>
            </a:schemeClr>
          </a:solidFill>
        </p:spPr>
        <p:txBody>
          <a:bodyPr/>
          <a:lstStyle/>
          <a:p>
            <a:endParaRPr lang="en-US" dirty="0"/>
          </a:p>
        </p:txBody>
      </p:sp>
      <p:sp>
        <p:nvSpPr>
          <p:cNvPr id="10" name="Text Placeholder 13">
            <a:extLst>
              <a:ext uri="{FF2B5EF4-FFF2-40B4-BE49-F238E27FC236}">
                <a16:creationId xmlns:a16="http://schemas.microsoft.com/office/drawing/2014/main" id="{77CB4263-8898-C440-BF43-385F030F0DB8}"/>
              </a:ext>
            </a:extLst>
          </p:cNvPr>
          <p:cNvSpPr>
            <a:spLocks noGrp="1"/>
          </p:cNvSpPr>
          <p:nvPr>
            <p:ph type="body" sz="quarter" idx="12"/>
          </p:nvPr>
        </p:nvSpPr>
        <p:spPr>
          <a:xfrm>
            <a:off x="3511877" y="1982788"/>
            <a:ext cx="7959398" cy="990599"/>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4" name="Text Placeholder 15">
            <a:extLst>
              <a:ext uri="{FF2B5EF4-FFF2-40B4-BE49-F238E27FC236}">
                <a16:creationId xmlns:a16="http://schemas.microsoft.com/office/drawing/2014/main" id="{4817A958-17B7-C64F-BD0E-A997870B1EEA}"/>
              </a:ext>
            </a:extLst>
          </p:cNvPr>
          <p:cNvSpPr>
            <a:spLocks noGrp="1"/>
          </p:cNvSpPr>
          <p:nvPr>
            <p:ph type="body" sz="quarter" idx="13" hasCustomPrompt="1"/>
          </p:nvPr>
        </p:nvSpPr>
        <p:spPr>
          <a:xfrm>
            <a:off x="720725" y="724492"/>
            <a:ext cx="7972426"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16" name="Text Placeholder 13">
            <a:extLst>
              <a:ext uri="{FF2B5EF4-FFF2-40B4-BE49-F238E27FC236}">
                <a16:creationId xmlns:a16="http://schemas.microsoft.com/office/drawing/2014/main" id="{9D25804C-4349-E647-8F9D-7918CA0A89D2}"/>
              </a:ext>
            </a:extLst>
          </p:cNvPr>
          <p:cNvSpPr>
            <a:spLocks noGrp="1"/>
          </p:cNvSpPr>
          <p:nvPr>
            <p:ph type="body" sz="quarter" idx="14"/>
          </p:nvPr>
        </p:nvSpPr>
        <p:spPr>
          <a:xfrm>
            <a:off x="3511877" y="3330575"/>
            <a:ext cx="7959398" cy="2806699"/>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pic>
        <p:nvPicPr>
          <p:cNvPr id="7" name="Picture 6">
            <a:extLst>
              <a:ext uri="{FF2B5EF4-FFF2-40B4-BE49-F238E27FC236}">
                <a16:creationId xmlns:a16="http://schemas.microsoft.com/office/drawing/2014/main" id="{C7BA8605-2BD5-5848-9603-DA190611443C}"/>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11845512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1ABC08C-599A-4229-9177-FCD96504EA26}"/>
              </a:ext>
            </a:extLst>
          </p:cNvPr>
          <p:cNvSpPr/>
          <p:nvPr userDrawn="1"/>
        </p:nvSpPr>
        <p:spPr>
          <a:xfrm>
            <a:off x="0" y="0"/>
            <a:ext cx="12192000" cy="6858000"/>
          </a:xfrm>
          <a:prstGeom prst="rect">
            <a:avLst/>
          </a:prstGeom>
          <a:solidFill>
            <a:srgbClr val="A31A7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Picture Placeholder 10">
            <a:extLst>
              <a:ext uri="{FF2B5EF4-FFF2-40B4-BE49-F238E27FC236}">
                <a16:creationId xmlns:a16="http://schemas.microsoft.com/office/drawing/2014/main" id="{A7ECE376-2FF6-5742-8005-7EA614271784}"/>
              </a:ext>
            </a:extLst>
          </p:cNvPr>
          <p:cNvSpPr>
            <a:spLocks noGrp="1"/>
          </p:cNvSpPr>
          <p:nvPr>
            <p:ph type="pic" sz="quarter" idx="17"/>
          </p:nvPr>
        </p:nvSpPr>
        <p:spPr>
          <a:xfrm>
            <a:off x="720725" y="2009335"/>
            <a:ext cx="2419350" cy="2421458"/>
          </a:xfrm>
          <a:prstGeom prst="ellipse">
            <a:avLst/>
          </a:prstGeom>
          <a:solidFill>
            <a:schemeClr val="bg1">
              <a:lumMod val="95000"/>
            </a:schemeClr>
          </a:solidFill>
        </p:spPr>
        <p:txBody>
          <a:bodyPr/>
          <a:lstStyle/>
          <a:p>
            <a:endParaRPr lang="en-US" dirty="0"/>
          </a:p>
        </p:txBody>
      </p:sp>
      <p:sp>
        <p:nvSpPr>
          <p:cNvPr id="10" name="Text Placeholder 13">
            <a:extLst>
              <a:ext uri="{FF2B5EF4-FFF2-40B4-BE49-F238E27FC236}">
                <a16:creationId xmlns:a16="http://schemas.microsoft.com/office/drawing/2014/main" id="{77CB4263-8898-C440-BF43-385F030F0DB8}"/>
              </a:ext>
            </a:extLst>
          </p:cNvPr>
          <p:cNvSpPr>
            <a:spLocks noGrp="1"/>
          </p:cNvSpPr>
          <p:nvPr>
            <p:ph type="body" sz="quarter" idx="12"/>
          </p:nvPr>
        </p:nvSpPr>
        <p:spPr>
          <a:xfrm>
            <a:off x="3511877" y="1982788"/>
            <a:ext cx="7959398" cy="990599"/>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4" name="Text Placeholder 15">
            <a:extLst>
              <a:ext uri="{FF2B5EF4-FFF2-40B4-BE49-F238E27FC236}">
                <a16:creationId xmlns:a16="http://schemas.microsoft.com/office/drawing/2014/main" id="{4817A958-17B7-C64F-BD0E-A997870B1EEA}"/>
              </a:ext>
            </a:extLst>
          </p:cNvPr>
          <p:cNvSpPr>
            <a:spLocks noGrp="1"/>
          </p:cNvSpPr>
          <p:nvPr>
            <p:ph type="body" sz="quarter" idx="13" hasCustomPrompt="1"/>
          </p:nvPr>
        </p:nvSpPr>
        <p:spPr>
          <a:xfrm>
            <a:off x="720725" y="724492"/>
            <a:ext cx="7972426"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16" name="Text Placeholder 13">
            <a:extLst>
              <a:ext uri="{FF2B5EF4-FFF2-40B4-BE49-F238E27FC236}">
                <a16:creationId xmlns:a16="http://schemas.microsoft.com/office/drawing/2014/main" id="{9D25804C-4349-E647-8F9D-7918CA0A89D2}"/>
              </a:ext>
            </a:extLst>
          </p:cNvPr>
          <p:cNvSpPr>
            <a:spLocks noGrp="1"/>
          </p:cNvSpPr>
          <p:nvPr>
            <p:ph type="body" sz="quarter" idx="14"/>
          </p:nvPr>
        </p:nvSpPr>
        <p:spPr>
          <a:xfrm>
            <a:off x="3511877" y="3330575"/>
            <a:ext cx="7959398" cy="2806699"/>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pic>
        <p:nvPicPr>
          <p:cNvPr id="7" name="Picture 6">
            <a:extLst>
              <a:ext uri="{FF2B5EF4-FFF2-40B4-BE49-F238E27FC236}">
                <a16:creationId xmlns:a16="http://schemas.microsoft.com/office/drawing/2014/main" id="{C7BA8605-2BD5-5848-9603-DA190611443C}"/>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1277286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044F761-FF87-4293-BAAD-4FC423D19A30}"/>
              </a:ext>
            </a:extLst>
          </p:cNvPr>
          <p:cNvSpPr/>
          <p:nvPr userDrawn="1"/>
        </p:nvSpPr>
        <p:spPr>
          <a:xfrm>
            <a:off x="0" y="0"/>
            <a:ext cx="12192000" cy="6858000"/>
          </a:xfrm>
          <a:prstGeom prst="rect">
            <a:avLst/>
          </a:prstGeom>
          <a:solidFill>
            <a:srgbClr val="00B2E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Picture Placeholder 10">
            <a:extLst>
              <a:ext uri="{FF2B5EF4-FFF2-40B4-BE49-F238E27FC236}">
                <a16:creationId xmlns:a16="http://schemas.microsoft.com/office/drawing/2014/main" id="{A7ECE376-2FF6-5742-8005-7EA614271784}"/>
              </a:ext>
            </a:extLst>
          </p:cNvPr>
          <p:cNvSpPr>
            <a:spLocks noGrp="1"/>
          </p:cNvSpPr>
          <p:nvPr>
            <p:ph type="pic" sz="quarter" idx="17"/>
          </p:nvPr>
        </p:nvSpPr>
        <p:spPr>
          <a:xfrm>
            <a:off x="720725" y="2009335"/>
            <a:ext cx="2419350" cy="2421458"/>
          </a:xfrm>
          <a:prstGeom prst="ellipse">
            <a:avLst/>
          </a:prstGeom>
          <a:solidFill>
            <a:schemeClr val="bg1">
              <a:lumMod val="95000"/>
            </a:schemeClr>
          </a:solidFill>
        </p:spPr>
        <p:txBody>
          <a:bodyPr/>
          <a:lstStyle/>
          <a:p>
            <a:endParaRPr lang="en-US" dirty="0"/>
          </a:p>
        </p:txBody>
      </p:sp>
      <p:sp>
        <p:nvSpPr>
          <p:cNvPr id="10" name="Text Placeholder 13">
            <a:extLst>
              <a:ext uri="{FF2B5EF4-FFF2-40B4-BE49-F238E27FC236}">
                <a16:creationId xmlns:a16="http://schemas.microsoft.com/office/drawing/2014/main" id="{77CB4263-8898-C440-BF43-385F030F0DB8}"/>
              </a:ext>
            </a:extLst>
          </p:cNvPr>
          <p:cNvSpPr>
            <a:spLocks noGrp="1"/>
          </p:cNvSpPr>
          <p:nvPr>
            <p:ph type="body" sz="quarter" idx="12"/>
          </p:nvPr>
        </p:nvSpPr>
        <p:spPr>
          <a:xfrm>
            <a:off x="3511877" y="1982788"/>
            <a:ext cx="7959398" cy="990599"/>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4" name="Text Placeholder 15">
            <a:extLst>
              <a:ext uri="{FF2B5EF4-FFF2-40B4-BE49-F238E27FC236}">
                <a16:creationId xmlns:a16="http://schemas.microsoft.com/office/drawing/2014/main" id="{4817A958-17B7-C64F-BD0E-A997870B1EEA}"/>
              </a:ext>
            </a:extLst>
          </p:cNvPr>
          <p:cNvSpPr>
            <a:spLocks noGrp="1"/>
          </p:cNvSpPr>
          <p:nvPr>
            <p:ph type="body" sz="quarter" idx="13" hasCustomPrompt="1"/>
          </p:nvPr>
        </p:nvSpPr>
        <p:spPr>
          <a:xfrm>
            <a:off x="720725" y="724492"/>
            <a:ext cx="7972426"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16" name="Text Placeholder 13">
            <a:extLst>
              <a:ext uri="{FF2B5EF4-FFF2-40B4-BE49-F238E27FC236}">
                <a16:creationId xmlns:a16="http://schemas.microsoft.com/office/drawing/2014/main" id="{9D25804C-4349-E647-8F9D-7918CA0A89D2}"/>
              </a:ext>
            </a:extLst>
          </p:cNvPr>
          <p:cNvSpPr>
            <a:spLocks noGrp="1"/>
          </p:cNvSpPr>
          <p:nvPr>
            <p:ph type="body" sz="quarter" idx="14"/>
          </p:nvPr>
        </p:nvSpPr>
        <p:spPr>
          <a:xfrm>
            <a:off x="3511877" y="3330575"/>
            <a:ext cx="7959398" cy="2806699"/>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pic>
        <p:nvPicPr>
          <p:cNvPr id="7" name="Picture 6">
            <a:extLst>
              <a:ext uri="{FF2B5EF4-FFF2-40B4-BE49-F238E27FC236}">
                <a16:creationId xmlns:a16="http://schemas.microsoft.com/office/drawing/2014/main" id="{C7BA8605-2BD5-5848-9603-DA190611443C}"/>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108543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808A41A-3C88-48E1-8F60-516B9061A3BF}"/>
              </a:ext>
            </a:extLst>
          </p:cNvPr>
          <p:cNvSpPr/>
          <p:nvPr userDrawn="1"/>
        </p:nvSpPr>
        <p:spPr>
          <a:xfrm>
            <a:off x="0" y="0"/>
            <a:ext cx="12192000" cy="6858000"/>
          </a:xfrm>
          <a:prstGeom prst="rect">
            <a:avLst/>
          </a:prstGeom>
          <a:solidFill>
            <a:srgbClr val="00B2E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Picture Placeholder 8">
            <a:extLst>
              <a:ext uri="{FF2B5EF4-FFF2-40B4-BE49-F238E27FC236}">
                <a16:creationId xmlns:a16="http://schemas.microsoft.com/office/drawing/2014/main" id="{E818B230-2BE4-46F4-A0C7-50CA25D4DF55}"/>
              </a:ext>
            </a:extLst>
          </p:cNvPr>
          <p:cNvSpPr>
            <a:spLocks noGrp="1"/>
          </p:cNvSpPr>
          <p:nvPr>
            <p:ph type="pic" sz="quarter" idx="10" hasCustomPrompt="1"/>
          </p:nvPr>
        </p:nvSpPr>
        <p:spPr>
          <a:xfrm>
            <a:off x="0" y="1631852"/>
            <a:ext cx="12192000" cy="3434071"/>
          </a:xfrm>
          <a:prstGeom prst="rect">
            <a:avLst/>
          </a:prstGeom>
          <a:solidFill>
            <a:schemeClr val="bg2"/>
          </a:solidFill>
          <a:ln>
            <a:noFill/>
          </a:ln>
        </p:spPr>
        <p:txBody>
          <a:bodyPr/>
          <a:lstStyle>
            <a:lvl1pPr marL="0" indent="0">
              <a:buNone/>
              <a:defRPr lang="en-GB" b="0" i="0" u="none" strike="noStrike" smtClean="0">
                <a:effectLst/>
                <a:hlinkClick r:id="" action="ppaction://noaction"/>
              </a:defRPr>
            </a:lvl1pPr>
          </a:lstStyle>
          <a:p>
            <a:r>
              <a:rPr lang="en-US" dirty="0"/>
              <a:t>Drag and drop a picture here</a:t>
            </a:r>
            <a:br>
              <a:rPr lang="en-US" dirty="0"/>
            </a:br>
            <a:br>
              <a:rPr lang="en-US" dirty="0"/>
            </a:br>
            <a:r>
              <a:rPr lang="en-GB" b="0" i="0" u="none" strike="noStrike" dirty="0">
                <a:solidFill>
                  <a:srgbClr val="6611CC"/>
                </a:solidFill>
                <a:effectLst/>
                <a:latin typeface="Roboto" panose="02000000000000000000" pitchFamily="2" charset="0"/>
                <a:hlinkClick r:id="rId2"/>
              </a:rPr>
              <a:t>https://goo.gl/STfvwg</a:t>
            </a:r>
            <a:endParaRPr lang="en-US" dirty="0"/>
          </a:p>
        </p:txBody>
      </p:sp>
      <p:sp>
        <p:nvSpPr>
          <p:cNvPr id="5" name="Text Placeholder 15">
            <a:extLst>
              <a:ext uri="{FF2B5EF4-FFF2-40B4-BE49-F238E27FC236}">
                <a16:creationId xmlns:a16="http://schemas.microsoft.com/office/drawing/2014/main" id="{F3E46BD8-63A3-ED4E-A2B4-B7720A5D2DD1}"/>
              </a:ext>
            </a:extLst>
          </p:cNvPr>
          <p:cNvSpPr>
            <a:spLocks noGrp="1"/>
          </p:cNvSpPr>
          <p:nvPr>
            <p:ph type="body" sz="quarter" idx="13" hasCustomPrompt="1"/>
          </p:nvPr>
        </p:nvSpPr>
        <p:spPr>
          <a:xfrm>
            <a:off x="733751" y="724492"/>
            <a:ext cx="5538462"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7" name="Text Placeholder 13">
            <a:extLst>
              <a:ext uri="{FF2B5EF4-FFF2-40B4-BE49-F238E27FC236}">
                <a16:creationId xmlns:a16="http://schemas.microsoft.com/office/drawing/2014/main" id="{8D3A124B-68EF-D24C-8C41-DF1082E6B9CF}"/>
              </a:ext>
            </a:extLst>
          </p:cNvPr>
          <p:cNvSpPr>
            <a:spLocks noGrp="1"/>
          </p:cNvSpPr>
          <p:nvPr>
            <p:ph type="body" sz="quarter" idx="12" hasCustomPrompt="1"/>
          </p:nvPr>
        </p:nvSpPr>
        <p:spPr>
          <a:xfrm>
            <a:off x="733751" y="5386039"/>
            <a:ext cx="5181274" cy="741922"/>
          </a:xfrm>
          <a:prstGeom prst="rect">
            <a:avLst/>
          </a:prstGeom>
        </p:spPr>
        <p:txBody>
          <a:bodyPr lIns="0" tIns="0" rIns="0" bIns="0"/>
          <a:lstStyle>
            <a:lvl1pPr marL="0" indent="0">
              <a:lnSpc>
                <a:spcPct val="100000"/>
              </a:lnSpc>
              <a:spcBef>
                <a:spcPts val="0"/>
              </a:spcBef>
              <a:spcAft>
                <a:spcPts val="1089"/>
              </a:spcAft>
              <a:buNone/>
              <a:defRPr sz="24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a:t>
            </a:r>
            <a:br>
              <a:rPr lang="en-US" dirty="0"/>
            </a:br>
            <a:r>
              <a:rPr lang="en-US" dirty="0"/>
              <a:t>text styles</a:t>
            </a:r>
          </a:p>
        </p:txBody>
      </p:sp>
      <p:sp>
        <p:nvSpPr>
          <p:cNvPr id="8" name="Text Placeholder 13">
            <a:extLst>
              <a:ext uri="{FF2B5EF4-FFF2-40B4-BE49-F238E27FC236}">
                <a16:creationId xmlns:a16="http://schemas.microsoft.com/office/drawing/2014/main" id="{004F7E52-F701-624E-B784-F87351DB48F7}"/>
              </a:ext>
            </a:extLst>
          </p:cNvPr>
          <p:cNvSpPr>
            <a:spLocks noGrp="1"/>
          </p:cNvSpPr>
          <p:nvPr>
            <p:ph type="body" sz="quarter" idx="14" hasCustomPrompt="1"/>
          </p:nvPr>
        </p:nvSpPr>
        <p:spPr>
          <a:xfrm>
            <a:off x="6273712" y="5386038"/>
            <a:ext cx="5197563" cy="751237"/>
          </a:xfrm>
          <a:prstGeom prst="rect">
            <a:avLst/>
          </a:prstGeom>
        </p:spPr>
        <p:txBody>
          <a:bodyPr lIns="0" tIns="0" rIns="0" bIns="0"/>
          <a:lstStyle>
            <a:lvl1pPr marL="0" indent="0">
              <a:lnSpc>
                <a:spcPct val="100000"/>
              </a:lnSpc>
              <a:spcBef>
                <a:spcPts val="0"/>
              </a:spcBef>
              <a:spcAft>
                <a:spcPts val="1089"/>
              </a:spcAft>
              <a:buNone/>
              <a:defRPr sz="18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a:t>
            </a:r>
            <a:br>
              <a:rPr lang="en-US" dirty="0"/>
            </a:br>
            <a:r>
              <a:rPr lang="en-US" dirty="0"/>
              <a:t>text styles</a:t>
            </a:r>
          </a:p>
        </p:txBody>
      </p:sp>
      <p:pic>
        <p:nvPicPr>
          <p:cNvPr id="10" name="Picture 9">
            <a:extLst>
              <a:ext uri="{FF2B5EF4-FFF2-40B4-BE49-F238E27FC236}">
                <a16:creationId xmlns:a16="http://schemas.microsoft.com/office/drawing/2014/main" id="{BD54DBB7-0569-7344-A3ED-2DAD266F0395}"/>
              </a:ext>
            </a:extLst>
          </p:cNvPr>
          <p:cNvPicPr>
            <a:picLocks noChangeAspect="1"/>
          </p:cNvPicPr>
          <p:nvPr userDrawn="1"/>
        </p:nvPicPr>
        <p:blipFill>
          <a:blip r:embed="rId3"/>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336295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497159-91B1-4ACA-AF05-D38EEE935F7B}"/>
              </a:ext>
            </a:extLst>
          </p:cNvPr>
          <p:cNvSpPr/>
          <p:nvPr userDrawn="1"/>
        </p:nvSpPr>
        <p:spPr>
          <a:xfrm>
            <a:off x="0" y="0"/>
            <a:ext cx="12192000" cy="6858000"/>
          </a:xfrm>
          <a:prstGeom prst="rect">
            <a:avLst/>
          </a:prstGeom>
          <a:solidFill>
            <a:srgbClr val="0214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 Placeholder 13">
            <a:extLst>
              <a:ext uri="{FF2B5EF4-FFF2-40B4-BE49-F238E27FC236}">
                <a16:creationId xmlns:a16="http://schemas.microsoft.com/office/drawing/2014/main" id="{133CD5E7-68D3-584B-AB3B-B0A944F0CEF6}"/>
              </a:ext>
            </a:extLst>
          </p:cNvPr>
          <p:cNvSpPr>
            <a:spLocks noGrp="1"/>
          </p:cNvSpPr>
          <p:nvPr>
            <p:ph type="body" sz="quarter" idx="12"/>
          </p:nvPr>
        </p:nvSpPr>
        <p:spPr>
          <a:xfrm>
            <a:off x="720725" y="1982788"/>
            <a:ext cx="10750550" cy="990599"/>
          </a:xfrm>
          <a:prstGeom prst="rect">
            <a:avLst/>
          </a:prstGeom>
        </p:spPr>
        <p:txBody>
          <a:bodyPr lIns="0" tIns="0" rIns="0" bIns="0"/>
          <a:lstStyle>
            <a:lvl1pPr marL="0" indent="0">
              <a:lnSpc>
                <a:spcPct val="100000"/>
              </a:lnSpc>
              <a:spcBef>
                <a:spcPts val="0"/>
              </a:spcBef>
              <a:spcAft>
                <a:spcPts val="1089"/>
              </a:spcAft>
              <a:buNone/>
              <a:defRPr sz="28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720725" y="3194462"/>
            <a:ext cx="10750550" cy="2939046"/>
          </a:xfrm>
          <a:prstGeom prst="rect">
            <a:avLst/>
          </a:prstGeom>
        </p:spPr>
        <p:txBody>
          <a:bodyPr lIns="0" tIns="0" rIns="0" bIns="0"/>
          <a:lstStyle>
            <a:lvl1pPr marL="0" indent="0">
              <a:lnSpc>
                <a:spcPct val="100000"/>
              </a:lnSpc>
              <a:spcBef>
                <a:spcPts val="0"/>
              </a:spcBef>
              <a:spcAft>
                <a:spcPts val="1089"/>
              </a:spcAft>
              <a:buNone/>
              <a:defRPr sz="20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1" name="Text Placeholder 15">
            <a:extLst>
              <a:ext uri="{FF2B5EF4-FFF2-40B4-BE49-F238E27FC236}">
                <a16:creationId xmlns:a16="http://schemas.microsoft.com/office/drawing/2014/main" id="{39975175-2508-B045-9D4F-3A2C091C13E3}"/>
              </a:ext>
            </a:extLst>
          </p:cNvPr>
          <p:cNvSpPr>
            <a:spLocks noGrp="1"/>
          </p:cNvSpPr>
          <p:nvPr>
            <p:ph type="body" sz="quarter" idx="13" hasCustomPrompt="1"/>
          </p:nvPr>
        </p:nvSpPr>
        <p:spPr>
          <a:xfrm>
            <a:off x="720725" y="724492"/>
            <a:ext cx="7972425"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pic>
        <p:nvPicPr>
          <p:cNvPr id="6" name="Picture 5">
            <a:extLst>
              <a:ext uri="{FF2B5EF4-FFF2-40B4-BE49-F238E27FC236}">
                <a16:creationId xmlns:a16="http://schemas.microsoft.com/office/drawing/2014/main" id="{503458B3-A697-5948-A7B5-380FFEFD570A}"/>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40255149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497159-91B1-4ACA-AF05-D38EEE935F7B}"/>
              </a:ext>
            </a:extLst>
          </p:cNvPr>
          <p:cNvSpPr/>
          <p:nvPr userDrawn="1"/>
        </p:nvSpPr>
        <p:spPr>
          <a:xfrm>
            <a:off x="0" y="0"/>
            <a:ext cx="12192000" cy="6858000"/>
          </a:xfrm>
          <a:prstGeom prst="rect">
            <a:avLst/>
          </a:prstGeom>
          <a:solidFill>
            <a:srgbClr val="A31A7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 Placeholder 13">
            <a:extLst>
              <a:ext uri="{FF2B5EF4-FFF2-40B4-BE49-F238E27FC236}">
                <a16:creationId xmlns:a16="http://schemas.microsoft.com/office/drawing/2014/main" id="{133CD5E7-68D3-584B-AB3B-B0A944F0CEF6}"/>
              </a:ext>
            </a:extLst>
          </p:cNvPr>
          <p:cNvSpPr>
            <a:spLocks noGrp="1"/>
          </p:cNvSpPr>
          <p:nvPr>
            <p:ph type="body" sz="quarter" idx="12"/>
          </p:nvPr>
        </p:nvSpPr>
        <p:spPr>
          <a:xfrm>
            <a:off x="720725" y="1982788"/>
            <a:ext cx="10750550" cy="990599"/>
          </a:xfrm>
          <a:prstGeom prst="rect">
            <a:avLst/>
          </a:prstGeom>
        </p:spPr>
        <p:txBody>
          <a:bodyPr lIns="0" tIns="0" rIns="0" bIns="0"/>
          <a:lstStyle>
            <a:lvl1pPr marL="0" indent="0">
              <a:lnSpc>
                <a:spcPct val="100000"/>
              </a:lnSpc>
              <a:spcBef>
                <a:spcPts val="0"/>
              </a:spcBef>
              <a:spcAft>
                <a:spcPts val="1089"/>
              </a:spcAft>
              <a:buNone/>
              <a:defRPr sz="28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720725" y="3194462"/>
            <a:ext cx="10750550" cy="2939046"/>
          </a:xfrm>
          <a:prstGeom prst="rect">
            <a:avLst/>
          </a:prstGeom>
        </p:spPr>
        <p:txBody>
          <a:bodyPr lIns="0" tIns="0" rIns="0" bIns="0"/>
          <a:lstStyle>
            <a:lvl1pPr marL="0" indent="0">
              <a:lnSpc>
                <a:spcPct val="100000"/>
              </a:lnSpc>
              <a:spcBef>
                <a:spcPts val="0"/>
              </a:spcBef>
              <a:spcAft>
                <a:spcPts val="1089"/>
              </a:spcAft>
              <a:buNone/>
              <a:defRPr sz="20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1" name="Text Placeholder 15">
            <a:extLst>
              <a:ext uri="{FF2B5EF4-FFF2-40B4-BE49-F238E27FC236}">
                <a16:creationId xmlns:a16="http://schemas.microsoft.com/office/drawing/2014/main" id="{39975175-2508-B045-9D4F-3A2C091C13E3}"/>
              </a:ext>
            </a:extLst>
          </p:cNvPr>
          <p:cNvSpPr>
            <a:spLocks noGrp="1"/>
          </p:cNvSpPr>
          <p:nvPr>
            <p:ph type="body" sz="quarter" idx="13" hasCustomPrompt="1"/>
          </p:nvPr>
        </p:nvSpPr>
        <p:spPr>
          <a:xfrm>
            <a:off x="720725" y="724492"/>
            <a:ext cx="7972425"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pic>
        <p:nvPicPr>
          <p:cNvPr id="6" name="Picture 5">
            <a:extLst>
              <a:ext uri="{FF2B5EF4-FFF2-40B4-BE49-F238E27FC236}">
                <a16:creationId xmlns:a16="http://schemas.microsoft.com/office/drawing/2014/main" id="{503458B3-A697-5948-A7B5-380FFEFD570A}"/>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30489178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497159-91B1-4ACA-AF05-D38EEE935F7B}"/>
              </a:ext>
            </a:extLst>
          </p:cNvPr>
          <p:cNvSpPr/>
          <p:nvPr userDrawn="1"/>
        </p:nvSpPr>
        <p:spPr>
          <a:xfrm>
            <a:off x="0" y="0"/>
            <a:ext cx="12192000" cy="6858000"/>
          </a:xfrm>
          <a:prstGeom prst="rect">
            <a:avLst/>
          </a:prstGeom>
          <a:solidFill>
            <a:srgbClr val="00B2E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 Placeholder 13">
            <a:extLst>
              <a:ext uri="{FF2B5EF4-FFF2-40B4-BE49-F238E27FC236}">
                <a16:creationId xmlns:a16="http://schemas.microsoft.com/office/drawing/2014/main" id="{133CD5E7-68D3-584B-AB3B-B0A944F0CEF6}"/>
              </a:ext>
            </a:extLst>
          </p:cNvPr>
          <p:cNvSpPr>
            <a:spLocks noGrp="1"/>
          </p:cNvSpPr>
          <p:nvPr>
            <p:ph type="body" sz="quarter" idx="12"/>
          </p:nvPr>
        </p:nvSpPr>
        <p:spPr>
          <a:xfrm>
            <a:off x="720725" y="1982788"/>
            <a:ext cx="10750550" cy="990599"/>
          </a:xfrm>
          <a:prstGeom prst="rect">
            <a:avLst/>
          </a:prstGeom>
        </p:spPr>
        <p:txBody>
          <a:bodyPr lIns="0" tIns="0" rIns="0" bIns="0"/>
          <a:lstStyle>
            <a:lvl1pPr marL="0" indent="0">
              <a:lnSpc>
                <a:spcPct val="100000"/>
              </a:lnSpc>
              <a:spcBef>
                <a:spcPts val="0"/>
              </a:spcBef>
              <a:spcAft>
                <a:spcPts val="1089"/>
              </a:spcAft>
              <a:buNone/>
              <a:defRPr sz="28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720725" y="3194462"/>
            <a:ext cx="10750550" cy="2939046"/>
          </a:xfrm>
          <a:prstGeom prst="rect">
            <a:avLst/>
          </a:prstGeom>
        </p:spPr>
        <p:txBody>
          <a:bodyPr lIns="0" tIns="0" rIns="0" bIns="0"/>
          <a:lstStyle>
            <a:lvl1pPr marL="0" indent="0">
              <a:lnSpc>
                <a:spcPct val="100000"/>
              </a:lnSpc>
              <a:spcBef>
                <a:spcPts val="0"/>
              </a:spcBef>
              <a:spcAft>
                <a:spcPts val="1089"/>
              </a:spcAft>
              <a:buNone/>
              <a:defRPr sz="20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1" name="Text Placeholder 15">
            <a:extLst>
              <a:ext uri="{FF2B5EF4-FFF2-40B4-BE49-F238E27FC236}">
                <a16:creationId xmlns:a16="http://schemas.microsoft.com/office/drawing/2014/main" id="{39975175-2508-B045-9D4F-3A2C091C13E3}"/>
              </a:ext>
            </a:extLst>
          </p:cNvPr>
          <p:cNvSpPr>
            <a:spLocks noGrp="1"/>
          </p:cNvSpPr>
          <p:nvPr>
            <p:ph type="body" sz="quarter" idx="13" hasCustomPrompt="1"/>
          </p:nvPr>
        </p:nvSpPr>
        <p:spPr>
          <a:xfrm>
            <a:off x="720725" y="724492"/>
            <a:ext cx="7972425"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pic>
        <p:nvPicPr>
          <p:cNvPr id="6" name="Picture 5">
            <a:extLst>
              <a:ext uri="{FF2B5EF4-FFF2-40B4-BE49-F238E27FC236}">
                <a16:creationId xmlns:a16="http://schemas.microsoft.com/office/drawing/2014/main" id="{503458B3-A697-5948-A7B5-380FFEFD570A}"/>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15404025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A54F21-C32B-4E5B-9B9B-52D09D2D67E1}"/>
              </a:ext>
            </a:extLst>
          </p:cNvPr>
          <p:cNvSpPr/>
          <p:nvPr userDrawn="1"/>
        </p:nvSpPr>
        <p:spPr>
          <a:xfrm>
            <a:off x="0" y="-17239"/>
            <a:ext cx="7767638" cy="6875239"/>
          </a:xfrm>
          <a:prstGeom prst="rect">
            <a:avLst/>
          </a:prstGeom>
          <a:solidFill>
            <a:srgbClr val="021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3E38063F-3DD5-634C-9AF2-D41D4D7A871F}"/>
              </a:ext>
            </a:extLst>
          </p:cNvPr>
          <p:cNvSpPr>
            <a:spLocks noGrp="1"/>
          </p:cNvSpPr>
          <p:nvPr>
            <p:ph type="pic" sz="quarter" idx="15"/>
          </p:nvPr>
        </p:nvSpPr>
        <p:spPr>
          <a:xfrm>
            <a:off x="7767638" y="0"/>
            <a:ext cx="4424362" cy="6858000"/>
          </a:xfrm>
          <a:prstGeom prst="rect">
            <a:avLst/>
          </a:prstGeom>
          <a:solidFill>
            <a:schemeClr val="bg1">
              <a:lumMod val="95000"/>
            </a:schemeClr>
          </a:solidFill>
          <a:ln>
            <a:noFill/>
          </a:ln>
        </p:spPr>
        <p:txBody>
          <a:bodyPr/>
          <a:lstStyle/>
          <a:p>
            <a:endParaRPr lang="en-US"/>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720726" y="1982788"/>
            <a:ext cx="5194299" cy="4150720"/>
          </a:xfrm>
          <a:prstGeom prst="rect">
            <a:avLst/>
          </a:prstGeom>
        </p:spPr>
        <p:txBody>
          <a:bodyPr lIns="0" tIns="0" rIns="0" bIns="0"/>
          <a:lstStyle>
            <a:lvl1pPr marL="457200" indent="-457200">
              <a:lnSpc>
                <a:spcPct val="100000"/>
              </a:lnSpc>
              <a:spcBef>
                <a:spcPts val="0"/>
              </a:spcBef>
              <a:spcAft>
                <a:spcPts val="1089"/>
              </a:spcAft>
              <a:buClr>
                <a:schemeClr val="bg1"/>
              </a:buClr>
              <a:buFont typeface="+mj-lt"/>
              <a:buAutoNum type="arabicPeriod"/>
              <a:defRPr sz="2000" b="0" i="0">
                <a:solidFill>
                  <a:schemeClr val="bg2"/>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a:p>
            <a:pPr lvl="0"/>
            <a:r>
              <a:rPr lang="en-US" dirty="0" err="1"/>
              <a:t>Contect</a:t>
            </a:r>
            <a:r>
              <a:rPr lang="en-US" dirty="0"/>
              <a:t> 2</a:t>
            </a:r>
          </a:p>
          <a:p>
            <a:pPr lvl="0"/>
            <a:r>
              <a:rPr lang="en-US" dirty="0"/>
              <a:t>Content 3</a:t>
            </a:r>
          </a:p>
          <a:p>
            <a:pPr lvl="0"/>
            <a:endParaRPr lang="en-US" dirty="0"/>
          </a:p>
        </p:txBody>
      </p:sp>
      <p:sp>
        <p:nvSpPr>
          <p:cNvPr id="11" name="Text Placeholder 15">
            <a:extLst>
              <a:ext uri="{FF2B5EF4-FFF2-40B4-BE49-F238E27FC236}">
                <a16:creationId xmlns:a16="http://schemas.microsoft.com/office/drawing/2014/main" id="{39975175-2508-B045-9D4F-3A2C091C13E3}"/>
              </a:ext>
            </a:extLst>
          </p:cNvPr>
          <p:cNvSpPr>
            <a:spLocks noGrp="1"/>
          </p:cNvSpPr>
          <p:nvPr>
            <p:ph type="body" sz="quarter" idx="13" hasCustomPrompt="1"/>
          </p:nvPr>
        </p:nvSpPr>
        <p:spPr>
          <a:xfrm>
            <a:off x="720726" y="741149"/>
            <a:ext cx="5194298" cy="884451"/>
          </a:xfrm>
          <a:prstGeom prst="rect">
            <a:avLst/>
          </a:prstGeom>
        </p:spPr>
        <p:txBody>
          <a:bodyPr lIns="0" tIns="0" rIns="0" bIns="0" anchor="t" anchorCtr="0"/>
          <a:lstStyle>
            <a:lvl1pPr marL="0" indent="0">
              <a:lnSpc>
                <a:spcPct val="100000"/>
              </a:lnSpc>
              <a:spcBef>
                <a:spcPts val="0"/>
              </a:spcBef>
              <a:spcAft>
                <a:spcPts val="1633"/>
              </a:spcAft>
              <a:buNone/>
              <a:defRPr sz="3200" b="1" i="0">
                <a:solidFill>
                  <a:schemeClr val="bg2"/>
                </a:solidFill>
                <a:latin typeface="Axiforma" pitchFamily="2" charset="77"/>
              </a:defRPr>
            </a:lvl1pPr>
          </a:lstStyle>
          <a:p>
            <a:pPr lvl="0"/>
            <a:r>
              <a:rPr lang="en-US" dirty="0"/>
              <a:t>CLICK TO EDIT</a:t>
            </a:r>
          </a:p>
        </p:txBody>
      </p:sp>
      <p:pic>
        <p:nvPicPr>
          <p:cNvPr id="6" name="Picture 5">
            <a:extLst>
              <a:ext uri="{FF2B5EF4-FFF2-40B4-BE49-F238E27FC236}">
                <a16:creationId xmlns:a16="http://schemas.microsoft.com/office/drawing/2014/main" id="{503458B3-A697-5948-A7B5-380FFEFD570A}"/>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364099073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E38063F-3DD5-634C-9AF2-D41D4D7A871F}"/>
              </a:ext>
            </a:extLst>
          </p:cNvPr>
          <p:cNvSpPr>
            <a:spLocks noGrp="1"/>
          </p:cNvSpPr>
          <p:nvPr>
            <p:ph type="pic" sz="quarter" idx="15"/>
          </p:nvPr>
        </p:nvSpPr>
        <p:spPr>
          <a:xfrm>
            <a:off x="7767638" y="0"/>
            <a:ext cx="4424362" cy="6858000"/>
          </a:xfrm>
          <a:prstGeom prst="rect">
            <a:avLst/>
          </a:prstGeom>
          <a:solidFill>
            <a:schemeClr val="bg1">
              <a:lumMod val="95000"/>
            </a:schemeClr>
          </a:solidFill>
          <a:ln>
            <a:noFill/>
          </a:ln>
        </p:spPr>
        <p:txBody>
          <a:bodyPr/>
          <a:lstStyle/>
          <a:p>
            <a:endParaRPr lang="en-US"/>
          </a:p>
        </p:txBody>
      </p:sp>
      <p:sp>
        <p:nvSpPr>
          <p:cNvPr id="2" name="Rectangle 1">
            <a:extLst>
              <a:ext uri="{FF2B5EF4-FFF2-40B4-BE49-F238E27FC236}">
                <a16:creationId xmlns:a16="http://schemas.microsoft.com/office/drawing/2014/main" id="{A92DCC19-56AC-104C-B429-94030D1C766F}"/>
              </a:ext>
            </a:extLst>
          </p:cNvPr>
          <p:cNvSpPr/>
          <p:nvPr userDrawn="1"/>
        </p:nvSpPr>
        <p:spPr>
          <a:xfrm>
            <a:off x="0" y="0"/>
            <a:ext cx="7767638" cy="6875239"/>
          </a:xfrm>
          <a:prstGeom prst="rect">
            <a:avLst/>
          </a:prstGeom>
          <a:solidFill>
            <a:srgbClr val="A31A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720726" y="1982788"/>
            <a:ext cx="5194299" cy="4150720"/>
          </a:xfrm>
          <a:prstGeom prst="rect">
            <a:avLst/>
          </a:prstGeom>
        </p:spPr>
        <p:txBody>
          <a:bodyPr lIns="0" tIns="0" rIns="0" bIns="0"/>
          <a:lstStyle>
            <a:lvl1pPr marL="457200" indent="-457200">
              <a:lnSpc>
                <a:spcPct val="100000"/>
              </a:lnSpc>
              <a:spcBef>
                <a:spcPts val="0"/>
              </a:spcBef>
              <a:spcAft>
                <a:spcPts val="1089"/>
              </a:spcAft>
              <a:buClr>
                <a:schemeClr val="bg1"/>
              </a:buClr>
              <a:buFont typeface="+mj-lt"/>
              <a:buAutoNum type="arabicPeriod"/>
              <a:defRPr sz="2000" b="0" i="0">
                <a:solidFill>
                  <a:schemeClr val="bg2"/>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a:p>
            <a:pPr lvl="0"/>
            <a:r>
              <a:rPr lang="en-US" dirty="0" err="1"/>
              <a:t>Contect</a:t>
            </a:r>
            <a:r>
              <a:rPr lang="en-US" dirty="0"/>
              <a:t> 2</a:t>
            </a:r>
          </a:p>
          <a:p>
            <a:pPr lvl="0"/>
            <a:r>
              <a:rPr lang="en-US" dirty="0"/>
              <a:t>Content 3</a:t>
            </a:r>
          </a:p>
          <a:p>
            <a:pPr lvl="0"/>
            <a:endParaRPr lang="en-US" dirty="0"/>
          </a:p>
        </p:txBody>
      </p:sp>
      <p:sp>
        <p:nvSpPr>
          <p:cNvPr id="11" name="Text Placeholder 15">
            <a:extLst>
              <a:ext uri="{FF2B5EF4-FFF2-40B4-BE49-F238E27FC236}">
                <a16:creationId xmlns:a16="http://schemas.microsoft.com/office/drawing/2014/main" id="{39975175-2508-B045-9D4F-3A2C091C13E3}"/>
              </a:ext>
            </a:extLst>
          </p:cNvPr>
          <p:cNvSpPr>
            <a:spLocks noGrp="1"/>
          </p:cNvSpPr>
          <p:nvPr>
            <p:ph type="body" sz="quarter" idx="13" hasCustomPrompt="1"/>
          </p:nvPr>
        </p:nvSpPr>
        <p:spPr>
          <a:xfrm>
            <a:off x="720726" y="741149"/>
            <a:ext cx="5194298" cy="884451"/>
          </a:xfrm>
          <a:prstGeom prst="rect">
            <a:avLst/>
          </a:prstGeom>
        </p:spPr>
        <p:txBody>
          <a:bodyPr lIns="0" tIns="0" rIns="0" bIns="0" anchor="t" anchorCtr="0"/>
          <a:lstStyle>
            <a:lvl1pPr marL="0" indent="0">
              <a:lnSpc>
                <a:spcPct val="100000"/>
              </a:lnSpc>
              <a:spcBef>
                <a:spcPts val="0"/>
              </a:spcBef>
              <a:spcAft>
                <a:spcPts val="1633"/>
              </a:spcAft>
              <a:buNone/>
              <a:defRPr sz="3200" b="1" i="0">
                <a:solidFill>
                  <a:schemeClr val="bg2"/>
                </a:solidFill>
                <a:latin typeface="Axiforma" pitchFamily="2" charset="77"/>
              </a:defRPr>
            </a:lvl1pPr>
          </a:lstStyle>
          <a:p>
            <a:pPr lvl="0"/>
            <a:r>
              <a:rPr lang="en-US" dirty="0"/>
              <a:t>CLICK TO EDIT</a:t>
            </a:r>
          </a:p>
        </p:txBody>
      </p:sp>
      <p:pic>
        <p:nvPicPr>
          <p:cNvPr id="6" name="Picture 5">
            <a:extLst>
              <a:ext uri="{FF2B5EF4-FFF2-40B4-BE49-F238E27FC236}">
                <a16:creationId xmlns:a16="http://schemas.microsoft.com/office/drawing/2014/main" id="{503458B3-A697-5948-A7B5-380FFEFD570A}"/>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49850608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2CD81B-28A9-4485-86CE-CE8DB7A1CF13}"/>
              </a:ext>
            </a:extLst>
          </p:cNvPr>
          <p:cNvSpPr/>
          <p:nvPr userDrawn="1"/>
        </p:nvSpPr>
        <p:spPr>
          <a:xfrm>
            <a:off x="0" y="0"/>
            <a:ext cx="7767638" cy="68752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3E38063F-3DD5-634C-9AF2-D41D4D7A871F}"/>
              </a:ext>
            </a:extLst>
          </p:cNvPr>
          <p:cNvSpPr>
            <a:spLocks noGrp="1"/>
          </p:cNvSpPr>
          <p:nvPr>
            <p:ph type="pic" sz="quarter" idx="15"/>
          </p:nvPr>
        </p:nvSpPr>
        <p:spPr>
          <a:xfrm>
            <a:off x="7767638" y="0"/>
            <a:ext cx="4424362" cy="6858000"/>
          </a:xfrm>
          <a:prstGeom prst="rect">
            <a:avLst/>
          </a:prstGeom>
          <a:solidFill>
            <a:schemeClr val="bg1">
              <a:lumMod val="95000"/>
            </a:schemeClr>
          </a:solidFill>
          <a:ln>
            <a:noFill/>
          </a:ln>
        </p:spPr>
        <p:txBody>
          <a:bodyPr/>
          <a:lstStyle/>
          <a:p>
            <a:endParaRPr lang="en-US"/>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720726" y="1982788"/>
            <a:ext cx="5194299" cy="4150720"/>
          </a:xfrm>
          <a:prstGeom prst="rect">
            <a:avLst/>
          </a:prstGeom>
        </p:spPr>
        <p:txBody>
          <a:bodyPr lIns="0" tIns="0" rIns="0" bIns="0"/>
          <a:lstStyle>
            <a:lvl1pPr marL="457200" indent="-457200">
              <a:lnSpc>
                <a:spcPct val="100000"/>
              </a:lnSpc>
              <a:spcBef>
                <a:spcPts val="0"/>
              </a:spcBef>
              <a:spcAft>
                <a:spcPts val="1089"/>
              </a:spcAft>
              <a:buClr>
                <a:schemeClr val="bg1"/>
              </a:buClr>
              <a:buFont typeface="+mj-lt"/>
              <a:buAutoNum type="arabicPeriod"/>
              <a:defRPr sz="2000" b="0" i="0">
                <a:solidFill>
                  <a:schemeClr val="bg2"/>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a:p>
            <a:pPr lvl="0"/>
            <a:r>
              <a:rPr lang="en-US" dirty="0"/>
              <a:t>Content 2</a:t>
            </a:r>
          </a:p>
          <a:p>
            <a:pPr lvl="0"/>
            <a:r>
              <a:rPr lang="en-US" dirty="0"/>
              <a:t>Content 3</a:t>
            </a:r>
          </a:p>
          <a:p>
            <a:pPr lvl="0"/>
            <a:endParaRPr lang="en-US" dirty="0"/>
          </a:p>
        </p:txBody>
      </p:sp>
      <p:sp>
        <p:nvSpPr>
          <p:cNvPr id="11" name="Text Placeholder 15">
            <a:extLst>
              <a:ext uri="{FF2B5EF4-FFF2-40B4-BE49-F238E27FC236}">
                <a16:creationId xmlns:a16="http://schemas.microsoft.com/office/drawing/2014/main" id="{39975175-2508-B045-9D4F-3A2C091C13E3}"/>
              </a:ext>
            </a:extLst>
          </p:cNvPr>
          <p:cNvSpPr>
            <a:spLocks noGrp="1"/>
          </p:cNvSpPr>
          <p:nvPr>
            <p:ph type="body" sz="quarter" idx="13" hasCustomPrompt="1"/>
          </p:nvPr>
        </p:nvSpPr>
        <p:spPr>
          <a:xfrm>
            <a:off x="720726" y="741149"/>
            <a:ext cx="5194298" cy="884451"/>
          </a:xfrm>
          <a:prstGeom prst="rect">
            <a:avLst/>
          </a:prstGeom>
        </p:spPr>
        <p:txBody>
          <a:bodyPr lIns="0" tIns="0" rIns="0" bIns="0" anchor="t" anchorCtr="0"/>
          <a:lstStyle>
            <a:lvl1pPr marL="0" indent="0">
              <a:lnSpc>
                <a:spcPct val="100000"/>
              </a:lnSpc>
              <a:spcBef>
                <a:spcPts val="0"/>
              </a:spcBef>
              <a:spcAft>
                <a:spcPts val="1633"/>
              </a:spcAft>
              <a:buNone/>
              <a:defRPr sz="3200" b="1" i="0">
                <a:solidFill>
                  <a:schemeClr val="bg2"/>
                </a:solidFill>
                <a:latin typeface="Axiforma" pitchFamily="2" charset="77"/>
              </a:defRPr>
            </a:lvl1pPr>
          </a:lstStyle>
          <a:p>
            <a:pPr lvl="0"/>
            <a:r>
              <a:rPr lang="en-US" dirty="0"/>
              <a:t>CLICK TO EDIT</a:t>
            </a:r>
          </a:p>
        </p:txBody>
      </p:sp>
      <p:pic>
        <p:nvPicPr>
          <p:cNvPr id="6" name="Picture 5">
            <a:extLst>
              <a:ext uri="{FF2B5EF4-FFF2-40B4-BE49-F238E27FC236}">
                <a16:creationId xmlns:a16="http://schemas.microsoft.com/office/drawing/2014/main" id="{503458B3-A697-5948-A7B5-380FFEFD570A}"/>
              </a:ext>
            </a:extLst>
          </p:cNvPr>
          <p:cNvPicPr>
            <a:picLocks noChangeAspect="1"/>
          </p:cNvPicPr>
          <p:nvPr userDrawn="1"/>
        </p:nvPicPr>
        <p:blipFill>
          <a:blip r:embed="rId2"/>
          <a:stretch>
            <a:fillRect/>
          </a:stretch>
        </p:blipFill>
        <p:spPr>
          <a:xfrm>
            <a:off x="9974263" y="715882"/>
            <a:ext cx="1497012" cy="402182"/>
          </a:xfrm>
          <a:prstGeom prst="rect">
            <a:avLst/>
          </a:prstGeom>
        </p:spPr>
      </p:pic>
    </p:spTree>
    <p:extLst>
      <p:ext uri="{BB962C8B-B14F-4D97-AF65-F5344CB8AC3E}">
        <p14:creationId xmlns:p14="http://schemas.microsoft.com/office/powerpoint/2010/main" val="79155422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097849"/>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806" r:id="rId24"/>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Arial" panose="020B0604020202020204" pitchFamily="34" charset="0"/>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Arial" panose="020B0604020202020204" pitchFamily="34" charset="0"/>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66">
          <p15:clr>
            <a:srgbClr val="F26B43"/>
          </p15:clr>
        </p15:guide>
        <p15:guide id="2" pos="454">
          <p15:clr>
            <a:srgbClr val="F26B43"/>
          </p15:clr>
        </p15:guide>
        <p15:guide id="3" pos="7226">
          <p15:clr>
            <a:srgbClr val="F26B43"/>
          </p15:clr>
        </p15:guide>
        <p15:guide id="4" orient="horz" pos="454">
          <p15:clr>
            <a:srgbClr val="F26B43"/>
          </p15:clr>
        </p15:guide>
        <p15:guide id="5" pos="3726">
          <p15:clr>
            <a:srgbClr val="F26B43"/>
          </p15:clr>
        </p15:guide>
        <p15:guide id="6" pos="3951">
          <p15:clr>
            <a:srgbClr val="F26B43"/>
          </p15:clr>
        </p15:guide>
        <p15:guide id="7" pos="5701">
          <p15:clr>
            <a:srgbClr val="F26B43"/>
          </p15:clr>
        </p15:guide>
        <p15:guide id="8" pos="5476">
          <p15:clr>
            <a:srgbClr val="F26B43"/>
          </p15:clr>
        </p15:guide>
        <p15:guide id="9" pos="2204">
          <p15:clr>
            <a:srgbClr val="F26B43"/>
          </p15:clr>
        </p15:guide>
        <p15:guide id="10" pos="1978">
          <p15:clr>
            <a:srgbClr val="F26B43"/>
          </p15:clr>
        </p15:guide>
        <p15:guide id="11" pos="1619">
          <p15:clr>
            <a:srgbClr val="F26B43"/>
          </p15:clr>
        </p15:guide>
        <p15:guide id="12" pos="1394">
          <p15:clr>
            <a:srgbClr val="F26B43"/>
          </p15:clr>
        </p15:guide>
        <p15:guide id="13" pos="2559">
          <p15:clr>
            <a:srgbClr val="F26B43"/>
          </p15:clr>
        </p15:guide>
        <p15:guide id="14" pos="2784">
          <p15:clr>
            <a:srgbClr val="F26B43"/>
          </p15:clr>
        </p15:guide>
        <p15:guide id="15" pos="4893">
          <p15:clr>
            <a:srgbClr val="F26B43"/>
          </p15:clr>
        </p15:guide>
        <p15:guide id="16" pos="5118">
          <p15:clr>
            <a:srgbClr val="F26B43"/>
          </p15:clr>
        </p15:guide>
        <p15:guide id="17" pos="6061">
          <p15:clr>
            <a:srgbClr val="F26B43"/>
          </p15:clr>
        </p15:guide>
        <p15:guide id="18" pos="6283">
          <p15:clr>
            <a:srgbClr val="F26B43"/>
          </p15:clr>
        </p15:guide>
        <p15:guide id="19" orient="horz" pos="1024">
          <p15:clr>
            <a:srgbClr val="F26B43"/>
          </p15:clr>
        </p15:guide>
        <p15:guide id="20" orient="horz" pos="1249">
          <p15:clr>
            <a:srgbClr val="F26B43"/>
          </p15:clr>
        </p15:guide>
        <p15:guide id="21" orient="horz" pos="3640">
          <p15:clr>
            <a:srgbClr val="F26B43"/>
          </p15:clr>
        </p15:guide>
        <p15:guide id="22" orient="horz" pos="34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6.xml"/><Relationship Id="rId5" Type="http://schemas.openxmlformats.org/officeDocument/2006/relationships/image" Target="../media/image16.jp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27A15BC-6982-4671-8958-00D2D0FCBB0B}"/>
              </a:ext>
            </a:extLst>
          </p:cNvPr>
          <p:cNvSpPr>
            <a:spLocks noGrp="1"/>
          </p:cNvSpPr>
          <p:nvPr>
            <p:ph type="body" sz="quarter" idx="13"/>
          </p:nvPr>
        </p:nvSpPr>
        <p:spPr/>
        <p:txBody>
          <a:bodyPr/>
          <a:lstStyle/>
          <a:p>
            <a:r>
              <a:rPr lang="en-GB" dirty="0"/>
              <a:t>mthree Alumni Training</a:t>
            </a:r>
          </a:p>
          <a:p>
            <a:endParaRPr lang="en-GB" dirty="0"/>
          </a:p>
        </p:txBody>
      </p:sp>
      <p:sp>
        <p:nvSpPr>
          <p:cNvPr id="3" name="Text Placeholder 2">
            <a:extLst>
              <a:ext uri="{FF2B5EF4-FFF2-40B4-BE49-F238E27FC236}">
                <a16:creationId xmlns:a16="http://schemas.microsoft.com/office/drawing/2014/main" id="{F85C5346-9556-4394-82CB-8C00BAC5C6B9}"/>
              </a:ext>
            </a:extLst>
          </p:cNvPr>
          <p:cNvSpPr>
            <a:spLocks noGrp="1"/>
          </p:cNvSpPr>
          <p:nvPr>
            <p:ph type="body" sz="quarter" idx="12"/>
          </p:nvPr>
        </p:nvSpPr>
        <p:spPr/>
        <p:txBody>
          <a:bodyPr/>
          <a:lstStyle/>
          <a:p>
            <a:r>
              <a:rPr lang="en-GB" dirty="0"/>
              <a:t>Introduction to Finance</a:t>
            </a:r>
          </a:p>
        </p:txBody>
      </p:sp>
      <p:sp>
        <p:nvSpPr>
          <p:cNvPr id="5" name="Text Placeholder 4">
            <a:extLst>
              <a:ext uri="{FF2B5EF4-FFF2-40B4-BE49-F238E27FC236}">
                <a16:creationId xmlns:a16="http://schemas.microsoft.com/office/drawing/2014/main" id="{E7AF8EBF-4A86-4DF7-914A-4B5F65BA1C2D}"/>
              </a:ext>
            </a:extLst>
          </p:cNvPr>
          <p:cNvSpPr>
            <a:spLocks noGrp="1"/>
          </p:cNvSpPr>
          <p:nvPr>
            <p:ph type="body" sz="quarter" idx="14"/>
          </p:nvPr>
        </p:nvSpPr>
        <p:spPr/>
        <p:txBody>
          <a:bodyPr/>
          <a:lstStyle/>
          <a:p>
            <a:pPr marL="342900" indent="-342900">
              <a:buFont typeface="Arial" panose="020B0604020202020204" pitchFamily="34" charset="0"/>
              <a:buChar char="•"/>
            </a:pPr>
            <a:r>
              <a:rPr lang="en-GB" dirty="0"/>
              <a:t>Types of Banks</a:t>
            </a:r>
          </a:p>
          <a:p>
            <a:pPr marL="342900" indent="-342900">
              <a:buFont typeface="Arial" panose="020B0604020202020204" pitchFamily="34" charset="0"/>
              <a:buChar char="•"/>
            </a:pPr>
            <a:r>
              <a:rPr lang="en-GB" dirty="0"/>
              <a:t>Investment Banking Details</a:t>
            </a:r>
          </a:p>
        </p:txBody>
      </p:sp>
      <p:pic>
        <p:nvPicPr>
          <p:cNvPr id="6" name="Picture Placeholder 6">
            <a:extLst>
              <a:ext uri="{FF2B5EF4-FFF2-40B4-BE49-F238E27FC236}">
                <a16:creationId xmlns:a16="http://schemas.microsoft.com/office/drawing/2014/main" id="{2DBB87D4-301A-40BA-BFAF-8C7545EDF3E3}"/>
              </a:ext>
              <a:ext uri="{C183D7F6-B498-43B3-948B-1728B52AA6E4}">
                <adec:decorative xmlns:adec="http://schemas.microsoft.com/office/drawing/2017/decorative" val="1"/>
              </a:ext>
            </a:extLst>
          </p:cNvPr>
          <p:cNvPicPr>
            <a:picLocks noChangeAspect="1"/>
          </p:cNvPicPr>
          <p:nvPr/>
        </p:nvPicPr>
        <p:blipFill rotWithShape="1">
          <a:blip r:embed="rId3"/>
          <a:srcRect l="37129" r="37129"/>
          <a:stretch/>
        </p:blipFill>
        <p:spPr>
          <a:xfrm>
            <a:off x="1" y="0"/>
            <a:ext cx="3139017" cy="6858000"/>
          </a:xfrm>
          <a:prstGeom prst="rect">
            <a:avLst/>
          </a:prstGeom>
          <a:solidFill>
            <a:schemeClr val="bg1">
              <a:lumMod val="95000"/>
            </a:schemeClr>
          </a:solidFill>
        </p:spPr>
      </p:pic>
      <p:pic>
        <p:nvPicPr>
          <p:cNvPr id="7" name="Picture 6">
            <a:extLst>
              <a:ext uri="{FF2B5EF4-FFF2-40B4-BE49-F238E27FC236}">
                <a16:creationId xmlns:a16="http://schemas.microsoft.com/office/drawing/2014/main" id="{2652AE54-070F-4CCD-85BA-D993D42CCF3E}"/>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flipH="1">
            <a:off x="196076" y="3577845"/>
            <a:ext cx="2746864" cy="3280155"/>
          </a:xfrm>
          <a:prstGeom prst="rect">
            <a:avLst/>
          </a:prstGeom>
        </p:spPr>
      </p:pic>
    </p:spTree>
    <p:extLst>
      <p:ext uri="{BB962C8B-B14F-4D97-AF65-F5344CB8AC3E}">
        <p14:creationId xmlns:p14="http://schemas.microsoft.com/office/powerpoint/2010/main" val="1308632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sz="2800" dirty="0"/>
              <a:t>Central Banks – Interest and Inflation</a:t>
            </a:r>
          </a:p>
        </p:txBody>
      </p:sp>
      <p:sp>
        <p:nvSpPr>
          <p:cNvPr id="6" name="Text Placeholder 5">
            <a:extLst>
              <a:ext uri="{FF2B5EF4-FFF2-40B4-BE49-F238E27FC236}">
                <a16:creationId xmlns:a16="http://schemas.microsoft.com/office/drawing/2014/main" id="{F60F203B-45ED-475D-8EF9-8C1B2120167E}"/>
              </a:ext>
            </a:extLst>
          </p:cNvPr>
          <p:cNvSpPr>
            <a:spLocks noGrp="1"/>
          </p:cNvSpPr>
          <p:nvPr>
            <p:ph type="body" sz="quarter" idx="20"/>
          </p:nvPr>
        </p:nvSpPr>
        <p:spPr>
          <a:xfrm>
            <a:off x="720725" y="1436002"/>
            <a:ext cx="10750550" cy="5000365"/>
          </a:xfrm>
        </p:spPr>
        <p:txBody>
          <a:bodyPr/>
          <a:lstStyle/>
          <a:p>
            <a:r>
              <a:rPr lang="en-GB" b="1" dirty="0"/>
              <a:t>Interest Rates: </a:t>
            </a:r>
            <a:r>
              <a:rPr lang="en-GB" dirty="0"/>
              <a:t>The percentage of principal charged by the lender for the use of its money.  </a:t>
            </a:r>
            <a:endParaRPr lang="en-GB" b="1" dirty="0"/>
          </a:p>
          <a:p>
            <a:endParaRPr lang="en-GB" b="1" dirty="0"/>
          </a:p>
          <a:p>
            <a:r>
              <a:rPr lang="en-GB" b="1" dirty="0"/>
              <a:t>Inflation: </a:t>
            </a:r>
            <a:r>
              <a:rPr lang="en-GB" dirty="0"/>
              <a:t>Quantative measure of the rate at which the average price level of selected goods and services in an economy increases over time.  It indicates a decrease in the purchasing power of a nation’s currency.  </a:t>
            </a:r>
          </a:p>
          <a:p>
            <a:endParaRPr lang="en-GB" dirty="0"/>
          </a:p>
          <a:p>
            <a:r>
              <a:rPr lang="en-GB" dirty="0"/>
              <a:t>The central banks will make changes to interest rates to have an impact on inflation. (They usually have a target of what inflation should be over a given time period.)</a:t>
            </a:r>
            <a:r>
              <a:rPr lang="en-GB" b="1" dirty="0"/>
              <a:t>   </a:t>
            </a:r>
          </a:p>
          <a:p>
            <a:endParaRPr lang="en-GB" dirty="0"/>
          </a:p>
        </p:txBody>
      </p:sp>
      <p:sp>
        <p:nvSpPr>
          <p:cNvPr id="9" name="Text Placeholder 2">
            <a:extLst>
              <a:ext uri="{FF2B5EF4-FFF2-40B4-BE49-F238E27FC236}">
                <a16:creationId xmlns:a16="http://schemas.microsoft.com/office/drawing/2014/main" id="{56E2CE13-73C5-4C0C-B021-747B9A0B52EC}"/>
              </a:ext>
            </a:extLst>
          </p:cNvPr>
          <p:cNvSpPr txBox="1">
            <a:spLocks/>
          </p:cNvSpPr>
          <p:nvPr/>
        </p:nvSpPr>
        <p:spPr>
          <a:xfrm>
            <a:off x="720725" y="1436002"/>
            <a:ext cx="10750550" cy="142879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endParaRPr kumimoji="0" lang="en-GB" sz="1800" b="0" i="0" u="none" strike="noStrike" kern="1200" cap="none" spc="0" normalizeH="0" baseline="0" noProof="0" dirty="0">
              <a:ln>
                <a:noFill/>
              </a:ln>
              <a:solidFill>
                <a:srgbClr val="02145E"/>
              </a:solidFill>
              <a:effectLst/>
              <a:uLnTx/>
              <a:uFillTx/>
              <a:latin typeface="Axiforma" pitchFamily="2" charset="77"/>
              <a:ea typeface="+mn-ea"/>
              <a:cs typeface="+mn-cs"/>
              <a:sym typeface="Arial"/>
            </a:endParaRPr>
          </a:p>
        </p:txBody>
      </p:sp>
      <p:sp>
        <p:nvSpPr>
          <p:cNvPr id="18" name="Text Placeholder 1">
            <a:extLst>
              <a:ext uri="{FF2B5EF4-FFF2-40B4-BE49-F238E27FC236}">
                <a16:creationId xmlns:a16="http://schemas.microsoft.com/office/drawing/2014/main" id="{42306B75-06C9-4F6D-BAA7-6B889492B478}"/>
              </a:ext>
            </a:extLst>
          </p:cNvPr>
          <p:cNvSpPr txBox="1">
            <a:spLocks/>
          </p:cNvSpPr>
          <p:nvPr/>
        </p:nvSpPr>
        <p:spPr>
          <a:xfrm>
            <a:off x="1966279" y="4424687"/>
            <a:ext cx="2286000" cy="155448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R="0" lvl="0" algn="ctr" defTabSz="457189" rtl="0" eaLnBrk="1" fontAlgn="auto" latinLnBrk="0" hangingPunct="1">
              <a:lnSpc>
                <a:spcPct val="130000"/>
              </a:lnSpc>
              <a:spcBef>
                <a:spcPts val="0"/>
              </a:spcBef>
              <a:spcAft>
                <a:spcPts val="0"/>
              </a:spcAft>
              <a:buClr>
                <a:srgbClr val="00B2E3"/>
              </a:buClr>
              <a:buSzPct val="80000"/>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rPr>
              <a:t>Encourages Spending</a:t>
            </a:r>
          </a:p>
          <a:p>
            <a:pPr marR="0" lvl="0" algn="ctr" defTabSz="457189" rtl="0" eaLnBrk="1" fontAlgn="auto" latinLnBrk="0" hangingPunct="1">
              <a:lnSpc>
                <a:spcPct val="130000"/>
              </a:lnSpc>
              <a:spcBef>
                <a:spcPts val="0"/>
              </a:spcBef>
              <a:spcAft>
                <a:spcPts val="0"/>
              </a:spcAft>
              <a:buClr>
                <a:srgbClr val="00B2E3"/>
              </a:buClr>
              <a:buSzPct val="80000"/>
              <a:tabLst/>
              <a:defRPr/>
            </a:pPr>
            <a:endParaRPr lang="en-GB" sz="1600" dirty="0">
              <a:solidFill>
                <a:srgbClr val="FFFFFF"/>
              </a:solidFill>
              <a:latin typeface="Axiforma SemiBold" pitchFamily="2" charset="77"/>
            </a:endParaRPr>
          </a:p>
          <a:p>
            <a:pPr marR="0" lvl="0" algn="ctr" defTabSz="457189" rtl="0" eaLnBrk="1" fontAlgn="auto" latinLnBrk="0" hangingPunct="1">
              <a:lnSpc>
                <a:spcPct val="130000"/>
              </a:lnSpc>
              <a:spcBef>
                <a:spcPts val="0"/>
              </a:spcBef>
              <a:spcAft>
                <a:spcPts val="0"/>
              </a:spcAft>
              <a:buClr>
                <a:srgbClr val="00B2E3"/>
              </a:buClr>
              <a:buSzPct val="80000"/>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rPr>
              <a:t>Increases Inflation</a:t>
            </a:r>
          </a:p>
        </p:txBody>
      </p:sp>
      <p:sp>
        <p:nvSpPr>
          <p:cNvPr id="19" name="Text Placeholder 1">
            <a:extLst>
              <a:ext uri="{FF2B5EF4-FFF2-40B4-BE49-F238E27FC236}">
                <a16:creationId xmlns:a16="http://schemas.microsoft.com/office/drawing/2014/main" id="{75DF5927-5936-44A1-ABD9-3107764AD8C9}"/>
              </a:ext>
            </a:extLst>
          </p:cNvPr>
          <p:cNvSpPr txBox="1">
            <a:spLocks/>
          </p:cNvSpPr>
          <p:nvPr/>
        </p:nvSpPr>
        <p:spPr>
          <a:xfrm>
            <a:off x="7687311" y="4424687"/>
            <a:ext cx="2286000" cy="155448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rPr>
              <a:t>Encourages Saving</a:t>
            </a:r>
          </a:p>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endPar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endParaRPr>
          </a:p>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lang="en-GB" sz="1600" dirty="0">
                <a:solidFill>
                  <a:srgbClr val="FFFFFF"/>
                </a:solidFill>
                <a:latin typeface="Axiforma SemiBold" pitchFamily="2" charset="77"/>
              </a:rPr>
              <a:t>Decreases Inflation</a:t>
            </a:r>
            <a:endPar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endParaRPr>
          </a:p>
        </p:txBody>
      </p:sp>
      <p:sp>
        <p:nvSpPr>
          <p:cNvPr id="4" name="Arrow: Down 3">
            <a:extLst>
              <a:ext uri="{FF2B5EF4-FFF2-40B4-BE49-F238E27FC236}">
                <a16:creationId xmlns:a16="http://schemas.microsoft.com/office/drawing/2014/main" id="{5FCE083E-C507-44C0-AF9C-216A2EDB9D08}"/>
              </a:ext>
            </a:extLst>
          </p:cNvPr>
          <p:cNvSpPr/>
          <p:nvPr/>
        </p:nvSpPr>
        <p:spPr>
          <a:xfrm>
            <a:off x="858542" y="4449170"/>
            <a:ext cx="969920" cy="1684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C7E72B29-B5B3-4AF5-9E31-64A549E6C1F6}"/>
              </a:ext>
            </a:extLst>
          </p:cNvPr>
          <p:cNvSpPr/>
          <p:nvPr/>
        </p:nvSpPr>
        <p:spPr>
          <a:xfrm rot="10800000">
            <a:off x="6583636" y="4402052"/>
            <a:ext cx="969920" cy="1684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
            <a:extLst>
              <a:ext uri="{FF2B5EF4-FFF2-40B4-BE49-F238E27FC236}">
                <a16:creationId xmlns:a16="http://schemas.microsoft.com/office/drawing/2014/main" id="{67C7079E-7527-409C-8881-5DA9E4B82046}"/>
              </a:ext>
            </a:extLst>
          </p:cNvPr>
          <p:cNvSpPr txBox="1">
            <a:spLocks/>
          </p:cNvSpPr>
          <p:nvPr/>
        </p:nvSpPr>
        <p:spPr>
          <a:xfrm>
            <a:off x="1902143" y="6067116"/>
            <a:ext cx="2286000" cy="40812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ctr"/>
            <a:r>
              <a:rPr lang="en-US" dirty="0"/>
              <a:t>Lower Interest Rates</a:t>
            </a:r>
            <a:endParaRPr lang="en-GB" dirty="0"/>
          </a:p>
        </p:txBody>
      </p:sp>
      <p:sp>
        <p:nvSpPr>
          <p:cNvPr id="24" name="Text Placeholder 3">
            <a:extLst>
              <a:ext uri="{FF2B5EF4-FFF2-40B4-BE49-F238E27FC236}">
                <a16:creationId xmlns:a16="http://schemas.microsoft.com/office/drawing/2014/main" id="{49E6D485-9860-4D2A-974F-40BA9AB5EECF}"/>
              </a:ext>
            </a:extLst>
          </p:cNvPr>
          <p:cNvSpPr txBox="1">
            <a:spLocks/>
          </p:cNvSpPr>
          <p:nvPr/>
        </p:nvSpPr>
        <p:spPr>
          <a:xfrm>
            <a:off x="7687312" y="6067116"/>
            <a:ext cx="2286000" cy="40812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ctr"/>
            <a:r>
              <a:rPr lang="en-US" dirty="0"/>
              <a:t>Raise Interest Rates</a:t>
            </a:r>
            <a:endParaRPr lang="en-GB" dirty="0"/>
          </a:p>
        </p:txBody>
      </p:sp>
    </p:spTree>
    <p:extLst>
      <p:ext uri="{BB962C8B-B14F-4D97-AF65-F5344CB8AC3E}">
        <p14:creationId xmlns:p14="http://schemas.microsoft.com/office/powerpoint/2010/main" val="1491442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sz="2800" dirty="0"/>
              <a:t>Quantitative Easing (QE)</a:t>
            </a:r>
          </a:p>
        </p:txBody>
      </p:sp>
      <p:sp>
        <p:nvSpPr>
          <p:cNvPr id="6" name="Text Placeholder 5">
            <a:extLst>
              <a:ext uri="{FF2B5EF4-FFF2-40B4-BE49-F238E27FC236}">
                <a16:creationId xmlns:a16="http://schemas.microsoft.com/office/drawing/2014/main" id="{F60F203B-45ED-475D-8EF9-8C1B2120167E}"/>
              </a:ext>
            </a:extLst>
          </p:cNvPr>
          <p:cNvSpPr>
            <a:spLocks noGrp="1"/>
          </p:cNvSpPr>
          <p:nvPr>
            <p:ph type="body" sz="quarter" idx="20"/>
          </p:nvPr>
        </p:nvSpPr>
        <p:spPr>
          <a:xfrm>
            <a:off x="720725" y="1436002"/>
            <a:ext cx="10750550" cy="5000365"/>
          </a:xfrm>
        </p:spPr>
        <p:txBody>
          <a:bodyPr/>
          <a:lstStyle/>
          <a:p>
            <a:endParaRPr lang="en-US" dirty="0"/>
          </a:p>
          <a:p>
            <a:pPr marL="270927" indent="-262460">
              <a:lnSpc>
                <a:spcPct val="150000"/>
              </a:lnSpc>
              <a:buChar char="•"/>
            </a:pPr>
            <a:r>
              <a:rPr lang="en-US" dirty="0"/>
              <a:t>The Central Bank creates new money electronically - </a:t>
            </a:r>
            <a:r>
              <a:rPr lang="en-US" b="1" dirty="0"/>
              <a:t>Quantitative Easing (QE)</a:t>
            </a:r>
            <a:endParaRPr lang="en-US" dirty="0"/>
          </a:p>
          <a:p>
            <a:pPr marL="270927" indent="-262460">
              <a:lnSpc>
                <a:spcPct val="150000"/>
              </a:lnSpc>
              <a:buChar char="•"/>
            </a:pPr>
            <a:r>
              <a:rPr lang="en-US" dirty="0"/>
              <a:t>This money is used to purchase government bonds or other assets, increasing the money supply ultimately encouraging lending and investment </a:t>
            </a:r>
          </a:p>
          <a:p>
            <a:pPr marL="270927" indent="-262460">
              <a:lnSpc>
                <a:spcPct val="150000"/>
              </a:lnSpc>
              <a:buChar char="•"/>
            </a:pPr>
            <a:r>
              <a:rPr lang="en-US" dirty="0"/>
              <a:t>Increases bond prices, reduces yield and encourages/frees up money to be invested elsewhere</a:t>
            </a:r>
          </a:p>
          <a:p>
            <a:pPr marL="270927" indent="-262460">
              <a:lnSpc>
                <a:spcPct val="150000"/>
              </a:lnSpc>
              <a:buChar char="•"/>
            </a:pPr>
            <a:r>
              <a:rPr lang="en-US" dirty="0"/>
              <a:t>Increased lending supply, lowers the cost of borrowing</a:t>
            </a:r>
          </a:p>
          <a:p>
            <a:pPr marL="270927" indent="-262460">
              <a:lnSpc>
                <a:spcPct val="150000"/>
              </a:lnSpc>
              <a:buChar char="•"/>
            </a:pPr>
            <a:r>
              <a:rPr lang="en-US" dirty="0"/>
              <a:t>Used when interest rates and inflation are very low and need boosting via spending</a:t>
            </a:r>
          </a:p>
          <a:p>
            <a:endParaRPr lang="en-GB" dirty="0"/>
          </a:p>
        </p:txBody>
      </p:sp>
      <p:sp>
        <p:nvSpPr>
          <p:cNvPr id="2" name="TextBox 1" descr="“Central Banks as a Safety Net”&#10;">
            <a:extLst>
              <a:ext uri="{FF2B5EF4-FFF2-40B4-BE49-F238E27FC236}">
                <a16:creationId xmlns:a16="http://schemas.microsoft.com/office/drawing/2014/main" id="{C5FF1ED1-45A7-41FD-A5D0-4272DFE0BB62}"/>
              </a:ext>
            </a:extLst>
          </p:cNvPr>
          <p:cNvSpPr txBox="1"/>
          <p:nvPr/>
        </p:nvSpPr>
        <p:spPr>
          <a:xfrm>
            <a:off x="2396108" y="5421998"/>
            <a:ext cx="7399783" cy="707886"/>
          </a:xfrm>
          <a:prstGeom prst="rect">
            <a:avLst/>
          </a:prstGeom>
          <a:noFill/>
        </p:spPr>
        <p:txBody>
          <a:bodyPr wrap="none" rtlCol="0">
            <a:spAutoFit/>
          </a:bodyPr>
          <a:lstStyle/>
          <a:p>
            <a:r>
              <a:rPr lang="en-US" sz="4000" i="1" dirty="0">
                <a:solidFill>
                  <a:srgbClr val="880D53"/>
                </a:solidFill>
              </a:rPr>
              <a:t>“Central Banks as a Safety Net”</a:t>
            </a:r>
          </a:p>
        </p:txBody>
      </p:sp>
    </p:spTree>
    <p:extLst>
      <p:ext uri="{BB962C8B-B14F-4D97-AF65-F5344CB8AC3E}">
        <p14:creationId xmlns:p14="http://schemas.microsoft.com/office/powerpoint/2010/main" val="173989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dirty="0"/>
              <a:t>Corporate Banking</a:t>
            </a:r>
          </a:p>
        </p:txBody>
      </p:sp>
      <p:sp>
        <p:nvSpPr>
          <p:cNvPr id="6" name="Text Placeholder 5">
            <a:extLst>
              <a:ext uri="{FF2B5EF4-FFF2-40B4-BE49-F238E27FC236}">
                <a16:creationId xmlns:a16="http://schemas.microsoft.com/office/drawing/2014/main" id="{F60F203B-45ED-475D-8EF9-8C1B2120167E}"/>
              </a:ext>
            </a:extLst>
          </p:cNvPr>
          <p:cNvSpPr>
            <a:spLocks noGrp="1"/>
          </p:cNvSpPr>
          <p:nvPr>
            <p:ph type="body" sz="quarter" idx="20"/>
          </p:nvPr>
        </p:nvSpPr>
        <p:spPr>
          <a:xfrm>
            <a:off x="720725" y="1436002"/>
            <a:ext cx="10750550" cy="5000365"/>
          </a:xfrm>
        </p:spPr>
        <p:txBody>
          <a:bodyPr/>
          <a:lstStyle/>
          <a:p>
            <a:r>
              <a:rPr lang="en-GB" dirty="0"/>
              <a:t>Banking for different size businesses offering retail banking services plus:  </a:t>
            </a:r>
          </a:p>
        </p:txBody>
      </p:sp>
      <p:sp>
        <p:nvSpPr>
          <p:cNvPr id="9" name="Text Placeholder 2">
            <a:extLst>
              <a:ext uri="{FF2B5EF4-FFF2-40B4-BE49-F238E27FC236}">
                <a16:creationId xmlns:a16="http://schemas.microsoft.com/office/drawing/2014/main" id="{56E2CE13-73C5-4C0C-B021-747B9A0B52EC}"/>
              </a:ext>
            </a:extLst>
          </p:cNvPr>
          <p:cNvSpPr txBox="1">
            <a:spLocks/>
          </p:cNvSpPr>
          <p:nvPr/>
        </p:nvSpPr>
        <p:spPr>
          <a:xfrm>
            <a:off x="720725" y="1436002"/>
            <a:ext cx="10750550" cy="142879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endParaRPr kumimoji="0" lang="en-GB" sz="1800" b="0" i="0" u="none" strike="noStrike" kern="1200" cap="none" spc="0" normalizeH="0" baseline="0" noProof="0" dirty="0">
              <a:ln>
                <a:noFill/>
              </a:ln>
              <a:solidFill>
                <a:srgbClr val="02145E"/>
              </a:solidFill>
              <a:effectLst/>
              <a:uLnTx/>
              <a:uFillTx/>
              <a:latin typeface="Axiforma" pitchFamily="2" charset="77"/>
              <a:ea typeface="+mn-ea"/>
              <a:cs typeface="+mn-cs"/>
            </a:endParaRPr>
          </a:p>
        </p:txBody>
      </p:sp>
      <p:sp>
        <p:nvSpPr>
          <p:cNvPr id="22" name="Text Placeholder 2">
            <a:extLst>
              <a:ext uri="{FF2B5EF4-FFF2-40B4-BE49-F238E27FC236}">
                <a16:creationId xmlns:a16="http://schemas.microsoft.com/office/drawing/2014/main" id="{07D3A530-AB16-4EFD-9912-8C8B805FBDC6}"/>
              </a:ext>
            </a:extLst>
          </p:cNvPr>
          <p:cNvSpPr txBox="1">
            <a:spLocks/>
          </p:cNvSpPr>
          <p:nvPr/>
        </p:nvSpPr>
        <p:spPr>
          <a:xfrm>
            <a:off x="720724" y="5199739"/>
            <a:ext cx="10750550" cy="142879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endParaRPr kumimoji="0" lang="en-GB" sz="1800" b="0" i="0" u="none" strike="noStrike" kern="1200" cap="none" spc="0" normalizeH="0" baseline="0" noProof="0" dirty="0">
              <a:ln>
                <a:noFill/>
              </a:ln>
              <a:solidFill>
                <a:srgbClr val="02145E"/>
              </a:solidFill>
              <a:effectLst/>
              <a:uLnTx/>
              <a:uFillTx/>
              <a:latin typeface="Axiforma" pitchFamily="2" charset="77"/>
              <a:ea typeface="+mn-ea"/>
              <a:cs typeface="+mn-cs"/>
            </a:endParaRPr>
          </a:p>
        </p:txBody>
      </p:sp>
      <p:sp>
        <p:nvSpPr>
          <p:cNvPr id="12" name="Multi-Bank Syndicated loans" descr="Multi-Bank Syndicated loans&#10;">
            <a:extLst>
              <a:ext uri="{FF2B5EF4-FFF2-40B4-BE49-F238E27FC236}">
                <a16:creationId xmlns:a16="http://schemas.microsoft.com/office/drawing/2014/main" id="{FFCB8BD5-2FEA-4792-A48E-BE14DFFC2792}"/>
              </a:ext>
            </a:extLst>
          </p:cNvPr>
          <p:cNvSpPr txBox="1">
            <a:spLocks/>
          </p:cNvSpPr>
          <p:nvPr/>
        </p:nvSpPr>
        <p:spPr>
          <a:xfrm>
            <a:off x="720723" y="1940388"/>
            <a:ext cx="2377440" cy="73152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rPr>
              <a:t>Multi-Bank Syndicated Loans</a:t>
            </a:r>
          </a:p>
        </p:txBody>
      </p:sp>
      <p:sp>
        <p:nvSpPr>
          <p:cNvPr id="20" name="Text Placeholder 1">
            <a:extLst>
              <a:ext uri="{FF2B5EF4-FFF2-40B4-BE49-F238E27FC236}">
                <a16:creationId xmlns:a16="http://schemas.microsoft.com/office/drawing/2014/main" id="{7D89408D-53F2-42B8-8AD8-E79C14104177}"/>
              </a:ext>
            </a:extLst>
          </p:cNvPr>
          <p:cNvSpPr txBox="1">
            <a:spLocks/>
          </p:cNvSpPr>
          <p:nvPr/>
        </p:nvSpPr>
        <p:spPr>
          <a:xfrm>
            <a:off x="3098163" y="1926610"/>
            <a:ext cx="8502434" cy="73152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0">
              <a:lnSpc>
                <a:spcPct val="130000"/>
              </a:lnSpc>
              <a:spcAft>
                <a:spcPts val="0"/>
              </a:spcAft>
              <a:buClr>
                <a:srgbClr val="00B2E3"/>
              </a:buClr>
              <a:defRPr/>
            </a:pPr>
            <a:r>
              <a:rPr lang="en-GB" sz="1500" b="0" dirty="0">
                <a:solidFill>
                  <a:schemeClr val="tx1"/>
                </a:solidFill>
              </a:rPr>
              <a:t>Larger loans supported by a group of banks to spread the risk of the loan and raise the capital required, usually available at short notice, cheaper than a bond issue</a:t>
            </a:r>
            <a:endParaRPr kumimoji="0" lang="en-GB" sz="1500" b="0" i="0" u="none" strike="noStrike" kern="1200" cap="none" spc="0" normalizeH="0" baseline="0" noProof="0" dirty="0">
              <a:ln>
                <a:noFill/>
              </a:ln>
              <a:solidFill>
                <a:schemeClr val="tx1"/>
              </a:solidFill>
              <a:effectLst/>
              <a:uLnTx/>
              <a:uFillTx/>
              <a:latin typeface="Axiforma SemiBold" pitchFamily="2" charset="77"/>
            </a:endParaRPr>
          </a:p>
        </p:txBody>
      </p:sp>
      <p:sp>
        <p:nvSpPr>
          <p:cNvPr id="15" name="Foreign Exchange Facilities" descr="Foreign Exchange Facilities&#10;">
            <a:extLst>
              <a:ext uri="{FF2B5EF4-FFF2-40B4-BE49-F238E27FC236}">
                <a16:creationId xmlns:a16="http://schemas.microsoft.com/office/drawing/2014/main" id="{B95A6D2F-2CAB-456A-B4B5-E6A0FC8A8DEF}"/>
              </a:ext>
            </a:extLst>
          </p:cNvPr>
          <p:cNvSpPr txBox="1">
            <a:spLocks/>
          </p:cNvSpPr>
          <p:nvPr/>
        </p:nvSpPr>
        <p:spPr>
          <a:xfrm>
            <a:off x="720723" y="2899058"/>
            <a:ext cx="2377440" cy="73152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rPr>
              <a:t>Foreign Exchange Facilities</a:t>
            </a:r>
          </a:p>
        </p:txBody>
      </p:sp>
      <p:sp>
        <p:nvSpPr>
          <p:cNvPr id="21" name="Text Placeholder 1" descr="Providing competitive foreign exchange facilities including help with balance sheet analysis and hedging solutions and managing exposure and risk to FX movements&#10;">
            <a:extLst>
              <a:ext uri="{FF2B5EF4-FFF2-40B4-BE49-F238E27FC236}">
                <a16:creationId xmlns:a16="http://schemas.microsoft.com/office/drawing/2014/main" id="{C13A8422-3FBD-4992-9851-F8A27FE6A205}"/>
              </a:ext>
            </a:extLst>
          </p:cNvPr>
          <p:cNvSpPr txBox="1">
            <a:spLocks/>
          </p:cNvSpPr>
          <p:nvPr/>
        </p:nvSpPr>
        <p:spPr>
          <a:xfrm>
            <a:off x="3098163" y="2899057"/>
            <a:ext cx="8502434" cy="73152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0">
              <a:lnSpc>
                <a:spcPct val="130000"/>
              </a:lnSpc>
              <a:spcAft>
                <a:spcPts val="0"/>
              </a:spcAft>
              <a:buClr>
                <a:srgbClr val="00B2E3"/>
              </a:buClr>
              <a:defRPr/>
            </a:pPr>
            <a:r>
              <a:rPr lang="en-GB" sz="1500" b="0" dirty="0">
                <a:solidFill>
                  <a:schemeClr val="tx1"/>
                </a:solidFill>
              </a:rPr>
              <a:t>Providing competitive foreign exchange facilities including help with balance sheet analysis and hedging solutions and managing exposure and risk to FX movements</a:t>
            </a:r>
            <a:endParaRPr kumimoji="0" lang="en-GB" sz="1500" b="0" i="0" u="none" strike="noStrike" kern="1200" cap="none" spc="0" normalizeH="0" baseline="0" noProof="0" dirty="0">
              <a:ln>
                <a:noFill/>
              </a:ln>
              <a:solidFill>
                <a:schemeClr val="tx1"/>
              </a:solidFill>
              <a:effectLst/>
              <a:uLnTx/>
              <a:uFillTx/>
              <a:latin typeface="Axiforma SemiBold" pitchFamily="2" charset="77"/>
            </a:endParaRPr>
          </a:p>
        </p:txBody>
      </p:sp>
      <p:sp>
        <p:nvSpPr>
          <p:cNvPr id="18" name="Cash Management Services" descr="Cash Management Services&#10;">
            <a:extLst>
              <a:ext uri="{FF2B5EF4-FFF2-40B4-BE49-F238E27FC236}">
                <a16:creationId xmlns:a16="http://schemas.microsoft.com/office/drawing/2014/main" id="{63778FC3-590F-4D15-AC57-F6252191B8A9}"/>
              </a:ext>
            </a:extLst>
          </p:cNvPr>
          <p:cNvSpPr txBox="1">
            <a:spLocks/>
          </p:cNvSpPr>
          <p:nvPr/>
        </p:nvSpPr>
        <p:spPr>
          <a:xfrm>
            <a:off x="720723" y="3857728"/>
            <a:ext cx="2377440" cy="73152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rPr>
              <a:t>Cash Management Services</a:t>
            </a:r>
          </a:p>
        </p:txBody>
      </p:sp>
      <p:sp>
        <p:nvSpPr>
          <p:cNvPr id="26" name="Text Placeholder 1" descr="Movement of money between various accounts as needed &#10;">
            <a:extLst>
              <a:ext uri="{FF2B5EF4-FFF2-40B4-BE49-F238E27FC236}">
                <a16:creationId xmlns:a16="http://schemas.microsoft.com/office/drawing/2014/main" id="{C99E2436-6722-4CB6-B30F-AED5139530E9}"/>
              </a:ext>
            </a:extLst>
          </p:cNvPr>
          <p:cNvSpPr txBox="1">
            <a:spLocks/>
          </p:cNvSpPr>
          <p:nvPr/>
        </p:nvSpPr>
        <p:spPr>
          <a:xfrm>
            <a:off x="3098163" y="3854570"/>
            <a:ext cx="8502434" cy="73152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0">
              <a:lnSpc>
                <a:spcPct val="130000"/>
              </a:lnSpc>
              <a:spcAft>
                <a:spcPts val="0"/>
              </a:spcAft>
              <a:buClr>
                <a:srgbClr val="00B2E3"/>
              </a:buClr>
              <a:defRPr/>
            </a:pPr>
            <a:r>
              <a:rPr lang="en-GB" sz="1500" b="0" dirty="0">
                <a:solidFill>
                  <a:schemeClr val="tx1"/>
                </a:solidFill>
              </a:rPr>
              <a:t>Movement of money between various accounts as needed </a:t>
            </a:r>
            <a:endParaRPr kumimoji="0" lang="en-GB" sz="1500" b="0" i="0" u="none" strike="noStrike" kern="1200" cap="none" spc="0" normalizeH="0" baseline="0" noProof="0" dirty="0">
              <a:ln>
                <a:noFill/>
              </a:ln>
              <a:solidFill>
                <a:schemeClr val="tx1"/>
              </a:solidFill>
              <a:effectLst/>
              <a:uLnTx/>
              <a:uFillTx/>
              <a:latin typeface="Axiforma SemiBold" pitchFamily="2" charset="77"/>
            </a:endParaRPr>
          </a:p>
        </p:txBody>
      </p:sp>
      <p:sp>
        <p:nvSpPr>
          <p:cNvPr id="25" name="Letters of Credit" descr="Letters of Credit &#10;and Guarantees &#10;">
            <a:extLst>
              <a:ext uri="{FF2B5EF4-FFF2-40B4-BE49-F238E27FC236}">
                <a16:creationId xmlns:a16="http://schemas.microsoft.com/office/drawing/2014/main" id="{008E0A35-A9F6-4219-AA2E-173BCC4C6525}"/>
              </a:ext>
            </a:extLst>
          </p:cNvPr>
          <p:cNvSpPr txBox="1">
            <a:spLocks/>
          </p:cNvSpPr>
          <p:nvPr/>
        </p:nvSpPr>
        <p:spPr>
          <a:xfrm>
            <a:off x="720723" y="4816398"/>
            <a:ext cx="2377440" cy="73152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rPr>
              <a:t>Letters of Credit </a:t>
            </a:r>
          </a:p>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rPr>
              <a:t>and Guarantees </a:t>
            </a:r>
          </a:p>
        </p:txBody>
      </p:sp>
      <p:sp>
        <p:nvSpPr>
          <p:cNvPr id="27" name="Text Placeholder 1" descr="Assurance from the bank that an exporter will be paid after shipping goods&#10;">
            <a:extLst>
              <a:ext uri="{FF2B5EF4-FFF2-40B4-BE49-F238E27FC236}">
                <a16:creationId xmlns:a16="http://schemas.microsoft.com/office/drawing/2014/main" id="{637562A2-9AC9-4939-BECF-654260E3544D}"/>
              </a:ext>
            </a:extLst>
          </p:cNvPr>
          <p:cNvSpPr txBox="1">
            <a:spLocks/>
          </p:cNvSpPr>
          <p:nvPr/>
        </p:nvSpPr>
        <p:spPr>
          <a:xfrm>
            <a:off x="3098163" y="4810082"/>
            <a:ext cx="8502434" cy="73152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130000"/>
              </a:lnSpc>
              <a:spcAft>
                <a:spcPts val="0"/>
              </a:spcAft>
              <a:buClr>
                <a:srgbClr val="00B2E3"/>
              </a:buClr>
              <a:defRPr/>
            </a:pPr>
            <a:r>
              <a:rPr lang="en-US" sz="1500" b="0" dirty="0">
                <a:solidFill>
                  <a:schemeClr val="tx1"/>
                </a:solidFill>
              </a:rPr>
              <a:t>Assurance from the bank that an exporter will be paid after shipping goods</a:t>
            </a:r>
          </a:p>
        </p:txBody>
      </p:sp>
      <p:sp>
        <p:nvSpPr>
          <p:cNvPr id="19" name="Lines of Credit" descr="Lines of Credit&#10;">
            <a:extLst>
              <a:ext uri="{FF2B5EF4-FFF2-40B4-BE49-F238E27FC236}">
                <a16:creationId xmlns:a16="http://schemas.microsoft.com/office/drawing/2014/main" id="{22FD112F-896D-49F0-879F-25C9E7EE9498}"/>
              </a:ext>
            </a:extLst>
          </p:cNvPr>
          <p:cNvSpPr txBox="1">
            <a:spLocks/>
          </p:cNvSpPr>
          <p:nvPr/>
        </p:nvSpPr>
        <p:spPr>
          <a:xfrm>
            <a:off x="720723" y="5775069"/>
            <a:ext cx="2377440" cy="73152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rPr>
              <a:t>Lines of Credit</a:t>
            </a:r>
          </a:p>
        </p:txBody>
      </p:sp>
      <p:sp>
        <p:nvSpPr>
          <p:cNvPr id="28" name="Text Placeholder 1" descr="Business form of an overdraft but not setup as a negative balance on your account; the line of credit is set up on another account  &#10;">
            <a:extLst>
              <a:ext uri="{FF2B5EF4-FFF2-40B4-BE49-F238E27FC236}">
                <a16:creationId xmlns:a16="http://schemas.microsoft.com/office/drawing/2014/main" id="{1D03E7A8-0836-4CC5-99E4-C72E4582CCD8}"/>
              </a:ext>
            </a:extLst>
          </p:cNvPr>
          <p:cNvSpPr txBox="1">
            <a:spLocks/>
          </p:cNvSpPr>
          <p:nvPr/>
        </p:nvSpPr>
        <p:spPr>
          <a:xfrm>
            <a:off x="3098163" y="5786469"/>
            <a:ext cx="8502434" cy="73152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130000"/>
              </a:lnSpc>
              <a:spcAft>
                <a:spcPts val="0"/>
              </a:spcAft>
              <a:buClr>
                <a:srgbClr val="00B2E3"/>
              </a:buClr>
              <a:defRPr/>
            </a:pPr>
            <a:r>
              <a:rPr lang="en-US" sz="1500" b="0" dirty="0">
                <a:solidFill>
                  <a:schemeClr val="tx1"/>
                </a:solidFill>
              </a:rPr>
              <a:t>Business form of an overdraft but not set up as a negative balance on your account; the line of credit is set up on another account  </a:t>
            </a:r>
          </a:p>
        </p:txBody>
      </p:sp>
    </p:spTree>
    <p:extLst>
      <p:ext uri="{BB962C8B-B14F-4D97-AF65-F5344CB8AC3E}">
        <p14:creationId xmlns:p14="http://schemas.microsoft.com/office/powerpoint/2010/main" val="396532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sz="2800" dirty="0"/>
              <a:t>Private Banking and Wealth Management</a:t>
            </a:r>
          </a:p>
        </p:txBody>
      </p:sp>
      <p:sp>
        <p:nvSpPr>
          <p:cNvPr id="6" name="Text Placeholder 5">
            <a:extLst>
              <a:ext uri="{FF2B5EF4-FFF2-40B4-BE49-F238E27FC236}">
                <a16:creationId xmlns:a16="http://schemas.microsoft.com/office/drawing/2014/main" id="{F60F203B-45ED-475D-8EF9-8C1B2120167E}"/>
              </a:ext>
            </a:extLst>
          </p:cNvPr>
          <p:cNvSpPr>
            <a:spLocks noGrp="1"/>
          </p:cNvSpPr>
          <p:nvPr>
            <p:ph type="body" sz="quarter" idx="20"/>
          </p:nvPr>
        </p:nvSpPr>
        <p:spPr>
          <a:xfrm>
            <a:off x="720725" y="1436002"/>
            <a:ext cx="10750550" cy="5000365"/>
          </a:xfrm>
        </p:spPr>
        <p:txBody>
          <a:bodyPr/>
          <a:lstStyle/>
          <a:p>
            <a:r>
              <a:rPr lang="en-GB" dirty="0"/>
              <a:t>Banking for high net worth individuals with more than $1 million of liquid assets.  </a:t>
            </a:r>
          </a:p>
          <a:p>
            <a:r>
              <a:rPr lang="en-GB" dirty="0"/>
              <a:t>Examples of such individuals:</a:t>
            </a:r>
          </a:p>
          <a:p>
            <a:pPr marL="285750" indent="-285750">
              <a:buFont typeface="Arial" panose="020B0604020202020204" pitchFamily="34" charset="0"/>
              <a:buChar char="•"/>
            </a:pPr>
            <a:r>
              <a:rPr lang="en-GB" dirty="0"/>
              <a:t>Entrepreneurs</a:t>
            </a:r>
          </a:p>
          <a:p>
            <a:pPr marL="285750" indent="-285750">
              <a:buFont typeface="Arial" panose="020B0604020202020204" pitchFamily="34" charset="0"/>
              <a:buChar char="•"/>
            </a:pPr>
            <a:r>
              <a:rPr lang="en-GB" dirty="0"/>
              <a:t>Executives</a:t>
            </a:r>
          </a:p>
          <a:p>
            <a:pPr marL="285750" indent="-285750">
              <a:buFont typeface="Arial" panose="020B0604020202020204" pitchFamily="34" charset="0"/>
              <a:buChar char="•"/>
            </a:pPr>
            <a:r>
              <a:rPr lang="en-GB" dirty="0"/>
              <a:t>Landowners</a:t>
            </a:r>
          </a:p>
          <a:p>
            <a:pPr marL="285750" indent="-285750">
              <a:buFont typeface="Arial" panose="020B0604020202020204" pitchFamily="34" charset="0"/>
              <a:buChar char="•"/>
            </a:pPr>
            <a:r>
              <a:rPr lang="en-GB" dirty="0"/>
              <a:t>Celebrities</a:t>
            </a:r>
          </a:p>
          <a:p>
            <a:pPr marL="285750" indent="-285750">
              <a:buFont typeface="Arial" panose="020B0604020202020204" pitchFamily="34" charset="0"/>
              <a:buChar char="•"/>
            </a:pPr>
            <a:r>
              <a:rPr lang="en-GB" dirty="0"/>
              <a:t>Royalty </a:t>
            </a:r>
          </a:p>
          <a:p>
            <a:endParaRPr lang="en-GB" dirty="0"/>
          </a:p>
          <a:p>
            <a:r>
              <a:rPr lang="en-GB" dirty="0"/>
              <a:t>In addition to retail services they also offer: </a:t>
            </a:r>
          </a:p>
          <a:p>
            <a:pPr marL="285750" indent="-285750">
              <a:buFont typeface="Arial" panose="020B0604020202020204" pitchFamily="34" charset="0"/>
              <a:buChar char="•"/>
            </a:pPr>
            <a:endParaRPr lang="en-GB" dirty="0"/>
          </a:p>
        </p:txBody>
      </p:sp>
      <p:sp>
        <p:nvSpPr>
          <p:cNvPr id="16" name="Advice and Management" descr="Advice and Management&#10;">
            <a:extLst>
              <a:ext uri="{FF2B5EF4-FFF2-40B4-BE49-F238E27FC236}">
                <a16:creationId xmlns:a16="http://schemas.microsoft.com/office/drawing/2014/main" id="{99DD001D-6CC7-4570-84CE-B3D8640AED39}"/>
              </a:ext>
            </a:extLst>
          </p:cNvPr>
          <p:cNvSpPr txBox="1">
            <a:spLocks/>
          </p:cNvSpPr>
          <p:nvPr/>
        </p:nvSpPr>
        <p:spPr>
          <a:xfrm>
            <a:off x="720723" y="5165928"/>
            <a:ext cx="2743200" cy="640080"/>
          </a:xfrm>
          <a:prstGeom prst="roundRect">
            <a:avLst/>
          </a:prstGeom>
          <a:solidFill>
            <a:srgbClr val="00B2E3"/>
          </a:solidFill>
        </p:spPr>
        <p:txBody>
          <a:bodyPr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Advice and Management</a:t>
            </a:r>
          </a:p>
        </p:txBody>
      </p:sp>
      <p:sp>
        <p:nvSpPr>
          <p:cNvPr id="17" name="Personal Relationship" descr="Personal Relationship&#10;">
            <a:extLst>
              <a:ext uri="{FF2B5EF4-FFF2-40B4-BE49-F238E27FC236}">
                <a16:creationId xmlns:a16="http://schemas.microsoft.com/office/drawing/2014/main" id="{15C00BB6-A572-4B0D-83AC-154BF37C1DBE}"/>
              </a:ext>
            </a:extLst>
          </p:cNvPr>
          <p:cNvSpPr txBox="1">
            <a:spLocks/>
          </p:cNvSpPr>
          <p:nvPr/>
        </p:nvSpPr>
        <p:spPr>
          <a:xfrm>
            <a:off x="4450717" y="5165928"/>
            <a:ext cx="2651760" cy="640080"/>
          </a:xfrm>
          <a:prstGeom prst="roundRect">
            <a:avLst/>
          </a:prstGeom>
          <a:solidFill>
            <a:srgbClr val="00B2E3"/>
          </a:solidFill>
        </p:spPr>
        <p:txBody>
          <a:bodyPr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Personal Relationship</a:t>
            </a:r>
          </a:p>
        </p:txBody>
      </p:sp>
      <p:sp>
        <p:nvSpPr>
          <p:cNvPr id="24" name="Wealth Structuring" descr="Wealth Structuring&#10;">
            <a:extLst>
              <a:ext uri="{FF2B5EF4-FFF2-40B4-BE49-F238E27FC236}">
                <a16:creationId xmlns:a16="http://schemas.microsoft.com/office/drawing/2014/main" id="{96F3AF7C-EE19-4A8D-BDF8-24423D948A73}"/>
              </a:ext>
            </a:extLst>
          </p:cNvPr>
          <p:cNvSpPr txBox="1">
            <a:spLocks/>
          </p:cNvSpPr>
          <p:nvPr/>
        </p:nvSpPr>
        <p:spPr>
          <a:xfrm>
            <a:off x="8089271" y="5165928"/>
            <a:ext cx="2743200" cy="640080"/>
          </a:xfrm>
          <a:prstGeom prst="roundRect">
            <a:avLst/>
          </a:prstGeom>
          <a:solidFill>
            <a:srgbClr val="00B2E3"/>
          </a:solidFill>
        </p:spPr>
        <p:txBody>
          <a:bodyPr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Wealth Structuring</a:t>
            </a:r>
          </a:p>
        </p:txBody>
      </p:sp>
      <p:sp>
        <p:nvSpPr>
          <p:cNvPr id="30" name="Tax Planning" descr="Tax Planning&#10;">
            <a:extLst>
              <a:ext uri="{FF2B5EF4-FFF2-40B4-BE49-F238E27FC236}">
                <a16:creationId xmlns:a16="http://schemas.microsoft.com/office/drawing/2014/main" id="{3E52E6AA-AB97-49BF-9599-298821BE04AE}"/>
              </a:ext>
            </a:extLst>
          </p:cNvPr>
          <p:cNvSpPr txBox="1">
            <a:spLocks/>
          </p:cNvSpPr>
          <p:nvPr/>
        </p:nvSpPr>
        <p:spPr>
          <a:xfrm>
            <a:off x="720723" y="5884725"/>
            <a:ext cx="2743200" cy="640080"/>
          </a:xfrm>
          <a:prstGeom prst="roundRect">
            <a:avLst/>
          </a:prstGeom>
          <a:solidFill>
            <a:srgbClr val="00B2E3"/>
          </a:solidFill>
        </p:spPr>
        <p:txBody>
          <a:bodyPr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Tax Planning</a:t>
            </a:r>
          </a:p>
        </p:txBody>
      </p:sp>
      <p:sp>
        <p:nvSpPr>
          <p:cNvPr id="23" name="Investment Planning" descr="Investment Planning&#10;">
            <a:extLst>
              <a:ext uri="{FF2B5EF4-FFF2-40B4-BE49-F238E27FC236}">
                <a16:creationId xmlns:a16="http://schemas.microsoft.com/office/drawing/2014/main" id="{E6F67279-F0CE-4C16-BC82-86CEE7CBAA7B}"/>
              </a:ext>
            </a:extLst>
          </p:cNvPr>
          <p:cNvSpPr txBox="1">
            <a:spLocks/>
          </p:cNvSpPr>
          <p:nvPr/>
        </p:nvSpPr>
        <p:spPr>
          <a:xfrm>
            <a:off x="4404997" y="5884725"/>
            <a:ext cx="2743200" cy="640080"/>
          </a:xfrm>
          <a:prstGeom prst="roundRect">
            <a:avLst/>
          </a:prstGeom>
          <a:solidFill>
            <a:srgbClr val="00B2E3"/>
          </a:solidFill>
        </p:spPr>
        <p:txBody>
          <a:bodyPr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Investment Planning</a:t>
            </a:r>
          </a:p>
        </p:txBody>
      </p:sp>
      <p:sp>
        <p:nvSpPr>
          <p:cNvPr id="29" name="Discretion" descr="Discretion &#10;">
            <a:extLst>
              <a:ext uri="{FF2B5EF4-FFF2-40B4-BE49-F238E27FC236}">
                <a16:creationId xmlns:a16="http://schemas.microsoft.com/office/drawing/2014/main" id="{07266603-617A-4096-B830-6E638D67C949}"/>
              </a:ext>
            </a:extLst>
          </p:cNvPr>
          <p:cNvSpPr txBox="1">
            <a:spLocks/>
          </p:cNvSpPr>
          <p:nvPr/>
        </p:nvSpPr>
        <p:spPr>
          <a:xfrm>
            <a:off x="8089271" y="5884725"/>
            <a:ext cx="2743200" cy="640080"/>
          </a:xfrm>
          <a:prstGeom prst="roundRect">
            <a:avLst/>
          </a:prstGeom>
          <a:solidFill>
            <a:srgbClr val="00B2E3"/>
          </a:solidFill>
        </p:spPr>
        <p:txBody>
          <a:bodyPr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lang="en-GB" sz="1800" dirty="0">
                <a:solidFill>
                  <a:srgbClr val="FFFFFF"/>
                </a:solidFill>
                <a:latin typeface="Axiforma SemiBold" pitchFamily="2" charset="77"/>
              </a:rPr>
              <a:t>Discretion </a:t>
            </a:r>
            <a:endPar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endParaRPr>
          </a:p>
        </p:txBody>
      </p:sp>
    </p:spTree>
    <p:extLst>
      <p:ext uri="{BB962C8B-B14F-4D97-AF65-F5344CB8AC3E}">
        <p14:creationId xmlns:p14="http://schemas.microsoft.com/office/powerpoint/2010/main" val="116742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dirty="0"/>
              <a:t>Investment Banking</a:t>
            </a:r>
          </a:p>
        </p:txBody>
      </p:sp>
      <p:sp>
        <p:nvSpPr>
          <p:cNvPr id="6" name="Text Placeholder 5">
            <a:extLst>
              <a:ext uri="{FF2B5EF4-FFF2-40B4-BE49-F238E27FC236}">
                <a16:creationId xmlns:a16="http://schemas.microsoft.com/office/drawing/2014/main" id="{F60F203B-45ED-475D-8EF9-8C1B2120167E}"/>
              </a:ext>
            </a:extLst>
          </p:cNvPr>
          <p:cNvSpPr>
            <a:spLocks noGrp="1"/>
          </p:cNvSpPr>
          <p:nvPr>
            <p:ph type="body" sz="quarter" idx="20"/>
          </p:nvPr>
        </p:nvSpPr>
        <p:spPr>
          <a:xfrm>
            <a:off x="720725" y="1436002"/>
            <a:ext cx="10750550" cy="5000365"/>
          </a:xfrm>
        </p:spPr>
        <p:txBody>
          <a:bodyPr/>
          <a:lstStyle/>
          <a:p>
            <a:r>
              <a:rPr lang="en-GB" dirty="0"/>
              <a:t>Who are clients of an investment bank?</a:t>
            </a:r>
          </a:p>
        </p:txBody>
      </p:sp>
      <p:sp>
        <p:nvSpPr>
          <p:cNvPr id="9" name="Text Placeholder 2">
            <a:extLst>
              <a:ext uri="{FF2B5EF4-FFF2-40B4-BE49-F238E27FC236}">
                <a16:creationId xmlns:a16="http://schemas.microsoft.com/office/drawing/2014/main" id="{56E2CE13-73C5-4C0C-B021-747B9A0B52EC}"/>
              </a:ext>
            </a:extLst>
          </p:cNvPr>
          <p:cNvSpPr txBox="1">
            <a:spLocks/>
          </p:cNvSpPr>
          <p:nvPr/>
        </p:nvSpPr>
        <p:spPr>
          <a:xfrm>
            <a:off x="720725" y="1436002"/>
            <a:ext cx="10750550" cy="142879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endParaRPr kumimoji="0" lang="en-GB" sz="1800" b="0" i="0" u="none" strike="noStrike" kern="1200" cap="none" spc="0" normalizeH="0" baseline="0" noProof="0" dirty="0">
              <a:ln>
                <a:noFill/>
              </a:ln>
              <a:solidFill>
                <a:srgbClr val="02145E"/>
              </a:solidFill>
              <a:effectLst/>
              <a:uLnTx/>
              <a:uFillTx/>
              <a:latin typeface="Axiforma" pitchFamily="2" charset="77"/>
              <a:ea typeface="+mn-ea"/>
              <a:cs typeface="+mn-cs"/>
            </a:endParaRPr>
          </a:p>
        </p:txBody>
      </p:sp>
      <p:sp>
        <p:nvSpPr>
          <p:cNvPr id="22" name="Text Placeholder 2">
            <a:extLst>
              <a:ext uri="{FF2B5EF4-FFF2-40B4-BE49-F238E27FC236}">
                <a16:creationId xmlns:a16="http://schemas.microsoft.com/office/drawing/2014/main" id="{07D3A530-AB16-4EFD-9912-8C8B805FBDC6}"/>
              </a:ext>
            </a:extLst>
          </p:cNvPr>
          <p:cNvSpPr txBox="1">
            <a:spLocks/>
          </p:cNvSpPr>
          <p:nvPr/>
        </p:nvSpPr>
        <p:spPr>
          <a:xfrm>
            <a:off x="720724" y="5199739"/>
            <a:ext cx="10750550" cy="142879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endParaRPr kumimoji="0" lang="en-GB" sz="1800" b="0" i="0" u="none" strike="noStrike" kern="1200" cap="none" spc="0" normalizeH="0" baseline="0" noProof="0" dirty="0">
              <a:ln>
                <a:noFill/>
              </a:ln>
              <a:solidFill>
                <a:srgbClr val="02145E"/>
              </a:solidFill>
              <a:effectLst/>
              <a:uLnTx/>
              <a:uFillTx/>
              <a:latin typeface="Axiforma" pitchFamily="2" charset="77"/>
              <a:ea typeface="+mn-ea"/>
              <a:cs typeface="+mn-cs"/>
            </a:endParaRPr>
          </a:p>
        </p:txBody>
      </p:sp>
      <p:sp>
        <p:nvSpPr>
          <p:cNvPr id="12" name="Text Placeholder 1">
            <a:extLst>
              <a:ext uri="{FF2B5EF4-FFF2-40B4-BE49-F238E27FC236}">
                <a16:creationId xmlns:a16="http://schemas.microsoft.com/office/drawing/2014/main" id="{FFCB8BD5-2FEA-4792-A48E-BE14DFFC2792}"/>
              </a:ext>
            </a:extLst>
          </p:cNvPr>
          <p:cNvSpPr txBox="1">
            <a:spLocks/>
          </p:cNvSpPr>
          <p:nvPr/>
        </p:nvSpPr>
        <p:spPr>
          <a:xfrm>
            <a:off x="720723" y="1940388"/>
            <a:ext cx="2377440" cy="201168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Professional </a:t>
            </a:r>
          </a:p>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Clients</a:t>
            </a:r>
          </a:p>
        </p:txBody>
      </p:sp>
      <p:sp>
        <p:nvSpPr>
          <p:cNvPr id="15" name="Text Placeholder 1">
            <a:extLst>
              <a:ext uri="{FF2B5EF4-FFF2-40B4-BE49-F238E27FC236}">
                <a16:creationId xmlns:a16="http://schemas.microsoft.com/office/drawing/2014/main" id="{B95A6D2F-2CAB-456A-B4B5-E6A0FC8A8DEF}"/>
              </a:ext>
            </a:extLst>
          </p:cNvPr>
          <p:cNvSpPr txBox="1">
            <a:spLocks/>
          </p:cNvSpPr>
          <p:nvPr/>
        </p:nvSpPr>
        <p:spPr>
          <a:xfrm>
            <a:off x="720723" y="4154578"/>
            <a:ext cx="2377440" cy="201168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Institutional Investors</a:t>
            </a:r>
          </a:p>
        </p:txBody>
      </p:sp>
      <p:sp>
        <p:nvSpPr>
          <p:cNvPr id="20" name="Text Placeholder 1">
            <a:extLst>
              <a:ext uri="{FF2B5EF4-FFF2-40B4-BE49-F238E27FC236}">
                <a16:creationId xmlns:a16="http://schemas.microsoft.com/office/drawing/2014/main" id="{7D89408D-53F2-42B8-8AD8-E79C14104177}"/>
              </a:ext>
            </a:extLst>
          </p:cNvPr>
          <p:cNvSpPr txBox="1">
            <a:spLocks/>
          </p:cNvSpPr>
          <p:nvPr/>
        </p:nvSpPr>
        <p:spPr>
          <a:xfrm>
            <a:off x="3098163" y="1926610"/>
            <a:ext cx="8502434" cy="201168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477837" lvl="1" indent="-266700">
              <a:spcBef>
                <a:spcPts val="500"/>
              </a:spcBef>
              <a:spcAft>
                <a:spcPts val="0"/>
              </a:spcAft>
              <a:buSzPts val="2000"/>
              <a:buChar char="•"/>
            </a:pPr>
            <a:r>
              <a:rPr lang="en-US" sz="1800" dirty="0">
                <a:solidFill>
                  <a:schemeClr val="tx1"/>
                </a:solidFill>
                <a:latin typeface="Axiforma" pitchFamily="2" charset="77"/>
              </a:rPr>
              <a:t>Assumed to be more informed investors and as such, can take more financial risks than other types of investor</a:t>
            </a:r>
          </a:p>
          <a:p>
            <a:pPr marL="477837" lvl="1" indent="-266700">
              <a:spcBef>
                <a:spcPts val="1100"/>
              </a:spcBef>
              <a:spcAft>
                <a:spcPts val="0"/>
              </a:spcAft>
              <a:buSzPts val="2000"/>
              <a:buChar char="•"/>
            </a:pPr>
            <a:r>
              <a:rPr lang="en-US" sz="1800" dirty="0">
                <a:solidFill>
                  <a:schemeClr val="tx1"/>
                </a:solidFill>
                <a:latin typeface="Axiforma" pitchFamily="2" charset="77"/>
              </a:rPr>
              <a:t>Have experience, knowledge, and expertise to make their own investment decisions &amp; risk assessment</a:t>
            </a:r>
          </a:p>
          <a:p>
            <a:pPr marL="477837" lvl="1" indent="-266700">
              <a:spcBef>
                <a:spcPts val="1100"/>
              </a:spcBef>
              <a:spcAft>
                <a:spcPts val="0"/>
              </a:spcAft>
              <a:buSzPts val="2000"/>
              <a:buChar char="•"/>
            </a:pPr>
            <a:r>
              <a:rPr lang="en-US" sz="1800" dirty="0">
                <a:solidFill>
                  <a:schemeClr val="tx1"/>
                </a:solidFill>
                <a:latin typeface="Axiforma" pitchFamily="2" charset="77"/>
              </a:rPr>
              <a:t>Covered by less regulatory guarantees</a:t>
            </a:r>
          </a:p>
        </p:txBody>
      </p:sp>
      <p:sp>
        <p:nvSpPr>
          <p:cNvPr id="21" name="Text Placeholder 1">
            <a:extLst>
              <a:ext uri="{FF2B5EF4-FFF2-40B4-BE49-F238E27FC236}">
                <a16:creationId xmlns:a16="http://schemas.microsoft.com/office/drawing/2014/main" id="{C13A8422-3FBD-4992-9851-F8A27FE6A205}"/>
              </a:ext>
            </a:extLst>
          </p:cNvPr>
          <p:cNvSpPr txBox="1">
            <a:spLocks/>
          </p:cNvSpPr>
          <p:nvPr/>
        </p:nvSpPr>
        <p:spPr>
          <a:xfrm>
            <a:off x="3098163" y="4154577"/>
            <a:ext cx="8502434" cy="201168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477837" lvl="1" indent="-266700">
              <a:spcBef>
                <a:spcPts val="500"/>
              </a:spcBef>
              <a:spcAft>
                <a:spcPts val="0"/>
              </a:spcAft>
              <a:buClr>
                <a:srgbClr val="F27ABF"/>
              </a:buClr>
              <a:buSzPts val="2000"/>
              <a:buFont typeface="Arial"/>
              <a:buChar char="•"/>
            </a:pPr>
            <a:r>
              <a:rPr lang="en-US" sz="1800" dirty="0">
                <a:solidFill>
                  <a:schemeClr val="tx1"/>
                </a:solidFill>
                <a:latin typeface="Axiforma" pitchFamily="2" charset="77"/>
              </a:rPr>
              <a:t>Investment firms, pension funds, insurance firms, commodity dealers, hedge funds, asset managers, national and regional governments, sovereigns</a:t>
            </a:r>
          </a:p>
          <a:p>
            <a:pPr marL="477837" lvl="1" indent="-266700">
              <a:spcBef>
                <a:spcPts val="1100"/>
              </a:spcBef>
              <a:spcAft>
                <a:spcPts val="0"/>
              </a:spcAft>
              <a:buClr>
                <a:srgbClr val="F27ABF"/>
              </a:buClr>
              <a:buSzPts val="2000"/>
              <a:buFont typeface="Arial"/>
              <a:buChar char="•"/>
            </a:pPr>
            <a:r>
              <a:rPr lang="en-US" sz="1800" dirty="0">
                <a:solidFill>
                  <a:schemeClr val="tx1"/>
                </a:solidFill>
                <a:latin typeface="Axiforma" pitchFamily="2" charset="77"/>
              </a:rPr>
              <a:t>International and supranational institutions: World Bank, IMF, Central Banks</a:t>
            </a:r>
          </a:p>
        </p:txBody>
      </p:sp>
    </p:spTree>
    <p:extLst>
      <p:ext uri="{BB962C8B-B14F-4D97-AF65-F5344CB8AC3E}">
        <p14:creationId xmlns:p14="http://schemas.microsoft.com/office/powerpoint/2010/main" val="366710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16A4A0-7D84-4D22-A55C-B8AFEFD25A67}"/>
              </a:ext>
            </a:extLst>
          </p:cNvPr>
          <p:cNvSpPr>
            <a:spLocks noGrp="1"/>
          </p:cNvSpPr>
          <p:nvPr>
            <p:ph type="body" sz="quarter" idx="13"/>
          </p:nvPr>
        </p:nvSpPr>
        <p:spPr/>
        <p:txBody>
          <a:bodyPr/>
          <a:lstStyle/>
          <a:p>
            <a:r>
              <a:rPr lang="en-GB" dirty="0"/>
              <a:t>Investment Banking</a:t>
            </a:r>
          </a:p>
        </p:txBody>
      </p:sp>
      <p:sp>
        <p:nvSpPr>
          <p:cNvPr id="4" name="Text Placeholder 3">
            <a:extLst>
              <a:ext uri="{FF2B5EF4-FFF2-40B4-BE49-F238E27FC236}">
                <a16:creationId xmlns:a16="http://schemas.microsoft.com/office/drawing/2014/main" id="{8306F624-D7A1-467A-8D8A-049081BBA16C}"/>
              </a:ext>
            </a:extLst>
          </p:cNvPr>
          <p:cNvSpPr>
            <a:spLocks noGrp="1"/>
          </p:cNvSpPr>
          <p:nvPr>
            <p:ph type="body" sz="quarter" idx="14"/>
          </p:nvPr>
        </p:nvSpPr>
        <p:spPr>
          <a:xfrm>
            <a:off x="720724" y="1566105"/>
            <a:ext cx="3379789" cy="4771568"/>
          </a:xfrm>
        </p:spPr>
        <p:txBody>
          <a:bodyPr/>
          <a:lstStyle/>
          <a:p>
            <a:pPr lvl="0">
              <a:lnSpc>
                <a:spcPct val="90000"/>
              </a:lnSpc>
              <a:spcAft>
                <a:spcPts val="0"/>
              </a:spcAft>
              <a:buSzPts val="2000"/>
            </a:pPr>
            <a:r>
              <a:rPr lang="en-US" dirty="0">
                <a:sym typeface="Arial"/>
              </a:rPr>
              <a:t>Services include:</a:t>
            </a:r>
            <a:endParaRPr lang="en-US" dirty="0"/>
          </a:p>
          <a:p>
            <a:pPr marL="266700" lvl="0" indent="-266700">
              <a:lnSpc>
                <a:spcPct val="120000"/>
              </a:lnSpc>
              <a:spcBef>
                <a:spcPts val="1000"/>
              </a:spcBef>
              <a:spcAft>
                <a:spcPts val="0"/>
              </a:spcAft>
              <a:buClr>
                <a:srgbClr val="F27ABF"/>
              </a:buClr>
              <a:buSzPts val="2000"/>
              <a:buChar char="•"/>
            </a:pPr>
            <a:r>
              <a:rPr lang="en-US" dirty="0">
                <a:sym typeface="Arial"/>
              </a:rPr>
              <a:t>Company Restructuring</a:t>
            </a:r>
            <a:endParaRPr lang="en-US" dirty="0"/>
          </a:p>
          <a:p>
            <a:pPr marL="266700" lvl="0" indent="-266700">
              <a:lnSpc>
                <a:spcPct val="120000"/>
              </a:lnSpc>
              <a:spcBef>
                <a:spcPts val="1000"/>
              </a:spcBef>
              <a:spcAft>
                <a:spcPts val="0"/>
              </a:spcAft>
              <a:buClr>
                <a:srgbClr val="F27ABF"/>
              </a:buClr>
              <a:buSzPts val="2000"/>
              <a:buChar char="•"/>
            </a:pPr>
            <a:r>
              <a:rPr lang="en-US" dirty="0">
                <a:sym typeface="Arial"/>
              </a:rPr>
              <a:t>Mergers and Acquisitions</a:t>
            </a:r>
            <a:endParaRPr lang="en-US" dirty="0"/>
          </a:p>
          <a:p>
            <a:pPr marL="266700" lvl="0" indent="-266700">
              <a:lnSpc>
                <a:spcPct val="120000"/>
              </a:lnSpc>
              <a:spcBef>
                <a:spcPts val="1000"/>
              </a:spcBef>
              <a:spcAft>
                <a:spcPts val="0"/>
              </a:spcAft>
              <a:buClr>
                <a:srgbClr val="F27ABF"/>
              </a:buClr>
              <a:buSzPts val="2000"/>
              <a:buChar char="•"/>
            </a:pPr>
            <a:r>
              <a:rPr lang="en-US" dirty="0">
                <a:sym typeface="Arial"/>
              </a:rPr>
              <a:t>Financing</a:t>
            </a:r>
            <a:endParaRPr lang="en-US" dirty="0"/>
          </a:p>
          <a:p>
            <a:pPr marL="266700" lvl="0" indent="-266700">
              <a:lnSpc>
                <a:spcPct val="120000"/>
              </a:lnSpc>
              <a:spcBef>
                <a:spcPts val="1000"/>
              </a:spcBef>
              <a:spcAft>
                <a:spcPts val="0"/>
              </a:spcAft>
              <a:buClr>
                <a:srgbClr val="F27ABF"/>
              </a:buClr>
              <a:buSzPts val="2000"/>
              <a:buChar char="•"/>
            </a:pPr>
            <a:r>
              <a:rPr lang="en-US" dirty="0">
                <a:sym typeface="Arial"/>
              </a:rPr>
              <a:t>Security Issuance Underwriting</a:t>
            </a:r>
            <a:endParaRPr lang="en-US" dirty="0"/>
          </a:p>
          <a:p>
            <a:pPr marL="266700" lvl="0" indent="-266700">
              <a:lnSpc>
                <a:spcPct val="120000"/>
              </a:lnSpc>
              <a:spcBef>
                <a:spcPts val="1000"/>
              </a:spcBef>
              <a:spcAft>
                <a:spcPts val="0"/>
              </a:spcAft>
              <a:buClr>
                <a:srgbClr val="F27ABF"/>
              </a:buClr>
              <a:buSzPts val="2000"/>
              <a:buChar char="•"/>
            </a:pPr>
            <a:r>
              <a:rPr lang="en-US" dirty="0">
                <a:sym typeface="Arial"/>
              </a:rPr>
              <a:t>Research and Advisory</a:t>
            </a:r>
            <a:endParaRPr lang="en-US" dirty="0"/>
          </a:p>
          <a:p>
            <a:pPr marL="266700" lvl="0" indent="-266700">
              <a:lnSpc>
                <a:spcPct val="120000"/>
              </a:lnSpc>
              <a:spcBef>
                <a:spcPts val="1000"/>
              </a:spcBef>
              <a:spcAft>
                <a:spcPts val="0"/>
              </a:spcAft>
              <a:buClr>
                <a:srgbClr val="F27ABF"/>
              </a:buClr>
              <a:buSzPts val="2000"/>
              <a:buChar char="•"/>
            </a:pPr>
            <a:r>
              <a:rPr lang="en-US" dirty="0">
                <a:sym typeface="Arial"/>
              </a:rPr>
              <a:t>Brokerage and Market Making</a:t>
            </a:r>
            <a:endParaRPr lang="en-US" dirty="0"/>
          </a:p>
          <a:p>
            <a:endParaRPr lang="en-GB" dirty="0"/>
          </a:p>
        </p:txBody>
      </p:sp>
      <p:pic>
        <p:nvPicPr>
          <p:cNvPr id="11" name="Picture 10">
            <a:extLst>
              <a:ext uri="{FF2B5EF4-FFF2-40B4-BE49-F238E27FC236}">
                <a16:creationId xmlns:a16="http://schemas.microsoft.com/office/drawing/2014/main" id="{A7E25E9E-7129-4474-807F-9E4CCE7C2C2E}"/>
              </a:ext>
            </a:extLst>
          </p:cNvPr>
          <p:cNvPicPr>
            <a:picLocks noChangeAspect="1"/>
          </p:cNvPicPr>
          <p:nvPr/>
        </p:nvPicPr>
        <p:blipFill>
          <a:blip r:embed="rId3"/>
          <a:stretch>
            <a:fillRect/>
          </a:stretch>
        </p:blipFill>
        <p:spPr>
          <a:xfrm>
            <a:off x="4298575" y="1217523"/>
            <a:ext cx="7852481" cy="5613181"/>
          </a:xfrm>
          <a:prstGeom prst="rect">
            <a:avLst/>
          </a:prstGeom>
        </p:spPr>
      </p:pic>
    </p:spTree>
    <p:extLst>
      <p:ext uri="{BB962C8B-B14F-4D97-AF65-F5344CB8AC3E}">
        <p14:creationId xmlns:p14="http://schemas.microsoft.com/office/powerpoint/2010/main" val="4114986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dirty="0"/>
              <a:t>IB – Research and Advisory </a:t>
            </a:r>
          </a:p>
        </p:txBody>
      </p:sp>
      <p:sp>
        <p:nvSpPr>
          <p:cNvPr id="6" name="Text Placeholder 5">
            <a:extLst>
              <a:ext uri="{FF2B5EF4-FFF2-40B4-BE49-F238E27FC236}">
                <a16:creationId xmlns:a16="http://schemas.microsoft.com/office/drawing/2014/main" id="{F60F203B-45ED-475D-8EF9-8C1B2120167E}"/>
              </a:ext>
            </a:extLst>
          </p:cNvPr>
          <p:cNvSpPr>
            <a:spLocks noGrp="1"/>
          </p:cNvSpPr>
          <p:nvPr>
            <p:ph type="body" sz="quarter" idx="20"/>
          </p:nvPr>
        </p:nvSpPr>
        <p:spPr>
          <a:xfrm>
            <a:off x="720725" y="1436002"/>
            <a:ext cx="10750550" cy="5000365"/>
          </a:xfrm>
        </p:spPr>
        <p:txBody>
          <a:bodyPr/>
          <a:lstStyle/>
          <a:p>
            <a:r>
              <a:rPr lang="en-GB" dirty="0"/>
              <a:t>Research and advisory is often offered to clients free of charge to gain good will and encourage them to use other fee-based services.   </a:t>
            </a:r>
          </a:p>
        </p:txBody>
      </p:sp>
      <p:sp>
        <p:nvSpPr>
          <p:cNvPr id="9" name="Text Placeholder 2">
            <a:extLst>
              <a:ext uri="{FF2B5EF4-FFF2-40B4-BE49-F238E27FC236}">
                <a16:creationId xmlns:a16="http://schemas.microsoft.com/office/drawing/2014/main" id="{56E2CE13-73C5-4C0C-B021-747B9A0B52EC}"/>
              </a:ext>
            </a:extLst>
          </p:cNvPr>
          <p:cNvSpPr txBox="1">
            <a:spLocks/>
          </p:cNvSpPr>
          <p:nvPr/>
        </p:nvSpPr>
        <p:spPr>
          <a:xfrm>
            <a:off x="720725" y="1436002"/>
            <a:ext cx="10750550" cy="142879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endParaRPr kumimoji="0" lang="en-GB" sz="1800" b="0" i="0" u="none" strike="noStrike" kern="1200" cap="none" spc="0" normalizeH="0" baseline="0" noProof="0" dirty="0">
              <a:ln>
                <a:noFill/>
              </a:ln>
              <a:solidFill>
                <a:srgbClr val="02145E"/>
              </a:solidFill>
              <a:effectLst/>
              <a:uLnTx/>
              <a:uFillTx/>
              <a:latin typeface="Axiforma" pitchFamily="2" charset="77"/>
              <a:ea typeface="+mn-ea"/>
              <a:cs typeface="+mn-cs"/>
            </a:endParaRPr>
          </a:p>
        </p:txBody>
      </p:sp>
      <p:sp>
        <p:nvSpPr>
          <p:cNvPr id="22" name="Text Placeholder 2">
            <a:extLst>
              <a:ext uri="{FF2B5EF4-FFF2-40B4-BE49-F238E27FC236}">
                <a16:creationId xmlns:a16="http://schemas.microsoft.com/office/drawing/2014/main" id="{07D3A530-AB16-4EFD-9912-8C8B805FBDC6}"/>
              </a:ext>
            </a:extLst>
          </p:cNvPr>
          <p:cNvSpPr txBox="1">
            <a:spLocks/>
          </p:cNvSpPr>
          <p:nvPr/>
        </p:nvSpPr>
        <p:spPr>
          <a:xfrm>
            <a:off x="720724" y="5199739"/>
            <a:ext cx="10750550" cy="142879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endParaRPr kumimoji="0" lang="en-GB" sz="1800" b="0" i="0" u="none" strike="noStrike" kern="1200" cap="none" spc="0" normalizeH="0" baseline="0" noProof="0" dirty="0">
              <a:ln>
                <a:noFill/>
              </a:ln>
              <a:solidFill>
                <a:srgbClr val="02145E"/>
              </a:solidFill>
              <a:effectLst/>
              <a:uLnTx/>
              <a:uFillTx/>
              <a:latin typeface="Axiforma" pitchFamily="2" charset="77"/>
              <a:ea typeface="+mn-ea"/>
              <a:cs typeface="+mn-cs"/>
            </a:endParaRPr>
          </a:p>
        </p:txBody>
      </p:sp>
      <p:sp>
        <p:nvSpPr>
          <p:cNvPr id="15" name="Buy/Sell/Hold Recommendations" descr="Buy/Sell/Hold Recommendations&#10;">
            <a:extLst>
              <a:ext uri="{FF2B5EF4-FFF2-40B4-BE49-F238E27FC236}">
                <a16:creationId xmlns:a16="http://schemas.microsoft.com/office/drawing/2014/main" id="{B95A6D2F-2CAB-456A-B4B5-E6A0FC8A8DEF}"/>
              </a:ext>
            </a:extLst>
          </p:cNvPr>
          <p:cNvSpPr txBox="1">
            <a:spLocks/>
          </p:cNvSpPr>
          <p:nvPr/>
        </p:nvSpPr>
        <p:spPr>
          <a:xfrm>
            <a:off x="720723" y="2203018"/>
            <a:ext cx="2377440" cy="9144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rPr>
              <a:t>Buy/Sell/Hold Recommendations</a:t>
            </a:r>
          </a:p>
        </p:txBody>
      </p:sp>
      <p:sp>
        <p:nvSpPr>
          <p:cNvPr id="21" name="Text Placeholder 1" descr="Stock ratings; portfolio balancing; overweight/underweight on securities  &#10;">
            <a:extLst>
              <a:ext uri="{FF2B5EF4-FFF2-40B4-BE49-F238E27FC236}">
                <a16:creationId xmlns:a16="http://schemas.microsoft.com/office/drawing/2014/main" id="{C13A8422-3FBD-4992-9851-F8A27FE6A205}"/>
              </a:ext>
            </a:extLst>
          </p:cNvPr>
          <p:cNvSpPr txBox="1">
            <a:spLocks/>
          </p:cNvSpPr>
          <p:nvPr/>
        </p:nvSpPr>
        <p:spPr>
          <a:xfrm>
            <a:off x="3098163" y="2203017"/>
            <a:ext cx="8502434" cy="91440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0">
              <a:lnSpc>
                <a:spcPct val="130000"/>
              </a:lnSpc>
              <a:spcAft>
                <a:spcPts val="0"/>
              </a:spcAft>
              <a:buClr>
                <a:srgbClr val="00B2E3"/>
              </a:buClr>
              <a:defRPr/>
            </a:pPr>
            <a:r>
              <a:rPr lang="en-GB" sz="1800" b="0" dirty="0">
                <a:solidFill>
                  <a:schemeClr val="tx1"/>
                </a:solidFill>
              </a:rPr>
              <a:t>Stock ratings; portfolio balancing; overweight/underweight on securities  </a:t>
            </a:r>
            <a:endParaRPr kumimoji="0" lang="en-GB" sz="1800" b="0" i="0" u="none" strike="noStrike" kern="1200" cap="none" spc="0" normalizeH="0" baseline="0" noProof="0" dirty="0">
              <a:ln>
                <a:noFill/>
              </a:ln>
              <a:solidFill>
                <a:schemeClr val="tx1"/>
              </a:solidFill>
              <a:effectLst/>
              <a:uLnTx/>
              <a:uFillTx/>
              <a:latin typeface="Axiforma SemiBold" pitchFamily="2" charset="77"/>
            </a:endParaRPr>
          </a:p>
        </p:txBody>
      </p:sp>
      <p:sp>
        <p:nvSpPr>
          <p:cNvPr id="18" name="Financial Trends" descr="Financial Trends &#10;and Forecasting&#10;">
            <a:extLst>
              <a:ext uri="{FF2B5EF4-FFF2-40B4-BE49-F238E27FC236}">
                <a16:creationId xmlns:a16="http://schemas.microsoft.com/office/drawing/2014/main" id="{63778FC3-590F-4D15-AC57-F6252191B8A9}"/>
              </a:ext>
            </a:extLst>
          </p:cNvPr>
          <p:cNvSpPr txBox="1">
            <a:spLocks/>
          </p:cNvSpPr>
          <p:nvPr/>
        </p:nvSpPr>
        <p:spPr>
          <a:xfrm>
            <a:off x="720723" y="3393702"/>
            <a:ext cx="2377440" cy="9144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rPr>
              <a:t>Financial Trends </a:t>
            </a:r>
          </a:p>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rPr>
              <a:t>and Forecasting</a:t>
            </a:r>
          </a:p>
        </p:txBody>
      </p:sp>
      <p:sp>
        <p:nvSpPr>
          <p:cNvPr id="26" name="Text Placeholder 1" descr="Market trends and consumer trends&#10;">
            <a:extLst>
              <a:ext uri="{FF2B5EF4-FFF2-40B4-BE49-F238E27FC236}">
                <a16:creationId xmlns:a16="http://schemas.microsoft.com/office/drawing/2014/main" id="{C99E2436-6722-4CB6-B30F-AED5139530E9}"/>
              </a:ext>
            </a:extLst>
          </p:cNvPr>
          <p:cNvSpPr txBox="1">
            <a:spLocks/>
          </p:cNvSpPr>
          <p:nvPr/>
        </p:nvSpPr>
        <p:spPr>
          <a:xfrm>
            <a:off x="3098163" y="3397501"/>
            <a:ext cx="8502434" cy="91440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0">
              <a:lnSpc>
                <a:spcPct val="130000"/>
              </a:lnSpc>
              <a:spcAft>
                <a:spcPts val="0"/>
              </a:spcAft>
              <a:buClr>
                <a:srgbClr val="00B2E3"/>
              </a:buClr>
              <a:defRPr/>
            </a:pPr>
            <a:r>
              <a:rPr lang="en-GB" sz="1800" b="0" dirty="0">
                <a:solidFill>
                  <a:schemeClr val="tx1"/>
                </a:solidFill>
              </a:rPr>
              <a:t>Market trends and consumer trends</a:t>
            </a:r>
            <a:endParaRPr kumimoji="0" lang="en-GB" sz="1800" b="0" i="0" u="none" strike="noStrike" kern="1200" cap="none" spc="0" normalizeH="0" baseline="0" noProof="0" dirty="0">
              <a:ln>
                <a:noFill/>
              </a:ln>
              <a:solidFill>
                <a:schemeClr val="tx1"/>
              </a:solidFill>
              <a:effectLst/>
              <a:uLnTx/>
              <a:uFillTx/>
              <a:latin typeface="Axiforma SemiBold" pitchFamily="2" charset="77"/>
            </a:endParaRPr>
          </a:p>
        </p:txBody>
      </p:sp>
      <p:sp>
        <p:nvSpPr>
          <p:cNvPr id="25" name="Politics and Macro Economics" descr="Politics and Macro Economics&#10;">
            <a:extLst>
              <a:ext uri="{FF2B5EF4-FFF2-40B4-BE49-F238E27FC236}">
                <a16:creationId xmlns:a16="http://schemas.microsoft.com/office/drawing/2014/main" id="{008E0A35-A9F6-4219-AA2E-173BCC4C6525}"/>
              </a:ext>
            </a:extLst>
          </p:cNvPr>
          <p:cNvSpPr txBox="1">
            <a:spLocks/>
          </p:cNvSpPr>
          <p:nvPr/>
        </p:nvSpPr>
        <p:spPr>
          <a:xfrm>
            <a:off x="720723" y="4584386"/>
            <a:ext cx="2377440" cy="9144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rPr>
              <a:t>Politics and </a:t>
            </a:r>
          </a:p>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rPr>
              <a:t>Macro Economics</a:t>
            </a:r>
          </a:p>
        </p:txBody>
      </p:sp>
      <p:sp>
        <p:nvSpPr>
          <p:cNvPr id="27" name="Text Placeholder 1" descr="Information on major events and news, supply and demand  &#10;">
            <a:extLst>
              <a:ext uri="{FF2B5EF4-FFF2-40B4-BE49-F238E27FC236}">
                <a16:creationId xmlns:a16="http://schemas.microsoft.com/office/drawing/2014/main" id="{637562A2-9AC9-4939-BECF-654260E3544D}"/>
              </a:ext>
            </a:extLst>
          </p:cNvPr>
          <p:cNvSpPr txBox="1">
            <a:spLocks/>
          </p:cNvSpPr>
          <p:nvPr/>
        </p:nvSpPr>
        <p:spPr>
          <a:xfrm>
            <a:off x="3098163" y="4591985"/>
            <a:ext cx="8502434" cy="91440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130000"/>
              </a:lnSpc>
              <a:spcAft>
                <a:spcPts val="0"/>
              </a:spcAft>
              <a:buClr>
                <a:srgbClr val="00B2E3"/>
              </a:buClr>
              <a:defRPr/>
            </a:pPr>
            <a:r>
              <a:rPr lang="en-US" sz="1800" b="0" dirty="0">
                <a:solidFill>
                  <a:schemeClr val="tx1"/>
                </a:solidFill>
              </a:rPr>
              <a:t>Information on major events and news, supply and demand  </a:t>
            </a:r>
          </a:p>
        </p:txBody>
      </p:sp>
      <p:sp>
        <p:nvSpPr>
          <p:cNvPr id="19" name="Market Analysis" descr="Market Analysis&#10;">
            <a:extLst>
              <a:ext uri="{FF2B5EF4-FFF2-40B4-BE49-F238E27FC236}">
                <a16:creationId xmlns:a16="http://schemas.microsoft.com/office/drawing/2014/main" id="{22FD112F-896D-49F0-879F-25C9E7EE9498}"/>
              </a:ext>
            </a:extLst>
          </p:cNvPr>
          <p:cNvSpPr txBox="1">
            <a:spLocks/>
          </p:cNvSpPr>
          <p:nvPr/>
        </p:nvSpPr>
        <p:spPr>
          <a:xfrm>
            <a:off x="720723" y="5775069"/>
            <a:ext cx="2377440" cy="9144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rPr>
              <a:t>Market Analysis</a:t>
            </a:r>
          </a:p>
        </p:txBody>
      </p:sp>
      <p:sp>
        <p:nvSpPr>
          <p:cNvPr id="28" name="Text Placeholder 1" descr="Technical analysis and market risk models  &#10;">
            <a:extLst>
              <a:ext uri="{FF2B5EF4-FFF2-40B4-BE49-F238E27FC236}">
                <a16:creationId xmlns:a16="http://schemas.microsoft.com/office/drawing/2014/main" id="{1D03E7A8-0836-4CC5-99E4-C72E4582CCD8}"/>
              </a:ext>
            </a:extLst>
          </p:cNvPr>
          <p:cNvSpPr txBox="1">
            <a:spLocks/>
          </p:cNvSpPr>
          <p:nvPr/>
        </p:nvSpPr>
        <p:spPr>
          <a:xfrm>
            <a:off x="3098163" y="5786469"/>
            <a:ext cx="8502434" cy="91440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130000"/>
              </a:lnSpc>
              <a:spcAft>
                <a:spcPts val="0"/>
              </a:spcAft>
              <a:buClr>
                <a:srgbClr val="00B2E3"/>
              </a:buClr>
              <a:defRPr/>
            </a:pPr>
            <a:r>
              <a:rPr lang="en-US" sz="1800" b="0" dirty="0">
                <a:solidFill>
                  <a:schemeClr val="tx1"/>
                </a:solidFill>
              </a:rPr>
              <a:t>Technical analysis and market risk models  </a:t>
            </a:r>
          </a:p>
        </p:txBody>
      </p:sp>
    </p:spTree>
    <p:extLst>
      <p:ext uri="{BB962C8B-B14F-4D97-AF65-F5344CB8AC3E}">
        <p14:creationId xmlns:p14="http://schemas.microsoft.com/office/powerpoint/2010/main" val="4152142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dirty="0"/>
              <a:t>IB – Financing and M+A </a:t>
            </a:r>
          </a:p>
        </p:txBody>
      </p:sp>
      <p:sp>
        <p:nvSpPr>
          <p:cNvPr id="2" name="Text Placeholder 1">
            <a:extLst>
              <a:ext uri="{FF2B5EF4-FFF2-40B4-BE49-F238E27FC236}">
                <a16:creationId xmlns:a16="http://schemas.microsoft.com/office/drawing/2014/main" id="{69B4B7E9-2379-4249-9A99-B6EDDE569048}"/>
              </a:ext>
            </a:extLst>
          </p:cNvPr>
          <p:cNvSpPr>
            <a:spLocks noGrp="1"/>
          </p:cNvSpPr>
          <p:nvPr>
            <p:ph type="body" sz="quarter" idx="12"/>
          </p:nvPr>
        </p:nvSpPr>
        <p:spPr>
          <a:xfrm>
            <a:off x="733753" y="1625600"/>
            <a:ext cx="5029200" cy="901108"/>
          </a:xfrm>
        </p:spPr>
        <p:txBody>
          <a:bodyPr/>
          <a:lstStyle/>
          <a:p>
            <a:r>
              <a:rPr lang="en-GB" dirty="0"/>
              <a:t>Financing </a:t>
            </a:r>
          </a:p>
        </p:txBody>
      </p:sp>
      <p:sp>
        <p:nvSpPr>
          <p:cNvPr id="4" name="Text Placeholder 3">
            <a:extLst>
              <a:ext uri="{FF2B5EF4-FFF2-40B4-BE49-F238E27FC236}">
                <a16:creationId xmlns:a16="http://schemas.microsoft.com/office/drawing/2014/main" id="{19F0DFBA-196E-4518-9501-C2AEDCFE4700}"/>
              </a:ext>
            </a:extLst>
          </p:cNvPr>
          <p:cNvSpPr>
            <a:spLocks noGrp="1"/>
          </p:cNvSpPr>
          <p:nvPr>
            <p:ph type="body" sz="quarter" idx="14"/>
          </p:nvPr>
        </p:nvSpPr>
        <p:spPr>
          <a:xfrm>
            <a:off x="720725" y="2395335"/>
            <a:ext cx="5029200" cy="2419803"/>
          </a:xfrm>
        </p:spPr>
        <p:txBody>
          <a:bodyPr/>
          <a:lstStyle/>
          <a:p>
            <a:r>
              <a:rPr lang="en-GB" dirty="0"/>
              <a:t>Used when a client needs to raise capital:</a:t>
            </a:r>
          </a:p>
          <a:p>
            <a:pPr marL="266700" lvl="0" indent="-266700">
              <a:lnSpc>
                <a:spcPct val="90000"/>
              </a:lnSpc>
              <a:spcBef>
                <a:spcPts val="1000"/>
              </a:spcBef>
              <a:spcAft>
                <a:spcPts val="0"/>
              </a:spcAft>
              <a:buSzPts val="2000"/>
              <a:buChar char="•"/>
            </a:pPr>
            <a:r>
              <a:rPr lang="en-GB" dirty="0"/>
              <a:t>Advice</a:t>
            </a:r>
          </a:p>
          <a:p>
            <a:pPr marL="266700" lvl="0" indent="-266700">
              <a:lnSpc>
                <a:spcPct val="90000"/>
              </a:lnSpc>
              <a:spcBef>
                <a:spcPts val="1000"/>
              </a:spcBef>
              <a:spcAft>
                <a:spcPts val="0"/>
              </a:spcAft>
              <a:buSzPts val="2000"/>
              <a:buChar char="•"/>
            </a:pPr>
            <a:r>
              <a:rPr lang="en-US" dirty="0"/>
              <a:t>Investor Introductions</a:t>
            </a:r>
          </a:p>
          <a:p>
            <a:pPr marL="266700" lvl="0" indent="-266700">
              <a:lnSpc>
                <a:spcPct val="90000"/>
              </a:lnSpc>
              <a:spcBef>
                <a:spcPts val="1000"/>
              </a:spcBef>
              <a:spcAft>
                <a:spcPts val="0"/>
              </a:spcAft>
              <a:buSzPts val="2000"/>
              <a:buChar char="•"/>
            </a:pPr>
            <a:r>
              <a:rPr lang="en-US" dirty="0"/>
              <a:t>Syndicate Loans</a:t>
            </a:r>
          </a:p>
          <a:p>
            <a:pPr marL="266700" lvl="0" indent="-266700">
              <a:lnSpc>
                <a:spcPct val="90000"/>
              </a:lnSpc>
              <a:spcBef>
                <a:spcPts val="1000"/>
              </a:spcBef>
              <a:spcAft>
                <a:spcPts val="0"/>
              </a:spcAft>
              <a:buSzPts val="2000"/>
              <a:buChar char="•"/>
            </a:pPr>
            <a:r>
              <a:rPr lang="en-US" dirty="0"/>
              <a:t>Bond and Securities Issuance</a:t>
            </a:r>
          </a:p>
          <a:p>
            <a:pPr marL="266700" lvl="0" indent="-266700">
              <a:lnSpc>
                <a:spcPct val="90000"/>
              </a:lnSpc>
              <a:spcBef>
                <a:spcPts val="1000"/>
              </a:spcBef>
              <a:spcAft>
                <a:spcPts val="0"/>
              </a:spcAft>
              <a:buSzPts val="2000"/>
              <a:buChar char="•"/>
            </a:pPr>
            <a:r>
              <a:rPr lang="en-US" dirty="0"/>
              <a:t>Project Financing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
        <p:nvSpPr>
          <p:cNvPr id="5" name="Text Placeholder 4">
            <a:extLst>
              <a:ext uri="{FF2B5EF4-FFF2-40B4-BE49-F238E27FC236}">
                <a16:creationId xmlns:a16="http://schemas.microsoft.com/office/drawing/2014/main" id="{D3F3A3B3-06E3-420C-AE26-AFCF0DB75EDE}"/>
              </a:ext>
            </a:extLst>
          </p:cNvPr>
          <p:cNvSpPr>
            <a:spLocks noGrp="1"/>
          </p:cNvSpPr>
          <p:nvPr>
            <p:ph type="body" sz="quarter" idx="19"/>
          </p:nvPr>
        </p:nvSpPr>
        <p:spPr>
          <a:xfrm>
            <a:off x="6632820" y="1625600"/>
            <a:ext cx="5029200" cy="901108"/>
          </a:xfrm>
        </p:spPr>
        <p:txBody>
          <a:bodyPr/>
          <a:lstStyle/>
          <a:p>
            <a:r>
              <a:rPr lang="en-GB" dirty="0"/>
              <a:t>Mergers and Acquisitions </a:t>
            </a:r>
          </a:p>
        </p:txBody>
      </p:sp>
      <p:sp>
        <p:nvSpPr>
          <p:cNvPr id="6" name="Text Placeholder 5">
            <a:extLst>
              <a:ext uri="{FF2B5EF4-FFF2-40B4-BE49-F238E27FC236}">
                <a16:creationId xmlns:a16="http://schemas.microsoft.com/office/drawing/2014/main" id="{F60F203B-45ED-475D-8EF9-8C1B2120167E}"/>
              </a:ext>
            </a:extLst>
          </p:cNvPr>
          <p:cNvSpPr>
            <a:spLocks noGrp="1"/>
          </p:cNvSpPr>
          <p:nvPr>
            <p:ph type="body" sz="quarter" idx="20"/>
          </p:nvPr>
        </p:nvSpPr>
        <p:spPr>
          <a:xfrm>
            <a:off x="6632820" y="2395335"/>
            <a:ext cx="5029200" cy="2443162"/>
          </a:xfrm>
        </p:spPr>
        <p:txBody>
          <a:bodyPr/>
          <a:lstStyle/>
          <a:p>
            <a:r>
              <a:rPr lang="en-GB" dirty="0"/>
              <a:t>Very lucrative part of the IB business.  </a:t>
            </a:r>
          </a:p>
          <a:p>
            <a:r>
              <a:rPr lang="en-GB" dirty="0"/>
              <a:t>Why would you want to merge? </a:t>
            </a:r>
          </a:p>
          <a:p>
            <a:pPr marL="266700" indent="-266700">
              <a:lnSpc>
                <a:spcPct val="90000"/>
              </a:lnSpc>
              <a:spcBef>
                <a:spcPts val="1000"/>
              </a:spcBef>
              <a:spcAft>
                <a:spcPts val="0"/>
              </a:spcAft>
              <a:buSzPts val="2000"/>
              <a:buFont typeface="Arial" panose="020B0604020202020204" pitchFamily="34" charset="0"/>
              <a:buChar char="•"/>
            </a:pPr>
            <a:r>
              <a:rPr lang="en-GB" dirty="0"/>
              <a:t>Make money for shareholders (ideally)</a:t>
            </a:r>
          </a:p>
          <a:p>
            <a:pPr marL="266700" indent="-266700">
              <a:lnSpc>
                <a:spcPct val="90000"/>
              </a:lnSpc>
              <a:spcBef>
                <a:spcPts val="1000"/>
              </a:spcBef>
              <a:spcAft>
                <a:spcPts val="0"/>
              </a:spcAft>
              <a:buSzPts val="2000"/>
              <a:buFont typeface="Arial" panose="020B0604020202020204" pitchFamily="34" charset="0"/>
              <a:buChar char="•"/>
            </a:pPr>
            <a:r>
              <a:rPr lang="en-GB" dirty="0"/>
              <a:t>Economies of scale, especially in areas such as research and development</a:t>
            </a:r>
          </a:p>
          <a:p>
            <a:pPr marL="266700" indent="-266700">
              <a:lnSpc>
                <a:spcPct val="90000"/>
              </a:lnSpc>
              <a:spcBef>
                <a:spcPts val="1000"/>
              </a:spcBef>
              <a:spcAft>
                <a:spcPts val="0"/>
              </a:spcAft>
              <a:buSzPts val="2000"/>
              <a:buFont typeface="Arial" panose="020B0604020202020204" pitchFamily="34" charset="0"/>
              <a:buChar char="•"/>
            </a:pPr>
            <a:r>
              <a:rPr lang="en-GB" dirty="0"/>
              <a:t>Gaining larger market share</a:t>
            </a:r>
          </a:p>
          <a:p>
            <a:pPr marL="266700" indent="-266700">
              <a:lnSpc>
                <a:spcPct val="90000"/>
              </a:lnSpc>
              <a:spcBef>
                <a:spcPts val="1000"/>
              </a:spcBef>
              <a:spcAft>
                <a:spcPts val="0"/>
              </a:spcAft>
              <a:buSzPts val="2000"/>
              <a:buFont typeface="Arial" panose="020B0604020202020204" pitchFamily="34" charset="0"/>
              <a:buChar char="•"/>
            </a:pPr>
            <a:r>
              <a:rPr lang="en-GB" dirty="0"/>
              <a:t>Better competition against other firms </a:t>
            </a:r>
          </a:p>
          <a:p>
            <a:pPr marL="266700" indent="-266700">
              <a:lnSpc>
                <a:spcPct val="90000"/>
              </a:lnSpc>
              <a:spcBef>
                <a:spcPts val="1000"/>
              </a:spcBef>
              <a:spcAft>
                <a:spcPts val="0"/>
              </a:spcAft>
              <a:buSzPts val="2000"/>
              <a:buFont typeface="Arial" panose="020B0604020202020204" pitchFamily="34" charset="0"/>
              <a:buChar char="•"/>
            </a:pPr>
            <a:endParaRPr lang="en-GB" dirty="0"/>
          </a:p>
          <a:p>
            <a:r>
              <a:rPr lang="en-GB" dirty="0"/>
              <a:t>e.g., Bank of New York and Mellon Financial Corporation combined to form BNY Mellon.  </a:t>
            </a:r>
          </a:p>
          <a:p>
            <a:pPr marL="285750" indent="-285750">
              <a:buFont typeface="Arial" panose="020B0604020202020204" pitchFamily="34" charset="0"/>
              <a:buChar char="•"/>
            </a:pPr>
            <a:endParaRPr lang="en-GB" dirty="0"/>
          </a:p>
        </p:txBody>
      </p:sp>
      <p:cxnSp>
        <p:nvCxnSpPr>
          <p:cNvPr id="10" name="Straight Connector 9">
            <a:extLst>
              <a:ext uri="{FF2B5EF4-FFF2-40B4-BE49-F238E27FC236}">
                <a16:creationId xmlns:a16="http://schemas.microsoft.com/office/drawing/2014/main" id="{60A695E8-9B4D-483F-983C-69FA0F6C0B38}"/>
              </a:ext>
              <a:ext uri="{C183D7F6-B498-43B3-948B-1728B52AA6E4}">
                <adec:decorative xmlns:adec="http://schemas.microsoft.com/office/drawing/2017/decorative" val="1"/>
              </a:ext>
            </a:extLst>
          </p:cNvPr>
          <p:cNvCxnSpPr/>
          <p:nvPr/>
        </p:nvCxnSpPr>
        <p:spPr>
          <a:xfrm>
            <a:off x="6082972" y="1283149"/>
            <a:ext cx="13028" cy="466753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38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dirty="0"/>
              <a:t>Capital Markets</a:t>
            </a:r>
          </a:p>
        </p:txBody>
      </p:sp>
      <p:sp>
        <p:nvSpPr>
          <p:cNvPr id="6" name="Text Placeholder 5">
            <a:extLst>
              <a:ext uri="{FF2B5EF4-FFF2-40B4-BE49-F238E27FC236}">
                <a16:creationId xmlns:a16="http://schemas.microsoft.com/office/drawing/2014/main" id="{F60F203B-45ED-475D-8EF9-8C1B2120167E}"/>
              </a:ext>
            </a:extLst>
          </p:cNvPr>
          <p:cNvSpPr>
            <a:spLocks noGrp="1"/>
          </p:cNvSpPr>
          <p:nvPr>
            <p:ph type="body" sz="quarter" idx="20"/>
          </p:nvPr>
        </p:nvSpPr>
        <p:spPr>
          <a:xfrm>
            <a:off x="720725" y="1436002"/>
            <a:ext cx="10750550" cy="5000365"/>
          </a:xfrm>
        </p:spPr>
        <p:txBody>
          <a:bodyPr/>
          <a:lstStyle/>
          <a:p>
            <a:r>
              <a:rPr lang="en-US" dirty="0"/>
              <a:t>Investment banks facilitate the operation of the capital markets alongside exchanges, brokers, interdealer brokers and market data providers.</a:t>
            </a:r>
          </a:p>
          <a:p>
            <a:r>
              <a:rPr lang="en-GB" dirty="0"/>
              <a:t>Markets have generally moved on from open out-cry trading, which has been replaced by electronic trading.  </a:t>
            </a:r>
          </a:p>
          <a:p>
            <a:r>
              <a:rPr lang="en-GB" dirty="0"/>
              <a:t>We split the markets into primary and secondary:</a:t>
            </a:r>
          </a:p>
        </p:txBody>
      </p:sp>
      <p:sp>
        <p:nvSpPr>
          <p:cNvPr id="12" name="Primary Market" descr="Primary Market&#10;">
            <a:extLst>
              <a:ext uri="{FF2B5EF4-FFF2-40B4-BE49-F238E27FC236}">
                <a16:creationId xmlns:a16="http://schemas.microsoft.com/office/drawing/2014/main" id="{FFCB8BD5-2FEA-4792-A48E-BE14DFFC2792}"/>
              </a:ext>
            </a:extLst>
          </p:cNvPr>
          <p:cNvSpPr txBox="1">
            <a:spLocks/>
          </p:cNvSpPr>
          <p:nvPr/>
        </p:nvSpPr>
        <p:spPr>
          <a:xfrm>
            <a:off x="720723" y="3332464"/>
            <a:ext cx="2377440" cy="201168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Primary Market</a:t>
            </a:r>
          </a:p>
        </p:txBody>
      </p:sp>
      <p:sp>
        <p:nvSpPr>
          <p:cNvPr id="20" name="Text Placeholder 1" descr="“The market that raises medium and long term financing (capital) for the issuers of share and bond securities”&#10;New security issuance&#10;New bonds &#10;New shares&#10;IPOs&#10;">
            <a:extLst>
              <a:ext uri="{FF2B5EF4-FFF2-40B4-BE49-F238E27FC236}">
                <a16:creationId xmlns:a16="http://schemas.microsoft.com/office/drawing/2014/main" id="{7D89408D-53F2-42B8-8AD8-E79C14104177}"/>
              </a:ext>
            </a:extLst>
          </p:cNvPr>
          <p:cNvSpPr txBox="1">
            <a:spLocks/>
          </p:cNvSpPr>
          <p:nvPr/>
        </p:nvSpPr>
        <p:spPr>
          <a:xfrm>
            <a:off x="3098163" y="3318686"/>
            <a:ext cx="8502434" cy="201168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0">
              <a:spcBef>
                <a:spcPts val="600"/>
              </a:spcBef>
              <a:spcAft>
                <a:spcPts val="0"/>
              </a:spcAft>
            </a:pPr>
            <a:r>
              <a:rPr lang="en-US" sz="1600" b="0" i="1" dirty="0">
                <a:solidFill>
                  <a:schemeClr val="tx1"/>
                </a:solidFill>
              </a:rPr>
              <a:t>“The market that raises medium- and long-term financing (capital) for the issuers of share and bond securities”</a:t>
            </a:r>
          </a:p>
          <a:p>
            <a:pPr marL="477837" lvl="1" indent="-266700">
              <a:spcBef>
                <a:spcPts val="500"/>
              </a:spcBef>
              <a:spcAft>
                <a:spcPts val="0"/>
              </a:spcAft>
              <a:buClr>
                <a:srgbClr val="F27ABF"/>
              </a:buClr>
              <a:buSzPts val="2000"/>
              <a:buFont typeface="Arial"/>
              <a:buChar char="•"/>
            </a:pPr>
            <a:r>
              <a:rPr lang="en-US" sz="1600" dirty="0">
                <a:solidFill>
                  <a:schemeClr val="tx1"/>
                </a:solidFill>
                <a:latin typeface="Axiforma" pitchFamily="2" charset="77"/>
              </a:rPr>
              <a:t>New security issuance</a:t>
            </a:r>
          </a:p>
          <a:p>
            <a:pPr marL="477837" lvl="1" indent="-266700">
              <a:spcBef>
                <a:spcPts val="500"/>
              </a:spcBef>
              <a:spcAft>
                <a:spcPts val="0"/>
              </a:spcAft>
              <a:buClr>
                <a:srgbClr val="F27ABF"/>
              </a:buClr>
              <a:buSzPts val="2000"/>
              <a:buFont typeface="Arial"/>
              <a:buChar char="•"/>
            </a:pPr>
            <a:r>
              <a:rPr lang="en-US" sz="1600" dirty="0">
                <a:solidFill>
                  <a:schemeClr val="tx1"/>
                </a:solidFill>
                <a:latin typeface="Axiforma" pitchFamily="2" charset="77"/>
              </a:rPr>
              <a:t>New bonds </a:t>
            </a:r>
          </a:p>
          <a:p>
            <a:pPr marL="477837" lvl="1" indent="-266700">
              <a:spcBef>
                <a:spcPts val="500"/>
              </a:spcBef>
              <a:spcAft>
                <a:spcPts val="0"/>
              </a:spcAft>
              <a:buClr>
                <a:srgbClr val="F27ABF"/>
              </a:buClr>
              <a:buSzPts val="2000"/>
              <a:buFont typeface="Arial"/>
              <a:buChar char="•"/>
            </a:pPr>
            <a:r>
              <a:rPr lang="en-US" sz="1600" dirty="0">
                <a:solidFill>
                  <a:schemeClr val="tx1"/>
                </a:solidFill>
                <a:latin typeface="Axiforma" pitchFamily="2" charset="77"/>
              </a:rPr>
              <a:t>New shares</a:t>
            </a:r>
          </a:p>
          <a:p>
            <a:pPr marL="477837" lvl="1" indent="-266700">
              <a:spcBef>
                <a:spcPts val="500"/>
              </a:spcBef>
              <a:spcAft>
                <a:spcPts val="0"/>
              </a:spcAft>
              <a:buClr>
                <a:srgbClr val="F27ABF"/>
              </a:buClr>
              <a:buSzPts val="2000"/>
              <a:buFont typeface="Arial"/>
              <a:buChar char="•"/>
            </a:pPr>
            <a:r>
              <a:rPr lang="en-US" sz="1600" dirty="0">
                <a:solidFill>
                  <a:schemeClr val="tx1"/>
                </a:solidFill>
                <a:latin typeface="Axiforma" pitchFamily="2" charset="77"/>
              </a:rPr>
              <a:t>IPOs</a:t>
            </a:r>
            <a:endParaRPr lang="en-US" sz="1800" dirty="0">
              <a:solidFill>
                <a:schemeClr val="dk1"/>
              </a:solidFill>
              <a:latin typeface="Arial"/>
              <a:ea typeface="Arial"/>
              <a:cs typeface="Arial"/>
            </a:endParaRPr>
          </a:p>
        </p:txBody>
      </p:sp>
      <p:sp>
        <p:nvSpPr>
          <p:cNvPr id="15" name="Secondary Market" descr="Secondary Market&#10;">
            <a:extLst>
              <a:ext uri="{FF2B5EF4-FFF2-40B4-BE49-F238E27FC236}">
                <a16:creationId xmlns:a16="http://schemas.microsoft.com/office/drawing/2014/main" id="{B95A6D2F-2CAB-456A-B4B5-E6A0FC8A8DEF}"/>
              </a:ext>
            </a:extLst>
          </p:cNvPr>
          <p:cNvSpPr txBox="1">
            <a:spLocks/>
          </p:cNvSpPr>
          <p:nvPr/>
        </p:nvSpPr>
        <p:spPr>
          <a:xfrm>
            <a:off x="720723" y="5560300"/>
            <a:ext cx="2377440" cy="100584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Secondary Market</a:t>
            </a:r>
          </a:p>
        </p:txBody>
      </p:sp>
      <p:sp>
        <p:nvSpPr>
          <p:cNvPr id="21" name="Text Placeholder 1" descr="Buying and selling of securities &#10;Trading&#10;">
            <a:extLst>
              <a:ext uri="{FF2B5EF4-FFF2-40B4-BE49-F238E27FC236}">
                <a16:creationId xmlns:a16="http://schemas.microsoft.com/office/drawing/2014/main" id="{C13A8422-3FBD-4992-9851-F8A27FE6A205}"/>
              </a:ext>
            </a:extLst>
          </p:cNvPr>
          <p:cNvSpPr txBox="1">
            <a:spLocks/>
          </p:cNvSpPr>
          <p:nvPr/>
        </p:nvSpPr>
        <p:spPr>
          <a:xfrm>
            <a:off x="3098163" y="5560299"/>
            <a:ext cx="8502434" cy="100584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477837" lvl="1" indent="-266700">
              <a:spcBef>
                <a:spcPts val="500"/>
              </a:spcBef>
              <a:spcAft>
                <a:spcPts val="0"/>
              </a:spcAft>
              <a:buClr>
                <a:srgbClr val="F27ABF"/>
              </a:buClr>
              <a:buSzPts val="2000"/>
              <a:buFont typeface="Arial"/>
              <a:buChar char="•"/>
            </a:pPr>
            <a:r>
              <a:rPr lang="en-US" sz="1600" dirty="0">
                <a:solidFill>
                  <a:schemeClr val="tx1"/>
                </a:solidFill>
                <a:latin typeface="Axiforma" pitchFamily="2" charset="77"/>
              </a:rPr>
              <a:t>Buying and selling of securities </a:t>
            </a:r>
          </a:p>
          <a:p>
            <a:pPr marL="477837" lvl="1" indent="-266700">
              <a:spcBef>
                <a:spcPts val="500"/>
              </a:spcBef>
              <a:spcAft>
                <a:spcPts val="0"/>
              </a:spcAft>
              <a:buClr>
                <a:srgbClr val="F27ABF"/>
              </a:buClr>
              <a:buSzPts val="2000"/>
              <a:buFont typeface="Arial"/>
              <a:buChar char="•"/>
            </a:pPr>
            <a:r>
              <a:rPr lang="en-US" sz="1600" dirty="0">
                <a:solidFill>
                  <a:schemeClr val="tx1"/>
                </a:solidFill>
                <a:latin typeface="Axiforma" pitchFamily="2" charset="77"/>
              </a:rPr>
              <a:t>Trading</a:t>
            </a:r>
          </a:p>
        </p:txBody>
      </p:sp>
    </p:spTree>
    <p:extLst>
      <p:ext uri="{BB962C8B-B14F-4D97-AF65-F5344CB8AC3E}">
        <p14:creationId xmlns:p14="http://schemas.microsoft.com/office/powerpoint/2010/main" val="279694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dirty="0"/>
              <a:t>Secondary Market Services</a:t>
            </a:r>
          </a:p>
        </p:txBody>
      </p:sp>
      <p:sp>
        <p:nvSpPr>
          <p:cNvPr id="2" name="Text Placeholder 1">
            <a:extLst>
              <a:ext uri="{FF2B5EF4-FFF2-40B4-BE49-F238E27FC236}">
                <a16:creationId xmlns:a16="http://schemas.microsoft.com/office/drawing/2014/main" id="{69B4B7E9-2379-4249-9A99-B6EDDE569048}"/>
              </a:ext>
            </a:extLst>
          </p:cNvPr>
          <p:cNvSpPr>
            <a:spLocks noGrp="1"/>
          </p:cNvSpPr>
          <p:nvPr>
            <p:ph type="body" sz="quarter" idx="12"/>
          </p:nvPr>
        </p:nvSpPr>
        <p:spPr>
          <a:xfrm>
            <a:off x="733753" y="1625600"/>
            <a:ext cx="5029200" cy="901108"/>
          </a:xfrm>
        </p:spPr>
        <p:txBody>
          <a:bodyPr/>
          <a:lstStyle/>
          <a:p>
            <a:r>
              <a:rPr lang="en-GB" dirty="0"/>
              <a:t>Brokerage - Brokers</a:t>
            </a:r>
          </a:p>
        </p:txBody>
      </p:sp>
      <p:sp>
        <p:nvSpPr>
          <p:cNvPr id="5" name="Text Placeholder 4">
            <a:extLst>
              <a:ext uri="{FF2B5EF4-FFF2-40B4-BE49-F238E27FC236}">
                <a16:creationId xmlns:a16="http://schemas.microsoft.com/office/drawing/2014/main" id="{D3F3A3B3-06E3-420C-AE26-AFCF0DB75EDE}"/>
              </a:ext>
            </a:extLst>
          </p:cNvPr>
          <p:cNvSpPr>
            <a:spLocks noGrp="1"/>
          </p:cNvSpPr>
          <p:nvPr>
            <p:ph type="body" sz="quarter" idx="19"/>
          </p:nvPr>
        </p:nvSpPr>
        <p:spPr>
          <a:xfrm>
            <a:off x="6141500" y="1625600"/>
            <a:ext cx="5029200" cy="901108"/>
          </a:xfrm>
        </p:spPr>
        <p:txBody>
          <a:bodyPr/>
          <a:lstStyle/>
          <a:p>
            <a:r>
              <a:rPr lang="en-GB" dirty="0"/>
              <a:t>Market Making - Dealers</a:t>
            </a:r>
          </a:p>
        </p:txBody>
      </p:sp>
      <p:cxnSp>
        <p:nvCxnSpPr>
          <p:cNvPr id="10" name="Straight Connector 9">
            <a:extLst>
              <a:ext uri="{FF2B5EF4-FFF2-40B4-BE49-F238E27FC236}">
                <a16:creationId xmlns:a16="http://schemas.microsoft.com/office/drawing/2014/main" id="{60A695E8-9B4D-483F-983C-69FA0F6C0B38}"/>
              </a:ext>
              <a:ext uri="{C183D7F6-B498-43B3-948B-1728B52AA6E4}">
                <adec:decorative xmlns:adec="http://schemas.microsoft.com/office/drawing/2017/decorative" val="1"/>
              </a:ext>
            </a:extLst>
          </p:cNvPr>
          <p:cNvCxnSpPr/>
          <p:nvPr/>
        </p:nvCxnSpPr>
        <p:spPr>
          <a:xfrm>
            <a:off x="5749925" y="1433015"/>
            <a:ext cx="13028" cy="46675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Google Shape;662;p116">
            <a:extLst>
              <a:ext uri="{FF2B5EF4-FFF2-40B4-BE49-F238E27FC236}">
                <a16:creationId xmlns:a16="http://schemas.microsoft.com/office/drawing/2014/main" id="{A7004650-0876-4551-9E91-5B1ADA3D4C9A}"/>
              </a:ext>
            </a:extLst>
          </p:cNvPr>
          <p:cNvSpPr/>
          <p:nvPr/>
        </p:nvSpPr>
        <p:spPr>
          <a:xfrm>
            <a:off x="1021300" y="2103826"/>
            <a:ext cx="3886491" cy="3886491"/>
          </a:xfrm>
          <a:prstGeom prst="diamond">
            <a:avLst/>
          </a:prstGeom>
          <a:solidFill>
            <a:srgbClr val="D8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663;p116">
            <a:extLst>
              <a:ext uri="{FF2B5EF4-FFF2-40B4-BE49-F238E27FC236}">
                <a16:creationId xmlns:a16="http://schemas.microsoft.com/office/drawing/2014/main" id="{49969B8A-EDB1-4535-ADED-DF9044649852}"/>
              </a:ext>
            </a:extLst>
          </p:cNvPr>
          <p:cNvGrpSpPr/>
          <p:nvPr/>
        </p:nvGrpSpPr>
        <p:grpSpPr>
          <a:xfrm>
            <a:off x="1087188" y="2252902"/>
            <a:ext cx="1515731" cy="1515731"/>
            <a:chOff x="7079305" y="879612"/>
            <a:chExt cx="1515731" cy="1515731"/>
          </a:xfrm>
        </p:grpSpPr>
        <p:sp>
          <p:nvSpPr>
            <p:cNvPr id="11" name="Google Shape;664;p116">
              <a:extLst>
                <a:ext uri="{FF2B5EF4-FFF2-40B4-BE49-F238E27FC236}">
                  <a16:creationId xmlns:a16="http://schemas.microsoft.com/office/drawing/2014/main" id="{A003769A-776C-4891-9DAD-B4D912BF6103}"/>
                </a:ext>
              </a:extLst>
            </p:cNvPr>
            <p:cNvSpPr/>
            <p:nvPr/>
          </p:nvSpPr>
          <p:spPr>
            <a:xfrm>
              <a:off x="7079305" y="879612"/>
              <a:ext cx="1515731" cy="1515731"/>
            </a:xfrm>
            <a:prstGeom prst="roundRect">
              <a:avLst>
                <a:gd name="adj" fmla="val 16667"/>
              </a:avLst>
            </a:prstGeom>
            <a:solidFill>
              <a:srgbClr val="880A53"/>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65;p116" descr="Broker Securities dealing&#10;">
              <a:extLst>
                <a:ext uri="{FF2B5EF4-FFF2-40B4-BE49-F238E27FC236}">
                  <a16:creationId xmlns:a16="http://schemas.microsoft.com/office/drawing/2014/main" id="{333AD32B-F32F-4E31-8155-0CB590BEF9F2}"/>
                </a:ext>
              </a:extLst>
            </p:cNvPr>
            <p:cNvSpPr txBox="1"/>
            <p:nvPr/>
          </p:nvSpPr>
          <p:spPr>
            <a:xfrm>
              <a:off x="7153297" y="953604"/>
              <a:ext cx="1367747" cy="1367747"/>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None/>
              </a:pPr>
              <a:r>
                <a:rPr lang="en-GB" sz="1600" b="1" kern="1200" dirty="0">
                  <a:solidFill>
                    <a:srgbClr val="FFFFFF"/>
                  </a:solidFill>
                  <a:latin typeface="Axiforma SemiBold" pitchFamily="2" charset="77"/>
                  <a:ea typeface="+mn-ea"/>
                  <a:cs typeface="+mn-cs"/>
                </a:rPr>
                <a:t>Broker Securities Dealing</a:t>
              </a:r>
            </a:p>
          </p:txBody>
        </p:sp>
      </p:grpSp>
      <p:grpSp>
        <p:nvGrpSpPr>
          <p:cNvPr id="13" name="Google Shape;666;p116">
            <a:extLst>
              <a:ext uri="{FF2B5EF4-FFF2-40B4-BE49-F238E27FC236}">
                <a16:creationId xmlns:a16="http://schemas.microsoft.com/office/drawing/2014/main" id="{1D27CF2A-6639-4B57-9A17-FFA38FB82411}"/>
              </a:ext>
            </a:extLst>
          </p:cNvPr>
          <p:cNvGrpSpPr/>
          <p:nvPr/>
        </p:nvGrpSpPr>
        <p:grpSpPr>
          <a:xfrm>
            <a:off x="3326134" y="2252902"/>
            <a:ext cx="1515731" cy="1515731"/>
            <a:chOff x="9318251" y="879612"/>
            <a:chExt cx="1515731" cy="1515731"/>
          </a:xfrm>
        </p:grpSpPr>
        <p:sp>
          <p:nvSpPr>
            <p:cNvPr id="14" name="Google Shape;667;p116">
              <a:extLst>
                <a:ext uri="{FF2B5EF4-FFF2-40B4-BE49-F238E27FC236}">
                  <a16:creationId xmlns:a16="http://schemas.microsoft.com/office/drawing/2014/main" id="{27F91305-471E-43EE-BB3B-3FB4EE6262FF}"/>
                </a:ext>
              </a:extLst>
            </p:cNvPr>
            <p:cNvSpPr/>
            <p:nvPr/>
          </p:nvSpPr>
          <p:spPr>
            <a:xfrm>
              <a:off x="9318251" y="879612"/>
              <a:ext cx="1515731" cy="1515731"/>
            </a:xfrm>
            <a:prstGeom prst="roundRect">
              <a:avLst>
                <a:gd name="adj" fmla="val 16667"/>
              </a:avLst>
            </a:prstGeom>
            <a:solidFill>
              <a:srgbClr val="880A53"/>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68;p116" descr="Match buyers and sellers&#10;">
              <a:extLst>
                <a:ext uri="{FF2B5EF4-FFF2-40B4-BE49-F238E27FC236}">
                  <a16:creationId xmlns:a16="http://schemas.microsoft.com/office/drawing/2014/main" id="{78DAD6AD-AB5D-4F4A-8174-C8D714E67EEE}"/>
                </a:ext>
              </a:extLst>
            </p:cNvPr>
            <p:cNvSpPr txBox="1"/>
            <p:nvPr/>
          </p:nvSpPr>
          <p:spPr>
            <a:xfrm>
              <a:off x="9392243" y="953604"/>
              <a:ext cx="1367747" cy="1367747"/>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None/>
              </a:pPr>
              <a:r>
                <a:rPr lang="en-GB" sz="1600" b="1" kern="1200" dirty="0">
                  <a:solidFill>
                    <a:srgbClr val="FFFFFF"/>
                  </a:solidFill>
                  <a:latin typeface="Axiforma SemiBold" pitchFamily="2" charset="77"/>
                  <a:ea typeface="+mn-ea"/>
                  <a:cs typeface="+mn-cs"/>
                </a:rPr>
                <a:t>Match Buyers and Sellers</a:t>
              </a:r>
            </a:p>
          </p:txBody>
        </p:sp>
      </p:grpSp>
      <p:grpSp>
        <p:nvGrpSpPr>
          <p:cNvPr id="16" name="Google Shape;669;p116">
            <a:extLst>
              <a:ext uri="{FF2B5EF4-FFF2-40B4-BE49-F238E27FC236}">
                <a16:creationId xmlns:a16="http://schemas.microsoft.com/office/drawing/2014/main" id="{BD88A52D-54D1-4568-80D6-360B0911DC9D}"/>
              </a:ext>
            </a:extLst>
          </p:cNvPr>
          <p:cNvGrpSpPr/>
          <p:nvPr/>
        </p:nvGrpSpPr>
        <p:grpSpPr>
          <a:xfrm>
            <a:off x="1087188" y="4491849"/>
            <a:ext cx="1515731" cy="1515731"/>
            <a:chOff x="7079305" y="3118559"/>
            <a:chExt cx="1515731" cy="1515731"/>
          </a:xfrm>
        </p:grpSpPr>
        <p:sp>
          <p:nvSpPr>
            <p:cNvPr id="17" name="Google Shape;670;p116">
              <a:extLst>
                <a:ext uri="{FF2B5EF4-FFF2-40B4-BE49-F238E27FC236}">
                  <a16:creationId xmlns:a16="http://schemas.microsoft.com/office/drawing/2014/main" id="{28750025-2235-4C8C-9F0B-9FE63B08FB58}"/>
                </a:ext>
              </a:extLst>
            </p:cNvPr>
            <p:cNvSpPr/>
            <p:nvPr/>
          </p:nvSpPr>
          <p:spPr>
            <a:xfrm>
              <a:off x="7079305" y="3118559"/>
              <a:ext cx="1515731" cy="1515731"/>
            </a:xfrm>
            <a:prstGeom prst="roundRect">
              <a:avLst>
                <a:gd name="adj" fmla="val 16667"/>
              </a:avLst>
            </a:prstGeom>
            <a:solidFill>
              <a:srgbClr val="880A53"/>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71;p116" descr="Fees:&#10;Upfront, Spread&#10;Quarterly Charge&#10;">
              <a:extLst>
                <a:ext uri="{FF2B5EF4-FFF2-40B4-BE49-F238E27FC236}">
                  <a16:creationId xmlns:a16="http://schemas.microsoft.com/office/drawing/2014/main" id="{50A9285B-E25E-4951-A760-4403202E33E0}"/>
                </a:ext>
              </a:extLst>
            </p:cNvPr>
            <p:cNvSpPr txBox="1"/>
            <p:nvPr/>
          </p:nvSpPr>
          <p:spPr>
            <a:xfrm>
              <a:off x="7153297" y="3192551"/>
              <a:ext cx="1367747" cy="1367747"/>
            </a:xfrm>
            <a:prstGeom prst="rect">
              <a:avLst/>
            </a:prstGeom>
            <a:noFill/>
            <a:ln>
              <a:noFill/>
            </a:ln>
          </p:spPr>
          <p:txBody>
            <a:bodyPr spcFirstLastPara="1" wrap="square" lIns="68575" tIns="68575" rIns="68575" bIns="68575" anchor="ctr" anchorCtr="0">
              <a:noAutofit/>
            </a:bodyPr>
            <a:lstStyle/>
            <a:p>
              <a:pPr algn="ctr">
                <a:lnSpc>
                  <a:spcPct val="90000"/>
                </a:lnSpc>
              </a:pPr>
              <a:r>
                <a:rPr lang="en-GB" sz="1600" b="1" kern="1200" dirty="0">
                  <a:solidFill>
                    <a:srgbClr val="FFFFFF"/>
                  </a:solidFill>
                  <a:latin typeface="Axiforma SemiBold" pitchFamily="2" charset="77"/>
                  <a:ea typeface="+mn-ea"/>
                  <a:cs typeface="+mn-cs"/>
                </a:rPr>
                <a:t>Fees:</a:t>
              </a:r>
              <a:endParaRPr sz="1600" b="1" kern="1200" dirty="0">
                <a:solidFill>
                  <a:srgbClr val="FFFFFF"/>
                </a:solidFill>
                <a:latin typeface="Axiforma SemiBold" pitchFamily="2" charset="77"/>
                <a:ea typeface="+mn-ea"/>
                <a:cs typeface="+mn-cs"/>
              </a:endParaRPr>
            </a:p>
            <a:p>
              <a:pPr algn="ctr">
                <a:lnSpc>
                  <a:spcPct val="90000"/>
                </a:lnSpc>
                <a:buSzPts val="1400"/>
              </a:pPr>
              <a:r>
                <a:rPr lang="en-GB" sz="1600" b="1" kern="1200" dirty="0">
                  <a:solidFill>
                    <a:srgbClr val="FFFFFF"/>
                  </a:solidFill>
                  <a:latin typeface="Axiforma SemiBold" pitchFamily="2" charset="77"/>
                  <a:ea typeface="+mn-ea"/>
                  <a:cs typeface="+mn-cs"/>
                </a:rPr>
                <a:t>Upfront, Spread</a:t>
              </a:r>
              <a:endParaRPr sz="1600" b="1" kern="1200" dirty="0">
                <a:solidFill>
                  <a:srgbClr val="FFFFFF"/>
                </a:solidFill>
                <a:latin typeface="Axiforma SemiBold" pitchFamily="2" charset="77"/>
                <a:ea typeface="+mn-ea"/>
                <a:cs typeface="+mn-cs"/>
              </a:endParaRPr>
            </a:p>
            <a:p>
              <a:pPr algn="ctr">
                <a:lnSpc>
                  <a:spcPct val="90000"/>
                </a:lnSpc>
                <a:buSzPts val="1400"/>
              </a:pPr>
              <a:r>
                <a:rPr lang="en-GB" sz="1600" b="1" kern="1200" dirty="0">
                  <a:solidFill>
                    <a:srgbClr val="FFFFFF"/>
                  </a:solidFill>
                  <a:latin typeface="Axiforma SemiBold" pitchFamily="2" charset="77"/>
                  <a:ea typeface="+mn-ea"/>
                  <a:cs typeface="+mn-cs"/>
                </a:rPr>
                <a:t>Quarterly Charge</a:t>
              </a:r>
              <a:endParaRPr sz="1600" b="1" kern="1200" dirty="0">
                <a:solidFill>
                  <a:srgbClr val="FFFFFF"/>
                </a:solidFill>
                <a:latin typeface="Axiforma SemiBold" pitchFamily="2" charset="77"/>
                <a:ea typeface="+mn-ea"/>
                <a:cs typeface="+mn-cs"/>
              </a:endParaRPr>
            </a:p>
          </p:txBody>
        </p:sp>
      </p:grpSp>
      <p:grpSp>
        <p:nvGrpSpPr>
          <p:cNvPr id="19" name="Google Shape;672;p116">
            <a:extLst>
              <a:ext uri="{FF2B5EF4-FFF2-40B4-BE49-F238E27FC236}">
                <a16:creationId xmlns:a16="http://schemas.microsoft.com/office/drawing/2014/main" id="{C9D60D8B-8F2A-469C-8E69-6A24AB7E8ACD}"/>
              </a:ext>
            </a:extLst>
          </p:cNvPr>
          <p:cNvGrpSpPr/>
          <p:nvPr/>
        </p:nvGrpSpPr>
        <p:grpSpPr>
          <a:xfrm>
            <a:off x="3326134" y="4491849"/>
            <a:ext cx="1515731" cy="1515731"/>
            <a:chOff x="9318251" y="3118559"/>
            <a:chExt cx="1515731" cy="1515731"/>
          </a:xfrm>
        </p:grpSpPr>
        <p:sp>
          <p:nvSpPr>
            <p:cNvPr id="20" name="Google Shape;673;p116">
              <a:extLst>
                <a:ext uri="{FF2B5EF4-FFF2-40B4-BE49-F238E27FC236}">
                  <a16:creationId xmlns:a16="http://schemas.microsoft.com/office/drawing/2014/main" id="{0A35C198-B3EC-4E3A-86C9-432989B74AE8}"/>
                </a:ext>
              </a:extLst>
            </p:cNvPr>
            <p:cNvSpPr/>
            <p:nvPr/>
          </p:nvSpPr>
          <p:spPr>
            <a:xfrm>
              <a:off x="9318251" y="3118559"/>
              <a:ext cx="1515731" cy="1515731"/>
            </a:xfrm>
            <a:prstGeom prst="roundRect">
              <a:avLst>
                <a:gd name="adj" fmla="val 16667"/>
              </a:avLst>
            </a:prstGeom>
            <a:solidFill>
              <a:srgbClr val="880A53"/>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4;p116" descr="Long-Term&#10;Holding&#10;Dividends &#10;">
              <a:extLst>
                <a:ext uri="{FF2B5EF4-FFF2-40B4-BE49-F238E27FC236}">
                  <a16:creationId xmlns:a16="http://schemas.microsoft.com/office/drawing/2014/main" id="{820DF23E-5BD7-4315-ADD2-ECCC1566B938}"/>
                </a:ext>
              </a:extLst>
            </p:cNvPr>
            <p:cNvSpPr txBox="1"/>
            <p:nvPr/>
          </p:nvSpPr>
          <p:spPr>
            <a:xfrm>
              <a:off x="9392243" y="3192551"/>
              <a:ext cx="1441739" cy="1367747"/>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None/>
              </a:pPr>
              <a:r>
                <a:rPr lang="en-GB" sz="1600" b="1" kern="1200" dirty="0">
                  <a:solidFill>
                    <a:srgbClr val="FFFFFF"/>
                  </a:solidFill>
                  <a:latin typeface="Axiforma SemiBold" pitchFamily="2" charset="77"/>
                  <a:ea typeface="+mn-ea"/>
                  <a:cs typeface="+mn-cs"/>
                </a:rPr>
                <a:t>Long-Term</a:t>
              </a:r>
              <a:endParaRPr sz="1600" b="1" kern="1200" dirty="0">
                <a:solidFill>
                  <a:srgbClr val="FFFFFF"/>
                </a:solidFill>
                <a:latin typeface="Axiforma SemiBold" pitchFamily="2" charset="77"/>
                <a:ea typeface="+mn-ea"/>
                <a:cs typeface="+mn-cs"/>
              </a:endParaRPr>
            </a:p>
            <a:p>
              <a:pPr marL="228600" marR="0" lvl="1" indent="-228600" algn="l" rtl="0">
                <a:lnSpc>
                  <a:spcPct val="90000"/>
                </a:lnSpc>
                <a:spcBef>
                  <a:spcPts val="560"/>
                </a:spcBef>
                <a:spcAft>
                  <a:spcPts val="0"/>
                </a:spcAft>
                <a:buClr>
                  <a:schemeClr val="lt1"/>
                </a:buClr>
                <a:buSzPts val="1600"/>
                <a:buFont typeface="Arial"/>
                <a:buChar char="•"/>
              </a:pPr>
              <a:r>
                <a:rPr lang="en-GB" sz="1600" b="1" kern="1200" dirty="0">
                  <a:solidFill>
                    <a:srgbClr val="FFFFFF"/>
                  </a:solidFill>
                  <a:latin typeface="Axiforma SemiBold" pitchFamily="2" charset="77"/>
                  <a:ea typeface="+mn-ea"/>
                  <a:cs typeface="+mn-cs"/>
                </a:rPr>
                <a:t>Holding</a:t>
              </a:r>
              <a:endParaRPr sz="1600" b="1" kern="1200" dirty="0">
                <a:solidFill>
                  <a:srgbClr val="FFFFFF"/>
                </a:solidFill>
                <a:latin typeface="Axiforma SemiBold" pitchFamily="2" charset="77"/>
                <a:ea typeface="+mn-ea"/>
                <a:cs typeface="+mn-cs"/>
              </a:endParaRPr>
            </a:p>
            <a:p>
              <a:pPr marL="228600" marR="0" lvl="1" indent="-228600" algn="l" rtl="0">
                <a:lnSpc>
                  <a:spcPct val="90000"/>
                </a:lnSpc>
                <a:spcBef>
                  <a:spcPts val="240"/>
                </a:spcBef>
                <a:spcAft>
                  <a:spcPts val="0"/>
                </a:spcAft>
                <a:buClr>
                  <a:schemeClr val="lt1"/>
                </a:buClr>
                <a:buSzPts val="1600"/>
                <a:buFont typeface="Arial"/>
                <a:buChar char="•"/>
              </a:pPr>
              <a:r>
                <a:rPr lang="en-GB" sz="1600" b="1" kern="1200" dirty="0">
                  <a:solidFill>
                    <a:srgbClr val="FFFFFF"/>
                  </a:solidFill>
                  <a:latin typeface="Axiforma SemiBold" pitchFamily="2" charset="77"/>
                  <a:ea typeface="+mn-ea"/>
                  <a:cs typeface="+mn-cs"/>
                </a:rPr>
                <a:t>Dividends </a:t>
              </a:r>
              <a:endParaRPr sz="1600" b="1" kern="1200" dirty="0">
                <a:solidFill>
                  <a:srgbClr val="FFFFFF"/>
                </a:solidFill>
                <a:latin typeface="Axiforma SemiBold" pitchFamily="2" charset="77"/>
                <a:ea typeface="+mn-ea"/>
                <a:cs typeface="+mn-cs"/>
              </a:endParaRPr>
            </a:p>
          </p:txBody>
        </p:sp>
      </p:grpSp>
      <p:grpSp>
        <p:nvGrpSpPr>
          <p:cNvPr id="27" name="Google Shape;649;p116">
            <a:extLst>
              <a:ext uri="{FF2B5EF4-FFF2-40B4-BE49-F238E27FC236}">
                <a16:creationId xmlns:a16="http://schemas.microsoft.com/office/drawing/2014/main" id="{D9E9EEC9-1AAC-4856-B0CD-D9969DF210B2}"/>
              </a:ext>
            </a:extLst>
          </p:cNvPr>
          <p:cNvGrpSpPr/>
          <p:nvPr/>
        </p:nvGrpSpPr>
        <p:grpSpPr>
          <a:xfrm>
            <a:off x="6905662" y="2099924"/>
            <a:ext cx="3886491" cy="3903754"/>
            <a:chOff x="7013417" y="730536"/>
            <a:chExt cx="3886491" cy="3903754"/>
          </a:xfrm>
        </p:grpSpPr>
        <p:sp>
          <p:nvSpPr>
            <p:cNvPr id="28" name="Google Shape;650;p116">
              <a:extLst>
                <a:ext uri="{FF2B5EF4-FFF2-40B4-BE49-F238E27FC236}">
                  <a16:creationId xmlns:a16="http://schemas.microsoft.com/office/drawing/2014/main" id="{DBE44AA1-5B67-4057-A9B0-A58121A2B69B}"/>
                </a:ext>
              </a:extLst>
            </p:cNvPr>
            <p:cNvSpPr/>
            <p:nvPr/>
          </p:nvSpPr>
          <p:spPr>
            <a:xfrm>
              <a:off x="7013417" y="730536"/>
              <a:ext cx="3886491" cy="3886491"/>
            </a:xfrm>
            <a:prstGeom prst="diamond">
              <a:avLst/>
            </a:prstGeom>
            <a:solidFill>
              <a:srgbClr val="D8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1;p116">
              <a:extLst>
                <a:ext uri="{FF2B5EF4-FFF2-40B4-BE49-F238E27FC236}">
                  <a16:creationId xmlns:a16="http://schemas.microsoft.com/office/drawing/2014/main" id="{E8354630-EEEF-496B-961A-F3E16F9B031F}"/>
                </a:ext>
              </a:extLst>
            </p:cNvPr>
            <p:cNvSpPr/>
            <p:nvPr/>
          </p:nvSpPr>
          <p:spPr>
            <a:xfrm>
              <a:off x="7079305" y="879612"/>
              <a:ext cx="1515731" cy="1515731"/>
            </a:xfrm>
            <a:prstGeom prst="roundRect">
              <a:avLst>
                <a:gd name="adj" fmla="val 16667"/>
              </a:avLst>
            </a:prstGeom>
            <a:solidFill>
              <a:srgbClr val="880A53"/>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2;p116">
              <a:extLst>
                <a:ext uri="{FF2B5EF4-FFF2-40B4-BE49-F238E27FC236}">
                  <a16:creationId xmlns:a16="http://schemas.microsoft.com/office/drawing/2014/main" id="{0625E81D-400C-4658-8560-A5E368B52F7A}"/>
                </a:ext>
              </a:extLst>
            </p:cNvPr>
            <p:cNvSpPr txBox="1"/>
            <p:nvPr/>
          </p:nvSpPr>
          <p:spPr>
            <a:xfrm>
              <a:off x="7153297" y="953604"/>
              <a:ext cx="1367747" cy="1367747"/>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GB" sz="1600" b="1" kern="1200" dirty="0">
                  <a:solidFill>
                    <a:srgbClr val="FFFFFF"/>
                  </a:solidFill>
                  <a:latin typeface="Axiforma SemiBold" pitchFamily="2" charset="77"/>
                  <a:ea typeface="+mn-ea"/>
                  <a:cs typeface="+mn-cs"/>
                </a:rPr>
                <a:t>Make a Market for a Security</a:t>
              </a:r>
              <a:endParaRPr sz="1600" b="1" kern="1200" dirty="0">
                <a:solidFill>
                  <a:srgbClr val="FFFFFF"/>
                </a:solidFill>
                <a:latin typeface="Axiforma SemiBold" pitchFamily="2" charset="77"/>
                <a:ea typeface="+mn-ea"/>
                <a:cs typeface="+mn-cs"/>
              </a:endParaRPr>
            </a:p>
          </p:txBody>
        </p:sp>
        <p:sp>
          <p:nvSpPr>
            <p:cNvPr id="31" name="Google Shape;653;p116">
              <a:extLst>
                <a:ext uri="{FF2B5EF4-FFF2-40B4-BE49-F238E27FC236}">
                  <a16:creationId xmlns:a16="http://schemas.microsoft.com/office/drawing/2014/main" id="{C1F5B62C-0F1B-4D3C-99F5-9A40D32BF02B}"/>
                </a:ext>
              </a:extLst>
            </p:cNvPr>
            <p:cNvSpPr/>
            <p:nvPr/>
          </p:nvSpPr>
          <p:spPr>
            <a:xfrm>
              <a:off x="9318251" y="879612"/>
              <a:ext cx="1515731" cy="1515731"/>
            </a:xfrm>
            <a:prstGeom prst="roundRect">
              <a:avLst>
                <a:gd name="adj" fmla="val 16667"/>
              </a:avLst>
            </a:prstGeom>
            <a:solidFill>
              <a:srgbClr val="880A53"/>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54;p116">
              <a:extLst>
                <a:ext uri="{FF2B5EF4-FFF2-40B4-BE49-F238E27FC236}">
                  <a16:creationId xmlns:a16="http://schemas.microsoft.com/office/drawing/2014/main" id="{78A0AE06-628C-400C-A9D9-AF2D0EA554EF}"/>
                </a:ext>
              </a:extLst>
            </p:cNvPr>
            <p:cNvSpPr txBox="1"/>
            <p:nvPr/>
          </p:nvSpPr>
          <p:spPr>
            <a:xfrm>
              <a:off x="9392243" y="953604"/>
              <a:ext cx="1367747" cy="1367747"/>
            </a:xfrm>
            <a:prstGeom prst="rect">
              <a:avLst/>
            </a:prstGeom>
            <a:noFill/>
            <a:ln>
              <a:noFill/>
            </a:ln>
          </p:spPr>
          <p:txBody>
            <a:bodyPr spcFirstLastPara="1" wrap="square" lIns="68575" tIns="68575" rIns="68575" bIns="68575" anchor="ctr" anchorCtr="0">
              <a:noAutofit/>
            </a:bodyPr>
            <a:lstStyle/>
            <a:p>
              <a:pPr marL="0" lvl="0" indent="0" algn="ctr">
                <a:lnSpc>
                  <a:spcPct val="90000"/>
                </a:lnSpc>
                <a:buClr>
                  <a:schemeClr val="lt1"/>
                </a:buClr>
                <a:buSzPts val="1800"/>
                <a:buFont typeface="Arial"/>
                <a:buNone/>
              </a:pPr>
              <a:r>
                <a:rPr lang="en-GB" sz="1600" b="1" kern="1200" dirty="0">
                  <a:solidFill>
                    <a:srgbClr val="FFFFFF"/>
                  </a:solidFill>
                  <a:latin typeface="Axiforma SemiBold" pitchFamily="2" charset="77"/>
                  <a:ea typeface="+mn-ea"/>
                  <a:cs typeface="+mn-cs"/>
                </a:rPr>
                <a:t>Offer a Buy and Sell Price</a:t>
              </a:r>
              <a:endParaRPr sz="1600" b="1" kern="1200" dirty="0">
                <a:solidFill>
                  <a:srgbClr val="FFFFFF"/>
                </a:solidFill>
                <a:latin typeface="Axiforma SemiBold" pitchFamily="2" charset="77"/>
                <a:ea typeface="+mn-ea"/>
                <a:cs typeface="+mn-cs"/>
              </a:endParaRPr>
            </a:p>
          </p:txBody>
        </p:sp>
        <p:sp>
          <p:nvSpPr>
            <p:cNvPr id="33" name="Google Shape;655;p116">
              <a:extLst>
                <a:ext uri="{FF2B5EF4-FFF2-40B4-BE49-F238E27FC236}">
                  <a16:creationId xmlns:a16="http://schemas.microsoft.com/office/drawing/2014/main" id="{9FB0D722-E60D-4A96-8F0C-4FF81F263871}"/>
                </a:ext>
              </a:extLst>
            </p:cNvPr>
            <p:cNvSpPr/>
            <p:nvPr/>
          </p:nvSpPr>
          <p:spPr>
            <a:xfrm>
              <a:off x="7079305" y="3118559"/>
              <a:ext cx="1515731" cy="1515731"/>
            </a:xfrm>
            <a:prstGeom prst="roundRect">
              <a:avLst>
                <a:gd name="adj" fmla="val 16667"/>
              </a:avLst>
            </a:prstGeom>
            <a:solidFill>
              <a:srgbClr val="880A53"/>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56;p116">
              <a:extLst>
                <a:ext uri="{FF2B5EF4-FFF2-40B4-BE49-F238E27FC236}">
                  <a16:creationId xmlns:a16="http://schemas.microsoft.com/office/drawing/2014/main" id="{6311C01A-9D12-4B13-961A-BB22F9EA42A7}"/>
                </a:ext>
              </a:extLst>
            </p:cNvPr>
            <p:cNvSpPr txBox="1"/>
            <p:nvPr/>
          </p:nvSpPr>
          <p:spPr>
            <a:xfrm>
              <a:off x="7153297" y="3192551"/>
              <a:ext cx="1367747" cy="1367747"/>
            </a:xfrm>
            <a:prstGeom prst="rect">
              <a:avLst/>
            </a:prstGeom>
            <a:noFill/>
            <a:ln>
              <a:noFill/>
            </a:ln>
          </p:spPr>
          <p:txBody>
            <a:bodyPr spcFirstLastPara="1" wrap="square" lIns="68575" tIns="68575" rIns="68575" bIns="68575" anchor="ctr" anchorCtr="0">
              <a:noAutofit/>
            </a:bodyPr>
            <a:lstStyle/>
            <a:p>
              <a:pPr algn="ctr">
                <a:lnSpc>
                  <a:spcPct val="90000"/>
                </a:lnSpc>
                <a:buClr>
                  <a:schemeClr val="lt1"/>
                </a:buClr>
                <a:buSzPts val="1800"/>
              </a:pPr>
              <a:r>
                <a:rPr lang="en-GB" sz="1600" b="1" kern="1200" dirty="0">
                  <a:solidFill>
                    <a:srgbClr val="FFFFFF"/>
                  </a:solidFill>
                  <a:latin typeface="Axiforma SemiBold" pitchFamily="2" charset="77"/>
                  <a:ea typeface="+mn-ea"/>
                  <a:cs typeface="+mn-cs"/>
                </a:rPr>
                <a:t>Generate Fees from the Buy - Sell Price Spread</a:t>
              </a:r>
              <a:endParaRPr sz="1600" b="1" kern="1200" dirty="0">
                <a:solidFill>
                  <a:srgbClr val="FFFFFF"/>
                </a:solidFill>
                <a:latin typeface="Axiforma SemiBold" pitchFamily="2" charset="77"/>
                <a:ea typeface="+mn-ea"/>
                <a:cs typeface="+mn-cs"/>
              </a:endParaRPr>
            </a:p>
          </p:txBody>
        </p:sp>
        <p:sp>
          <p:nvSpPr>
            <p:cNvPr id="35" name="Google Shape;657;p116">
              <a:extLst>
                <a:ext uri="{FF2B5EF4-FFF2-40B4-BE49-F238E27FC236}">
                  <a16:creationId xmlns:a16="http://schemas.microsoft.com/office/drawing/2014/main" id="{133F8C5F-6894-4F32-A647-53C9D6608FEF}"/>
                </a:ext>
              </a:extLst>
            </p:cNvPr>
            <p:cNvSpPr/>
            <p:nvPr/>
          </p:nvSpPr>
          <p:spPr>
            <a:xfrm>
              <a:off x="9318251" y="3118559"/>
              <a:ext cx="1515731" cy="1515731"/>
            </a:xfrm>
            <a:prstGeom prst="roundRect">
              <a:avLst>
                <a:gd name="adj" fmla="val 16667"/>
              </a:avLst>
            </a:prstGeom>
            <a:solidFill>
              <a:srgbClr val="880A53"/>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58;p116">
              <a:extLst>
                <a:ext uri="{FF2B5EF4-FFF2-40B4-BE49-F238E27FC236}">
                  <a16:creationId xmlns:a16="http://schemas.microsoft.com/office/drawing/2014/main" id="{C5FBFECA-19F1-4F47-B356-CAE097403E3F}"/>
                </a:ext>
              </a:extLst>
            </p:cNvPr>
            <p:cNvSpPr txBox="1"/>
            <p:nvPr/>
          </p:nvSpPr>
          <p:spPr>
            <a:xfrm>
              <a:off x="9392243" y="3192551"/>
              <a:ext cx="1367747" cy="1367747"/>
            </a:xfrm>
            <a:prstGeom prst="rect">
              <a:avLst/>
            </a:prstGeom>
            <a:noFill/>
            <a:ln>
              <a:noFill/>
            </a:ln>
          </p:spPr>
          <p:txBody>
            <a:bodyPr spcFirstLastPara="1" wrap="square" lIns="68575" tIns="68575" rIns="68575" bIns="68575" anchor="ctr" anchorCtr="0">
              <a:noAutofit/>
            </a:bodyPr>
            <a:lstStyle/>
            <a:p>
              <a:pPr algn="ctr">
                <a:lnSpc>
                  <a:spcPct val="90000"/>
                </a:lnSpc>
                <a:buClr>
                  <a:schemeClr val="lt1"/>
                </a:buClr>
                <a:buSzPts val="1800"/>
              </a:pPr>
              <a:r>
                <a:rPr lang="en-US" sz="1600" b="1" kern="1200" dirty="0">
                  <a:solidFill>
                    <a:srgbClr val="FFFFFF"/>
                  </a:solidFill>
                  <a:latin typeface="Axiforma SemiBold" pitchFamily="2" charset="77"/>
                  <a:ea typeface="+mn-ea"/>
                  <a:cs typeface="+mn-cs"/>
                </a:rPr>
                <a:t>Hold an Inventory of Securities to Supply This Service</a:t>
              </a:r>
            </a:p>
          </p:txBody>
        </p:sp>
      </p:grpSp>
    </p:spTree>
    <p:extLst>
      <p:ext uri="{BB962C8B-B14F-4D97-AF65-F5344CB8AC3E}">
        <p14:creationId xmlns:p14="http://schemas.microsoft.com/office/powerpoint/2010/main" val="111732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5696F5-E7FD-4A31-9C94-ECD045545E6B}"/>
              </a:ext>
            </a:extLst>
          </p:cNvPr>
          <p:cNvSpPr>
            <a:spLocks noGrp="1"/>
          </p:cNvSpPr>
          <p:nvPr>
            <p:ph type="body" sz="quarter" idx="14"/>
          </p:nvPr>
        </p:nvSpPr>
        <p:spPr/>
        <p:txBody>
          <a:bodyPr/>
          <a:lstStyle/>
          <a:p>
            <a:r>
              <a:rPr lang="en-GB" dirty="0"/>
              <a:t>The objective of this course is to give you a good foundation in the finance industry and the various business lines that operate within a bank. </a:t>
            </a:r>
          </a:p>
          <a:p>
            <a:endParaRPr lang="en-GB" dirty="0"/>
          </a:p>
          <a:p>
            <a:r>
              <a:rPr lang="en-GB" dirty="0"/>
              <a:t>You should also understand various financial products that banks offer and that you may end up working with.  </a:t>
            </a:r>
          </a:p>
        </p:txBody>
      </p:sp>
      <p:sp>
        <p:nvSpPr>
          <p:cNvPr id="2" name="Text Placeholder 1">
            <a:extLst>
              <a:ext uri="{FF2B5EF4-FFF2-40B4-BE49-F238E27FC236}">
                <a16:creationId xmlns:a16="http://schemas.microsoft.com/office/drawing/2014/main" id="{246E2A8F-2274-4241-98B1-90658B640C5C}"/>
              </a:ext>
            </a:extLst>
          </p:cNvPr>
          <p:cNvSpPr>
            <a:spLocks noGrp="1"/>
          </p:cNvSpPr>
          <p:nvPr>
            <p:ph type="body" sz="quarter" idx="12"/>
          </p:nvPr>
        </p:nvSpPr>
        <p:spPr/>
        <p:txBody>
          <a:bodyPr/>
          <a:lstStyle/>
          <a:p>
            <a:r>
              <a:rPr lang="en-GB" dirty="0"/>
              <a:t>Objectives</a:t>
            </a:r>
          </a:p>
          <a:p>
            <a:endParaRPr lang="en-GB" dirty="0"/>
          </a:p>
        </p:txBody>
      </p:sp>
      <p:sp>
        <p:nvSpPr>
          <p:cNvPr id="4" name="Text Placeholder 3">
            <a:extLst>
              <a:ext uri="{FF2B5EF4-FFF2-40B4-BE49-F238E27FC236}">
                <a16:creationId xmlns:a16="http://schemas.microsoft.com/office/drawing/2014/main" id="{7223FCD5-D771-42E1-BD96-DA7EA7C280CE}"/>
              </a:ext>
            </a:extLst>
          </p:cNvPr>
          <p:cNvSpPr>
            <a:spLocks noGrp="1"/>
          </p:cNvSpPr>
          <p:nvPr>
            <p:ph type="body" sz="quarter" idx="13"/>
          </p:nvPr>
        </p:nvSpPr>
        <p:spPr/>
        <p:txBody>
          <a:bodyPr/>
          <a:lstStyle/>
          <a:p>
            <a:r>
              <a:rPr lang="en-GB" dirty="0"/>
              <a:t>Introduction to Finance</a:t>
            </a:r>
          </a:p>
        </p:txBody>
      </p:sp>
    </p:spTree>
    <p:extLst>
      <p:ext uri="{BB962C8B-B14F-4D97-AF65-F5344CB8AC3E}">
        <p14:creationId xmlns:p14="http://schemas.microsoft.com/office/powerpoint/2010/main" val="1547518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223FCD5-D771-42E1-BD96-DA7EA7C280CE}"/>
              </a:ext>
            </a:extLst>
          </p:cNvPr>
          <p:cNvSpPr>
            <a:spLocks noGrp="1"/>
          </p:cNvSpPr>
          <p:nvPr>
            <p:ph type="body" sz="quarter" idx="13"/>
          </p:nvPr>
        </p:nvSpPr>
        <p:spPr/>
        <p:txBody>
          <a:bodyPr/>
          <a:lstStyle/>
          <a:p>
            <a:r>
              <a:rPr lang="en-GB" dirty="0"/>
              <a:t>Investment Banking</a:t>
            </a:r>
          </a:p>
        </p:txBody>
      </p:sp>
      <p:sp>
        <p:nvSpPr>
          <p:cNvPr id="2" name="Text Placeholder 1">
            <a:extLst>
              <a:ext uri="{FF2B5EF4-FFF2-40B4-BE49-F238E27FC236}">
                <a16:creationId xmlns:a16="http://schemas.microsoft.com/office/drawing/2014/main" id="{246E2A8F-2274-4241-98B1-90658B640C5C}"/>
              </a:ext>
            </a:extLst>
          </p:cNvPr>
          <p:cNvSpPr>
            <a:spLocks noGrp="1"/>
          </p:cNvSpPr>
          <p:nvPr>
            <p:ph type="body" sz="quarter" idx="12"/>
          </p:nvPr>
        </p:nvSpPr>
        <p:spPr>
          <a:xfrm>
            <a:off x="720725" y="1419431"/>
            <a:ext cx="10750550" cy="990599"/>
          </a:xfrm>
        </p:spPr>
        <p:txBody>
          <a:bodyPr/>
          <a:lstStyle/>
          <a:p>
            <a:r>
              <a:rPr lang="en-GB" dirty="0"/>
              <a:t>Risks – Diversification </a:t>
            </a:r>
          </a:p>
        </p:txBody>
      </p:sp>
      <p:sp>
        <p:nvSpPr>
          <p:cNvPr id="3" name="Text Placeholder 2">
            <a:extLst>
              <a:ext uri="{FF2B5EF4-FFF2-40B4-BE49-F238E27FC236}">
                <a16:creationId xmlns:a16="http://schemas.microsoft.com/office/drawing/2014/main" id="{375696F5-E7FD-4A31-9C94-ECD045545E6B}"/>
              </a:ext>
            </a:extLst>
          </p:cNvPr>
          <p:cNvSpPr>
            <a:spLocks noGrp="1"/>
          </p:cNvSpPr>
          <p:nvPr>
            <p:ph type="body" sz="quarter" idx="14"/>
          </p:nvPr>
        </p:nvSpPr>
        <p:spPr>
          <a:xfrm>
            <a:off x="720725" y="2088993"/>
            <a:ext cx="10750550" cy="2939046"/>
          </a:xfrm>
        </p:spPr>
        <p:txBody>
          <a:bodyPr/>
          <a:lstStyle/>
          <a:p>
            <a:r>
              <a:rPr lang="en-GB" b="1" dirty="0"/>
              <a:t>Diversification: </a:t>
            </a:r>
            <a:r>
              <a:rPr lang="en-GB" dirty="0"/>
              <a:t>A risk management strategy that mixes investments within a portfolio – this limits exposure to one type of asset.  </a:t>
            </a:r>
            <a:r>
              <a:rPr lang="en-GB" b="1" dirty="0"/>
              <a:t> </a:t>
            </a:r>
            <a:endParaRPr lang="en-GB" dirty="0"/>
          </a:p>
          <a:p>
            <a:r>
              <a:rPr lang="en-GB" dirty="0"/>
              <a:t>All investments involve some level of risk.  </a:t>
            </a:r>
          </a:p>
          <a:p>
            <a:endParaRPr lang="en-GB" dirty="0"/>
          </a:p>
        </p:txBody>
      </p:sp>
      <p:sp>
        <p:nvSpPr>
          <p:cNvPr id="7" name="Text Placeholder 1">
            <a:extLst>
              <a:ext uri="{FF2B5EF4-FFF2-40B4-BE49-F238E27FC236}">
                <a16:creationId xmlns:a16="http://schemas.microsoft.com/office/drawing/2014/main" id="{D8E33615-AA3E-46D4-90A2-A1D935E73328}"/>
              </a:ext>
            </a:extLst>
          </p:cNvPr>
          <p:cNvSpPr txBox="1">
            <a:spLocks/>
          </p:cNvSpPr>
          <p:nvPr/>
        </p:nvSpPr>
        <p:spPr>
          <a:xfrm>
            <a:off x="7881302" y="3558254"/>
            <a:ext cx="2377440" cy="246888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2000" b="1" i="0" u="none" strike="noStrike" kern="1200" cap="none" spc="0" normalizeH="0" baseline="0" noProof="0" dirty="0">
                <a:ln>
                  <a:noFill/>
                </a:ln>
                <a:solidFill>
                  <a:srgbClr val="FFFFFF"/>
                </a:solidFill>
                <a:effectLst/>
                <a:uLnTx/>
                <a:uFillTx/>
                <a:latin typeface="Axiforma SemiBold" pitchFamily="2" charset="77"/>
                <a:ea typeface="+mn-ea"/>
                <a:cs typeface="+mn-cs"/>
              </a:rPr>
              <a:t>Financial and Reputational Damage</a:t>
            </a:r>
          </a:p>
        </p:txBody>
      </p:sp>
      <p:sp>
        <p:nvSpPr>
          <p:cNvPr id="5" name="Text Placeholder 1">
            <a:extLst>
              <a:ext uri="{FF2B5EF4-FFF2-40B4-BE49-F238E27FC236}">
                <a16:creationId xmlns:a16="http://schemas.microsoft.com/office/drawing/2014/main" id="{6B1D6246-0651-481D-9B67-0EAF656040BF}"/>
              </a:ext>
            </a:extLst>
          </p:cNvPr>
          <p:cNvSpPr txBox="1">
            <a:spLocks/>
          </p:cNvSpPr>
          <p:nvPr/>
        </p:nvSpPr>
        <p:spPr>
          <a:xfrm>
            <a:off x="393301" y="3291953"/>
            <a:ext cx="2377440" cy="73152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Operational Risk</a:t>
            </a:r>
          </a:p>
        </p:txBody>
      </p:sp>
      <p:sp>
        <p:nvSpPr>
          <p:cNvPr id="8" name="Text Placeholder 1">
            <a:extLst>
              <a:ext uri="{FF2B5EF4-FFF2-40B4-BE49-F238E27FC236}">
                <a16:creationId xmlns:a16="http://schemas.microsoft.com/office/drawing/2014/main" id="{AFDD0ABD-1491-446C-964E-270BAA6576CA}"/>
              </a:ext>
            </a:extLst>
          </p:cNvPr>
          <p:cNvSpPr txBox="1">
            <a:spLocks/>
          </p:cNvSpPr>
          <p:nvPr/>
        </p:nvSpPr>
        <p:spPr>
          <a:xfrm>
            <a:off x="393301" y="4426934"/>
            <a:ext cx="2377440" cy="73152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lang="en-GB" sz="1800" dirty="0">
                <a:solidFill>
                  <a:srgbClr val="FFFFFF"/>
                </a:solidFill>
                <a:latin typeface="Axiforma SemiBold" pitchFamily="2" charset="77"/>
              </a:rPr>
              <a:t>Market Risk</a:t>
            </a:r>
            <a:endPar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endParaRPr>
          </a:p>
        </p:txBody>
      </p:sp>
      <p:sp>
        <p:nvSpPr>
          <p:cNvPr id="9" name="Text Placeholder 1">
            <a:extLst>
              <a:ext uri="{FF2B5EF4-FFF2-40B4-BE49-F238E27FC236}">
                <a16:creationId xmlns:a16="http://schemas.microsoft.com/office/drawing/2014/main" id="{1EF47412-501D-4955-B78B-3F56FC8B767E}"/>
              </a:ext>
            </a:extLst>
          </p:cNvPr>
          <p:cNvSpPr txBox="1">
            <a:spLocks/>
          </p:cNvSpPr>
          <p:nvPr/>
        </p:nvSpPr>
        <p:spPr>
          <a:xfrm>
            <a:off x="393301" y="5698395"/>
            <a:ext cx="2377440" cy="73152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lang="en-GB" sz="1800" dirty="0">
                <a:solidFill>
                  <a:srgbClr val="FFFFFF"/>
                </a:solidFill>
                <a:latin typeface="Axiforma SemiBold" pitchFamily="2" charset="77"/>
              </a:rPr>
              <a:t>Credit Risk</a:t>
            </a:r>
            <a:endPar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endParaRPr>
          </a:p>
        </p:txBody>
      </p:sp>
      <p:sp>
        <p:nvSpPr>
          <p:cNvPr id="10" name="Text Placeholder 1">
            <a:extLst>
              <a:ext uri="{FF2B5EF4-FFF2-40B4-BE49-F238E27FC236}">
                <a16:creationId xmlns:a16="http://schemas.microsoft.com/office/drawing/2014/main" id="{A3B31E1F-DAA5-466B-AABA-6A84BCCCD63E}"/>
              </a:ext>
            </a:extLst>
          </p:cNvPr>
          <p:cNvSpPr txBox="1">
            <a:spLocks/>
          </p:cNvSpPr>
          <p:nvPr/>
        </p:nvSpPr>
        <p:spPr>
          <a:xfrm>
            <a:off x="2770741" y="3291953"/>
            <a:ext cx="5226970" cy="73152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0">
              <a:lnSpc>
                <a:spcPct val="130000"/>
              </a:lnSpc>
              <a:spcAft>
                <a:spcPts val="0"/>
              </a:spcAft>
              <a:buClr>
                <a:srgbClr val="00B2E3"/>
              </a:buClr>
              <a:defRPr/>
            </a:pPr>
            <a:r>
              <a:rPr kumimoji="0" lang="en-GB" sz="1800" b="0" i="0" u="none" strike="noStrike" kern="1200" cap="none" spc="0" normalizeH="0" baseline="0" noProof="0" dirty="0">
                <a:ln>
                  <a:noFill/>
                </a:ln>
                <a:solidFill>
                  <a:schemeClr val="tx1"/>
                </a:solidFill>
                <a:effectLst/>
                <a:uLnTx/>
                <a:uFillTx/>
                <a:latin typeface="Axiforma SemiBold" pitchFamily="2" charset="77"/>
              </a:rPr>
              <a:t>System, people and process failures </a:t>
            </a:r>
          </a:p>
        </p:txBody>
      </p:sp>
      <p:sp>
        <p:nvSpPr>
          <p:cNvPr id="11" name="Text Placeholder 1">
            <a:extLst>
              <a:ext uri="{FF2B5EF4-FFF2-40B4-BE49-F238E27FC236}">
                <a16:creationId xmlns:a16="http://schemas.microsoft.com/office/drawing/2014/main" id="{651290CC-2623-493E-8AA9-26CDAF560ECB}"/>
              </a:ext>
            </a:extLst>
          </p:cNvPr>
          <p:cNvSpPr txBox="1">
            <a:spLocks/>
          </p:cNvSpPr>
          <p:nvPr/>
        </p:nvSpPr>
        <p:spPr>
          <a:xfrm>
            <a:off x="2770741" y="4426934"/>
            <a:ext cx="5226970" cy="73152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0">
              <a:lnSpc>
                <a:spcPct val="130000"/>
              </a:lnSpc>
              <a:spcAft>
                <a:spcPts val="0"/>
              </a:spcAft>
              <a:buClr>
                <a:srgbClr val="00B2E3"/>
              </a:buClr>
              <a:defRPr/>
            </a:pPr>
            <a:r>
              <a:rPr kumimoji="0" lang="en-GB" sz="1800" b="0" i="0" u="none" strike="noStrike" kern="1200" cap="none" spc="0" normalizeH="0" baseline="0" noProof="0" dirty="0">
                <a:ln>
                  <a:noFill/>
                </a:ln>
                <a:solidFill>
                  <a:schemeClr val="tx1"/>
                </a:solidFill>
                <a:effectLst/>
                <a:uLnTx/>
                <a:uFillTx/>
                <a:latin typeface="Axiforma SemiBold" pitchFamily="2" charset="77"/>
              </a:rPr>
              <a:t>Loss due to market volatility </a:t>
            </a:r>
          </a:p>
        </p:txBody>
      </p:sp>
      <p:sp>
        <p:nvSpPr>
          <p:cNvPr id="12" name="Text Placeholder 1">
            <a:extLst>
              <a:ext uri="{FF2B5EF4-FFF2-40B4-BE49-F238E27FC236}">
                <a16:creationId xmlns:a16="http://schemas.microsoft.com/office/drawing/2014/main" id="{A8DE291A-6C82-41E1-BAC1-A97D6C5CF75F}"/>
              </a:ext>
            </a:extLst>
          </p:cNvPr>
          <p:cNvSpPr txBox="1">
            <a:spLocks/>
          </p:cNvSpPr>
          <p:nvPr/>
        </p:nvSpPr>
        <p:spPr>
          <a:xfrm>
            <a:off x="2770741" y="5698395"/>
            <a:ext cx="5226970" cy="73152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0">
              <a:lnSpc>
                <a:spcPct val="130000"/>
              </a:lnSpc>
              <a:spcAft>
                <a:spcPts val="0"/>
              </a:spcAft>
              <a:buClr>
                <a:srgbClr val="00B2E3"/>
              </a:buClr>
              <a:defRPr/>
            </a:pPr>
            <a:r>
              <a:rPr kumimoji="0" lang="en-GB" sz="1800" b="0" i="0" u="none" strike="noStrike" kern="1200" cap="none" spc="0" normalizeH="0" baseline="0" noProof="0" dirty="0">
                <a:ln>
                  <a:noFill/>
                </a:ln>
                <a:solidFill>
                  <a:schemeClr val="tx1"/>
                </a:solidFill>
                <a:effectLst/>
                <a:uLnTx/>
                <a:uFillTx/>
                <a:latin typeface="Axiforma SemiBold" pitchFamily="2" charset="77"/>
              </a:rPr>
              <a:t>Defaults leading to financial loss</a:t>
            </a:r>
          </a:p>
        </p:txBody>
      </p:sp>
    </p:spTree>
    <p:extLst>
      <p:ext uri="{BB962C8B-B14F-4D97-AF65-F5344CB8AC3E}">
        <p14:creationId xmlns:p14="http://schemas.microsoft.com/office/powerpoint/2010/main" val="3103718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16A4A0-7D84-4D22-A55C-B8AFEFD25A67}"/>
              </a:ext>
            </a:extLst>
          </p:cNvPr>
          <p:cNvSpPr>
            <a:spLocks noGrp="1"/>
          </p:cNvSpPr>
          <p:nvPr>
            <p:ph type="body" sz="quarter" idx="13"/>
          </p:nvPr>
        </p:nvSpPr>
        <p:spPr/>
        <p:txBody>
          <a:bodyPr/>
          <a:lstStyle/>
          <a:p>
            <a:r>
              <a:rPr lang="en-GB" dirty="0"/>
              <a:t>Market Risk</a:t>
            </a:r>
          </a:p>
        </p:txBody>
      </p:sp>
      <p:sp>
        <p:nvSpPr>
          <p:cNvPr id="4" name="Text Placeholder 3">
            <a:extLst>
              <a:ext uri="{FF2B5EF4-FFF2-40B4-BE49-F238E27FC236}">
                <a16:creationId xmlns:a16="http://schemas.microsoft.com/office/drawing/2014/main" id="{8306F624-D7A1-467A-8D8A-049081BBA16C}"/>
              </a:ext>
            </a:extLst>
          </p:cNvPr>
          <p:cNvSpPr>
            <a:spLocks noGrp="1"/>
          </p:cNvSpPr>
          <p:nvPr>
            <p:ph type="body" sz="quarter" idx="14"/>
          </p:nvPr>
        </p:nvSpPr>
        <p:spPr>
          <a:xfrm>
            <a:off x="720724" y="1566105"/>
            <a:ext cx="4537902" cy="4771568"/>
          </a:xfrm>
        </p:spPr>
        <p:txBody>
          <a:bodyPr/>
          <a:lstStyle/>
          <a:p>
            <a:pPr lvl="0">
              <a:lnSpc>
                <a:spcPct val="90000"/>
              </a:lnSpc>
              <a:spcAft>
                <a:spcPts val="0"/>
              </a:spcAft>
              <a:buSzPts val="2000"/>
            </a:pPr>
            <a:r>
              <a:rPr lang="en-US" dirty="0">
                <a:sym typeface="Arial"/>
              </a:rPr>
              <a:t>These are four standard market risk factors: </a:t>
            </a:r>
          </a:p>
          <a:p>
            <a:pPr lvl="0">
              <a:lnSpc>
                <a:spcPct val="90000"/>
              </a:lnSpc>
              <a:spcAft>
                <a:spcPts val="0"/>
              </a:spcAft>
              <a:buSzPts val="2000"/>
            </a:pPr>
            <a:r>
              <a:rPr lang="en-US" dirty="0">
                <a:sym typeface="Arial"/>
              </a:rPr>
              <a:t> </a:t>
            </a:r>
          </a:p>
          <a:p>
            <a:pPr marL="266700" lvl="0" indent="-266700">
              <a:lnSpc>
                <a:spcPct val="90000"/>
              </a:lnSpc>
              <a:spcAft>
                <a:spcPts val="0"/>
              </a:spcAft>
              <a:buClr>
                <a:schemeClr val="dk1"/>
              </a:buClr>
              <a:buSzPts val="2000"/>
              <a:buFont typeface="Arial"/>
              <a:buChar char="•"/>
            </a:pPr>
            <a:r>
              <a:rPr lang="en-US" dirty="0">
                <a:sym typeface="Arial"/>
              </a:rPr>
              <a:t>Prices rising and falling due to market sentiment</a:t>
            </a:r>
          </a:p>
          <a:p>
            <a:pPr marL="266700" lvl="0" indent="-266700">
              <a:lnSpc>
                <a:spcPct val="90000"/>
              </a:lnSpc>
              <a:spcAft>
                <a:spcPts val="0"/>
              </a:spcAft>
              <a:buClr>
                <a:schemeClr val="dk1"/>
              </a:buClr>
              <a:buSzPts val="2000"/>
              <a:buFont typeface="Arial"/>
              <a:buChar char="•"/>
            </a:pPr>
            <a:endParaRPr lang="en-US" dirty="0"/>
          </a:p>
          <a:p>
            <a:pPr marL="266700" lvl="0" indent="-266700">
              <a:lnSpc>
                <a:spcPct val="90000"/>
              </a:lnSpc>
              <a:spcBef>
                <a:spcPts val="1000"/>
              </a:spcBef>
              <a:spcAft>
                <a:spcPts val="0"/>
              </a:spcAft>
              <a:buClr>
                <a:schemeClr val="dk1"/>
              </a:buClr>
              <a:buSzPts val="2000"/>
              <a:buFont typeface="Arial"/>
              <a:buChar char="•"/>
            </a:pPr>
            <a:r>
              <a:rPr lang="en-US" dirty="0">
                <a:sym typeface="Arial"/>
              </a:rPr>
              <a:t>The risk that movements in prices lead to losses</a:t>
            </a:r>
            <a:endParaRPr lang="en-US" dirty="0"/>
          </a:p>
          <a:p>
            <a:pPr marL="266700" lvl="0" indent="-266700">
              <a:lnSpc>
                <a:spcPct val="90000"/>
              </a:lnSpc>
              <a:spcBef>
                <a:spcPts val="1000"/>
              </a:spcBef>
              <a:spcAft>
                <a:spcPts val="0"/>
              </a:spcAft>
              <a:buClr>
                <a:schemeClr val="dk1"/>
              </a:buClr>
              <a:buSzPts val="2000"/>
              <a:buFont typeface="Arial"/>
              <a:buChar char="•"/>
            </a:pPr>
            <a:endParaRPr lang="en-US" dirty="0">
              <a:sym typeface="Arial"/>
            </a:endParaRPr>
          </a:p>
          <a:p>
            <a:pPr marL="266700" lvl="0" indent="-266700">
              <a:lnSpc>
                <a:spcPct val="90000"/>
              </a:lnSpc>
              <a:spcBef>
                <a:spcPts val="1000"/>
              </a:spcBef>
              <a:spcAft>
                <a:spcPts val="0"/>
              </a:spcAft>
              <a:buClr>
                <a:schemeClr val="dk1"/>
              </a:buClr>
              <a:buSzPts val="2000"/>
              <a:buFont typeface="Arial"/>
              <a:buChar char="•"/>
            </a:pPr>
            <a:r>
              <a:rPr lang="en-US" dirty="0">
                <a:sym typeface="Arial"/>
              </a:rPr>
              <a:t>Hedging to mitigate against market risk</a:t>
            </a:r>
            <a:endParaRPr lang="en-US" dirty="0"/>
          </a:p>
          <a:p>
            <a:pPr marL="285750" lvl="0" indent="-285750">
              <a:lnSpc>
                <a:spcPct val="90000"/>
              </a:lnSpc>
              <a:spcAft>
                <a:spcPts val="0"/>
              </a:spcAft>
              <a:buSzPts val="2000"/>
              <a:buFont typeface="Arial" panose="020B0604020202020204" pitchFamily="34" charset="0"/>
              <a:buChar char="•"/>
            </a:pPr>
            <a:endParaRPr lang="en-US" dirty="0"/>
          </a:p>
          <a:p>
            <a:endParaRPr lang="en-GB" dirty="0"/>
          </a:p>
        </p:txBody>
      </p:sp>
      <p:pic>
        <p:nvPicPr>
          <p:cNvPr id="22" name="Google Shape;766;p122">
            <a:extLst>
              <a:ext uri="{FF2B5EF4-FFF2-40B4-BE49-F238E27FC236}">
                <a16:creationId xmlns:a16="http://schemas.microsoft.com/office/drawing/2014/main" id="{A28E1AB8-A30C-45CA-8F58-5C6F95B1105D}"/>
              </a:ext>
            </a:extLst>
          </p:cNvPr>
          <p:cNvPicPr preferRelativeResize="0"/>
          <p:nvPr/>
        </p:nvPicPr>
        <p:blipFill rotWithShape="1">
          <a:blip r:embed="rId3">
            <a:alphaModFix/>
          </a:blip>
          <a:srcRect l="-166" r="27148"/>
          <a:stretch/>
        </p:blipFill>
        <p:spPr>
          <a:xfrm>
            <a:off x="5785563" y="1737924"/>
            <a:ext cx="2574000" cy="1716000"/>
          </a:xfrm>
          <a:prstGeom prst="rect">
            <a:avLst/>
          </a:prstGeom>
          <a:noFill/>
          <a:ln>
            <a:noFill/>
          </a:ln>
        </p:spPr>
      </p:pic>
      <p:pic>
        <p:nvPicPr>
          <p:cNvPr id="23" name="Google Shape;767;p122">
            <a:extLst>
              <a:ext uri="{FF2B5EF4-FFF2-40B4-BE49-F238E27FC236}">
                <a16:creationId xmlns:a16="http://schemas.microsoft.com/office/drawing/2014/main" id="{43DEAD51-E3F4-41AB-8DD2-EEC03210297B}"/>
              </a:ext>
            </a:extLst>
          </p:cNvPr>
          <p:cNvPicPr preferRelativeResize="0"/>
          <p:nvPr/>
        </p:nvPicPr>
        <p:blipFill rotWithShape="1">
          <a:blip r:embed="rId4">
            <a:alphaModFix/>
          </a:blip>
          <a:srcRect l="161" t="1206" r="28634" b="-1206"/>
          <a:stretch/>
        </p:blipFill>
        <p:spPr>
          <a:xfrm>
            <a:off x="8637059" y="3850410"/>
            <a:ext cx="2574000" cy="1716000"/>
          </a:xfrm>
          <a:prstGeom prst="rect">
            <a:avLst/>
          </a:prstGeom>
          <a:noFill/>
          <a:ln>
            <a:noFill/>
          </a:ln>
        </p:spPr>
      </p:pic>
      <p:sp>
        <p:nvSpPr>
          <p:cNvPr id="24" name="Google Shape;770;p122">
            <a:extLst>
              <a:ext uri="{FF2B5EF4-FFF2-40B4-BE49-F238E27FC236}">
                <a16:creationId xmlns:a16="http://schemas.microsoft.com/office/drawing/2014/main" id="{40BB89B3-6839-4927-8DB7-B3A06C59E104}"/>
              </a:ext>
            </a:extLst>
          </p:cNvPr>
          <p:cNvSpPr txBox="1"/>
          <p:nvPr/>
        </p:nvSpPr>
        <p:spPr>
          <a:xfrm>
            <a:off x="5716607" y="1401485"/>
            <a:ext cx="230206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rgbClr val="AC3B89"/>
                </a:solidFill>
                <a:latin typeface="Arial"/>
                <a:ea typeface="Arial"/>
                <a:cs typeface="Arial"/>
                <a:sym typeface="Arial"/>
              </a:rPr>
              <a:t>Commodity Prices</a:t>
            </a:r>
            <a:endParaRPr/>
          </a:p>
        </p:txBody>
      </p:sp>
      <p:sp>
        <p:nvSpPr>
          <p:cNvPr id="25" name="Google Shape;771;p122">
            <a:extLst>
              <a:ext uri="{FF2B5EF4-FFF2-40B4-BE49-F238E27FC236}">
                <a16:creationId xmlns:a16="http://schemas.microsoft.com/office/drawing/2014/main" id="{67CCD75C-6A56-4841-8033-68EDC08F7D04}"/>
              </a:ext>
            </a:extLst>
          </p:cNvPr>
          <p:cNvSpPr txBox="1"/>
          <p:nvPr/>
        </p:nvSpPr>
        <p:spPr>
          <a:xfrm>
            <a:off x="8537140" y="1386129"/>
            <a:ext cx="192126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a:solidFill>
                  <a:srgbClr val="AC3B89"/>
                </a:solidFill>
                <a:latin typeface="Arial"/>
                <a:ea typeface="Arial"/>
                <a:cs typeface="Arial"/>
                <a:sym typeface="Arial"/>
              </a:rPr>
              <a:t>Interest Rates</a:t>
            </a:r>
            <a:endParaRPr/>
          </a:p>
        </p:txBody>
      </p:sp>
      <p:sp>
        <p:nvSpPr>
          <p:cNvPr id="26" name="Google Shape;773;p122">
            <a:extLst>
              <a:ext uri="{FF2B5EF4-FFF2-40B4-BE49-F238E27FC236}">
                <a16:creationId xmlns:a16="http://schemas.microsoft.com/office/drawing/2014/main" id="{2E664542-5F42-4130-9106-14A26E355FF6}"/>
              </a:ext>
            </a:extLst>
          </p:cNvPr>
          <p:cNvSpPr txBox="1"/>
          <p:nvPr/>
        </p:nvSpPr>
        <p:spPr>
          <a:xfrm>
            <a:off x="8399027" y="3595727"/>
            <a:ext cx="192126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dirty="0">
                <a:solidFill>
                  <a:srgbClr val="AC3B89"/>
                </a:solidFill>
                <a:latin typeface="Arial"/>
                <a:ea typeface="Arial"/>
                <a:cs typeface="Arial"/>
                <a:sym typeface="Arial"/>
              </a:rPr>
              <a:t>Stock Prices</a:t>
            </a:r>
            <a:endParaRPr dirty="0"/>
          </a:p>
        </p:txBody>
      </p:sp>
      <p:pic>
        <p:nvPicPr>
          <p:cNvPr id="27" name="Google Shape;774;p122">
            <a:extLst>
              <a:ext uri="{FF2B5EF4-FFF2-40B4-BE49-F238E27FC236}">
                <a16:creationId xmlns:a16="http://schemas.microsoft.com/office/drawing/2014/main" id="{D8FCE0EC-427A-4355-AA5B-0F120AFD2733}"/>
              </a:ext>
            </a:extLst>
          </p:cNvPr>
          <p:cNvPicPr preferRelativeResize="0"/>
          <p:nvPr/>
        </p:nvPicPr>
        <p:blipFill rotWithShape="1">
          <a:blip r:embed="rId5">
            <a:alphaModFix/>
          </a:blip>
          <a:srcRect/>
          <a:stretch/>
        </p:blipFill>
        <p:spPr>
          <a:xfrm>
            <a:off x="5731826" y="3911550"/>
            <a:ext cx="2574517" cy="1623570"/>
          </a:xfrm>
          <a:prstGeom prst="rect">
            <a:avLst/>
          </a:prstGeom>
          <a:noFill/>
          <a:ln>
            <a:noFill/>
          </a:ln>
        </p:spPr>
      </p:pic>
      <p:pic>
        <p:nvPicPr>
          <p:cNvPr id="28" name="Google Shape;775;p122">
            <a:extLst>
              <a:ext uri="{FF2B5EF4-FFF2-40B4-BE49-F238E27FC236}">
                <a16:creationId xmlns:a16="http://schemas.microsoft.com/office/drawing/2014/main" id="{B6981B63-EEA9-482C-9E8D-9D979BD2F9F2}"/>
              </a:ext>
            </a:extLst>
          </p:cNvPr>
          <p:cNvPicPr preferRelativeResize="0"/>
          <p:nvPr/>
        </p:nvPicPr>
        <p:blipFill rotWithShape="1">
          <a:blip r:embed="rId6">
            <a:alphaModFix/>
          </a:blip>
          <a:srcRect/>
          <a:stretch/>
        </p:blipFill>
        <p:spPr>
          <a:xfrm>
            <a:off x="8594526" y="1660844"/>
            <a:ext cx="2574517" cy="1623569"/>
          </a:xfrm>
          <a:prstGeom prst="rect">
            <a:avLst/>
          </a:prstGeom>
          <a:noFill/>
          <a:ln>
            <a:noFill/>
          </a:ln>
        </p:spPr>
      </p:pic>
      <p:sp>
        <p:nvSpPr>
          <p:cNvPr id="29" name="Google Shape;777;p122">
            <a:extLst>
              <a:ext uri="{FF2B5EF4-FFF2-40B4-BE49-F238E27FC236}">
                <a16:creationId xmlns:a16="http://schemas.microsoft.com/office/drawing/2014/main" id="{982BA537-D2C6-42FE-997F-DA868E465176}"/>
              </a:ext>
            </a:extLst>
          </p:cNvPr>
          <p:cNvSpPr txBox="1"/>
          <p:nvPr/>
        </p:nvSpPr>
        <p:spPr>
          <a:xfrm>
            <a:off x="7540191" y="1952287"/>
            <a:ext cx="443514" cy="169277"/>
          </a:xfrm>
          <a:prstGeom prst="rect">
            <a:avLst/>
          </a:prstGeom>
          <a:noFill/>
          <a:ln>
            <a:noFill/>
          </a:ln>
        </p:spPr>
        <p:txBody>
          <a:bodyPr spcFirstLastPara="1" wrap="square" lIns="36000" tIns="0" rIns="0" bIns="0" anchor="t" anchorCtr="0">
            <a:noAutofit/>
          </a:bodyPr>
          <a:lstStyle/>
          <a:p>
            <a:pPr marL="0" marR="0" lvl="0" indent="0" algn="l" rtl="0">
              <a:spcBef>
                <a:spcPts val="0"/>
              </a:spcBef>
              <a:spcAft>
                <a:spcPts val="0"/>
              </a:spcAft>
              <a:buNone/>
            </a:pPr>
            <a:r>
              <a:rPr lang="en-GB" sz="1100">
                <a:solidFill>
                  <a:schemeClr val="dk1"/>
                </a:solidFill>
                <a:latin typeface="Arial"/>
                <a:ea typeface="Arial"/>
                <a:cs typeface="Arial"/>
                <a:sym typeface="Arial"/>
              </a:rPr>
              <a:t>Wheat</a:t>
            </a:r>
            <a:endParaRPr/>
          </a:p>
        </p:txBody>
      </p:sp>
      <p:sp>
        <p:nvSpPr>
          <p:cNvPr id="30" name="Google Shape;778;p122">
            <a:extLst>
              <a:ext uri="{FF2B5EF4-FFF2-40B4-BE49-F238E27FC236}">
                <a16:creationId xmlns:a16="http://schemas.microsoft.com/office/drawing/2014/main" id="{55C03CD3-4287-4F13-8F7D-5B7DBCBF2F65}"/>
              </a:ext>
            </a:extLst>
          </p:cNvPr>
          <p:cNvSpPr txBox="1"/>
          <p:nvPr/>
        </p:nvSpPr>
        <p:spPr>
          <a:xfrm>
            <a:off x="7540191" y="3137952"/>
            <a:ext cx="632669" cy="169277"/>
          </a:xfrm>
          <a:prstGeom prst="rect">
            <a:avLst/>
          </a:prstGeom>
          <a:noFill/>
          <a:ln>
            <a:noFill/>
          </a:ln>
        </p:spPr>
        <p:txBody>
          <a:bodyPr spcFirstLastPara="1" wrap="square" lIns="36000" tIns="0" rIns="0" bIns="0" anchor="t" anchorCtr="0">
            <a:noAutofit/>
          </a:bodyPr>
          <a:lstStyle/>
          <a:p>
            <a:pPr marL="0" marR="0" lvl="0" indent="0" algn="l" rtl="0">
              <a:spcBef>
                <a:spcPts val="0"/>
              </a:spcBef>
              <a:spcAft>
                <a:spcPts val="0"/>
              </a:spcAft>
              <a:buNone/>
            </a:pPr>
            <a:r>
              <a:rPr lang="en-GB" sz="1100">
                <a:solidFill>
                  <a:schemeClr val="dk1"/>
                </a:solidFill>
                <a:latin typeface="Arial"/>
                <a:ea typeface="Arial"/>
                <a:cs typeface="Arial"/>
                <a:sym typeface="Arial"/>
              </a:rPr>
              <a:t>Crude Oil</a:t>
            </a:r>
            <a:endParaRPr/>
          </a:p>
        </p:txBody>
      </p:sp>
      <p:sp>
        <p:nvSpPr>
          <p:cNvPr id="31" name="Google Shape;779;p122">
            <a:extLst>
              <a:ext uri="{FF2B5EF4-FFF2-40B4-BE49-F238E27FC236}">
                <a16:creationId xmlns:a16="http://schemas.microsoft.com/office/drawing/2014/main" id="{C9021D5E-93C5-459F-858F-2F1A86091E06}"/>
              </a:ext>
            </a:extLst>
          </p:cNvPr>
          <p:cNvSpPr txBox="1"/>
          <p:nvPr/>
        </p:nvSpPr>
        <p:spPr>
          <a:xfrm>
            <a:off x="5778900" y="5219994"/>
            <a:ext cx="674347" cy="169277"/>
          </a:xfrm>
          <a:prstGeom prst="rect">
            <a:avLst/>
          </a:prstGeom>
          <a:noFill/>
          <a:ln>
            <a:noFill/>
          </a:ln>
        </p:spPr>
        <p:txBody>
          <a:bodyPr spcFirstLastPara="1" wrap="square" lIns="36000" tIns="0" rIns="0" bIns="0" anchor="t" anchorCtr="0">
            <a:noAutofit/>
          </a:bodyPr>
          <a:lstStyle/>
          <a:p>
            <a:pPr marL="0" marR="0" lvl="0" indent="0" algn="l" rtl="0">
              <a:spcBef>
                <a:spcPts val="0"/>
              </a:spcBef>
              <a:spcAft>
                <a:spcPts val="0"/>
              </a:spcAft>
              <a:buNone/>
            </a:pPr>
            <a:r>
              <a:rPr lang="en-GB" sz="1100">
                <a:solidFill>
                  <a:schemeClr val="dk1"/>
                </a:solidFill>
                <a:latin typeface="Arial"/>
                <a:ea typeface="Arial"/>
                <a:cs typeface="Arial"/>
                <a:sym typeface="Arial"/>
              </a:rPr>
              <a:t>EUR/USD</a:t>
            </a:r>
            <a:endParaRPr/>
          </a:p>
        </p:txBody>
      </p:sp>
      <p:sp>
        <p:nvSpPr>
          <p:cNvPr id="32" name="Google Shape;780;p122">
            <a:extLst>
              <a:ext uri="{FF2B5EF4-FFF2-40B4-BE49-F238E27FC236}">
                <a16:creationId xmlns:a16="http://schemas.microsoft.com/office/drawing/2014/main" id="{B92C850F-5BE4-43CE-BFA9-822C83702114}"/>
              </a:ext>
            </a:extLst>
          </p:cNvPr>
          <p:cNvSpPr txBox="1"/>
          <p:nvPr/>
        </p:nvSpPr>
        <p:spPr>
          <a:xfrm>
            <a:off x="8749830" y="5244189"/>
            <a:ext cx="2351088" cy="169277"/>
          </a:xfrm>
          <a:prstGeom prst="rect">
            <a:avLst/>
          </a:prstGeom>
          <a:noFill/>
          <a:ln>
            <a:noFill/>
          </a:ln>
        </p:spPr>
        <p:txBody>
          <a:bodyPr spcFirstLastPara="1" wrap="square" lIns="36000" tIns="0" rIns="0" bIns="0" anchor="t" anchorCtr="0">
            <a:noAutofit/>
          </a:bodyPr>
          <a:lstStyle/>
          <a:p>
            <a:pPr marL="0" marR="0" lvl="0" indent="0" algn="l" rtl="0">
              <a:spcBef>
                <a:spcPts val="0"/>
              </a:spcBef>
              <a:spcAft>
                <a:spcPts val="0"/>
              </a:spcAft>
              <a:buNone/>
            </a:pPr>
            <a:r>
              <a:rPr lang="en-GB" sz="1100">
                <a:solidFill>
                  <a:schemeClr val="dk1"/>
                </a:solidFill>
                <a:latin typeface="Arial"/>
                <a:ea typeface="Arial"/>
                <a:cs typeface="Arial"/>
                <a:sym typeface="Arial"/>
              </a:rPr>
              <a:t>CHEVRON CORP. (US oil company)</a:t>
            </a:r>
            <a:endParaRPr/>
          </a:p>
        </p:txBody>
      </p:sp>
      <p:sp>
        <p:nvSpPr>
          <p:cNvPr id="33" name="Google Shape;781;p122">
            <a:extLst>
              <a:ext uri="{FF2B5EF4-FFF2-40B4-BE49-F238E27FC236}">
                <a16:creationId xmlns:a16="http://schemas.microsoft.com/office/drawing/2014/main" id="{3C979AC2-9922-47BE-86B7-72C0CCE0A51B}"/>
              </a:ext>
            </a:extLst>
          </p:cNvPr>
          <p:cNvSpPr txBox="1"/>
          <p:nvPr/>
        </p:nvSpPr>
        <p:spPr>
          <a:xfrm>
            <a:off x="8756010" y="2974513"/>
            <a:ext cx="656714" cy="169277"/>
          </a:xfrm>
          <a:prstGeom prst="rect">
            <a:avLst/>
          </a:prstGeom>
          <a:noFill/>
          <a:ln>
            <a:noFill/>
          </a:ln>
        </p:spPr>
        <p:txBody>
          <a:bodyPr spcFirstLastPara="1" wrap="square" lIns="36000" tIns="0" rIns="0" bIns="0" anchor="t" anchorCtr="0">
            <a:noAutofit/>
          </a:bodyPr>
          <a:lstStyle/>
          <a:p>
            <a:pPr marL="0" marR="0" lvl="0" indent="0" algn="l" rtl="0">
              <a:spcBef>
                <a:spcPts val="0"/>
              </a:spcBef>
              <a:spcAft>
                <a:spcPts val="0"/>
              </a:spcAft>
              <a:buNone/>
            </a:pPr>
            <a:r>
              <a:rPr lang="en-GB" sz="1100">
                <a:solidFill>
                  <a:schemeClr val="dk1"/>
                </a:solidFill>
                <a:latin typeface="Arial"/>
                <a:ea typeface="Arial"/>
                <a:cs typeface="Arial"/>
                <a:sym typeface="Arial"/>
              </a:rPr>
              <a:t>FED Rate</a:t>
            </a:r>
            <a:endParaRPr/>
          </a:p>
        </p:txBody>
      </p:sp>
      <p:sp>
        <p:nvSpPr>
          <p:cNvPr id="34" name="Google Shape;782;p122">
            <a:extLst>
              <a:ext uri="{FF2B5EF4-FFF2-40B4-BE49-F238E27FC236}">
                <a16:creationId xmlns:a16="http://schemas.microsoft.com/office/drawing/2014/main" id="{143DD16E-6F4C-4AB7-8948-C0601D3A8BF0}"/>
              </a:ext>
            </a:extLst>
          </p:cNvPr>
          <p:cNvSpPr/>
          <p:nvPr/>
        </p:nvSpPr>
        <p:spPr>
          <a:xfrm>
            <a:off x="5639142" y="1371336"/>
            <a:ext cx="2834208" cy="2082588"/>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 name="Google Shape;783;p122">
            <a:extLst>
              <a:ext uri="{FF2B5EF4-FFF2-40B4-BE49-F238E27FC236}">
                <a16:creationId xmlns:a16="http://schemas.microsoft.com/office/drawing/2014/main" id="{472DC396-D1E6-45EB-9556-67CB91357082}"/>
              </a:ext>
            </a:extLst>
          </p:cNvPr>
          <p:cNvSpPr/>
          <p:nvPr/>
        </p:nvSpPr>
        <p:spPr>
          <a:xfrm>
            <a:off x="8594098" y="1371336"/>
            <a:ext cx="2834208" cy="2082588"/>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 name="Google Shape;784;p122">
            <a:extLst>
              <a:ext uri="{FF2B5EF4-FFF2-40B4-BE49-F238E27FC236}">
                <a16:creationId xmlns:a16="http://schemas.microsoft.com/office/drawing/2014/main" id="{FC5E117C-1B26-407C-B817-6ED099A2845D}"/>
              </a:ext>
            </a:extLst>
          </p:cNvPr>
          <p:cNvSpPr/>
          <p:nvPr/>
        </p:nvSpPr>
        <p:spPr>
          <a:xfrm>
            <a:off x="5639142" y="3573921"/>
            <a:ext cx="2834208" cy="2082588"/>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 name="Google Shape;785;p122">
            <a:extLst>
              <a:ext uri="{FF2B5EF4-FFF2-40B4-BE49-F238E27FC236}">
                <a16:creationId xmlns:a16="http://schemas.microsoft.com/office/drawing/2014/main" id="{2A8E61E2-3098-48EB-92F0-AE2C769412F1}"/>
              </a:ext>
            </a:extLst>
          </p:cNvPr>
          <p:cNvSpPr/>
          <p:nvPr/>
        </p:nvSpPr>
        <p:spPr>
          <a:xfrm>
            <a:off x="8584472" y="3573921"/>
            <a:ext cx="2834208" cy="2082588"/>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 name="Google Shape;772;p122">
            <a:extLst>
              <a:ext uri="{FF2B5EF4-FFF2-40B4-BE49-F238E27FC236}">
                <a16:creationId xmlns:a16="http://schemas.microsoft.com/office/drawing/2014/main" id="{D7A8D6D5-E7FD-4B6C-BBDF-653F5F9C1E67}"/>
              </a:ext>
            </a:extLst>
          </p:cNvPr>
          <p:cNvSpPr txBox="1"/>
          <p:nvPr/>
        </p:nvSpPr>
        <p:spPr>
          <a:xfrm>
            <a:off x="5379374" y="3566248"/>
            <a:ext cx="192126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dirty="0">
                <a:solidFill>
                  <a:srgbClr val="AC3B89"/>
                </a:solidFill>
                <a:latin typeface="Arial"/>
                <a:ea typeface="Arial"/>
                <a:cs typeface="Arial"/>
                <a:sym typeface="Arial"/>
              </a:rPr>
              <a:t>FX Rates</a:t>
            </a:r>
            <a:endParaRPr dirty="0"/>
          </a:p>
        </p:txBody>
      </p:sp>
    </p:spTree>
    <p:extLst>
      <p:ext uri="{BB962C8B-B14F-4D97-AF65-F5344CB8AC3E}">
        <p14:creationId xmlns:p14="http://schemas.microsoft.com/office/powerpoint/2010/main" val="4046859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dirty="0"/>
              <a:t>Investment Banking</a:t>
            </a:r>
          </a:p>
        </p:txBody>
      </p:sp>
      <p:sp>
        <p:nvSpPr>
          <p:cNvPr id="6" name="Text Placeholder 5">
            <a:extLst>
              <a:ext uri="{FF2B5EF4-FFF2-40B4-BE49-F238E27FC236}">
                <a16:creationId xmlns:a16="http://schemas.microsoft.com/office/drawing/2014/main" id="{F60F203B-45ED-475D-8EF9-8C1B2120167E}"/>
              </a:ext>
            </a:extLst>
          </p:cNvPr>
          <p:cNvSpPr>
            <a:spLocks noGrp="1"/>
          </p:cNvSpPr>
          <p:nvPr>
            <p:ph type="body" sz="quarter" idx="20"/>
          </p:nvPr>
        </p:nvSpPr>
        <p:spPr>
          <a:xfrm>
            <a:off x="720725" y="1436002"/>
            <a:ext cx="10750550" cy="5000365"/>
          </a:xfrm>
        </p:spPr>
        <p:txBody>
          <a:bodyPr/>
          <a:lstStyle/>
          <a:p>
            <a:r>
              <a:rPr lang="en-GB" dirty="0"/>
              <a:t>Investment banks are usually split up into front office, middle office and back office functions.  </a:t>
            </a:r>
          </a:p>
        </p:txBody>
      </p:sp>
      <p:sp>
        <p:nvSpPr>
          <p:cNvPr id="9" name="Text Placeholder 2">
            <a:extLst>
              <a:ext uri="{FF2B5EF4-FFF2-40B4-BE49-F238E27FC236}">
                <a16:creationId xmlns:a16="http://schemas.microsoft.com/office/drawing/2014/main" id="{56E2CE13-73C5-4C0C-B021-747B9A0B52EC}"/>
              </a:ext>
            </a:extLst>
          </p:cNvPr>
          <p:cNvSpPr txBox="1">
            <a:spLocks/>
          </p:cNvSpPr>
          <p:nvPr/>
        </p:nvSpPr>
        <p:spPr>
          <a:xfrm>
            <a:off x="720725" y="1436002"/>
            <a:ext cx="10750550" cy="142879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endParaRPr kumimoji="0" lang="en-GB" sz="1800" b="0" i="0" u="none" strike="noStrike" kern="1200" cap="none" spc="0" normalizeH="0" baseline="0" noProof="0" dirty="0">
              <a:ln>
                <a:noFill/>
              </a:ln>
              <a:solidFill>
                <a:srgbClr val="02145E"/>
              </a:solidFill>
              <a:effectLst/>
              <a:uLnTx/>
              <a:uFillTx/>
              <a:latin typeface="Axiforma" pitchFamily="2" charset="77"/>
              <a:ea typeface="+mn-ea"/>
              <a:cs typeface="+mn-cs"/>
              <a:sym typeface="Arial"/>
            </a:endParaRPr>
          </a:p>
        </p:txBody>
      </p:sp>
      <p:sp>
        <p:nvSpPr>
          <p:cNvPr id="22" name="Text Placeholder 2">
            <a:extLst>
              <a:ext uri="{FF2B5EF4-FFF2-40B4-BE49-F238E27FC236}">
                <a16:creationId xmlns:a16="http://schemas.microsoft.com/office/drawing/2014/main" id="{07D3A530-AB16-4EFD-9912-8C8B805FBDC6}"/>
              </a:ext>
            </a:extLst>
          </p:cNvPr>
          <p:cNvSpPr txBox="1">
            <a:spLocks/>
          </p:cNvSpPr>
          <p:nvPr/>
        </p:nvSpPr>
        <p:spPr>
          <a:xfrm>
            <a:off x="720724" y="5199739"/>
            <a:ext cx="10750550" cy="142879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endParaRPr kumimoji="0" lang="en-GB" sz="1800" b="0" i="0" u="none" strike="noStrike" kern="1200" cap="none" spc="0" normalizeH="0" baseline="0" noProof="0" dirty="0">
              <a:ln>
                <a:noFill/>
              </a:ln>
              <a:solidFill>
                <a:srgbClr val="02145E"/>
              </a:solidFill>
              <a:effectLst/>
              <a:uLnTx/>
              <a:uFillTx/>
              <a:latin typeface="Axiforma" pitchFamily="2" charset="77"/>
              <a:ea typeface="+mn-ea"/>
              <a:cs typeface="+mn-cs"/>
              <a:sym typeface="Arial"/>
            </a:endParaRPr>
          </a:p>
        </p:txBody>
      </p:sp>
      <p:sp>
        <p:nvSpPr>
          <p:cNvPr id="15" name="Text Placeholder 1">
            <a:extLst>
              <a:ext uri="{FF2B5EF4-FFF2-40B4-BE49-F238E27FC236}">
                <a16:creationId xmlns:a16="http://schemas.microsoft.com/office/drawing/2014/main" id="{B95A6D2F-2CAB-456A-B4B5-E6A0FC8A8DEF}"/>
              </a:ext>
            </a:extLst>
          </p:cNvPr>
          <p:cNvSpPr txBox="1">
            <a:spLocks/>
          </p:cNvSpPr>
          <p:nvPr/>
        </p:nvSpPr>
        <p:spPr>
          <a:xfrm>
            <a:off x="720723" y="2203018"/>
            <a:ext cx="2377440" cy="9144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Front Office</a:t>
            </a:r>
          </a:p>
        </p:txBody>
      </p:sp>
      <p:sp>
        <p:nvSpPr>
          <p:cNvPr id="18" name="Text Placeholder 1">
            <a:extLst>
              <a:ext uri="{FF2B5EF4-FFF2-40B4-BE49-F238E27FC236}">
                <a16:creationId xmlns:a16="http://schemas.microsoft.com/office/drawing/2014/main" id="{63778FC3-590F-4D15-AC57-F6252191B8A9}"/>
              </a:ext>
            </a:extLst>
          </p:cNvPr>
          <p:cNvSpPr txBox="1">
            <a:spLocks/>
          </p:cNvSpPr>
          <p:nvPr/>
        </p:nvSpPr>
        <p:spPr>
          <a:xfrm>
            <a:off x="720723" y="3393702"/>
            <a:ext cx="2377440" cy="9144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Middle Office</a:t>
            </a:r>
          </a:p>
        </p:txBody>
      </p:sp>
      <p:sp>
        <p:nvSpPr>
          <p:cNvPr id="25" name="Text Placeholder 1">
            <a:extLst>
              <a:ext uri="{FF2B5EF4-FFF2-40B4-BE49-F238E27FC236}">
                <a16:creationId xmlns:a16="http://schemas.microsoft.com/office/drawing/2014/main" id="{008E0A35-A9F6-4219-AA2E-173BCC4C6525}"/>
              </a:ext>
            </a:extLst>
          </p:cNvPr>
          <p:cNvSpPr txBox="1">
            <a:spLocks/>
          </p:cNvSpPr>
          <p:nvPr/>
        </p:nvSpPr>
        <p:spPr>
          <a:xfrm>
            <a:off x="720723" y="4584386"/>
            <a:ext cx="2377440" cy="173736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Back Office</a:t>
            </a:r>
          </a:p>
        </p:txBody>
      </p:sp>
      <p:sp>
        <p:nvSpPr>
          <p:cNvPr id="21" name="Text Placeholder 1">
            <a:extLst>
              <a:ext uri="{FF2B5EF4-FFF2-40B4-BE49-F238E27FC236}">
                <a16:creationId xmlns:a16="http://schemas.microsoft.com/office/drawing/2014/main" id="{C13A8422-3FBD-4992-9851-F8A27FE6A205}"/>
              </a:ext>
            </a:extLst>
          </p:cNvPr>
          <p:cNvSpPr txBox="1">
            <a:spLocks/>
          </p:cNvSpPr>
          <p:nvPr/>
        </p:nvSpPr>
        <p:spPr>
          <a:xfrm>
            <a:off x="3098163" y="2203017"/>
            <a:ext cx="8502434" cy="91440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i="0" u="none" strike="noStrike" kern="1200" cap="none" spc="0" normalizeH="0" baseline="0" noProof="0" dirty="0">
                <a:ln>
                  <a:noFill/>
                </a:ln>
                <a:solidFill>
                  <a:srgbClr val="001261"/>
                </a:solidFill>
                <a:effectLst/>
                <a:uLnTx/>
                <a:uFillTx/>
                <a:latin typeface="Axiforma" pitchFamily="2" charset="77"/>
                <a:ea typeface="+mn-ea"/>
                <a:cs typeface="+mn-cs"/>
                <a:sym typeface="Arial"/>
              </a:rPr>
              <a:t>Client-Facing: </a:t>
            </a:r>
            <a:r>
              <a:rPr kumimoji="0" lang="en-GB" sz="1600" b="0" i="0" u="none" strike="noStrike" kern="1200" cap="none" spc="0" normalizeH="0" baseline="0" noProof="0" dirty="0">
                <a:ln>
                  <a:noFill/>
                </a:ln>
                <a:solidFill>
                  <a:srgbClr val="001261"/>
                </a:solidFill>
                <a:effectLst/>
                <a:uLnTx/>
                <a:uFillTx/>
                <a:latin typeface="Axiforma" pitchFamily="2" charset="77"/>
                <a:ea typeface="+mn-ea"/>
                <a:cs typeface="+mn-cs"/>
                <a:sym typeface="Arial"/>
              </a:rPr>
              <a:t>Interact with clients; build relationships</a:t>
            </a:r>
            <a:endParaRPr kumimoji="0" lang="en-GB" sz="1600" i="0" u="none" strike="noStrike" kern="1200" cap="none" spc="0" normalizeH="0" baseline="0" noProof="0" dirty="0">
              <a:ln>
                <a:noFill/>
              </a:ln>
              <a:solidFill>
                <a:srgbClr val="001261"/>
              </a:solidFill>
              <a:effectLst/>
              <a:uLnTx/>
              <a:uFillTx/>
              <a:latin typeface="Axiforma" pitchFamily="2" charset="77"/>
              <a:ea typeface="+mn-ea"/>
              <a:cs typeface="+mn-cs"/>
              <a:sym typeface="Arial"/>
            </a:endParaRPr>
          </a:p>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lang="en-GB" sz="1600" dirty="0">
                <a:solidFill>
                  <a:srgbClr val="001261"/>
                </a:solidFill>
              </a:rPr>
              <a:t>Revenue-Generating: </a:t>
            </a:r>
            <a:r>
              <a:rPr lang="en-GB" sz="1600" b="0" dirty="0">
                <a:solidFill>
                  <a:srgbClr val="001261"/>
                </a:solidFill>
              </a:rPr>
              <a:t>Sell research, advise, brokerage</a:t>
            </a:r>
            <a:endParaRPr kumimoji="0" lang="en-GB" sz="1600" i="0" u="none" strike="noStrike" kern="1200" cap="none" spc="0" normalizeH="0" baseline="0" noProof="0" dirty="0">
              <a:ln>
                <a:noFill/>
              </a:ln>
              <a:solidFill>
                <a:srgbClr val="001261"/>
              </a:solidFill>
              <a:effectLst/>
              <a:uLnTx/>
              <a:uFillTx/>
              <a:latin typeface="Axiforma SemiBold" pitchFamily="2" charset="77"/>
              <a:ea typeface="+mn-ea"/>
              <a:cs typeface="+mn-cs"/>
              <a:sym typeface="Arial"/>
            </a:endParaRPr>
          </a:p>
        </p:txBody>
      </p:sp>
      <p:sp>
        <p:nvSpPr>
          <p:cNvPr id="26" name="Text Placeholder 1">
            <a:extLst>
              <a:ext uri="{FF2B5EF4-FFF2-40B4-BE49-F238E27FC236}">
                <a16:creationId xmlns:a16="http://schemas.microsoft.com/office/drawing/2014/main" id="{C99E2436-6722-4CB6-B30F-AED5139530E9}"/>
              </a:ext>
            </a:extLst>
          </p:cNvPr>
          <p:cNvSpPr txBox="1">
            <a:spLocks/>
          </p:cNvSpPr>
          <p:nvPr/>
        </p:nvSpPr>
        <p:spPr>
          <a:xfrm>
            <a:off x="3098163" y="3397501"/>
            <a:ext cx="8502434" cy="91440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i="0" u="none" strike="noStrike" kern="1200" cap="none" spc="0" normalizeH="0" baseline="0" noProof="0" dirty="0">
                <a:ln>
                  <a:noFill/>
                </a:ln>
                <a:solidFill>
                  <a:srgbClr val="001261"/>
                </a:solidFill>
                <a:effectLst/>
                <a:uLnTx/>
                <a:uFillTx/>
                <a:latin typeface="Axiforma" pitchFamily="2" charset="77"/>
                <a:ea typeface="+mn-ea"/>
                <a:cs typeface="+mn-cs"/>
                <a:sym typeface="Arial"/>
              </a:rPr>
              <a:t>Support: </a:t>
            </a:r>
            <a:r>
              <a:rPr kumimoji="0" lang="en-GB" sz="1600" b="0" i="0" u="none" strike="noStrike" kern="1200" cap="none" spc="0" normalizeH="0" baseline="0" noProof="0" dirty="0">
                <a:ln>
                  <a:noFill/>
                </a:ln>
                <a:solidFill>
                  <a:srgbClr val="001261"/>
                </a:solidFill>
                <a:effectLst/>
                <a:uLnTx/>
                <a:uFillTx/>
                <a:latin typeface="Axiforma" pitchFamily="2" charset="77"/>
                <a:ea typeface="+mn-ea"/>
                <a:cs typeface="+mn-cs"/>
                <a:sym typeface="Arial"/>
              </a:rPr>
              <a:t>Support front office functions</a:t>
            </a:r>
            <a:endParaRPr kumimoji="0" lang="en-GB" sz="1600" i="0" u="none" strike="noStrike" kern="1200" cap="none" spc="0" normalizeH="0" baseline="0" noProof="0" dirty="0">
              <a:ln>
                <a:noFill/>
              </a:ln>
              <a:solidFill>
                <a:srgbClr val="001261"/>
              </a:solidFill>
              <a:effectLst/>
              <a:uLnTx/>
              <a:uFillTx/>
              <a:latin typeface="Axiforma" pitchFamily="2" charset="77"/>
              <a:ea typeface="+mn-ea"/>
              <a:cs typeface="+mn-cs"/>
              <a:sym typeface="Arial"/>
            </a:endParaRPr>
          </a:p>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i="0" u="none" strike="noStrike" kern="1200" cap="none" spc="0" normalizeH="0" baseline="0" noProof="0" dirty="0">
                <a:ln>
                  <a:noFill/>
                </a:ln>
                <a:solidFill>
                  <a:srgbClr val="001261"/>
                </a:solidFill>
                <a:effectLst/>
                <a:uLnTx/>
                <a:uFillTx/>
                <a:latin typeface="Axiforma SemiBold" pitchFamily="2" charset="77"/>
                <a:ea typeface="+mn-ea"/>
                <a:cs typeface="+mn-cs"/>
                <a:sym typeface="Arial"/>
              </a:rPr>
              <a:t>Validation: </a:t>
            </a:r>
            <a:r>
              <a:rPr kumimoji="0" lang="en-GB" sz="1600" b="0" i="0" u="none" strike="noStrike" kern="1200" cap="none" spc="0" normalizeH="0" baseline="0" noProof="0" dirty="0">
                <a:ln>
                  <a:noFill/>
                </a:ln>
                <a:solidFill>
                  <a:srgbClr val="001261"/>
                </a:solidFill>
                <a:effectLst/>
                <a:uLnTx/>
                <a:uFillTx/>
                <a:latin typeface="Axiforma" panose="00000500000000000000" pitchFamily="50" charset="0"/>
                <a:sym typeface="Arial"/>
              </a:rPr>
              <a:t>Verifying front office transactions</a:t>
            </a:r>
            <a:endParaRPr kumimoji="0" lang="en-GB" sz="1600" b="0" i="0" u="none" strike="noStrike" kern="1200" cap="none" spc="0" normalizeH="0" baseline="0" noProof="0" dirty="0">
              <a:ln>
                <a:noFill/>
              </a:ln>
              <a:solidFill>
                <a:srgbClr val="001261"/>
              </a:solidFill>
              <a:effectLst/>
              <a:uLnTx/>
              <a:uFillTx/>
              <a:latin typeface="Axiforma SemiBold" pitchFamily="2" charset="77"/>
              <a:ea typeface="+mn-ea"/>
              <a:cs typeface="+mn-cs"/>
              <a:sym typeface="Arial"/>
            </a:endParaRPr>
          </a:p>
        </p:txBody>
      </p:sp>
      <p:sp>
        <p:nvSpPr>
          <p:cNvPr id="27" name="Text Placeholder 1">
            <a:extLst>
              <a:ext uri="{FF2B5EF4-FFF2-40B4-BE49-F238E27FC236}">
                <a16:creationId xmlns:a16="http://schemas.microsoft.com/office/drawing/2014/main" id="{637562A2-9AC9-4939-BECF-654260E3544D}"/>
              </a:ext>
            </a:extLst>
          </p:cNvPr>
          <p:cNvSpPr txBox="1">
            <a:spLocks/>
          </p:cNvSpPr>
          <p:nvPr/>
        </p:nvSpPr>
        <p:spPr>
          <a:xfrm>
            <a:off x="3098163" y="4591985"/>
            <a:ext cx="8502434" cy="173736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US" sz="1600" i="0" u="none" strike="noStrike" kern="1200" cap="none" spc="0" normalizeH="0" baseline="0" noProof="0" dirty="0">
                <a:ln>
                  <a:noFill/>
                </a:ln>
                <a:solidFill>
                  <a:srgbClr val="001261"/>
                </a:solidFill>
                <a:effectLst/>
                <a:uLnTx/>
                <a:uFillTx/>
                <a:latin typeface="Axiforma" pitchFamily="2" charset="77"/>
                <a:ea typeface="+mn-ea"/>
                <a:cs typeface="+mn-cs"/>
                <a:sym typeface="Arial"/>
              </a:rPr>
              <a:t>Settlement: </a:t>
            </a:r>
            <a:r>
              <a:rPr kumimoji="0" lang="en-US" sz="1600" b="0" i="0" u="none" strike="noStrike" kern="1200" cap="none" spc="0" normalizeH="0" baseline="0" noProof="0" dirty="0">
                <a:ln>
                  <a:noFill/>
                </a:ln>
                <a:solidFill>
                  <a:srgbClr val="001261"/>
                </a:solidFill>
                <a:effectLst/>
                <a:uLnTx/>
                <a:uFillTx/>
                <a:latin typeface="Axiforma" pitchFamily="2" charset="77"/>
                <a:ea typeface="+mn-ea"/>
                <a:cs typeface="+mn-cs"/>
                <a:sym typeface="Arial"/>
              </a:rPr>
              <a:t>Daily trades are netted/paid and received</a:t>
            </a:r>
            <a:endParaRPr kumimoji="0" lang="en-US" sz="1600" i="0" u="none" strike="noStrike" kern="1200" cap="none" spc="0" normalizeH="0" baseline="0" noProof="0" dirty="0">
              <a:ln>
                <a:noFill/>
              </a:ln>
              <a:solidFill>
                <a:srgbClr val="001261"/>
              </a:solidFill>
              <a:effectLst/>
              <a:uLnTx/>
              <a:uFillTx/>
              <a:latin typeface="Axiforma" pitchFamily="2" charset="77"/>
              <a:ea typeface="+mn-ea"/>
              <a:cs typeface="+mn-cs"/>
              <a:sym typeface="Arial"/>
            </a:endParaRPr>
          </a:p>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lang="en-US" sz="1600" dirty="0">
                <a:solidFill>
                  <a:srgbClr val="001261"/>
                </a:solidFill>
              </a:rPr>
              <a:t>Custody: </a:t>
            </a:r>
            <a:r>
              <a:rPr lang="en-US" sz="1600" b="0" dirty="0">
                <a:solidFill>
                  <a:srgbClr val="001261"/>
                </a:solidFill>
              </a:rPr>
              <a:t>Register new product owners</a:t>
            </a:r>
            <a:endParaRPr lang="en-US" sz="1600" dirty="0">
              <a:solidFill>
                <a:srgbClr val="001261"/>
              </a:solidFill>
            </a:endParaRPr>
          </a:p>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US" sz="1600" i="0" u="none" strike="noStrike" kern="1200" cap="none" spc="0" normalizeH="0" baseline="0" noProof="0" dirty="0">
                <a:ln>
                  <a:noFill/>
                </a:ln>
                <a:solidFill>
                  <a:srgbClr val="001261"/>
                </a:solidFill>
                <a:effectLst/>
                <a:uLnTx/>
                <a:uFillTx/>
                <a:latin typeface="Axiforma" pitchFamily="2" charset="77"/>
                <a:ea typeface="+mn-ea"/>
                <a:cs typeface="+mn-cs"/>
                <a:sym typeface="Arial"/>
              </a:rPr>
              <a:t>Regulatory Reporting</a:t>
            </a:r>
          </a:p>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lang="en-US" sz="1600" dirty="0">
                <a:solidFill>
                  <a:srgbClr val="001261"/>
                </a:solidFill>
              </a:rPr>
              <a:t>Accounting: </a:t>
            </a:r>
            <a:r>
              <a:rPr lang="en-US" sz="1600" b="0" dirty="0">
                <a:solidFill>
                  <a:srgbClr val="001261"/>
                </a:solidFill>
              </a:rPr>
              <a:t>Financial reporting </a:t>
            </a:r>
            <a:endParaRPr kumimoji="0" lang="en-US" sz="1600" i="0" u="none" strike="noStrike" kern="1200" cap="none" spc="0" normalizeH="0" baseline="0" noProof="0" dirty="0">
              <a:ln>
                <a:noFill/>
              </a:ln>
              <a:solidFill>
                <a:srgbClr val="001261"/>
              </a:solidFill>
              <a:effectLst/>
              <a:uLnTx/>
              <a:uFillTx/>
              <a:latin typeface="Axiforma" pitchFamily="2" charset="77"/>
              <a:ea typeface="+mn-ea"/>
              <a:cs typeface="+mn-cs"/>
              <a:sym typeface="Arial"/>
            </a:endParaRPr>
          </a:p>
        </p:txBody>
      </p:sp>
    </p:spTree>
    <p:extLst>
      <p:ext uri="{BB962C8B-B14F-4D97-AF65-F5344CB8AC3E}">
        <p14:creationId xmlns:p14="http://schemas.microsoft.com/office/powerpoint/2010/main" val="48197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5696F5-E7FD-4A31-9C94-ECD045545E6B}"/>
              </a:ext>
            </a:extLst>
          </p:cNvPr>
          <p:cNvSpPr>
            <a:spLocks noGrp="1"/>
          </p:cNvSpPr>
          <p:nvPr>
            <p:ph type="body" sz="quarter" idx="14"/>
          </p:nvPr>
        </p:nvSpPr>
        <p:spPr>
          <a:xfrm>
            <a:off x="720725" y="1392072"/>
            <a:ext cx="10750550" cy="4741436"/>
          </a:xfrm>
        </p:spPr>
        <p:txBody>
          <a:bodyPr/>
          <a:lstStyle/>
          <a:p>
            <a:r>
              <a:rPr lang="en-GB" dirty="0"/>
              <a:t>Depending on the business area, the bank applications could be being used through 24 hours and potentially 7 days a week (think online banking).  This introduces </a:t>
            </a:r>
            <a:r>
              <a:rPr lang="en-GB" b="1" dirty="0"/>
              <a:t>follow the sun</a:t>
            </a:r>
            <a:r>
              <a:rPr lang="en-GB" dirty="0"/>
              <a:t>.  </a:t>
            </a:r>
          </a:p>
        </p:txBody>
      </p:sp>
      <p:sp>
        <p:nvSpPr>
          <p:cNvPr id="4" name="Text Placeholder 3">
            <a:extLst>
              <a:ext uri="{FF2B5EF4-FFF2-40B4-BE49-F238E27FC236}">
                <a16:creationId xmlns:a16="http://schemas.microsoft.com/office/drawing/2014/main" id="{7223FCD5-D771-42E1-BD96-DA7EA7C280CE}"/>
              </a:ext>
            </a:extLst>
          </p:cNvPr>
          <p:cNvSpPr>
            <a:spLocks noGrp="1"/>
          </p:cNvSpPr>
          <p:nvPr>
            <p:ph type="body" sz="quarter" idx="13"/>
          </p:nvPr>
        </p:nvSpPr>
        <p:spPr/>
        <p:txBody>
          <a:bodyPr/>
          <a:lstStyle/>
          <a:p>
            <a:r>
              <a:rPr lang="en-GB" dirty="0"/>
              <a:t>The 24 hour banking day	</a:t>
            </a:r>
          </a:p>
        </p:txBody>
      </p:sp>
      <p:pic>
        <p:nvPicPr>
          <p:cNvPr id="5" name="Google Shape;808;p125" descr="http://www.jayzeebear.com/map/world.gif">
            <a:extLst>
              <a:ext uri="{FF2B5EF4-FFF2-40B4-BE49-F238E27FC236}">
                <a16:creationId xmlns:a16="http://schemas.microsoft.com/office/drawing/2014/main" id="{E33DD5B9-3406-4F20-9062-79FB076E738A}"/>
              </a:ext>
            </a:extLst>
          </p:cNvPr>
          <p:cNvPicPr preferRelativeResize="0"/>
          <p:nvPr/>
        </p:nvPicPr>
        <p:blipFill rotWithShape="1">
          <a:blip r:embed="rId3">
            <a:alphaModFix/>
          </a:blip>
          <a:srcRect/>
          <a:stretch/>
        </p:blipFill>
        <p:spPr>
          <a:xfrm>
            <a:off x="3798964" y="2620453"/>
            <a:ext cx="5062863" cy="3592933"/>
          </a:xfrm>
          <a:prstGeom prst="rect">
            <a:avLst/>
          </a:prstGeom>
          <a:noFill/>
          <a:ln>
            <a:noFill/>
          </a:ln>
        </p:spPr>
      </p:pic>
      <p:pic>
        <p:nvPicPr>
          <p:cNvPr id="8" name="Google Shape;811;p125" descr="Sun">
            <a:extLst>
              <a:ext uri="{FF2B5EF4-FFF2-40B4-BE49-F238E27FC236}">
                <a16:creationId xmlns:a16="http://schemas.microsoft.com/office/drawing/2014/main" id="{CFA1EB68-4E9D-4931-A277-8E02BC61ADFA}"/>
              </a:ext>
            </a:extLst>
          </p:cNvPr>
          <p:cNvPicPr preferRelativeResize="0"/>
          <p:nvPr/>
        </p:nvPicPr>
        <p:blipFill rotWithShape="1">
          <a:blip r:embed="rId4">
            <a:alphaModFix/>
          </a:blip>
          <a:srcRect/>
          <a:stretch/>
        </p:blipFill>
        <p:spPr>
          <a:xfrm>
            <a:off x="3088141" y="5840282"/>
            <a:ext cx="937710" cy="1038510"/>
          </a:xfrm>
          <a:prstGeom prst="rect">
            <a:avLst/>
          </a:prstGeom>
          <a:noFill/>
          <a:ln>
            <a:noFill/>
          </a:ln>
        </p:spPr>
      </p:pic>
      <p:sp>
        <p:nvSpPr>
          <p:cNvPr id="9" name="Google Shape;812;p125">
            <a:extLst>
              <a:ext uri="{FF2B5EF4-FFF2-40B4-BE49-F238E27FC236}">
                <a16:creationId xmlns:a16="http://schemas.microsoft.com/office/drawing/2014/main" id="{E7E0258F-2AF4-41EE-A4A3-225165E3356E}"/>
              </a:ext>
            </a:extLst>
          </p:cNvPr>
          <p:cNvSpPr/>
          <p:nvPr/>
        </p:nvSpPr>
        <p:spPr>
          <a:xfrm>
            <a:off x="4175284" y="6213386"/>
            <a:ext cx="4171310" cy="580834"/>
          </a:xfrm>
          <a:prstGeom prst="leftArrow">
            <a:avLst>
              <a:gd name="adj1" fmla="val 50000"/>
              <a:gd name="adj2" fmla="val 50000"/>
            </a:avLst>
          </a:prstGeom>
          <a:solidFill>
            <a:srgbClr val="880D53"/>
          </a:solidFill>
          <a:ln w="12700" cap="flat" cmpd="sng">
            <a:solidFill>
              <a:srgbClr val="B22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Follow the Sun Support Model</a:t>
            </a:r>
            <a:endParaRPr/>
          </a:p>
        </p:txBody>
      </p:sp>
      <p:sp>
        <p:nvSpPr>
          <p:cNvPr id="12" name="Text Placeholder 1">
            <a:extLst>
              <a:ext uri="{FF2B5EF4-FFF2-40B4-BE49-F238E27FC236}">
                <a16:creationId xmlns:a16="http://schemas.microsoft.com/office/drawing/2014/main" id="{BF6FD8FB-AFD7-412E-849C-9D9A521C7DEE}"/>
              </a:ext>
            </a:extLst>
          </p:cNvPr>
          <p:cNvSpPr txBox="1">
            <a:spLocks/>
          </p:cNvSpPr>
          <p:nvPr/>
        </p:nvSpPr>
        <p:spPr>
          <a:xfrm>
            <a:off x="1293902" y="3275741"/>
            <a:ext cx="2731949" cy="9144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ctr">
              <a:lnSpc>
                <a:spcPct val="130000"/>
              </a:lnSpc>
              <a:spcAft>
                <a:spcPts val="0"/>
              </a:spcAft>
              <a:buClr>
                <a:srgbClr val="00B2E3"/>
              </a:buClr>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US Market Open: </a:t>
            </a:r>
          </a:p>
          <a:p>
            <a:pPr algn="ctr">
              <a:lnSpc>
                <a:spcPct val="130000"/>
              </a:lnSpc>
              <a:spcAft>
                <a:spcPts val="0"/>
              </a:spcAft>
              <a:buClr>
                <a:srgbClr val="00B2E3"/>
              </a:buClr>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14:30 GMT / 09:30 ET</a:t>
            </a:r>
          </a:p>
        </p:txBody>
      </p:sp>
      <p:sp>
        <p:nvSpPr>
          <p:cNvPr id="13" name="Text Placeholder 1">
            <a:extLst>
              <a:ext uri="{FF2B5EF4-FFF2-40B4-BE49-F238E27FC236}">
                <a16:creationId xmlns:a16="http://schemas.microsoft.com/office/drawing/2014/main" id="{9404EE87-F2DD-41EE-9F2D-B2497286D634}"/>
              </a:ext>
            </a:extLst>
          </p:cNvPr>
          <p:cNvSpPr txBox="1">
            <a:spLocks/>
          </p:cNvSpPr>
          <p:nvPr/>
        </p:nvSpPr>
        <p:spPr>
          <a:xfrm>
            <a:off x="5627126" y="2123314"/>
            <a:ext cx="3357200" cy="633534"/>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ctr">
              <a:lnSpc>
                <a:spcPct val="130000"/>
              </a:lnSpc>
              <a:spcAft>
                <a:spcPts val="0"/>
              </a:spcAft>
              <a:buClr>
                <a:srgbClr val="00B2E3"/>
              </a:buClr>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London/Euro Markets Open: </a:t>
            </a:r>
          </a:p>
          <a:p>
            <a:pPr algn="ctr">
              <a:lnSpc>
                <a:spcPct val="130000"/>
              </a:lnSpc>
              <a:spcAft>
                <a:spcPts val="0"/>
              </a:spcAft>
              <a:buClr>
                <a:srgbClr val="00B2E3"/>
              </a:buClr>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08:00 GMT</a:t>
            </a:r>
          </a:p>
        </p:txBody>
      </p:sp>
      <p:sp>
        <p:nvSpPr>
          <p:cNvPr id="14" name="Text Placeholder 1">
            <a:extLst>
              <a:ext uri="{FF2B5EF4-FFF2-40B4-BE49-F238E27FC236}">
                <a16:creationId xmlns:a16="http://schemas.microsoft.com/office/drawing/2014/main" id="{D3CAFC73-86BA-42BF-BC58-DFDFC5542043}"/>
              </a:ext>
            </a:extLst>
          </p:cNvPr>
          <p:cNvSpPr txBox="1">
            <a:spLocks/>
          </p:cNvSpPr>
          <p:nvPr/>
        </p:nvSpPr>
        <p:spPr>
          <a:xfrm>
            <a:off x="9093835" y="4416919"/>
            <a:ext cx="2667255" cy="9144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ctr">
              <a:lnSpc>
                <a:spcPct val="130000"/>
              </a:lnSpc>
              <a:spcAft>
                <a:spcPts val="0"/>
              </a:spcAft>
              <a:buClr>
                <a:srgbClr val="00B2E3"/>
              </a:buClr>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Tokyo Market Open: </a:t>
            </a:r>
          </a:p>
          <a:p>
            <a:pPr algn="ctr">
              <a:lnSpc>
                <a:spcPct val="130000"/>
              </a:lnSpc>
              <a:spcAft>
                <a:spcPts val="0"/>
              </a:spcAft>
              <a:buClr>
                <a:srgbClr val="00B2E3"/>
              </a:buClr>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00:00 GMT / 09:00 JST</a:t>
            </a:r>
          </a:p>
        </p:txBody>
      </p:sp>
      <p:sp>
        <p:nvSpPr>
          <p:cNvPr id="15" name="Text Placeholder 1">
            <a:extLst>
              <a:ext uri="{FF2B5EF4-FFF2-40B4-BE49-F238E27FC236}">
                <a16:creationId xmlns:a16="http://schemas.microsoft.com/office/drawing/2014/main" id="{66007BA4-63C4-4B55-916D-194FCDA9839E}"/>
              </a:ext>
            </a:extLst>
          </p:cNvPr>
          <p:cNvSpPr txBox="1">
            <a:spLocks/>
          </p:cNvSpPr>
          <p:nvPr/>
        </p:nvSpPr>
        <p:spPr>
          <a:xfrm>
            <a:off x="9093835" y="2965154"/>
            <a:ext cx="2377440" cy="9144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ctr">
              <a:lnSpc>
                <a:spcPct val="130000"/>
              </a:lnSpc>
              <a:spcAft>
                <a:spcPts val="0"/>
              </a:spcAft>
              <a:buClr>
                <a:srgbClr val="00B2E3"/>
              </a:buClr>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HK Market Open: </a:t>
            </a:r>
          </a:p>
          <a:p>
            <a:pPr algn="ctr">
              <a:lnSpc>
                <a:spcPct val="130000"/>
              </a:lnSpc>
              <a:spcAft>
                <a:spcPts val="0"/>
              </a:spcAft>
              <a:buClr>
                <a:srgbClr val="00B2E3"/>
              </a:buClr>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01:30 GMT/09:30 HKT</a:t>
            </a:r>
          </a:p>
        </p:txBody>
      </p:sp>
    </p:spTree>
    <p:extLst>
      <p:ext uri="{BB962C8B-B14F-4D97-AF65-F5344CB8AC3E}">
        <p14:creationId xmlns:p14="http://schemas.microsoft.com/office/powerpoint/2010/main" val="3894694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dirty="0"/>
              <a:t>Front Office Trading</a:t>
            </a:r>
          </a:p>
        </p:txBody>
      </p:sp>
      <p:sp>
        <p:nvSpPr>
          <p:cNvPr id="6" name="Text Placeholder 5">
            <a:extLst>
              <a:ext uri="{FF2B5EF4-FFF2-40B4-BE49-F238E27FC236}">
                <a16:creationId xmlns:a16="http://schemas.microsoft.com/office/drawing/2014/main" id="{F60F203B-45ED-475D-8EF9-8C1B2120167E}"/>
              </a:ext>
            </a:extLst>
          </p:cNvPr>
          <p:cNvSpPr>
            <a:spLocks noGrp="1"/>
          </p:cNvSpPr>
          <p:nvPr>
            <p:ph type="body" sz="quarter" idx="20"/>
          </p:nvPr>
        </p:nvSpPr>
        <p:spPr>
          <a:xfrm>
            <a:off x="720725" y="1436002"/>
            <a:ext cx="10750550" cy="5000365"/>
          </a:xfrm>
        </p:spPr>
        <p:txBody>
          <a:bodyPr/>
          <a:lstStyle/>
          <a:p>
            <a:r>
              <a:rPr lang="en-US" dirty="0"/>
              <a:t>Front office trading can be divided into proprietary trading, brokerage, and research areas.  There are rules around what interactions these areas can have and they are generally separated by Chinese walls.    </a:t>
            </a:r>
            <a:endParaRPr lang="en-GB" dirty="0"/>
          </a:p>
        </p:txBody>
      </p:sp>
      <p:sp>
        <p:nvSpPr>
          <p:cNvPr id="9" name="Text Placeholder 2">
            <a:extLst>
              <a:ext uri="{FF2B5EF4-FFF2-40B4-BE49-F238E27FC236}">
                <a16:creationId xmlns:a16="http://schemas.microsoft.com/office/drawing/2014/main" id="{56E2CE13-73C5-4C0C-B021-747B9A0B52EC}"/>
              </a:ext>
            </a:extLst>
          </p:cNvPr>
          <p:cNvSpPr txBox="1">
            <a:spLocks/>
          </p:cNvSpPr>
          <p:nvPr/>
        </p:nvSpPr>
        <p:spPr>
          <a:xfrm>
            <a:off x="720725" y="1436002"/>
            <a:ext cx="10750550" cy="142879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endParaRPr kumimoji="0" lang="en-GB" sz="1800" b="0" i="0" u="none" strike="noStrike" kern="1200" cap="none" spc="0" normalizeH="0" baseline="0" noProof="0" dirty="0">
              <a:ln>
                <a:noFill/>
              </a:ln>
              <a:solidFill>
                <a:srgbClr val="02145E"/>
              </a:solidFill>
              <a:effectLst/>
              <a:uLnTx/>
              <a:uFillTx/>
              <a:latin typeface="Axiforma" pitchFamily="2" charset="77"/>
              <a:ea typeface="+mn-ea"/>
              <a:cs typeface="+mn-cs"/>
            </a:endParaRPr>
          </a:p>
        </p:txBody>
      </p:sp>
      <p:sp>
        <p:nvSpPr>
          <p:cNvPr id="22" name="Text Placeholder 2">
            <a:extLst>
              <a:ext uri="{FF2B5EF4-FFF2-40B4-BE49-F238E27FC236}">
                <a16:creationId xmlns:a16="http://schemas.microsoft.com/office/drawing/2014/main" id="{07D3A530-AB16-4EFD-9912-8C8B805FBDC6}"/>
              </a:ext>
            </a:extLst>
          </p:cNvPr>
          <p:cNvSpPr txBox="1">
            <a:spLocks/>
          </p:cNvSpPr>
          <p:nvPr/>
        </p:nvSpPr>
        <p:spPr>
          <a:xfrm>
            <a:off x="720724" y="5199739"/>
            <a:ext cx="10750550" cy="142879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endParaRPr kumimoji="0" lang="en-GB" sz="1800" b="0" i="0" u="none" strike="noStrike" kern="1200" cap="none" spc="0" normalizeH="0" baseline="0" noProof="0" dirty="0">
              <a:ln>
                <a:noFill/>
              </a:ln>
              <a:solidFill>
                <a:srgbClr val="02145E"/>
              </a:solidFill>
              <a:effectLst/>
              <a:uLnTx/>
              <a:uFillTx/>
              <a:latin typeface="Axiforma" pitchFamily="2" charset="77"/>
              <a:ea typeface="+mn-ea"/>
              <a:cs typeface="+mn-cs"/>
            </a:endParaRPr>
          </a:p>
        </p:txBody>
      </p:sp>
      <p:sp>
        <p:nvSpPr>
          <p:cNvPr id="12" name="Text Placeholder 1">
            <a:extLst>
              <a:ext uri="{FF2B5EF4-FFF2-40B4-BE49-F238E27FC236}">
                <a16:creationId xmlns:a16="http://schemas.microsoft.com/office/drawing/2014/main" id="{FFCB8BD5-2FEA-4792-A48E-BE14DFFC2792}"/>
              </a:ext>
            </a:extLst>
          </p:cNvPr>
          <p:cNvSpPr txBox="1">
            <a:spLocks/>
          </p:cNvSpPr>
          <p:nvPr/>
        </p:nvSpPr>
        <p:spPr>
          <a:xfrm>
            <a:off x="734369" y="4323035"/>
            <a:ext cx="3414549" cy="388571"/>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Buy Side</a:t>
            </a:r>
          </a:p>
        </p:txBody>
      </p:sp>
      <p:sp>
        <p:nvSpPr>
          <p:cNvPr id="15" name="Text Placeholder 1">
            <a:extLst>
              <a:ext uri="{FF2B5EF4-FFF2-40B4-BE49-F238E27FC236}">
                <a16:creationId xmlns:a16="http://schemas.microsoft.com/office/drawing/2014/main" id="{B95A6D2F-2CAB-456A-B4B5-E6A0FC8A8DEF}"/>
              </a:ext>
            </a:extLst>
          </p:cNvPr>
          <p:cNvSpPr txBox="1">
            <a:spLocks/>
          </p:cNvSpPr>
          <p:nvPr/>
        </p:nvSpPr>
        <p:spPr>
          <a:xfrm>
            <a:off x="4190301" y="4318414"/>
            <a:ext cx="7308487" cy="393192"/>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Sell Side</a:t>
            </a:r>
          </a:p>
        </p:txBody>
      </p:sp>
      <p:sp>
        <p:nvSpPr>
          <p:cNvPr id="20" name="Text Placeholder 1">
            <a:extLst>
              <a:ext uri="{FF2B5EF4-FFF2-40B4-BE49-F238E27FC236}">
                <a16:creationId xmlns:a16="http://schemas.microsoft.com/office/drawing/2014/main" id="{7D89408D-53F2-42B8-8AD8-E79C14104177}"/>
              </a:ext>
            </a:extLst>
          </p:cNvPr>
          <p:cNvSpPr txBox="1">
            <a:spLocks/>
          </p:cNvSpPr>
          <p:nvPr/>
        </p:nvSpPr>
        <p:spPr>
          <a:xfrm>
            <a:off x="734368" y="4726039"/>
            <a:ext cx="3414550" cy="1840099"/>
          </a:xfrm>
          <a:prstGeom prst="roundRect">
            <a:avLst/>
          </a:prstGeom>
          <a:solidFill>
            <a:schemeClr val="bg1"/>
          </a:solidFill>
        </p:spPr>
        <p:txBody>
          <a:bodyPr wrap="square" lIns="144000" tIns="144000" rIns="144000" bIns="180000" anchor="t">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0">
              <a:spcBef>
                <a:spcPts val="600"/>
              </a:spcBef>
              <a:spcAft>
                <a:spcPts val="0"/>
              </a:spcAft>
            </a:pPr>
            <a:r>
              <a:rPr lang="en-US" sz="1500" b="0" dirty="0">
                <a:solidFill>
                  <a:schemeClr val="dk1"/>
                </a:solidFill>
                <a:latin typeface="Axiforma" panose="00000500000000000000"/>
                <a:ea typeface="Arial"/>
                <a:cs typeface="Arial"/>
              </a:rPr>
              <a:t>Prop trading occurs when a trader trades stocks, bonds, currencies, commodities, derivatives or any other financial instruments with the firm’s own money </a:t>
            </a:r>
          </a:p>
        </p:txBody>
      </p:sp>
      <p:sp>
        <p:nvSpPr>
          <p:cNvPr id="21" name="Text Placeholder 1">
            <a:extLst>
              <a:ext uri="{FF2B5EF4-FFF2-40B4-BE49-F238E27FC236}">
                <a16:creationId xmlns:a16="http://schemas.microsoft.com/office/drawing/2014/main" id="{C13A8422-3FBD-4992-9851-F8A27FE6A205}"/>
              </a:ext>
            </a:extLst>
          </p:cNvPr>
          <p:cNvSpPr txBox="1">
            <a:spLocks/>
          </p:cNvSpPr>
          <p:nvPr/>
        </p:nvSpPr>
        <p:spPr>
          <a:xfrm>
            <a:off x="4190299" y="4726039"/>
            <a:ext cx="7308488" cy="1840100"/>
          </a:xfrm>
          <a:prstGeom prst="roundRect">
            <a:avLst/>
          </a:prstGeom>
          <a:solidFill>
            <a:schemeClr val="bg1"/>
          </a:solidFill>
        </p:spPr>
        <p:txBody>
          <a:bodyPr wrap="square" lIns="144000" tIns="144000" rIns="144000" bIns="180000" anchor="t">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211137" lvl="1">
              <a:spcBef>
                <a:spcPts val="500"/>
              </a:spcBef>
              <a:spcAft>
                <a:spcPts val="0"/>
              </a:spcAft>
              <a:buClr>
                <a:srgbClr val="F27ABF"/>
              </a:buClr>
              <a:buSzPts val="2000"/>
            </a:pPr>
            <a:r>
              <a:rPr lang="en-US" sz="1500" dirty="0">
                <a:solidFill>
                  <a:schemeClr val="tx1"/>
                </a:solidFill>
                <a:latin typeface="Axiforma" panose="00000500000000000000"/>
              </a:rPr>
              <a:t>The sell side is involved in creation, promotion and sale of stocks, bonds, FX, and other financial instruments.  </a:t>
            </a:r>
          </a:p>
          <a:p>
            <a:pPr marL="211137" lvl="1">
              <a:spcBef>
                <a:spcPts val="500"/>
              </a:spcBef>
              <a:spcAft>
                <a:spcPts val="0"/>
              </a:spcAft>
              <a:buClr>
                <a:srgbClr val="F27ABF"/>
              </a:buClr>
              <a:buSzPts val="2000"/>
            </a:pPr>
            <a:r>
              <a:rPr lang="en-US" sz="1500" dirty="0">
                <a:solidFill>
                  <a:schemeClr val="tx1"/>
                </a:solidFill>
                <a:latin typeface="Axiforma" panose="00000500000000000000"/>
              </a:rPr>
              <a:t>Investment bankers serve as intermediaries between security issuers and investing public and the market makers who provide liquidity in the market.  </a:t>
            </a:r>
          </a:p>
        </p:txBody>
      </p:sp>
      <p:pic>
        <p:nvPicPr>
          <p:cNvPr id="10" name="Google Shape;823;p126" descr="Building">
            <a:extLst>
              <a:ext uri="{FF2B5EF4-FFF2-40B4-BE49-F238E27FC236}">
                <a16:creationId xmlns:a16="http://schemas.microsoft.com/office/drawing/2014/main" id="{94B8CF82-EFC4-4069-B148-3199227DCFE9}"/>
              </a:ext>
            </a:extLst>
          </p:cNvPr>
          <p:cNvPicPr preferRelativeResize="0"/>
          <p:nvPr/>
        </p:nvPicPr>
        <p:blipFill rotWithShape="1">
          <a:blip r:embed="rId3">
            <a:alphaModFix/>
          </a:blip>
          <a:srcRect/>
          <a:stretch/>
        </p:blipFill>
        <p:spPr>
          <a:xfrm>
            <a:off x="1341267" y="2623030"/>
            <a:ext cx="1606649" cy="1210006"/>
          </a:xfrm>
          <a:prstGeom prst="rect">
            <a:avLst/>
          </a:prstGeom>
          <a:noFill/>
          <a:ln>
            <a:noFill/>
          </a:ln>
        </p:spPr>
      </p:pic>
      <p:pic>
        <p:nvPicPr>
          <p:cNvPr id="11" name="Google Shape;824;p126" descr="Building">
            <a:extLst>
              <a:ext uri="{FF2B5EF4-FFF2-40B4-BE49-F238E27FC236}">
                <a16:creationId xmlns:a16="http://schemas.microsoft.com/office/drawing/2014/main" id="{D8A06C7C-82D0-413A-92A8-39D634F75387}"/>
              </a:ext>
            </a:extLst>
          </p:cNvPr>
          <p:cNvPicPr preferRelativeResize="0"/>
          <p:nvPr/>
        </p:nvPicPr>
        <p:blipFill rotWithShape="1">
          <a:blip r:embed="rId4">
            <a:alphaModFix/>
          </a:blip>
          <a:srcRect/>
          <a:stretch/>
        </p:blipFill>
        <p:spPr>
          <a:xfrm>
            <a:off x="5016521" y="2623030"/>
            <a:ext cx="1606649" cy="1210006"/>
          </a:xfrm>
          <a:prstGeom prst="rect">
            <a:avLst/>
          </a:prstGeom>
          <a:noFill/>
          <a:ln>
            <a:noFill/>
          </a:ln>
        </p:spPr>
      </p:pic>
      <p:pic>
        <p:nvPicPr>
          <p:cNvPr id="13" name="Google Shape;825;p126" descr="Building">
            <a:extLst>
              <a:ext uri="{FF2B5EF4-FFF2-40B4-BE49-F238E27FC236}">
                <a16:creationId xmlns:a16="http://schemas.microsoft.com/office/drawing/2014/main" id="{0C217F6B-802C-4444-84F8-EAD3A7E36AC5}"/>
              </a:ext>
            </a:extLst>
          </p:cNvPr>
          <p:cNvPicPr preferRelativeResize="0"/>
          <p:nvPr/>
        </p:nvPicPr>
        <p:blipFill rotWithShape="1">
          <a:blip r:embed="rId4">
            <a:alphaModFix/>
          </a:blip>
          <a:srcRect/>
          <a:stretch/>
        </p:blipFill>
        <p:spPr>
          <a:xfrm>
            <a:off x="8791146" y="2623030"/>
            <a:ext cx="1606649" cy="1210006"/>
          </a:xfrm>
          <a:prstGeom prst="rect">
            <a:avLst/>
          </a:prstGeom>
          <a:noFill/>
          <a:ln>
            <a:noFill/>
          </a:ln>
        </p:spPr>
      </p:pic>
      <p:pic>
        <p:nvPicPr>
          <p:cNvPr id="14" name="Google Shape;829;p126" descr="Image result for brick wall icon">
            <a:extLst>
              <a:ext uri="{FF2B5EF4-FFF2-40B4-BE49-F238E27FC236}">
                <a16:creationId xmlns:a16="http://schemas.microsoft.com/office/drawing/2014/main" id="{E6C44829-36AE-41A1-952D-81BF8414699C}"/>
              </a:ext>
            </a:extLst>
          </p:cNvPr>
          <p:cNvPicPr preferRelativeResize="0"/>
          <p:nvPr/>
        </p:nvPicPr>
        <p:blipFill rotWithShape="1">
          <a:blip r:embed="rId5">
            <a:alphaModFix/>
          </a:blip>
          <a:srcRect r="84939" b="15347"/>
          <a:stretch/>
        </p:blipFill>
        <p:spPr>
          <a:xfrm>
            <a:off x="4010959" y="2412654"/>
            <a:ext cx="357741" cy="1420382"/>
          </a:xfrm>
          <a:prstGeom prst="rect">
            <a:avLst/>
          </a:prstGeom>
          <a:noFill/>
          <a:ln>
            <a:noFill/>
          </a:ln>
        </p:spPr>
      </p:pic>
      <p:pic>
        <p:nvPicPr>
          <p:cNvPr id="16" name="Google Shape;830;p126" descr="Image result for brick wall icon">
            <a:extLst>
              <a:ext uri="{FF2B5EF4-FFF2-40B4-BE49-F238E27FC236}">
                <a16:creationId xmlns:a16="http://schemas.microsoft.com/office/drawing/2014/main" id="{D955126F-C1C5-4679-B998-8CACF53C1466}"/>
              </a:ext>
            </a:extLst>
          </p:cNvPr>
          <p:cNvPicPr preferRelativeResize="0"/>
          <p:nvPr/>
        </p:nvPicPr>
        <p:blipFill rotWithShape="1">
          <a:blip r:embed="rId5">
            <a:alphaModFix/>
          </a:blip>
          <a:srcRect r="84939" b="15347"/>
          <a:stretch/>
        </p:blipFill>
        <p:spPr>
          <a:xfrm>
            <a:off x="7780938" y="2412654"/>
            <a:ext cx="357741" cy="1420382"/>
          </a:xfrm>
          <a:prstGeom prst="rect">
            <a:avLst/>
          </a:prstGeom>
          <a:noFill/>
          <a:ln>
            <a:noFill/>
          </a:ln>
        </p:spPr>
      </p:pic>
      <p:sp>
        <p:nvSpPr>
          <p:cNvPr id="2" name="TextBox 1">
            <a:extLst>
              <a:ext uri="{FF2B5EF4-FFF2-40B4-BE49-F238E27FC236}">
                <a16:creationId xmlns:a16="http://schemas.microsoft.com/office/drawing/2014/main" id="{1ADF8EDD-372E-4155-AD27-48D55698C96B}"/>
              </a:ext>
            </a:extLst>
          </p:cNvPr>
          <p:cNvSpPr txBox="1"/>
          <p:nvPr/>
        </p:nvSpPr>
        <p:spPr>
          <a:xfrm>
            <a:off x="996287" y="3833036"/>
            <a:ext cx="2404568" cy="369332"/>
          </a:xfrm>
          <a:prstGeom prst="rect">
            <a:avLst/>
          </a:prstGeom>
          <a:noFill/>
        </p:spPr>
        <p:txBody>
          <a:bodyPr wrap="square" rtlCol="0">
            <a:spAutoFit/>
          </a:bodyPr>
          <a:lstStyle/>
          <a:p>
            <a:pPr algn="ctr"/>
            <a:r>
              <a:rPr lang="en-US" sz="1800" kern="1200" dirty="0">
                <a:solidFill>
                  <a:srgbClr val="02145E"/>
                </a:solidFill>
                <a:latin typeface="Axiforma" pitchFamily="2" charset="77"/>
                <a:ea typeface="+mn-ea"/>
                <a:cs typeface="+mn-cs"/>
              </a:rPr>
              <a:t>Proprietary Trading</a:t>
            </a:r>
          </a:p>
        </p:txBody>
      </p:sp>
      <p:sp>
        <p:nvSpPr>
          <p:cNvPr id="17" name="TextBox 16">
            <a:extLst>
              <a:ext uri="{FF2B5EF4-FFF2-40B4-BE49-F238E27FC236}">
                <a16:creationId xmlns:a16="http://schemas.microsoft.com/office/drawing/2014/main" id="{86671773-98B7-4C43-9510-71BC79FB46B0}"/>
              </a:ext>
            </a:extLst>
          </p:cNvPr>
          <p:cNvSpPr txBox="1"/>
          <p:nvPr/>
        </p:nvSpPr>
        <p:spPr>
          <a:xfrm>
            <a:off x="4616298" y="3821130"/>
            <a:ext cx="2404568" cy="369332"/>
          </a:xfrm>
          <a:prstGeom prst="rect">
            <a:avLst/>
          </a:prstGeom>
          <a:noFill/>
        </p:spPr>
        <p:txBody>
          <a:bodyPr wrap="square" rtlCol="0">
            <a:spAutoFit/>
          </a:bodyPr>
          <a:lstStyle/>
          <a:p>
            <a:pPr algn="ctr"/>
            <a:r>
              <a:rPr lang="en-US" sz="1800" kern="1200" dirty="0">
                <a:solidFill>
                  <a:srgbClr val="02145E"/>
                </a:solidFill>
                <a:latin typeface="Axiforma" pitchFamily="2" charset="77"/>
                <a:ea typeface="+mn-ea"/>
                <a:cs typeface="+mn-cs"/>
              </a:rPr>
              <a:t>Brokerage</a:t>
            </a:r>
          </a:p>
        </p:txBody>
      </p:sp>
      <p:sp>
        <p:nvSpPr>
          <p:cNvPr id="18" name="TextBox 17">
            <a:extLst>
              <a:ext uri="{FF2B5EF4-FFF2-40B4-BE49-F238E27FC236}">
                <a16:creationId xmlns:a16="http://schemas.microsoft.com/office/drawing/2014/main" id="{480B546E-B933-4E27-9F14-524DB72A7470}"/>
              </a:ext>
            </a:extLst>
          </p:cNvPr>
          <p:cNvSpPr txBox="1"/>
          <p:nvPr/>
        </p:nvSpPr>
        <p:spPr>
          <a:xfrm>
            <a:off x="8392186" y="3821130"/>
            <a:ext cx="2404568" cy="369332"/>
          </a:xfrm>
          <a:prstGeom prst="rect">
            <a:avLst/>
          </a:prstGeom>
          <a:noFill/>
        </p:spPr>
        <p:txBody>
          <a:bodyPr wrap="square" rtlCol="0">
            <a:spAutoFit/>
          </a:bodyPr>
          <a:lstStyle/>
          <a:p>
            <a:pPr algn="ctr"/>
            <a:r>
              <a:rPr lang="en-US" sz="1800" kern="1200" dirty="0">
                <a:solidFill>
                  <a:srgbClr val="02145E"/>
                </a:solidFill>
                <a:latin typeface="Axiforma" pitchFamily="2" charset="77"/>
                <a:ea typeface="+mn-ea"/>
                <a:cs typeface="+mn-cs"/>
              </a:rPr>
              <a:t>Research</a:t>
            </a:r>
          </a:p>
        </p:txBody>
      </p:sp>
    </p:spTree>
    <p:extLst>
      <p:ext uri="{BB962C8B-B14F-4D97-AF65-F5344CB8AC3E}">
        <p14:creationId xmlns:p14="http://schemas.microsoft.com/office/powerpoint/2010/main" val="3772420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dirty="0"/>
              <a:t>Types of Asset Classes</a:t>
            </a:r>
          </a:p>
        </p:txBody>
      </p:sp>
      <p:sp>
        <p:nvSpPr>
          <p:cNvPr id="6" name="Text Placeholder 5">
            <a:extLst>
              <a:ext uri="{FF2B5EF4-FFF2-40B4-BE49-F238E27FC236}">
                <a16:creationId xmlns:a16="http://schemas.microsoft.com/office/drawing/2014/main" id="{F60F203B-45ED-475D-8EF9-8C1B2120167E}"/>
              </a:ext>
            </a:extLst>
          </p:cNvPr>
          <p:cNvSpPr>
            <a:spLocks noGrp="1"/>
          </p:cNvSpPr>
          <p:nvPr>
            <p:ph type="body" sz="quarter" idx="20"/>
          </p:nvPr>
        </p:nvSpPr>
        <p:spPr>
          <a:xfrm>
            <a:off x="720725" y="1436002"/>
            <a:ext cx="10750550" cy="5000365"/>
          </a:xfrm>
        </p:spPr>
        <p:txBody>
          <a:bodyPr/>
          <a:lstStyle/>
          <a:p>
            <a:r>
              <a:rPr lang="en-GB" dirty="0"/>
              <a:t>There are multiple types of asset classes that investment banks deal in.  </a:t>
            </a:r>
          </a:p>
        </p:txBody>
      </p:sp>
      <p:sp>
        <p:nvSpPr>
          <p:cNvPr id="9" name="Text Placeholder 2">
            <a:extLst>
              <a:ext uri="{FF2B5EF4-FFF2-40B4-BE49-F238E27FC236}">
                <a16:creationId xmlns:a16="http://schemas.microsoft.com/office/drawing/2014/main" id="{56E2CE13-73C5-4C0C-B021-747B9A0B52EC}"/>
              </a:ext>
            </a:extLst>
          </p:cNvPr>
          <p:cNvSpPr txBox="1">
            <a:spLocks/>
          </p:cNvSpPr>
          <p:nvPr/>
        </p:nvSpPr>
        <p:spPr>
          <a:xfrm>
            <a:off x="720725" y="1436002"/>
            <a:ext cx="10750550" cy="142879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endParaRPr kumimoji="0" lang="en-GB" sz="1800" b="0" i="0" u="none" strike="noStrike" kern="1200" cap="none" spc="0" normalizeH="0" baseline="0" noProof="0" dirty="0">
              <a:ln>
                <a:noFill/>
              </a:ln>
              <a:solidFill>
                <a:srgbClr val="02145E"/>
              </a:solidFill>
              <a:effectLst/>
              <a:uLnTx/>
              <a:uFillTx/>
              <a:latin typeface="Axiforma" pitchFamily="2" charset="77"/>
              <a:ea typeface="+mn-ea"/>
              <a:cs typeface="+mn-cs"/>
              <a:sym typeface="Arial"/>
            </a:endParaRPr>
          </a:p>
        </p:txBody>
      </p:sp>
      <p:sp>
        <p:nvSpPr>
          <p:cNvPr id="22" name="Text Placeholder 2">
            <a:extLst>
              <a:ext uri="{FF2B5EF4-FFF2-40B4-BE49-F238E27FC236}">
                <a16:creationId xmlns:a16="http://schemas.microsoft.com/office/drawing/2014/main" id="{07D3A530-AB16-4EFD-9912-8C8B805FBDC6}"/>
              </a:ext>
            </a:extLst>
          </p:cNvPr>
          <p:cNvSpPr txBox="1">
            <a:spLocks/>
          </p:cNvSpPr>
          <p:nvPr/>
        </p:nvSpPr>
        <p:spPr>
          <a:xfrm>
            <a:off x="720724" y="5199739"/>
            <a:ext cx="10750550" cy="142879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endParaRPr kumimoji="0" lang="en-GB" sz="1800" b="0" i="0" u="none" strike="noStrike" kern="1200" cap="none" spc="0" normalizeH="0" baseline="0" noProof="0" dirty="0">
              <a:ln>
                <a:noFill/>
              </a:ln>
              <a:solidFill>
                <a:srgbClr val="02145E"/>
              </a:solidFill>
              <a:effectLst/>
              <a:uLnTx/>
              <a:uFillTx/>
              <a:latin typeface="Axiforma" pitchFamily="2" charset="77"/>
              <a:ea typeface="+mn-ea"/>
              <a:cs typeface="+mn-cs"/>
              <a:sym typeface="Arial"/>
            </a:endParaRPr>
          </a:p>
        </p:txBody>
      </p:sp>
      <p:sp>
        <p:nvSpPr>
          <p:cNvPr id="12" name="Text Placeholder 1">
            <a:extLst>
              <a:ext uri="{FF2B5EF4-FFF2-40B4-BE49-F238E27FC236}">
                <a16:creationId xmlns:a16="http://schemas.microsoft.com/office/drawing/2014/main" id="{FFCB8BD5-2FEA-4792-A48E-BE14DFFC2792}"/>
              </a:ext>
            </a:extLst>
          </p:cNvPr>
          <p:cNvSpPr txBox="1">
            <a:spLocks/>
          </p:cNvSpPr>
          <p:nvPr/>
        </p:nvSpPr>
        <p:spPr>
          <a:xfrm>
            <a:off x="625187" y="1940388"/>
            <a:ext cx="1737360" cy="13716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Equities</a:t>
            </a:r>
          </a:p>
        </p:txBody>
      </p:sp>
      <p:sp>
        <p:nvSpPr>
          <p:cNvPr id="15" name="Text Placeholder 1">
            <a:extLst>
              <a:ext uri="{FF2B5EF4-FFF2-40B4-BE49-F238E27FC236}">
                <a16:creationId xmlns:a16="http://schemas.microsoft.com/office/drawing/2014/main" id="{B95A6D2F-2CAB-456A-B4B5-E6A0FC8A8DEF}"/>
              </a:ext>
            </a:extLst>
          </p:cNvPr>
          <p:cNvSpPr txBox="1">
            <a:spLocks/>
          </p:cNvSpPr>
          <p:nvPr/>
        </p:nvSpPr>
        <p:spPr>
          <a:xfrm>
            <a:off x="6312873" y="1940388"/>
            <a:ext cx="1737360" cy="13716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Fixed Income</a:t>
            </a:r>
          </a:p>
        </p:txBody>
      </p:sp>
      <p:sp>
        <p:nvSpPr>
          <p:cNvPr id="18" name="Text Placeholder 1">
            <a:extLst>
              <a:ext uri="{FF2B5EF4-FFF2-40B4-BE49-F238E27FC236}">
                <a16:creationId xmlns:a16="http://schemas.microsoft.com/office/drawing/2014/main" id="{63778FC3-590F-4D15-AC57-F6252191B8A9}"/>
              </a:ext>
            </a:extLst>
          </p:cNvPr>
          <p:cNvSpPr txBox="1">
            <a:spLocks/>
          </p:cNvSpPr>
          <p:nvPr/>
        </p:nvSpPr>
        <p:spPr>
          <a:xfrm>
            <a:off x="625187" y="3594018"/>
            <a:ext cx="1737360" cy="13716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Cash and Money Markets</a:t>
            </a:r>
          </a:p>
        </p:txBody>
      </p:sp>
      <p:sp>
        <p:nvSpPr>
          <p:cNvPr id="25" name="Text Placeholder 1">
            <a:extLst>
              <a:ext uri="{FF2B5EF4-FFF2-40B4-BE49-F238E27FC236}">
                <a16:creationId xmlns:a16="http://schemas.microsoft.com/office/drawing/2014/main" id="{008E0A35-A9F6-4219-AA2E-173BCC4C6525}"/>
              </a:ext>
            </a:extLst>
          </p:cNvPr>
          <p:cNvSpPr txBox="1">
            <a:spLocks/>
          </p:cNvSpPr>
          <p:nvPr/>
        </p:nvSpPr>
        <p:spPr>
          <a:xfrm>
            <a:off x="625187" y="5247647"/>
            <a:ext cx="1737360" cy="13716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4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Commodities </a:t>
            </a:r>
          </a:p>
        </p:txBody>
      </p:sp>
      <p:sp>
        <p:nvSpPr>
          <p:cNvPr id="19" name="Text Placeholder 1">
            <a:extLst>
              <a:ext uri="{FF2B5EF4-FFF2-40B4-BE49-F238E27FC236}">
                <a16:creationId xmlns:a16="http://schemas.microsoft.com/office/drawing/2014/main" id="{22FD112F-896D-49F0-879F-25C9E7EE9498}"/>
              </a:ext>
            </a:extLst>
          </p:cNvPr>
          <p:cNvSpPr txBox="1">
            <a:spLocks/>
          </p:cNvSpPr>
          <p:nvPr/>
        </p:nvSpPr>
        <p:spPr>
          <a:xfrm>
            <a:off x="6312873" y="3564820"/>
            <a:ext cx="1737360" cy="13716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Foreign Exchange (FX)</a:t>
            </a:r>
          </a:p>
        </p:txBody>
      </p:sp>
      <p:sp>
        <p:nvSpPr>
          <p:cNvPr id="20" name="Text Placeholder 1">
            <a:extLst>
              <a:ext uri="{FF2B5EF4-FFF2-40B4-BE49-F238E27FC236}">
                <a16:creationId xmlns:a16="http://schemas.microsoft.com/office/drawing/2014/main" id="{7D89408D-53F2-42B8-8AD8-E79C14104177}"/>
              </a:ext>
            </a:extLst>
          </p:cNvPr>
          <p:cNvSpPr txBox="1">
            <a:spLocks/>
          </p:cNvSpPr>
          <p:nvPr/>
        </p:nvSpPr>
        <p:spPr>
          <a:xfrm>
            <a:off x="2371316" y="1940388"/>
            <a:ext cx="3657600" cy="137160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450" b="0" i="0" u="none" strike="noStrike" kern="1200" cap="none" spc="0" normalizeH="0" baseline="0" noProof="0" dirty="0">
                <a:ln>
                  <a:noFill/>
                </a:ln>
                <a:solidFill>
                  <a:srgbClr val="001261"/>
                </a:solidFill>
                <a:effectLst/>
                <a:uLnTx/>
                <a:uFillTx/>
                <a:latin typeface="Axiforma" panose="00000500000000000000" pitchFamily="50" charset="0"/>
                <a:ea typeface="+mn-ea"/>
                <a:cs typeface="+mn-cs"/>
                <a:sym typeface="Arial"/>
              </a:rPr>
              <a:t>Shareholder equity: represents the amount of money that would be returned if all assets of the company were liquidated.</a:t>
            </a:r>
          </a:p>
        </p:txBody>
      </p:sp>
      <p:sp>
        <p:nvSpPr>
          <p:cNvPr id="21" name="Text Placeholder 1">
            <a:extLst>
              <a:ext uri="{FF2B5EF4-FFF2-40B4-BE49-F238E27FC236}">
                <a16:creationId xmlns:a16="http://schemas.microsoft.com/office/drawing/2014/main" id="{C13A8422-3FBD-4992-9851-F8A27FE6A205}"/>
              </a:ext>
            </a:extLst>
          </p:cNvPr>
          <p:cNvSpPr txBox="1">
            <a:spLocks/>
          </p:cNvSpPr>
          <p:nvPr/>
        </p:nvSpPr>
        <p:spPr>
          <a:xfrm>
            <a:off x="8054785" y="1940388"/>
            <a:ext cx="3657600" cy="137160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450" b="0" i="0" u="none" strike="noStrike" kern="1200" cap="none" spc="0" normalizeH="0" baseline="0" noProof="0" dirty="0">
                <a:ln>
                  <a:noFill/>
                </a:ln>
                <a:solidFill>
                  <a:srgbClr val="001261"/>
                </a:solidFill>
                <a:effectLst/>
                <a:uLnTx/>
                <a:uFillTx/>
                <a:latin typeface="Axiforma" pitchFamily="2" charset="77"/>
                <a:ea typeface="+mn-ea"/>
                <a:cs typeface="+mn-cs"/>
                <a:sym typeface="Arial"/>
              </a:rPr>
              <a:t>An investment that provides a return in the form of fixed periodic interest payments and eventual return of principle at maturity </a:t>
            </a:r>
            <a:endParaRPr kumimoji="0" lang="en-GB" sz="1450" b="0" i="0" u="none" strike="noStrike" kern="1200" cap="none" spc="0" normalizeH="0" baseline="0" noProof="0" dirty="0">
              <a:ln>
                <a:noFill/>
              </a:ln>
              <a:solidFill>
                <a:srgbClr val="001261"/>
              </a:solidFill>
              <a:effectLst/>
              <a:uLnTx/>
              <a:uFillTx/>
              <a:latin typeface="Axiforma SemiBold" pitchFamily="2" charset="77"/>
              <a:ea typeface="+mn-ea"/>
              <a:cs typeface="+mn-cs"/>
              <a:sym typeface="Arial"/>
            </a:endParaRPr>
          </a:p>
        </p:txBody>
      </p:sp>
      <p:sp>
        <p:nvSpPr>
          <p:cNvPr id="26" name="Text Placeholder 1">
            <a:extLst>
              <a:ext uri="{FF2B5EF4-FFF2-40B4-BE49-F238E27FC236}">
                <a16:creationId xmlns:a16="http://schemas.microsoft.com/office/drawing/2014/main" id="{C99E2436-6722-4CB6-B30F-AED5139530E9}"/>
              </a:ext>
            </a:extLst>
          </p:cNvPr>
          <p:cNvSpPr txBox="1">
            <a:spLocks/>
          </p:cNvSpPr>
          <p:nvPr/>
        </p:nvSpPr>
        <p:spPr>
          <a:xfrm>
            <a:off x="2366643" y="3594197"/>
            <a:ext cx="3657600" cy="137160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450" b="0" i="0" u="none" strike="noStrike" kern="1200" cap="none" spc="0" normalizeH="0" baseline="0" noProof="0" dirty="0">
                <a:ln>
                  <a:noFill/>
                </a:ln>
                <a:solidFill>
                  <a:srgbClr val="001261"/>
                </a:solidFill>
                <a:effectLst/>
                <a:uLnTx/>
                <a:uFillTx/>
                <a:latin typeface="Axiforma" pitchFamily="2" charset="77"/>
                <a:ea typeface="+mn-ea"/>
                <a:cs typeface="+mn-cs"/>
                <a:sym typeface="Arial"/>
              </a:rPr>
              <a:t>Trade in short term debt: relatively low rate of return but considered low risk</a:t>
            </a:r>
            <a:endParaRPr kumimoji="0" lang="en-GB" sz="1450" b="0" i="0" u="none" strike="noStrike" kern="1200" cap="none" spc="0" normalizeH="0" baseline="0" noProof="0" dirty="0">
              <a:ln>
                <a:noFill/>
              </a:ln>
              <a:solidFill>
                <a:srgbClr val="001261"/>
              </a:solidFill>
              <a:effectLst/>
              <a:uLnTx/>
              <a:uFillTx/>
              <a:latin typeface="Axiforma SemiBold" pitchFamily="2" charset="77"/>
              <a:ea typeface="+mn-ea"/>
              <a:cs typeface="+mn-cs"/>
              <a:sym typeface="Arial"/>
            </a:endParaRPr>
          </a:p>
        </p:txBody>
      </p:sp>
      <p:sp>
        <p:nvSpPr>
          <p:cNvPr id="27" name="Text Placeholder 1">
            <a:extLst>
              <a:ext uri="{FF2B5EF4-FFF2-40B4-BE49-F238E27FC236}">
                <a16:creationId xmlns:a16="http://schemas.microsoft.com/office/drawing/2014/main" id="{637562A2-9AC9-4939-BECF-654260E3544D}"/>
              </a:ext>
            </a:extLst>
          </p:cNvPr>
          <p:cNvSpPr txBox="1">
            <a:spLocks/>
          </p:cNvSpPr>
          <p:nvPr/>
        </p:nvSpPr>
        <p:spPr>
          <a:xfrm>
            <a:off x="2366643" y="5247647"/>
            <a:ext cx="3657600" cy="137160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US" sz="1450" b="0" i="0" u="none" strike="noStrike" kern="1200" cap="none" spc="0" normalizeH="0" baseline="0" noProof="0" dirty="0">
                <a:ln>
                  <a:noFill/>
                </a:ln>
                <a:solidFill>
                  <a:srgbClr val="001261"/>
                </a:solidFill>
                <a:effectLst/>
                <a:uLnTx/>
                <a:uFillTx/>
                <a:latin typeface="Axiforma" pitchFamily="2" charset="77"/>
                <a:ea typeface="+mn-ea"/>
                <a:cs typeface="+mn-cs"/>
                <a:sym typeface="Arial"/>
              </a:rPr>
              <a:t>Tradable commodities consist of basic goods used in commerce; e.g., energy.  Usually executed through future contracts that standardize quantity and quality </a:t>
            </a:r>
          </a:p>
        </p:txBody>
      </p:sp>
      <p:sp>
        <p:nvSpPr>
          <p:cNvPr id="28" name="Text Placeholder 1">
            <a:extLst>
              <a:ext uri="{FF2B5EF4-FFF2-40B4-BE49-F238E27FC236}">
                <a16:creationId xmlns:a16="http://schemas.microsoft.com/office/drawing/2014/main" id="{1D03E7A8-0836-4CC5-99E4-C72E4582CCD8}"/>
              </a:ext>
            </a:extLst>
          </p:cNvPr>
          <p:cNvSpPr txBox="1">
            <a:spLocks/>
          </p:cNvSpPr>
          <p:nvPr/>
        </p:nvSpPr>
        <p:spPr>
          <a:xfrm>
            <a:off x="8054785" y="3559577"/>
            <a:ext cx="3657600" cy="137160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US" sz="1450" b="0" i="0" u="none" strike="noStrike" kern="1200" cap="none" spc="0" normalizeH="0" baseline="0" noProof="0" dirty="0">
                <a:ln>
                  <a:noFill/>
                </a:ln>
                <a:solidFill>
                  <a:srgbClr val="001261"/>
                </a:solidFill>
                <a:effectLst/>
                <a:uLnTx/>
                <a:uFillTx/>
                <a:latin typeface="Axiforma" pitchFamily="2" charset="77"/>
                <a:ea typeface="+mn-ea"/>
                <a:cs typeface="+mn-cs"/>
                <a:sym typeface="Arial"/>
              </a:rPr>
              <a:t>The trading of currencies </a:t>
            </a:r>
          </a:p>
        </p:txBody>
      </p:sp>
      <p:sp>
        <p:nvSpPr>
          <p:cNvPr id="16" name="Text Placeholder 1">
            <a:extLst>
              <a:ext uri="{FF2B5EF4-FFF2-40B4-BE49-F238E27FC236}">
                <a16:creationId xmlns:a16="http://schemas.microsoft.com/office/drawing/2014/main" id="{5EEA96D1-CBFF-47C8-8E22-82DB55C481AE}"/>
              </a:ext>
            </a:extLst>
          </p:cNvPr>
          <p:cNvSpPr txBox="1">
            <a:spLocks/>
          </p:cNvSpPr>
          <p:nvPr/>
        </p:nvSpPr>
        <p:spPr>
          <a:xfrm>
            <a:off x="6312873" y="5189252"/>
            <a:ext cx="1737360" cy="13716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Real Estate</a:t>
            </a:r>
          </a:p>
        </p:txBody>
      </p:sp>
      <p:sp>
        <p:nvSpPr>
          <p:cNvPr id="17" name="Text Placeholder 1">
            <a:extLst>
              <a:ext uri="{FF2B5EF4-FFF2-40B4-BE49-F238E27FC236}">
                <a16:creationId xmlns:a16="http://schemas.microsoft.com/office/drawing/2014/main" id="{F5D97C56-DC92-45DE-9BFC-34489C8335B1}"/>
              </a:ext>
            </a:extLst>
          </p:cNvPr>
          <p:cNvSpPr txBox="1">
            <a:spLocks/>
          </p:cNvSpPr>
          <p:nvPr/>
        </p:nvSpPr>
        <p:spPr>
          <a:xfrm>
            <a:off x="8054785" y="5209587"/>
            <a:ext cx="3657600" cy="137160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US" sz="1450" b="0" i="0" u="none" strike="noStrike" kern="1200" cap="none" spc="0" normalizeH="0" baseline="0" noProof="0" dirty="0">
                <a:ln>
                  <a:noFill/>
                </a:ln>
                <a:solidFill>
                  <a:srgbClr val="001261"/>
                </a:solidFill>
                <a:effectLst/>
                <a:uLnTx/>
                <a:uFillTx/>
                <a:latin typeface="Axiforma" pitchFamily="2" charset="77"/>
                <a:ea typeface="+mn-ea"/>
                <a:cs typeface="+mn-cs"/>
                <a:sym typeface="Arial"/>
              </a:rPr>
              <a:t>Property made up of land as well as anything on it; e.g., buildings, natural resources and animals</a:t>
            </a:r>
          </a:p>
        </p:txBody>
      </p:sp>
    </p:spTree>
    <p:extLst>
      <p:ext uri="{BB962C8B-B14F-4D97-AF65-F5344CB8AC3E}">
        <p14:creationId xmlns:p14="http://schemas.microsoft.com/office/powerpoint/2010/main" val="249662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dirty="0"/>
              <a:t>Different types of banks</a:t>
            </a:r>
          </a:p>
        </p:txBody>
      </p:sp>
      <p:sp>
        <p:nvSpPr>
          <p:cNvPr id="9" name="Text Placeholder 2">
            <a:extLst>
              <a:ext uri="{FF2B5EF4-FFF2-40B4-BE49-F238E27FC236}">
                <a16:creationId xmlns:a16="http://schemas.microsoft.com/office/drawing/2014/main" id="{56E2CE13-73C5-4C0C-B021-747B9A0B52EC}"/>
              </a:ext>
            </a:extLst>
          </p:cNvPr>
          <p:cNvSpPr txBox="1">
            <a:spLocks/>
          </p:cNvSpPr>
          <p:nvPr/>
        </p:nvSpPr>
        <p:spPr>
          <a:xfrm>
            <a:off x="720725" y="1436002"/>
            <a:ext cx="10750550" cy="142879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r>
              <a:rPr kumimoji="0" lang="en-GB" sz="1800" b="0" i="0" u="none" strike="noStrike" kern="1200" cap="none" spc="0" normalizeH="0" baseline="0" noProof="0" dirty="0">
                <a:ln>
                  <a:noFill/>
                </a:ln>
                <a:solidFill>
                  <a:srgbClr val="02145E"/>
                </a:solidFill>
                <a:effectLst/>
                <a:uLnTx/>
                <a:uFillTx/>
                <a:latin typeface="Axiforma" pitchFamily="2" charset="77"/>
                <a:ea typeface="+mn-ea"/>
                <a:cs typeface="+mn-cs"/>
              </a:rPr>
              <a:t>There are four</a:t>
            </a:r>
            <a:r>
              <a:rPr lang="en-GB" dirty="0"/>
              <a:t> main types of banks we will be covering in this course:</a:t>
            </a:r>
            <a:endParaRPr kumimoji="0" lang="en-GB" sz="1800" b="0" i="0" u="none" strike="noStrike" kern="1200" cap="none" spc="0" normalizeH="0" baseline="0" noProof="0" dirty="0">
              <a:ln>
                <a:noFill/>
              </a:ln>
              <a:solidFill>
                <a:srgbClr val="02145E"/>
              </a:solidFill>
              <a:effectLst/>
              <a:uLnTx/>
              <a:uFillTx/>
              <a:latin typeface="Axiforma" pitchFamily="2" charset="77"/>
              <a:ea typeface="+mn-ea"/>
              <a:cs typeface="+mn-cs"/>
            </a:endParaRPr>
          </a:p>
        </p:txBody>
      </p:sp>
      <p:sp>
        <p:nvSpPr>
          <p:cNvPr id="20" name="Text Placeholder 1" descr="Central Banks&#10;">
            <a:extLst>
              <a:ext uri="{FF2B5EF4-FFF2-40B4-BE49-F238E27FC236}">
                <a16:creationId xmlns:a16="http://schemas.microsoft.com/office/drawing/2014/main" id="{B6CD9801-A29A-48E4-9815-4F20D59BB74B}"/>
              </a:ext>
            </a:extLst>
          </p:cNvPr>
          <p:cNvSpPr txBox="1">
            <a:spLocks/>
          </p:cNvSpPr>
          <p:nvPr/>
        </p:nvSpPr>
        <p:spPr>
          <a:xfrm>
            <a:off x="434648" y="1925157"/>
            <a:ext cx="2377440" cy="82296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Central Banks</a:t>
            </a:r>
          </a:p>
        </p:txBody>
      </p:sp>
      <p:sp>
        <p:nvSpPr>
          <p:cNvPr id="23" name="Text Placeholder 2" descr="Manage the money supply in a single country or series of nations.  Set monetary policy goals.  &#10;US: Federal Reserve; Europe: European Central Bank&#10;">
            <a:extLst>
              <a:ext uri="{FF2B5EF4-FFF2-40B4-BE49-F238E27FC236}">
                <a16:creationId xmlns:a16="http://schemas.microsoft.com/office/drawing/2014/main" id="{8B15E2F3-CBDF-41B4-A124-E0BF2808EFCB}"/>
              </a:ext>
            </a:extLst>
          </p:cNvPr>
          <p:cNvSpPr txBox="1">
            <a:spLocks/>
          </p:cNvSpPr>
          <p:nvPr/>
        </p:nvSpPr>
        <p:spPr>
          <a:xfrm>
            <a:off x="2812088" y="1925158"/>
            <a:ext cx="8945264" cy="822960"/>
          </a:xfrm>
          <a:prstGeom prst="roundRect">
            <a:avLst/>
          </a:prstGeom>
          <a:solidFill>
            <a:schemeClr val="bg2">
              <a:lumMod val="95000"/>
            </a:schemeClr>
          </a:solidFill>
          <a:ln>
            <a:noFill/>
          </a:ln>
        </p:spPr>
        <p:txBody>
          <a:bodyPr lIns="182880" tIns="0" rIns="182880" bIns="0" anchor="ct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r>
              <a:rPr kumimoji="0" lang="en-GB" sz="1600" b="0" i="0" u="none" strike="noStrike" kern="1200" cap="none" spc="0" normalizeH="0" baseline="0" noProof="0" dirty="0">
                <a:ln>
                  <a:noFill/>
                </a:ln>
                <a:solidFill>
                  <a:srgbClr val="02145E"/>
                </a:solidFill>
                <a:effectLst/>
                <a:uLnTx/>
                <a:uFillTx/>
                <a:latin typeface="Axiforma" pitchFamily="2" charset="77"/>
                <a:ea typeface="+mn-ea"/>
                <a:cs typeface="+mn-cs"/>
              </a:rPr>
              <a:t>Manage the money supply in a single country or series of nations.  Set monetary policy goals.  </a:t>
            </a:r>
            <a:br>
              <a:rPr kumimoji="0" lang="en-GB" sz="1600" b="0" i="0" u="none" strike="noStrike" kern="1200" cap="none" spc="0" normalizeH="0" baseline="0" noProof="0" dirty="0">
                <a:ln>
                  <a:noFill/>
                </a:ln>
                <a:solidFill>
                  <a:srgbClr val="02145E"/>
                </a:solidFill>
                <a:effectLst/>
                <a:uLnTx/>
                <a:uFillTx/>
                <a:latin typeface="Axiforma" pitchFamily="2" charset="77"/>
                <a:ea typeface="+mn-ea"/>
                <a:cs typeface="+mn-cs"/>
              </a:rPr>
            </a:br>
            <a:r>
              <a:rPr lang="en-GB" sz="1600" dirty="0"/>
              <a:t>US: Federal Reserve; Europe: European Central Bank</a:t>
            </a:r>
            <a:endParaRPr kumimoji="0" lang="en-GB" sz="1600" b="0" i="0" u="none" strike="noStrike" kern="1200" cap="none" spc="0" normalizeH="0" baseline="0" noProof="0" dirty="0">
              <a:ln>
                <a:noFill/>
              </a:ln>
              <a:solidFill>
                <a:srgbClr val="02145E"/>
              </a:solidFill>
              <a:effectLst/>
              <a:uLnTx/>
              <a:uFillTx/>
              <a:latin typeface="Axiforma" pitchFamily="2" charset="77"/>
              <a:ea typeface="+mn-ea"/>
              <a:cs typeface="+mn-cs"/>
            </a:endParaRPr>
          </a:p>
        </p:txBody>
      </p:sp>
      <p:sp>
        <p:nvSpPr>
          <p:cNvPr id="19" name="Text Placeholder 1" descr="Retail Banks&#10;">
            <a:extLst>
              <a:ext uri="{FF2B5EF4-FFF2-40B4-BE49-F238E27FC236}">
                <a16:creationId xmlns:a16="http://schemas.microsoft.com/office/drawing/2014/main" id="{237C6C25-3130-4531-80C5-EFBAFCCD394F}"/>
              </a:ext>
            </a:extLst>
          </p:cNvPr>
          <p:cNvSpPr txBox="1">
            <a:spLocks/>
          </p:cNvSpPr>
          <p:nvPr/>
        </p:nvSpPr>
        <p:spPr>
          <a:xfrm>
            <a:off x="434648" y="2984091"/>
            <a:ext cx="2377440" cy="82296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Retail Banks</a:t>
            </a:r>
          </a:p>
        </p:txBody>
      </p:sp>
      <p:sp>
        <p:nvSpPr>
          <p:cNvPr id="24" name="Text Placeholder 2" descr="Offer general public financial products and services such as bank accounts and loans.  &#10;">
            <a:extLst>
              <a:ext uri="{FF2B5EF4-FFF2-40B4-BE49-F238E27FC236}">
                <a16:creationId xmlns:a16="http://schemas.microsoft.com/office/drawing/2014/main" id="{C3BCEBC5-7EB8-4FE0-ADA9-71B3FA817E3F}"/>
              </a:ext>
            </a:extLst>
          </p:cNvPr>
          <p:cNvSpPr txBox="1">
            <a:spLocks/>
          </p:cNvSpPr>
          <p:nvPr/>
        </p:nvSpPr>
        <p:spPr>
          <a:xfrm>
            <a:off x="2812088" y="2984090"/>
            <a:ext cx="8945264" cy="822960"/>
          </a:xfrm>
          <a:prstGeom prst="roundRect">
            <a:avLst/>
          </a:prstGeom>
          <a:solidFill>
            <a:schemeClr val="bg2">
              <a:lumMod val="95000"/>
            </a:schemeClr>
          </a:solidFill>
          <a:ln>
            <a:noFill/>
          </a:ln>
        </p:spPr>
        <p:txBody>
          <a:bodyPr lIns="182880" tIns="0" rIns="182880" bIns="0" anchor="ct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r>
              <a:rPr lang="en-GB" sz="1600" dirty="0"/>
              <a:t>Offer general public financial products and services such as bank accounts and loans.  </a:t>
            </a:r>
            <a:endParaRPr kumimoji="0" lang="en-GB" sz="1600" b="0" i="0" u="none" strike="noStrike" kern="1200" cap="none" spc="0" normalizeH="0" baseline="0" noProof="0" dirty="0">
              <a:ln>
                <a:noFill/>
              </a:ln>
              <a:solidFill>
                <a:srgbClr val="02145E"/>
              </a:solidFill>
              <a:effectLst/>
              <a:uLnTx/>
              <a:uFillTx/>
              <a:latin typeface="Axiforma" pitchFamily="2" charset="77"/>
              <a:ea typeface="+mn-ea"/>
              <a:cs typeface="+mn-cs"/>
            </a:endParaRPr>
          </a:p>
        </p:txBody>
      </p:sp>
      <p:sp>
        <p:nvSpPr>
          <p:cNvPr id="21" name="Text Placeholder 1" descr="Universal Banks&#10;">
            <a:extLst>
              <a:ext uri="{FF2B5EF4-FFF2-40B4-BE49-F238E27FC236}">
                <a16:creationId xmlns:a16="http://schemas.microsoft.com/office/drawing/2014/main" id="{2EB98D29-2A2A-46F7-BBFC-A6E4B029CBBE}"/>
              </a:ext>
            </a:extLst>
          </p:cNvPr>
          <p:cNvSpPr txBox="1">
            <a:spLocks/>
          </p:cNvSpPr>
          <p:nvPr/>
        </p:nvSpPr>
        <p:spPr>
          <a:xfrm>
            <a:off x="434648" y="4043025"/>
            <a:ext cx="2377440" cy="82296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Universal Banks</a:t>
            </a:r>
          </a:p>
        </p:txBody>
      </p:sp>
      <p:sp>
        <p:nvSpPr>
          <p:cNvPr id="25" name="Text Placeholder 2" descr="Provide a wide variety of comprehensive financial services; tailored to retail, commercial and investment services.  &#10;E.g., Deutsche Bank, Bank of America, HSBC&#10;">
            <a:extLst>
              <a:ext uri="{FF2B5EF4-FFF2-40B4-BE49-F238E27FC236}">
                <a16:creationId xmlns:a16="http://schemas.microsoft.com/office/drawing/2014/main" id="{4B6D9D67-D4E5-4E45-8A4C-96D8F8CD96FA}"/>
              </a:ext>
            </a:extLst>
          </p:cNvPr>
          <p:cNvSpPr txBox="1">
            <a:spLocks/>
          </p:cNvSpPr>
          <p:nvPr/>
        </p:nvSpPr>
        <p:spPr>
          <a:xfrm>
            <a:off x="2812088" y="4043025"/>
            <a:ext cx="8945264" cy="822960"/>
          </a:xfrm>
          <a:prstGeom prst="roundRect">
            <a:avLst/>
          </a:prstGeom>
          <a:solidFill>
            <a:schemeClr val="bg2">
              <a:lumMod val="95000"/>
            </a:schemeClr>
          </a:solidFill>
          <a:ln>
            <a:noFill/>
          </a:ln>
          <a:effectLst>
            <a:softEdge rad="12700"/>
          </a:effectLst>
        </p:spPr>
        <p:txBody>
          <a:bodyPr lIns="182880" tIns="0" rIns="182880" bIns="0" anchor="ct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r>
              <a:rPr lang="en-GB" sz="1600" dirty="0"/>
              <a:t>Provide a wide variety of comprehensive financial services; tailored to retail, commercial and investment services.  </a:t>
            </a:r>
            <a:br>
              <a:rPr lang="en-GB" sz="1600" dirty="0"/>
            </a:br>
            <a:r>
              <a:rPr lang="en-GB" sz="1600" dirty="0"/>
              <a:t>E.g., Deutsche Bank, Bank of America, HSBC</a:t>
            </a:r>
            <a:endParaRPr kumimoji="0" lang="en-GB" sz="1600" b="0" i="0" u="none" strike="noStrike" kern="1200" cap="none" spc="0" normalizeH="0" baseline="0" noProof="0" dirty="0">
              <a:ln>
                <a:noFill/>
              </a:ln>
              <a:solidFill>
                <a:srgbClr val="02145E"/>
              </a:solidFill>
              <a:effectLst/>
              <a:uLnTx/>
              <a:uFillTx/>
              <a:latin typeface="Axiforma" pitchFamily="2" charset="77"/>
              <a:ea typeface="+mn-ea"/>
              <a:cs typeface="+mn-cs"/>
            </a:endParaRPr>
          </a:p>
        </p:txBody>
      </p:sp>
      <p:sp>
        <p:nvSpPr>
          <p:cNvPr id="22" name="Text Placeholder 1" descr="Investment Banks&#10;">
            <a:extLst>
              <a:ext uri="{FF2B5EF4-FFF2-40B4-BE49-F238E27FC236}">
                <a16:creationId xmlns:a16="http://schemas.microsoft.com/office/drawing/2014/main" id="{96896070-D98D-47A3-88F9-5448BF076A1D}"/>
              </a:ext>
            </a:extLst>
          </p:cNvPr>
          <p:cNvSpPr txBox="1">
            <a:spLocks/>
          </p:cNvSpPr>
          <p:nvPr/>
        </p:nvSpPr>
        <p:spPr>
          <a:xfrm>
            <a:off x="434648" y="5101958"/>
            <a:ext cx="2377440" cy="109728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Investment Banks</a:t>
            </a:r>
          </a:p>
        </p:txBody>
      </p:sp>
      <p:sp>
        <p:nvSpPr>
          <p:cNvPr id="26" name="Text Placeholder 2" descr="A financial intermediary that performs a variety of services.  Specializing in large and complex financial transactions as well as acting as a broker or financial advisor for institutional clients.  &#10;E.g., Goldman Sachs, Morgan Stanley &#10;">
            <a:extLst>
              <a:ext uri="{FF2B5EF4-FFF2-40B4-BE49-F238E27FC236}">
                <a16:creationId xmlns:a16="http://schemas.microsoft.com/office/drawing/2014/main" id="{E129F927-F15E-4B74-B80D-AB0A9B415924}"/>
              </a:ext>
            </a:extLst>
          </p:cNvPr>
          <p:cNvSpPr txBox="1">
            <a:spLocks/>
          </p:cNvSpPr>
          <p:nvPr/>
        </p:nvSpPr>
        <p:spPr>
          <a:xfrm>
            <a:off x="2812088" y="5101958"/>
            <a:ext cx="8945264" cy="1097280"/>
          </a:xfrm>
          <a:prstGeom prst="roundRect">
            <a:avLst/>
          </a:prstGeom>
          <a:solidFill>
            <a:schemeClr val="bg2">
              <a:lumMod val="95000"/>
            </a:schemeClr>
          </a:solidFill>
          <a:ln>
            <a:noFill/>
          </a:ln>
        </p:spPr>
        <p:txBody>
          <a:bodyPr lIns="182880" tIns="0" rIns="182880" bIns="0" anchor="ct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r>
              <a:rPr lang="en-GB" sz="1600" dirty="0"/>
              <a:t>A financial intermediary that performs a variety of services.  Specializing in large and complex financial transactions as well as acting as a broker or financial advisor for institutional clients.  </a:t>
            </a:r>
            <a:br>
              <a:rPr lang="en-GB" sz="1600" dirty="0"/>
            </a:br>
            <a:r>
              <a:rPr lang="en-GB" sz="1600" dirty="0"/>
              <a:t>E.g., Goldman Sachs, Morgan Stanley </a:t>
            </a:r>
            <a:endParaRPr kumimoji="0" lang="en-GB" sz="1600" b="0" i="0" u="none" strike="noStrike" kern="1200" cap="none" spc="0" normalizeH="0" baseline="0" noProof="0" dirty="0">
              <a:ln>
                <a:noFill/>
              </a:ln>
              <a:solidFill>
                <a:srgbClr val="02145E"/>
              </a:solidFill>
              <a:effectLst/>
              <a:uLnTx/>
              <a:uFillTx/>
              <a:latin typeface="Axiforma" pitchFamily="2" charset="77"/>
              <a:ea typeface="+mn-ea"/>
              <a:cs typeface="+mn-cs"/>
            </a:endParaRPr>
          </a:p>
        </p:txBody>
      </p:sp>
    </p:spTree>
    <p:extLst>
      <p:ext uri="{BB962C8B-B14F-4D97-AF65-F5344CB8AC3E}">
        <p14:creationId xmlns:p14="http://schemas.microsoft.com/office/powerpoint/2010/main" val="172445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descr="As hard currency came into existence, so the bank was born, traditionally taking surplus cash from lenders and acting as a financial intermediator to borrowers. &#10;&#10;Fractional Reserve: banks assume that depositors will only want access to a fraction of their deposits at a time – the rest they will invest in money markets &#10;">
            <a:extLst>
              <a:ext uri="{FF2B5EF4-FFF2-40B4-BE49-F238E27FC236}">
                <a16:creationId xmlns:a16="http://schemas.microsoft.com/office/drawing/2014/main" id="{F60F203B-45ED-475D-8EF9-8C1B2120167E}"/>
              </a:ext>
            </a:extLst>
          </p:cNvPr>
          <p:cNvSpPr>
            <a:spLocks noGrp="1"/>
          </p:cNvSpPr>
          <p:nvPr>
            <p:ph type="body" sz="quarter" idx="20"/>
          </p:nvPr>
        </p:nvSpPr>
        <p:spPr>
          <a:xfrm>
            <a:off x="720725" y="1436002"/>
            <a:ext cx="10750550" cy="5000365"/>
          </a:xfrm>
        </p:spPr>
        <p:txBody>
          <a:bodyPr/>
          <a:lstStyle/>
          <a:p>
            <a:r>
              <a:rPr lang="en-GB" dirty="0"/>
              <a:t>As hard currency came into existence, so the bank was born, traditionally taking surplus cash from lenders and acting as a financial intermediator to borrowers.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b="1" dirty="0"/>
              <a:t>Fractional Reserve: </a:t>
            </a:r>
            <a:r>
              <a:rPr lang="en-GB" dirty="0"/>
              <a:t>banks assume that depositors will only want access to a fraction of their deposits at a time – the rest they will invest in money markets </a:t>
            </a:r>
          </a:p>
        </p:txBody>
      </p:sp>
      <p:sp>
        <p:nvSpPr>
          <p:cNvPr id="3" name="Text Placeholder 2">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dirty="0"/>
              <a:t>A Bank: The Basics </a:t>
            </a:r>
          </a:p>
        </p:txBody>
      </p:sp>
      <p:pic>
        <p:nvPicPr>
          <p:cNvPr id="19" name="Google Shape;528;p105" descr="Diagram of deposits entering a bank, while loans and investments leave the bank. Capital reserves go to the central bank.">
            <a:extLst>
              <a:ext uri="{FF2B5EF4-FFF2-40B4-BE49-F238E27FC236}">
                <a16:creationId xmlns:a16="http://schemas.microsoft.com/office/drawing/2014/main" id="{60140CAE-53A8-4376-BE66-4561A593A159}"/>
              </a:ext>
            </a:extLst>
          </p:cNvPr>
          <p:cNvPicPr preferRelativeResize="0"/>
          <p:nvPr/>
        </p:nvPicPr>
        <p:blipFill rotWithShape="1">
          <a:blip r:embed="rId3">
            <a:alphaModFix/>
          </a:blip>
          <a:srcRect/>
          <a:stretch/>
        </p:blipFill>
        <p:spPr>
          <a:xfrm>
            <a:off x="4131859" y="2165445"/>
            <a:ext cx="3928281" cy="3513423"/>
          </a:xfrm>
          <a:prstGeom prst="rect">
            <a:avLst/>
          </a:prstGeom>
          <a:noFill/>
          <a:ln>
            <a:noFill/>
          </a:ln>
        </p:spPr>
      </p:pic>
      <p:sp>
        <p:nvSpPr>
          <p:cNvPr id="20" name="Text Placeholder 5" descr="Deposit: a sum of money left with a bank &#10;&#10;e.g. 3% paid by bank to depositor     &#10;">
            <a:extLst>
              <a:ext uri="{FF2B5EF4-FFF2-40B4-BE49-F238E27FC236}">
                <a16:creationId xmlns:a16="http://schemas.microsoft.com/office/drawing/2014/main" id="{CA0B816A-0823-440D-A232-60F5C1BE5172}"/>
              </a:ext>
            </a:extLst>
          </p:cNvPr>
          <p:cNvSpPr txBox="1">
            <a:spLocks/>
          </p:cNvSpPr>
          <p:nvPr/>
        </p:nvSpPr>
        <p:spPr>
          <a:xfrm>
            <a:off x="1071018" y="2165445"/>
            <a:ext cx="2388690" cy="325655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b="1" dirty="0"/>
              <a:t>Deposit: </a:t>
            </a:r>
            <a:r>
              <a:rPr lang="en-GB" dirty="0"/>
              <a:t>a sum of money left with a bank </a:t>
            </a:r>
          </a:p>
          <a:p>
            <a:endParaRPr lang="en-GB" b="1" dirty="0"/>
          </a:p>
          <a:p>
            <a:r>
              <a:rPr lang="en-GB" dirty="0"/>
              <a:t>e.g., 3% paid by bank to depositor </a:t>
            </a:r>
            <a:r>
              <a:rPr lang="en-GB" b="1" dirty="0"/>
              <a:t> </a:t>
            </a:r>
            <a:r>
              <a:rPr lang="en-GB" dirty="0"/>
              <a:t>   </a:t>
            </a:r>
          </a:p>
        </p:txBody>
      </p:sp>
      <p:sp>
        <p:nvSpPr>
          <p:cNvPr id="21" name="Text Placeholder 5" descr="Loan: a sum of money lent from a bank     &#10;&#10;e.g. 6% charged by the bank for a loan – the bank retains the 3% and usually invests in money markets  &#10;">
            <a:extLst>
              <a:ext uri="{FF2B5EF4-FFF2-40B4-BE49-F238E27FC236}">
                <a16:creationId xmlns:a16="http://schemas.microsoft.com/office/drawing/2014/main" id="{A1BFE93E-5587-4854-89AE-82BBF63E5424}"/>
              </a:ext>
            </a:extLst>
          </p:cNvPr>
          <p:cNvSpPr txBox="1">
            <a:spLocks/>
          </p:cNvSpPr>
          <p:nvPr/>
        </p:nvSpPr>
        <p:spPr>
          <a:xfrm>
            <a:off x="8907107" y="2150398"/>
            <a:ext cx="2388690" cy="325655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b="1" dirty="0"/>
              <a:t>Loan: </a:t>
            </a:r>
            <a:r>
              <a:rPr lang="en-GB" dirty="0"/>
              <a:t>a sum of money lent from a bank </a:t>
            </a:r>
            <a:r>
              <a:rPr lang="en-GB" b="1" dirty="0"/>
              <a:t> </a:t>
            </a:r>
            <a:r>
              <a:rPr lang="en-GB" dirty="0"/>
              <a:t>   </a:t>
            </a:r>
          </a:p>
          <a:p>
            <a:endParaRPr lang="en-GB" dirty="0"/>
          </a:p>
          <a:p>
            <a:r>
              <a:rPr lang="en-GB" dirty="0"/>
              <a:t>e.g., 6% charged by the bank for a loan: the bank retains the 3% and usually invests in money markets  </a:t>
            </a:r>
          </a:p>
        </p:txBody>
      </p:sp>
    </p:spTree>
    <p:extLst>
      <p:ext uri="{BB962C8B-B14F-4D97-AF65-F5344CB8AC3E}">
        <p14:creationId xmlns:p14="http://schemas.microsoft.com/office/powerpoint/2010/main" val="427112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5696F5-E7FD-4A31-9C94-ECD045545E6B}"/>
              </a:ext>
            </a:extLst>
          </p:cNvPr>
          <p:cNvSpPr>
            <a:spLocks noGrp="1"/>
          </p:cNvSpPr>
          <p:nvPr>
            <p:ph type="body" sz="quarter" idx="14"/>
          </p:nvPr>
        </p:nvSpPr>
        <p:spPr>
          <a:xfrm>
            <a:off x="720725" y="1476462"/>
            <a:ext cx="10750550" cy="4657046"/>
          </a:xfrm>
        </p:spPr>
        <p:txBody>
          <a:bodyPr/>
          <a:lstStyle/>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r>
              <a:rPr lang="en-GB" b="1" dirty="0"/>
              <a:t>e.g. You borrow $1000 at 6% for a year.  After a year you must pay back $1060.   </a:t>
            </a:r>
          </a:p>
        </p:txBody>
      </p:sp>
      <p:sp>
        <p:nvSpPr>
          <p:cNvPr id="4" name="Text Placeholder 3">
            <a:extLst>
              <a:ext uri="{FF2B5EF4-FFF2-40B4-BE49-F238E27FC236}">
                <a16:creationId xmlns:a16="http://schemas.microsoft.com/office/drawing/2014/main" id="{7223FCD5-D771-42E1-BD96-DA7EA7C280CE}"/>
              </a:ext>
            </a:extLst>
          </p:cNvPr>
          <p:cNvSpPr>
            <a:spLocks noGrp="1"/>
          </p:cNvSpPr>
          <p:nvPr>
            <p:ph type="body" sz="quarter" idx="13"/>
          </p:nvPr>
        </p:nvSpPr>
        <p:spPr/>
        <p:txBody>
          <a:bodyPr/>
          <a:lstStyle/>
          <a:p>
            <a:r>
              <a:rPr lang="en-GB" dirty="0"/>
              <a:t>Interest Rates</a:t>
            </a:r>
          </a:p>
        </p:txBody>
      </p:sp>
      <p:sp>
        <p:nvSpPr>
          <p:cNvPr id="5" name="Text Placeholder 1">
            <a:extLst>
              <a:ext uri="{FF2B5EF4-FFF2-40B4-BE49-F238E27FC236}">
                <a16:creationId xmlns:a16="http://schemas.microsoft.com/office/drawing/2014/main" id="{247DD667-3116-4904-B880-AF16BDEEE64F}"/>
              </a:ext>
            </a:extLst>
          </p:cNvPr>
          <p:cNvSpPr txBox="1">
            <a:spLocks/>
          </p:cNvSpPr>
          <p:nvPr/>
        </p:nvSpPr>
        <p:spPr>
          <a:xfrm>
            <a:off x="720723" y="1691289"/>
            <a:ext cx="2377440" cy="9144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Interest</a:t>
            </a:r>
          </a:p>
        </p:txBody>
      </p:sp>
      <p:sp>
        <p:nvSpPr>
          <p:cNvPr id="6" name="Text Placeholder 1">
            <a:extLst>
              <a:ext uri="{FF2B5EF4-FFF2-40B4-BE49-F238E27FC236}">
                <a16:creationId xmlns:a16="http://schemas.microsoft.com/office/drawing/2014/main" id="{5970BC1C-80A5-44BB-8216-9E7127AA4F52}"/>
              </a:ext>
            </a:extLst>
          </p:cNvPr>
          <p:cNvSpPr txBox="1">
            <a:spLocks/>
          </p:cNvSpPr>
          <p:nvPr/>
        </p:nvSpPr>
        <p:spPr>
          <a:xfrm>
            <a:off x="3098163" y="1691288"/>
            <a:ext cx="8502434" cy="91440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i="0" u="none" strike="noStrike" kern="1200" cap="none" spc="0" normalizeH="0" baseline="0" noProof="0" dirty="0">
                <a:ln>
                  <a:noFill/>
                </a:ln>
                <a:solidFill>
                  <a:srgbClr val="001261"/>
                </a:solidFill>
                <a:effectLst/>
                <a:uLnTx/>
                <a:uFillTx/>
                <a:latin typeface="Axiforma" pitchFamily="2" charset="77"/>
                <a:ea typeface="+mn-ea"/>
                <a:cs typeface="+mn-cs"/>
                <a:sym typeface="Arial"/>
              </a:rPr>
              <a:t>Can be defined as a fee for the use of money</a:t>
            </a:r>
            <a:endParaRPr kumimoji="0" lang="en-GB" sz="1600" i="0" u="none" strike="noStrike" kern="1200" cap="none" spc="0" normalizeH="0" baseline="0" noProof="0" dirty="0">
              <a:ln>
                <a:noFill/>
              </a:ln>
              <a:solidFill>
                <a:srgbClr val="001261"/>
              </a:solidFill>
              <a:effectLst/>
              <a:uLnTx/>
              <a:uFillTx/>
              <a:latin typeface="Axiforma SemiBold" pitchFamily="2" charset="77"/>
              <a:ea typeface="+mn-ea"/>
              <a:cs typeface="+mn-cs"/>
              <a:sym typeface="Arial"/>
            </a:endParaRPr>
          </a:p>
        </p:txBody>
      </p:sp>
      <p:sp>
        <p:nvSpPr>
          <p:cNvPr id="7" name="Text Placeholder 1">
            <a:extLst>
              <a:ext uri="{FF2B5EF4-FFF2-40B4-BE49-F238E27FC236}">
                <a16:creationId xmlns:a16="http://schemas.microsoft.com/office/drawing/2014/main" id="{FD191120-7902-4341-8779-0309C1F4C8B5}"/>
              </a:ext>
            </a:extLst>
          </p:cNvPr>
          <p:cNvSpPr txBox="1">
            <a:spLocks/>
          </p:cNvSpPr>
          <p:nvPr/>
        </p:nvSpPr>
        <p:spPr>
          <a:xfrm>
            <a:off x="720723" y="2875043"/>
            <a:ext cx="2377440" cy="9144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20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Interest Rate</a:t>
            </a:r>
          </a:p>
        </p:txBody>
      </p:sp>
      <p:sp>
        <p:nvSpPr>
          <p:cNvPr id="8" name="Text Placeholder 1">
            <a:extLst>
              <a:ext uri="{FF2B5EF4-FFF2-40B4-BE49-F238E27FC236}">
                <a16:creationId xmlns:a16="http://schemas.microsoft.com/office/drawing/2014/main" id="{795389CF-7DD6-4224-873F-4F89C387A9F7}"/>
              </a:ext>
            </a:extLst>
          </p:cNvPr>
          <p:cNvSpPr txBox="1">
            <a:spLocks/>
          </p:cNvSpPr>
          <p:nvPr/>
        </p:nvSpPr>
        <p:spPr>
          <a:xfrm>
            <a:off x="3098163" y="2875042"/>
            <a:ext cx="8502434" cy="91440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i="0" u="none" strike="noStrike" kern="1200" cap="none" spc="0" normalizeH="0" baseline="0" noProof="0" dirty="0">
                <a:ln>
                  <a:noFill/>
                </a:ln>
                <a:solidFill>
                  <a:srgbClr val="001261"/>
                </a:solidFill>
                <a:effectLst/>
                <a:uLnTx/>
                <a:uFillTx/>
                <a:latin typeface="Axiforma" pitchFamily="2" charset="77"/>
                <a:ea typeface="+mn-ea"/>
                <a:cs typeface="+mn-cs"/>
                <a:sym typeface="Arial"/>
              </a:rPr>
              <a:t>A percentage of the loan or deposit that is charged as interest</a:t>
            </a:r>
            <a:endParaRPr kumimoji="0" lang="en-GB" sz="1600" i="0" u="none" strike="noStrike" kern="1200" cap="none" spc="0" normalizeH="0" baseline="0" noProof="0" dirty="0">
              <a:ln>
                <a:noFill/>
              </a:ln>
              <a:solidFill>
                <a:srgbClr val="001261"/>
              </a:solidFill>
              <a:effectLst/>
              <a:uLnTx/>
              <a:uFillTx/>
              <a:latin typeface="Axiforma SemiBold" pitchFamily="2" charset="77"/>
              <a:ea typeface="+mn-ea"/>
              <a:cs typeface="+mn-cs"/>
              <a:sym typeface="Arial"/>
            </a:endParaRPr>
          </a:p>
        </p:txBody>
      </p:sp>
      <p:sp>
        <p:nvSpPr>
          <p:cNvPr id="9" name="Text Placeholder 1">
            <a:extLst>
              <a:ext uri="{FF2B5EF4-FFF2-40B4-BE49-F238E27FC236}">
                <a16:creationId xmlns:a16="http://schemas.microsoft.com/office/drawing/2014/main" id="{394E0EF5-9C1D-416D-9311-3051D4EBFE99}"/>
              </a:ext>
            </a:extLst>
          </p:cNvPr>
          <p:cNvSpPr txBox="1">
            <a:spLocks/>
          </p:cNvSpPr>
          <p:nvPr/>
        </p:nvSpPr>
        <p:spPr>
          <a:xfrm>
            <a:off x="720723" y="4084212"/>
            <a:ext cx="2377440" cy="9144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20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APR</a:t>
            </a:r>
          </a:p>
        </p:txBody>
      </p:sp>
      <p:sp>
        <p:nvSpPr>
          <p:cNvPr id="10" name="Text Placeholder 1">
            <a:extLst>
              <a:ext uri="{FF2B5EF4-FFF2-40B4-BE49-F238E27FC236}">
                <a16:creationId xmlns:a16="http://schemas.microsoft.com/office/drawing/2014/main" id="{A712C8F1-1008-4DB4-8EBF-FDDEAEEBBB87}"/>
              </a:ext>
            </a:extLst>
          </p:cNvPr>
          <p:cNvSpPr txBox="1">
            <a:spLocks/>
          </p:cNvSpPr>
          <p:nvPr/>
        </p:nvSpPr>
        <p:spPr>
          <a:xfrm>
            <a:off x="3098163" y="4084211"/>
            <a:ext cx="8502434" cy="914400"/>
          </a:xfrm>
          <a:prstGeom prst="roundRect">
            <a:avLst/>
          </a:prstGeom>
          <a:solidFill>
            <a:schemeClr val="bg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i="0" u="none" strike="noStrike" kern="1200" cap="none" spc="0" normalizeH="0" baseline="0" noProof="0" dirty="0">
                <a:ln>
                  <a:noFill/>
                </a:ln>
                <a:solidFill>
                  <a:srgbClr val="001261"/>
                </a:solidFill>
                <a:effectLst/>
                <a:uLnTx/>
                <a:uFillTx/>
                <a:latin typeface="Axiforma" pitchFamily="2" charset="77"/>
                <a:ea typeface="+mn-ea"/>
                <a:cs typeface="+mn-cs"/>
                <a:sym typeface="Arial"/>
              </a:rPr>
              <a:t>Annual percentage rate of interest</a:t>
            </a:r>
            <a:endParaRPr kumimoji="0" lang="en-GB" sz="1600" i="0" u="none" strike="noStrike" kern="1200" cap="none" spc="0" normalizeH="0" baseline="0" noProof="0" dirty="0">
              <a:ln>
                <a:noFill/>
              </a:ln>
              <a:solidFill>
                <a:srgbClr val="001261"/>
              </a:solidFill>
              <a:effectLst/>
              <a:uLnTx/>
              <a:uFillTx/>
              <a:latin typeface="Axiforma SemiBold" pitchFamily="2" charset="77"/>
              <a:ea typeface="+mn-ea"/>
              <a:cs typeface="+mn-cs"/>
              <a:sym typeface="Arial"/>
            </a:endParaRPr>
          </a:p>
        </p:txBody>
      </p:sp>
    </p:spTree>
    <p:extLst>
      <p:ext uri="{BB962C8B-B14F-4D97-AF65-F5344CB8AC3E}">
        <p14:creationId xmlns:p14="http://schemas.microsoft.com/office/powerpoint/2010/main" val="368746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223FCD5-D771-42E1-BD96-DA7EA7C280CE}"/>
              </a:ext>
            </a:extLst>
          </p:cNvPr>
          <p:cNvSpPr>
            <a:spLocks noGrp="1"/>
          </p:cNvSpPr>
          <p:nvPr>
            <p:ph type="body" sz="quarter" idx="13"/>
          </p:nvPr>
        </p:nvSpPr>
        <p:spPr/>
        <p:txBody>
          <a:bodyPr/>
          <a:lstStyle/>
          <a:p>
            <a:r>
              <a:rPr lang="en-GB" dirty="0"/>
              <a:t>Evolution of Banking</a:t>
            </a:r>
          </a:p>
        </p:txBody>
      </p:sp>
      <p:grpSp>
        <p:nvGrpSpPr>
          <p:cNvPr id="5" name="Google Shape;253;p41">
            <a:extLst>
              <a:ext uri="{FF2B5EF4-FFF2-40B4-BE49-F238E27FC236}">
                <a16:creationId xmlns:a16="http://schemas.microsoft.com/office/drawing/2014/main" id="{7812D27A-9F09-4F42-99AF-31C541C92A97}"/>
              </a:ext>
            </a:extLst>
          </p:cNvPr>
          <p:cNvGrpSpPr/>
          <p:nvPr/>
        </p:nvGrpSpPr>
        <p:grpSpPr>
          <a:xfrm>
            <a:off x="987767" y="1427240"/>
            <a:ext cx="10216464" cy="3614597"/>
            <a:chOff x="795680" y="2051"/>
            <a:chExt cx="10216464" cy="3614597"/>
          </a:xfrm>
        </p:grpSpPr>
        <p:sp>
          <p:nvSpPr>
            <p:cNvPr id="6" name="Google Shape;254;p41">
              <a:extLst>
                <a:ext uri="{FF2B5EF4-FFF2-40B4-BE49-F238E27FC236}">
                  <a16:creationId xmlns:a16="http://schemas.microsoft.com/office/drawing/2014/main" id="{54F1AA57-6593-45DF-8539-7260D1464B51}"/>
                </a:ext>
              </a:extLst>
            </p:cNvPr>
            <p:cNvSpPr/>
            <p:nvPr/>
          </p:nvSpPr>
          <p:spPr>
            <a:xfrm>
              <a:off x="5903912" y="1495686"/>
              <a:ext cx="3614596" cy="627326"/>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rgbClr val="9DB298"/>
              </a:solidFill>
              <a:prstDash val="solid"/>
              <a:miter lim="800000"/>
              <a:headEnd type="none" w="sm" len="sm"/>
              <a:tailEnd type="none" w="sm" len="sm"/>
            </a:ln>
          </p:spPr>
        </p:sp>
        <p:sp>
          <p:nvSpPr>
            <p:cNvPr id="7" name="Google Shape;255;p41">
              <a:extLst>
                <a:ext uri="{FF2B5EF4-FFF2-40B4-BE49-F238E27FC236}">
                  <a16:creationId xmlns:a16="http://schemas.microsoft.com/office/drawing/2014/main" id="{B7C1A889-1BE0-472F-9E22-A700DCAB6121}"/>
                </a:ext>
              </a:extLst>
            </p:cNvPr>
            <p:cNvSpPr/>
            <p:nvPr/>
          </p:nvSpPr>
          <p:spPr>
            <a:xfrm>
              <a:off x="5858192" y="1495686"/>
              <a:ext cx="91440" cy="627326"/>
            </a:xfrm>
            <a:custGeom>
              <a:avLst/>
              <a:gdLst/>
              <a:ahLst/>
              <a:cxnLst/>
              <a:rect l="l" t="t" r="r" b="b"/>
              <a:pathLst>
                <a:path w="120000" h="120000" extrusionOk="0">
                  <a:moveTo>
                    <a:pt x="60000" y="0"/>
                  </a:moveTo>
                  <a:lnTo>
                    <a:pt x="60000" y="120000"/>
                  </a:lnTo>
                </a:path>
              </a:pathLst>
            </a:custGeom>
            <a:noFill/>
            <a:ln w="12700" cap="flat" cmpd="sng">
              <a:solidFill>
                <a:srgbClr val="9DB298"/>
              </a:solidFill>
              <a:prstDash val="solid"/>
              <a:miter lim="800000"/>
              <a:headEnd type="none" w="sm" len="sm"/>
              <a:tailEnd type="none" w="sm" len="sm"/>
            </a:ln>
          </p:spPr>
        </p:sp>
        <p:sp>
          <p:nvSpPr>
            <p:cNvPr id="8" name="Google Shape;256;p41">
              <a:extLst>
                <a:ext uri="{FF2B5EF4-FFF2-40B4-BE49-F238E27FC236}">
                  <a16:creationId xmlns:a16="http://schemas.microsoft.com/office/drawing/2014/main" id="{EC605F57-1FE9-4D63-96A2-F5A88F5E504F}"/>
                </a:ext>
              </a:extLst>
            </p:cNvPr>
            <p:cNvSpPr/>
            <p:nvPr/>
          </p:nvSpPr>
          <p:spPr>
            <a:xfrm>
              <a:off x="2289315" y="1495686"/>
              <a:ext cx="3614596" cy="627326"/>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rgbClr val="9DB298"/>
              </a:solidFill>
              <a:prstDash val="solid"/>
              <a:miter lim="800000"/>
              <a:headEnd type="none" w="sm" len="sm"/>
              <a:tailEnd type="none" w="sm" len="sm"/>
            </a:ln>
          </p:spPr>
        </p:sp>
        <p:sp>
          <p:nvSpPr>
            <p:cNvPr id="9" name="Google Shape;257;p41">
              <a:extLst>
                <a:ext uri="{FF2B5EF4-FFF2-40B4-BE49-F238E27FC236}">
                  <a16:creationId xmlns:a16="http://schemas.microsoft.com/office/drawing/2014/main" id="{397060BE-A0DD-445A-9102-D306723EDE29}"/>
                </a:ext>
              </a:extLst>
            </p:cNvPr>
            <p:cNvSpPr/>
            <p:nvPr/>
          </p:nvSpPr>
          <p:spPr>
            <a:xfrm>
              <a:off x="5157094" y="2051"/>
              <a:ext cx="1493635" cy="1493635"/>
            </a:xfrm>
            <a:prstGeom prst="arc">
              <a:avLst>
                <a:gd name="adj1" fmla="val 13200000"/>
                <a:gd name="adj2" fmla="val 19200000"/>
              </a:avLst>
            </a:prstGeom>
            <a:noFill/>
            <a:ln w="12700" cap="flat" cmpd="sng">
              <a:solidFill>
                <a:srgbClr val="9DB298"/>
              </a:solidFill>
              <a:prstDash val="solid"/>
              <a:miter lim="800000"/>
              <a:headEnd type="none" w="sm" len="sm"/>
              <a:tailEnd type="none" w="sm" len="sm"/>
            </a:ln>
          </p:spPr>
          <p:txBody>
            <a:bodyPr spcFirstLastPara="1" wrap="square" lIns="91433" tIns="91433" rIns="91433" bIns="91433" anchor="ctr" anchorCtr="0">
              <a:noAutofit/>
            </a:bodyPr>
            <a:lstStyle/>
            <a:p>
              <a:pPr defTabSz="1219170"/>
              <a:endParaRPr sz="1867"/>
            </a:p>
          </p:txBody>
        </p:sp>
        <p:sp>
          <p:nvSpPr>
            <p:cNvPr id="10" name="Google Shape;258;p41">
              <a:extLst>
                <a:ext uri="{FF2B5EF4-FFF2-40B4-BE49-F238E27FC236}">
                  <a16:creationId xmlns:a16="http://schemas.microsoft.com/office/drawing/2014/main" id="{775F2502-C52E-419D-8527-0CFE4C3E6CD2}"/>
                </a:ext>
              </a:extLst>
            </p:cNvPr>
            <p:cNvSpPr/>
            <p:nvPr/>
          </p:nvSpPr>
          <p:spPr>
            <a:xfrm>
              <a:off x="5157094" y="2051"/>
              <a:ext cx="1493635" cy="1493635"/>
            </a:xfrm>
            <a:prstGeom prst="arc">
              <a:avLst>
                <a:gd name="adj1" fmla="val 2400000"/>
                <a:gd name="adj2" fmla="val 8400000"/>
              </a:avLst>
            </a:prstGeom>
            <a:noFill/>
            <a:ln w="12700" cap="flat" cmpd="sng">
              <a:solidFill>
                <a:srgbClr val="9DB298"/>
              </a:solidFill>
              <a:prstDash val="solid"/>
              <a:miter lim="800000"/>
              <a:headEnd type="none" w="sm" len="sm"/>
              <a:tailEnd type="none" w="sm" len="sm"/>
            </a:ln>
          </p:spPr>
          <p:txBody>
            <a:bodyPr spcFirstLastPara="1" wrap="square" lIns="91433" tIns="91433" rIns="91433" bIns="91433" anchor="ctr" anchorCtr="0">
              <a:noAutofit/>
            </a:bodyPr>
            <a:lstStyle/>
            <a:p>
              <a:pPr defTabSz="1219170"/>
              <a:endParaRPr sz="1867"/>
            </a:p>
          </p:txBody>
        </p:sp>
        <p:sp>
          <p:nvSpPr>
            <p:cNvPr id="11" name="Google Shape;259;p41">
              <a:extLst>
                <a:ext uri="{FF2B5EF4-FFF2-40B4-BE49-F238E27FC236}">
                  <a16:creationId xmlns:a16="http://schemas.microsoft.com/office/drawing/2014/main" id="{E2C7B97B-A541-4109-8C0C-1F31F8ECE0E7}"/>
                </a:ext>
              </a:extLst>
            </p:cNvPr>
            <p:cNvSpPr/>
            <p:nvPr/>
          </p:nvSpPr>
          <p:spPr>
            <a:xfrm>
              <a:off x="4410277" y="270905"/>
              <a:ext cx="2987270" cy="955926"/>
            </a:xfrm>
            <a:prstGeom prst="rect">
              <a:avLst/>
            </a:prstGeom>
            <a:noFill/>
            <a:ln>
              <a:noFill/>
            </a:ln>
          </p:spPr>
          <p:txBody>
            <a:bodyPr spcFirstLastPara="1" wrap="square" lIns="91433" tIns="91433" rIns="91433" bIns="91433" anchor="ctr" anchorCtr="0">
              <a:noAutofit/>
            </a:bodyPr>
            <a:lstStyle/>
            <a:p>
              <a:pPr defTabSz="1219170"/>
              <a:endParaRPr sz="1867"/>
            </a:p>
          </p:txBody>
        </p:sp>
        <p:sp>
          <p:nvSpPr>
            <p:cNvPr id="12" name="Google Shape;260;p41">
              <a:extLst>
                <a:ext uri="{FF2B5EF4-FFF2-40B4-BE49-F238E27FC236}">
                  <a16:creationId xmlns:a16="http://schemas.microsoft.com/office/drawing/2014/main" id="{DBAF4C84-B497-406B-B9E2-652F570356CB}"/>
                </a:ext>
              </a:extLst>
            </p:cNvPr>
            <p:cNvSpPr txBox="1"/>
            <p:nvPr/>
          </p:nvSpPr>
          <p:spPr>
            <a:xfrm>
              <a:off x="4410277" y="270905"/>
              <a:ext cx="2987270" cy="955926"/>
            </a:xfrm>
            <a:prstGeom prst="rect">
              <a:avLst/>
            </a:prstGeom>
            <a:noFill/>
            <a:ln>
              <a:noFill/>
            </a:ln>
          </p:spPr>
          <p:txBody>
            <a:bodyPr spcFirstLastPara="1" wrap="square" lIns="17767" tIns="17767" rIns="17767" bIns="17767" anchor="ctr" anchorCtr="0">
              <a:noAutofit/>
            </a:bodyPr>
            <a:lstStyle/>
            <a:p>
              <a:pPr algn="ctr" defTabSz="1219170">
                <a:lnSpc>
                  <a:spcPct val="90000"/>
                </a:lnSpc>
                <a:buClr>
                  <a:srgbClr val="880D53"/>
                </a:buClr>
                <a:buSzPts val="2100"/>
              </a:pPr>
              <a:r>
                <a:rPr lang="en-GB" sz="2800" b="1" dirty="0">
                  <a:solidFill>
                    <a:srgbClr val="880D53"/>
                  </a:solidFill>
                  <a:latin typeface="Axiforma" panose="00000500000000000000" pitchFamily="50" charset="0"/>
                </a:rPr>
                <a:t>Modern Banking</a:t>
              </a:r>
              <a:endParaRPr sz="1467" dirty="0">
                <a:latin typeface="Axiforma" panose="00000500000000000000" pitchFamily="50" charset="0"/>
              </a:endParaRPr>
            </a:p>
          </p:txBody>
        </p:sp>
        <p:sp>
          <p:nvSpPr>
            <p:cNvPr id="13" name="Google Shape;261;p41">
              <a:extLst>
                <a:ext uri="{FF2B5EF4-FFF2-40B4-BE49-F238E27FC236}">
                  <a16:creationId xmlns:a16="http://schemas.microsoft.com/office/drawing/2014/main" id="{D6E3392C-0CE5-4069-9CD5-B9B75E02AEB1}"/>
                </a:ext>
              </a:extLst>
            </p:cNvPr>
            <p:cNvSpPr/>
            <p:nvPr/>
          </p:nvSpPr>
          <p:spPr>
            <a:xfrm>
              <a:off x="1542498" y="2123013"/>
              <a:ext cx="1493635" cy="1493635"/>
            </a:xfrm>
            <a:prstGeom prst="arc">
              <a:avLst>
                <a:gd name="adj1" fmla="val 13200000"/>
                <a:gd name="adj2" fmla="val 19200000"/>
              </a:avLst>
            </a:prstGeom>
            <a:noFill/>
            <a:ln w="12700" cap="flat" cmpd="sng">
              <a:solidFill>
                <a:srgbClr val="9DB298"/>
              </a:solidFill>
              <a:prstDash val="solid"/>
              <a:miter lim="800000"/>
              <a:headEnd type="none" w="sm" len="sm"/>
              <a:tailEnd type="none" w="sm" len="sm"/>
            </a:ln>
          </p:spPr>
          <p:txBody>
            <a:bodyPr spcFirstLastPara="1" wrap="square" lIns="91433" tIns="91433" rIns="91433" bIns="91433" anchor="ctr" anchorCtr="0">
              <a:noAutofit/>
            </a:bodyPr>
            <a:lstStyle/>
            <a:p>
              <a:pPr defTabSz="1219170"/>
              <a:endParaRPr sz="1867"/>
            </a:p>
          </p:txBody>
        </p:sp>
        <p:sp>
          <p:nvSpPr>
            <p:cNvPr id="14" name="Google Shape;262;p41">
              <a:extLst>
                <a:ext uri="{FF2B5EF4-FFF2-40B4-BE49-F238E27FC236}">
                  <a16:creationId xmlns:a16="http://schemas.microsoft.com/office/drawing/2014/main" id="{5D4A4F2F-6BD1-411B-86E3-E14853B8E5DE}"/>
                </a:ext>
              </a:extLst>
            </p:cNvPr>
            <p:cNvSpPr/>
            <p:nvPr/>
          </p:nvSpPr>
          <p:spPr>
            <a:xfrm>
              <a:off x="1542498" y="2123013"/>
              <a:ext cx="1493635" cy="1493635"/>
            </a:xfrm>
            <a:prstGeom prst="arc">
              <a:avLst>
                <a:gd name="adj1" fmla="val 2400000"/>
                <a:gd name="adj2" fmla="val 8400000"/>
              </a:avLst>
            </a:prstGeom>
            <a:noFill/>
            <a:ln w="12700" cap="flat" cmpd="sng">
              <a:solidFill>
                <a:srgbClr val="9DB298"/>
              </a:solidFill>
              <a:prstDash val="solid"/>
              <a:miter lim="800000"/>
              <a:headEnd type="none" w="sm" len="sm"/>
              <a:tailEnd type="none" w="sm" len="sm"/>
            </a:ln>
          </p:spPr>
          <p:txBody>
            <a:bodyPr spcFirstLastPara="1" wrap="square" lIns="91433" tIns="91433" rIns="91433" bIns="91433" anchor="ctr" anchorCtr="0">
              <a:noAutofit/>
            </a:bodyPr>
            <a:lstStyle/>
            <a:p>
              <a:pPr defTabSz="1219170"/>
              <a:endParaRPr sz="1867"/>
            </a:p>
          </p:txBody>
        </p:sp>
        <p:sp>
          <p:nvSpPr>
            <p:cNvPr id="15" name="Google Shape;263;p41">
              <a:extLst>
                <a:ext uri="{FF2B5EF4-FFF2-40B4-BE49-F238E27FC236}">
                  <a16:creationId xmlns:a16="http://schemas.microsoft.com/office/drawing/2014/main" id="{5D62EEF3-33FF-47D9-9AA1-F611DB26EAF8}"/>
                </a:ext>
              </a:extLst>
            </p:cNvPr>
            <p:cNvSpPr/>
            <p:nvPr/>
          </p:nvSpPr>
          <p:spPr>
            <a:xfrm>
              <a:off x="795680" y="2391867"/>
              <a:ext cx="2987270" cy="955926"/>
            </a:xfrm>
            <a:prstGeom prst="rect">
              <a:avLst/>
            </a:prstGeom>
            <a:noFill/>
            <a:ln>
              <a:noFill/>
            </a:ln>
          </p:spPr>
          <p:txBody>
            <a:bodyPr spcFirstLastPara="1" wrap="square" lIns="91433" tIns="91433" rIns="91433" bIns="91433" anchor="ctr" anchorCtr="0">
              <a:noAutofit/>
            </a:bodyPr>
            <a:lstStyle/>
            <a:p>
              <a:pPr defTabSz="1219170"/>
              <a:endParaRPr sz="1867"/>
            </a:p>
          </p:txBody>
        </p:sp>
        <p:sp>
          <p:nvSpPr>
            <p:cNvPr id="16" name="Google Shape;264;p41">
              <a:extLst>
                <a:ext uri="{FF2B5EF4-FFF2-40B4-BE49-F238E27FC236}">
                  <a16:creationId xmlns:a16="http://schemas.microsoft.com/office/drawing/2014/main" id="{0592500C-348A-4A02-81BA-2DE72E769EC8}"/>
                </a:ext>
              </a:extLst>
            </p:cNvPr>
            <p:cNvSpPr txBox="1"/>
            <p:nvPr/>
          </p:nvSpPr>
          <p:spPr>
            <a:xfrm>
              <a:off x="795680" y="2391867"/>
              <a:ext cx="2987270" cy="955926"/>
            </a:xfrm>
            <a:prstGeom prst="rect">
              <a:avLst/>
            </a:prstGeom>
            <a:noFill/>
            <a:ln>
              <a:noFill/>
            </a:ln>
          </p:spPr>
          <p:txBody>
            <a:bodyPr spcFirstLastPara="1" wrap="square" lIns="12700" tIns="12700" rIns="12700" bIns="12700" anchor="ctr" anchorCtr="0">
              <a:noAutofit/>
            </a:bodyPr>
            <a:lstStyle/>
            <a:p>
              <a:pPr algn="ctr" defTabSz="1219170">
                <a:lnSpc>
                  <a:spcPct val="90000"/>
                </a:lnSpc>
                <a:buClr>
                  <a:srgbClr val="880D53"/>
                </a:buClr>
                <a:buSzPts val="1500"/>
              </a:pPr>
              <a:r>
                <a:rPr lang="en-GB" sz="2000" b="1" dirty="0">
                  <a:solidFill>
                    <a:srgbClr val="880D53"/>
                  </a:solidFill>
                  <a:latin typeface="Axiforma" panose="00000500000000000000" pitchFamily="50" charset="0"/>
                </a:rPr>
                <a:t>Money Market Funding</a:t>
              </a:r>
              <a:endParaRPr sz="1467" dirty="0">
                <a:latin typeface="Axiforma" panose="00000500000000000000" pitchFamily="50" charset="0"/>
              </a:endParaRPr>
            </a:p>
          </p:txBody>
        </p:sp>
        <p:sp>
          <p:nvSpPr>
            <p:cNvPr id="17" name="Google Shape;265;p41">
              <a:extLst>
                <a:ext uri="{FF2B5EF4-FFF2-40B4-BE49-F238E27FC236}">
                  <a16:creationId xmlns:a16="http://schemas.microsoft.com/office/drawing/2014/main" id="{7D991B8D-ADF0-46E9-8487-E537E55F6D91}"/>
                </a:ext>
              </a:extLst>
            </p:cNvPr>
            <p:cNvSpPr/>
            <p:nvPr/>
          </p:nvSpPr>
          <p:spPr>
            <a:xfrm>
              <a:off x="5157094" y="2123013"/>
              <a:ext cx="1493635" cy="1493635"/>
            </a:xfrm>
            <a:prstGeom prst="arc">
              <a:avLst>
                <a:gd name="adj1" fmla="val 13200000"/>
                <a:gd name="adj2" fmla="val 19200000"/>
              </a:avLst>
            </a:prstGeom>
            <a:noFill/>
            <a:ln w="12700" cap="flat" cmpd="sng">
              <a:solidFill>
                <a:srgbClr val="9DB298"/>
              </a:solidFill>
              <a:prstDash val="solid"/>
              <a:miter lim="800000"/>
              <a:headEnd type="none" w="sm" len="sm"/>
              <a:tailEnd type="none" w="sm" len="sm"/>
            </a:ln>
          </p:spPr>
          <p:txBody>
            <a:bodyPr spcFirstLastPara="1" wrap="square" lIns="91433" tIns="91433" rIns="91433" bIns="91433" anchor="ctr" anchorCtr="0">
              <a:noAutofit/>
            </a:bodyPr>
            <a:lstStyle/>
            <a:p>
              <a:pPr defTabSz="1219170"/>
              <a:endParaRPr sz="1867"/>
            </a:p>
          </p:txBody>
        </p:sp>
        <p:sp>
          <p:nvSpPr>
            <p:cNvPr id="18" name="Google Shape;266;p41">
              <a:extLst>
                <a:ext uri="{FF2B5EF4-FFF2-40B4-BE49-F238E27FC236}">
                  <a16:creationId xmlns:a16="http://schemas.microsoft.com/office/drawing/2014/main" id="{55668DA0-9387-4BF6-B599-E6A212C7BCE4}"/>
                </a:ext>
              </a:extLst>
            </p:cNvPr>
            <p:cNvSpPr/>
            <p:nvPr/>
          </p:nvSpPr>
          <p:spPr>
            <a:xfrm>
              <a:off x="5157094" y="2123013"/>
              <a:ext cx="1493635" cy="1493635"/>
            </a:xfrm>
            <a:prstGeom prst="arc">
              <a:avLst>
                <a:gd name="adj1" fmla="val 2400000"/>
                <a:gd name="adj2" fmla="val 8400000"/>
              </a:avLst>
            </a:prstGeom>
            <a:noFill/>
            <a:ln w="12700" cap="flat" cmpd="sng">
              <a:solidFill>
                <a:srgbClr val="9DB298"/>
              </a:solidFill>
              <a:prstDash val="solid"/>
              <a:miter lim="800000"/>
              <a:headEnd type="none" w="sm" len="sm"/>
              <a:tailEnd type="none" w="sm" len="sm"/>
            </a:ln>
          </p:spPr>
          <p:txBody>
            <a:bodyPr spcFirstLastPara="1" wrap="square" lIns="91433" tIns="91433" rIns="91433" bIns="91433" anchor="ctr" anchorCtr="0">
              <a:noAutofit/>
            </a:bodyPr>
            <a:lstStyle/>
            <a:p>
              <a:pPr defTabSz="1219170"/>
              <a:endParaRPr sz="1867"/>
            </a:p>
          </p:txBody>
        </p:sp>
        <p:sp>
          <p:nvSpPr>
            <p:cNvPr id="19" name="Google Shape;267;p41">
              <a:extLst>
                <a:ext uri="{FF2B5EF4-FFF2-40B4-BE49-F238E27FC236}">
                  <a16:creationId xmlns:a16="http://schemas.microsoft.com/office/drawing/2014/main" id="{17271AB6-668D-42CB-B89E-22A0EA5F4627}"/>
                </a:ext>
              </a:extLst>
            </p:cNvPr>
            <p:cNvSpPr/>
            <p:nvPr/>
          </p:nvSpPr>
          <p:spPr>
            <a:xfrm>
              <a:off x="4410277" y="2391867"/>
              <a:ext cx="2987270" cy="955926"/>
            </a:xfrm>
            <a:prstGeom prst="rect">
              <a:avLst/>
            </a:prstGeom>
            <a:noFill/>
            <a:ln>
              <a:noFill/>
            </a:ln>
          </p:spPr>
          <p:txBody>
            <a:bodyPr spcFirstLastPara="1" wrap="square" lIns="91433" tIns="91433" rIns="91433" bIns="91433" anchor="ctr" anchorCtr="0">
              <a:noAutofit/>
            </a:bodyPr>
            <a:lstStyle/>
            <a:p>
              <a:pPr defTabSz="1219170"/>
              <a:endParaRPr sz="1867"/>
            </a:p>
          </p:txBody>
        </p:sp>
        <p:sp>
          <p:nvSpPr>
            <p:cNvPr id="20" name="Google Shape;268;p41">
              <a:extLst>
                <a:ext uri="{FF2B5EF4-FFF2-40B4-BE49-F238E27FC236}">
                  <a16:creationId xmlns:a16="http://schemas.microsoft.com/office/drawing/2014/main" id="{5054BF49-45CA-4F2E-8B7B-7F0C32ED3940}"/>
                </a:ext>
              </a:extLst>
            </p:cNvPr>
            <p:cNvSpPr txBox="1"/>
            <p:nvPr/>
          </p:nvSpPr>
          <p:spPr>
            <a:xfrm>
              <a:off x="4410277" y="2391867"/>
              <a:ext cx="2987270" cy="955926"/>
            </a:xfrm>
            <a:prstGeom prst="rect">
              <a:avLst/>
            </a:prstGeom>
            <a:noFill/>
            <a:ln>
              <a:noFill/>
            </a:ln>
          </p:spPr>
          <p:txBody>
            <a:bodyPr spcFirstLastPara="1" wrap="square" lIns="12700" tIns="12700" rIns="12700" bIns="12700" anchor="ctr" anchorCtr="0">
              <a:noAutofit/>
            </a:bodyPr>
            <a:lstStyle/>
            <a:p>
              <a:pPr algn="ctr" defTabSz="1219170">
                <a:lnSpc>
                  <a:spcPct val="90000"/>
                </a:lnSpc>
                <a:buClr>
                  <a:srgbClr val="880D53"/>
                </a:buClr>
                <a:buSzPts val="1500"/>
              </a:pPr>
              <a:r>
                <a:rPr lang="en-GB" sz="2000" b="1" dirty="0">
                  <a:solidFill>
                    <a:srgbClr val="880D53"/>
                  </a:solidFill>
                  <a:latin typeface="Axiforma" panose="00000500000000000000" pitchFamily="50" charset="0"/>
                </a:rPr>
                <a:t>Securitization</a:t>
              </a:r>
              <a:endParaRPr sz="2800" b="1" dirty="0">
                <a:solidFill>
                  <a:srgbClr val="880D53"/>
                </a:solidFill>
                <a:latin typeface="Axiforma" panose="00000500000000000000" pitchFamily="50" charset="0"/>
              </a:endParaRPr>
            </a:p>
          </p:txBody>
        </p:sp>
        <p:sp>
          <p:nvSpPr>
            <p:cNvPr id="21" name="Google Shape;269;p41">
              <a:extLst>
                <a:ext uri="{FF2B5EF4-FFF2-40B4-BE49-F238E27FC236}">
                  <a16:creationId xmlns:a16="http://schemas.microsoft.com/office/drawing/2014/main" id="{DEFA0F8E-0C15-4EF4-A57E-2C41D8898E75}"/>
                </a:ext>
              </a:extLst>
            </p:cNvPr>
            <p:cNvSpPr/>
            <p:nvPr/>
          </p:nvSpPr>
          <p:spPr>
            <a:xfrm>
              <a:off x="8771691" y="2123013"/>
              <a:ext cx="1493635" cy="1493635"/>
            </a:xfrm>
            <a:prstGeom prst="arc">
              <a:avLst>
                <a:gd name="adj1" fmla="val 13200000"/>
                <a:gd name="adj2" fmla="val 19200000"/>
              </a:avLst>
            </a:prstGeom>
            <a:noFill/>
            <a:ln w="12700" cap="flat" cmpd="sng">
              <a:solidFill>
                <a:srgbClr val="9DB298"/>
              </a:solidFill>
              <a:prstDash val="solid"/>
              <a:miter lim="800000"/>
              <a:headEnd type="none" w="sm" len="sm"/>
              <a:tailEnd type="none" w="sm" len="sm"/>
            </a:ln>
          </p:spPr>
          <p:txBody>
            <a:bodyPr spcFirstLastPara="1" wrap="square" lIns="91433" tIns="91433" rIns="91433" bIns="91433" anchor="ctr" anchorCtr="0">
              <a:noAutofit/>
            </a:bodyPr>
            <a:lstStyle/>
            <a:p>
              <a:pPr defTabSz="1219170"/>
              <a:endParaRPr sz="1867"/>
            </a:p>
          </p:txBody>
        </p:sp>
        <p:sp>
          <p:nvSpPr>
            <p:cNvPr id="22" name="Google Shape;270;p41">
              <a:extLst>
                <a:ext uri="{FF2B5EF4-FFF2-40B4-BE49-F238E27FC236}">
                  <a16:creationId xmlns:a16="http://schemas.microsoft.com/office/drawing/2014/main" id="{FC6E1703-60BB-4714-ABA5-7463C2A1878A}"/>
                </a:ext>
              </a:extLst>
            </p:cNvPr>
            <p:cNvSpPr/>
            <p:nvPr/>
          </p:nvSpPr>
          <p:spPr>
            <a:xfrm>
              <a:off x="8771691" y="2123013"/>
              <a:ext cx="1493635" cy="1493635"/>
            </a:xfrm>
            <a:prstGeom prst="arc">
              <a:avLst>
                <a:gd name="adj1" fmla="val 2400000"/>
                <a:gd name="adj2" fmla="val 8400000"/>
              </a:avLst>
            </a:prstGeom>
            <a:noFill/>
            <a:ln w="12700" cap="flat" cmpd="sng">
              <a:solidFill>
                <a:srgbClr val="9DB298"/>
              </a:solidFill>
              <a:prstDash val="solid"/>
              <a:miter lim="800000"/>
              <a:headEnd type="none" w="sm" len="sm"/>
              <a:tailEnd type="none" w="sm" len="sm"/>
            </a:ln>
          </p:spPr>
          <p:txBody>
            <a:bodyPr spcFirstLastPara="1" wrap="square" lIns="91433" tIns="91433" rIns="91433" bIns="91433" anchor="ctr" anchorCtr="0">
              <a:noAutofit/>
            </a:bodyPr>
            <a:lstStyle/>
            <a:p>
              <a:pPr defTabSz="1219170"/>
              <a:endParaRPr sz="1867"/>
            </a:p>
          </p:txBody>
        </p:sp>
        <p:sp>
          <p:nvSpPr>
            <p:cNvPr id="23" name="Google Shape;271;p41">
              <a:extLst>
                <a:ext uri="{FF2B5EF4-FFF2-40B4-BE49-F238E27FC236}">
                  <a16:creationId xmlns:a16="http://schemas.microsoft.com/office/drawing/2014/main" id="{DD6221C9-2307-4D40-B98A-37C2BA22B898}"/>
                </a:ext>
              </a:extLst>
            </p:cNvPr>
            <p:cNvSpPr/>
            <p:nvPr/>
          </p:nvSpPr>
          <p:spPr>
            <a:xfrm>
              <a:off x="8024874" y="2391867"/>
              <a:ext cx="2987270" cy="955926"/>
            </a:xfrm>
            <a:prstGeom prst="rect">
              <a:avLst/>
            </a:prstGeom>
            <a:noFill/>
            <a:ln>
              <a:noFill/>
            </a:ln>
          </p:spPr>
          <p:txBody>
            <a:bodyPr spcFirstLastPara="1" wrap="square" lIns="91433" tIns="91433" rIns="91433" bIns="91433" anchor="ctr" anchorCtr="0">
              <a:noAutofit/>
            </a:bodyPr>
            <a:lstStyle/>
            <a:p>
              <a:pPr defTabSz="1219170"/>
              <a:endParaRPr sz="1867"/>
            </a:p>
          </p:txBody>
        </p:sp>
        <p:sp>
          <p:nvSpPr>
            <p:cNvPr id="24" name="Google Shape;272;p41">
              <a:extLst>
                <a:ext uri="{FF2B5EF4-FFF2-40B4-BE49-F238E27FC236}">
                  <a16:creationId xmlns:a16="http://schemas.microsoft.com/office/drawing/2014/main" id="{88D4BD6F-381D-4127-8FD1-FC0B93100D97}"/>
                </a:ext>
              </a:extLst>
            </p:cNvPr>
            <p:cNvSpPr txBox="1"/>
            <p:nvPr/>
          </p:nvSpPr>
          <p:spPr>
            <a:xfrm>
              <a:off x="8024874" y="2391867"/>
              <a:ext cx="2987270" cy="955926"/>
            </a:xfrm>
            <a:prstGeom prst="rect">
              <a:avLst/>
            </a:prstGeom>
            <a:noFill/>
            <a:ln>
              <a:noFill/>
            </a:ln>
          </p:spPr>
          <p:txBody>
            <a:bodyPr spcFirstLastPara="1" wrap="square" lIns="12700" tIns="12700" rIns="12700" bIns="12700" anchor="ctr" anchorCtr="0">
              <a:noAutofit/>
            </a:bodyPr>
            <a:lstStyle/>
            <a:p>
              <a:pPr algn="ctr" defTabSz="1219170">
                <a:lnSpc>
                  <a:spcPct val="90000"/>
                </a:lnSpc>
                <a:buClr>
                  <a:srgbClr val="880D53"/>
                </a:buClr>
                <a:buSzPts val="1500"/>
              </a:pPr>
              <a:r>
                <a:rPr lang="en-GB" sz="2000" b="1" dirty="0">
                  <a:solidFill>
                    <a:srgbClr val="880D53"/>
                  </a:solidFill>
                  <a:latin typeface="Axiforma" panose="00000500000000000000" pitchFamily="50" charset="0"/>
                </a:rPr>
                <a:t>OTD – Originate to Distribute</a:t>
              </a:r>
              <a:endParaRPr sz="1467" dirty="0">
                <a:latin typeface="Axiforma" panose="00000500000000000000" pitchFamily="50" charset="0"/>
              </a:endParaRPr>
            </a:p>
          </p:txBody>
        </p:sp>
      </p:grpSp>
      <p:sp>
        <p:nvSpPr>
          <p:cNvPr id="25" name="Google Shape;274;p41">
            <a:extLst>
              <a:ext uri="{FF2B5EF4-FFF2-40B4-BE49-F238E27FC236}">
                <a16:creationId xmlns:a16="http://schemas.microsoft.com/office/drawing/2014/main" id="{137C03AE-FC09-4388-8C49-131B7A1EFD45}"/>
              </a:ext>
            </a:extLst>
          </p:cNvPr>
          <p:cNvSpPr txBox="1"/>
          <p:nvPr/>
        </p:nvSpPr>
        <p:spPr>
          <a:xfrm>
            <a:off x="1105791" y="5043889"/>
            <a:ext cx="3531200" cy="923200"/>
          </a:xfrm>
          <a:prstGeom prst="rect">
            <a:avLst/>
          </a:prstGeom>
          <a:noFill/>
          <a:ln>
            <a:noFill/>
          </a:ln>
        </p:spPr>
        <p:txBody>
          <a:bodyPr spcFirstLastPara="1" wrap="square" lIns="91433" tIns="45700" rIns="91433" bIns="45700" anchor="t" anchorCtr="0">
            <a:noAutofit/>
          </a:bodyPr>
          <a:lstStyle/>
          <a:p>
            <a:pPr marL="270927" indent="-270927" defTabSz="1219170">
              <a:buSzPts val="1400"/>
              <a:buFont typeface="Arial"/>
              <a:buChar char="•"/>
            </a:pPr>
            <a:r>
              <a:rPr lang="en-US" sz="1867" dirty="0">
                <a:latin typeface="Axiforma" panose="00000500000000000000" pitchFamily="50" charset="0"/>
              </a:rPr>
              <a:t>Less reliance on depositors</a:t>
            </a:r>
            <a:endParaRPr lang="en-US" sz="1467" dirty="0">
              <a:latin typeface="Axiforma" panose="00000500000000000000" pitchFamily="50" charset="0"/>
            </a:endParaRPr>
          </a:p>
          <a:p>
            <a:pPr marL="270927" indent="-270927" defTabSz="1219170">
              <a:buSzPts val="1400"/>
              <a:buFont typeface="Arial"/>
              <a:buChar char="•"/>
            </a:pPr>
            <a:r>
              <a:rPr lang="en-US" sz="1867" dirty="0">
                <a:latin typeface="Axiforma" panose="00000500000000000000" pitchFamily="50" charset="0"/>
              </a:rPr>
              <a:t>Borrowing on money market</a:t>
            </a:r>
            <a:endParaRPr lang="en-US" sz="1467" dirty="0">
              <a:latin typeface="Axiforma" panose="00000500000000000000" pitchFamily="50" charset="0"/>
            </a:endParaRPr>
          </a:p>
          <a:p>
            <a:pPr marL="270927" indent="-270927" defTabSz="1219170">
              <a:buSzPts val="1400"/>
              <a:buFont typeface="Arial"/>
              <a:buChar char="•"/>
            </a:pPr>
            <a:r>
              <a:rPr lang="en-US" sz="1867" dirty="0">
                <a:latin typeface="Axiforma" panose="00000500000000000000" pitchFamily="50" charset="0"/>
              </a:rPr>
              <a:t>Inter-bank borrowing</a:t>
            </a:r>
            <a:endParaRPr lang="en-US" sz="1467" dirty="0">
              <a:latin typeface="Axiforma" panose="00000500000000000000" pitchFamily="50" charset="0"/>
            </a:endParaRPr>
          </a:p>
        </p:txBody>
      </p:sp>
      <p:sp>
        <p:nvSpPr>
          <p:cNvPr id="26" name="Google Shape;275;p41">
            <a:extLst>
              <a:ext uri="{FF2B5EF4-FFF2-40B4-BE49-F238E27FC236}">
                <a16:creationId xmlns:a16="http://schemas.microsoft.com/office/drawing/2014/main" id="{81EA98CE-4D09-4665-8B8A-1DF3058A24FB}"/>
              </a:ext>
            </a:extLst>
          </p:cNvPr>
          <p:cNvSpPr txBox="1"/>
          <p:nvPr/>
        </p:nvSpPr>
        <p:spPr>
          <a:xfrm>
            <a:off x="4922515" y="5051653"/>
            <a:ext cx="3208000" cy="646400"/>
          </a:xfrm>
          <a:prstGeom prst="rect">
            <a:avLst/>
          </a:prstGeom>
          <a:noFill/>
          <a:ln>
            <a:noFill/>
          </a:ln>
        </p:spPr>
        <p:txBody>
          <a:bodyPr spcFirstLastPara="1" wrap="square" lIns="91433" tIns="45700" rIns="91433" bIns="45700" anchor="t" anchorCtr="0">
            <a:noAutofit/>
          </a:bodyPr>
          <a:lstStyle/>
          <a:p>
            <a:pPr marL="270927" indent="-270927" defTabSz="1219170">
              <a:buSzPts val="1400"/>
              <a:buFont typeface="Arial"/>
              <a:buChar char="•"/>
            </a:pPr>
            <a:r>
              <a:rPr lang="en-US" sz="1867" dirty="0">
                <a:latin typeface="Axiforma" panose="00000500000000000000" pitchFamily="50" charset="0"/>
              </a:rPr>
              <a:t>New derivative products</a:t>
            </a:r>
            <a:endParaRPr lang="en-US" sz="1467" dirty="0">
              <a:latin typeface="Axiforma" panose="00000500000000000000" pitchFamily="50" charset="0"/>
            </a:endParaRPr>
          </a:p>
          <a:p>
            <a:pPr marL="270927" indent="-270927" defTabSz="1219170">
              <a:buSzPts val="1400"/>
              <a:buFont typeface="Arial"/>
              <a:buChar char="•"/>
            </a:pPr>
            <a:r>
              <a:rPr lang="en-US" sz="1867" dirty="0">
                <a:latin typeface="Axiforma" panose="00000500000000000000" pitchFamily="50" charset="0"/>
              </a:rPr>
              <a:t>Proprietary trading</a:t>
            </a:r>
            <a:endParaRPr lang="en-US" sz="1467" dirty="0">
              <a:latin typeface="Axiforma" panose="00000500000000000000" pitchFamily="50" charset="0"/>
            </a:endParaRPr>
          </a:p>
        </p:txBody>
      </p:sp>
      <p:sp>
        <p:nvSpPr>
          <p:cNvPr id="27" name="Google Shape;276;p41">
            <a:extLst>
              <a:ext uri="{FF2B5EF4-FFF2-40B4-BE49-F238E27FC236}">
                <a16:creationId xmlns:a16="http://schemas.microsoft.com/office/drawing/2014/main" id="{06040B78-D8CC-4985-B57F-1860418F9511}"/>
              </a:ext>
            </a:extLst>
          </p:cNvPr>
          <p:cNvSpPr txBox="1"/>
          <p:nvPr/>
        </p:nvSpPr>
        <p:spPr>
          <a:xfrm>
            <a:off x="8416135" y="5036316"/>
            <a:ext cx="3329600" cy="1200400"/>
          </a:xfrm>
          <a:prstGeom prst="rect">
            <a:avLst/>
          </a:prstGeom>
          <a:noFill/>
          <a:ln>
            <a:noFill/>
          </a:ln>
        </p:spPr>
        <p:txBody>
          <a:bodyPr spcFirstLastPara="1" wrap="square" lIns="91433" tIns="45700" rIns="91433" bIns="45700" anchor="t" anchorCtr="0">
            <a:noAutofit/>
          </a:bodyPr>
          <a:lstStyle/>
          <a:p>
            <a:pPr marL="270927" indent="-270927" defTabSz="1219170">
              <a:buSzPts val="1400"/>
              <a:buFont typeface="Arial"/>
              <a:buChar char="•"/>
            </a:pPr>
            <a:r>
              <a:rPr lang="en-GB" sz="1867" dirty="0">
                <a:latin typeface="Axiforma" panose="00000500000000000000" pitchFamily="50" charset="0"/>
              </a:rPr>
              <a:t>Move away from issuing products to retain them</a:t>
            </a:r>
            <a:endParaRPr sz="1467" dirty="0">
              <a:latin typeface="Axiforma" panose="00000500000000000000" pitchFamily="50" charset="0"/>
            </a:endParaRPr>
          </a:p>
          <a:p>
            <a:pPr marL="270927" indent="-270927" defTabSz="1219170">
              <a:buSzPts val="1400"/>
              <a:buFont typeface="Arial"/>
              <a:buChar char="•"/>
            </a:pPr>
            <a:r>
              <a:rPr lang="en-GB" sz="1867" dirty="0">
                <a:latin typeface="Axiforma" panose="00000500000000000000" pitchFamily="50" charset="0"/>
              </a:rPr>
              <a:t>Bank avoids bearing risk of all new product issuance</a:t>
            </a:r>
            <a:endParaRPr sz="1467" dirty="0">
              <a:latin typeface="Axiforma" panose="00000500000000000000" pitchFamily="50" charset="0"/>
            </a:endParaRPr>
          </a:p>
        </p:txBody>
      </p:sp>
    </p:spTree>
    <p:extLst>
      <p:ext uri="{BB962C8B-B14F-4D97-AF65-F5344CB8AC3E}">
        <p14:creationId xmlns:p14="http://schemas.microsoft.com/office/powerpoint/2010/main" val="3324795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descr="Banks – Monetary Policy &#10;">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sz="2800" dirty="0"/>
              <a:t>2008 Financial Crisis</a:t>
            </a:r>
          </a:p>
        </p:txBody>
      </p:sp>
      <p:sp>
        <p:nvSpPr>
          <p:cNvPr id="6" name="Text Placeholder 5">
            <a:extLst>
              <a:ext uri="{FF2B5EF4-FFF2-40B4-BE49-F238E27FC236}">
                <a16:creationId xmlns:a16="http://schemas.microsoft.com/office/drawing/2014/main" id="{F60F203B-45ED-475D-8EF9-8C1B2120167E}"/>
              </a:ext>
            </a:extLst>
          </p:cNvPr>
          <p:cNvSpPr>
            <a:spLocks noGrp="1"/>
          </p:cNvSpPr>
          <p:nvPr>
            <p:ph type="body" sz="quarter" idx="20"/>
          </p:nvPr>
        </p:nvSpPr>
        <p:spPr>
          <a:xfrm>
            <a:off x="720725" y="1436002"/>
            <a:ext cx="10750550" cy="5000365"/>
          </a:xfrm>
        </p:spPr>
        <p:txBody>
          <a:bodyPr/>
          <a:lstStyle/>
          <a:p>
            <a:r>
              <a:rPr lang="en-GB" dirty="0"/>
              <a:t>Factors that led to the crisis:</a:t>
            </a:r>
          </a:p>
        </p:txBody>
      </p:sp>
      <p:sp>
        <p:nvSpPr>
          <p:cNvPr id="16" name="Text Placeholder 1" descr="Barclays borrows at 1.33% (set by Barclays) &#10;">
            <a:extLst>
              <a:ext uri="{FF2B5EF4-FFF2-40B4-BE49-F238E27FC236}">
                <a16:creationId xmlns:a16="http://schemas.microsoft.com/office/drawing/2014/main" id="{99DD001D-6CC7-4570-84CE-B3D8640AED39}"/>
              </a:ext>
            </a:extLst>
          </p:cNvPr>
          <p:cNvSpPr txBox="1">
            <a:spLocks/>
          </p:cNvSpPr>
          <p:nvPr/>
        </p:nvSpPr>
        <p:spPr>
          <a:xfrm>
            <a:off x="317976" y="4529867"/>
            <a:ext cx="2286000" cy="731520"/>
          </a:xfrm>
          <a:prstGeom prst="roundRect">
            <a:avLst/>
          </a:prstGeom>
          <a:solidFill>
            <a:srgbClr val="00B2E3"/>
          </a:solidFill>
        </p:spPr>
        <p:txBody>
          <a:bodyPr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Junk debt traded in securities</a:t>
            </a:r>
          </a:p>
        </p:txBody>
      </p:sp>
      <p:cxnSp>
        <p:nvCxnSpPr>
          <p:cNvPr id="20" name="Straight Connector 19">
            <a:extLst>
              <a:ext uri="{FF2B5EF4-FFF2-40B4-BE49-F238E27FC236}">
                <a16:creationId xmlns:a16="http://schemas.microsoft.com/office/drawing/2014/main" id="{93BB6880-C55D-4D8C-A554-FB1DDFFDB386}"/>
              </a:ext>
              <a:ext uri="{C183D7F6-B498-43B3-948B-1728B52AA6E4}">
                <adec:decorative xmlns:adec="http://schemas.microsoft.com/office/drawing/2017/decorative" val="1"/>
              </a:ext>
            </a:extLst>
          </p:cNvPr>
          <p:cNvCxnSpPr>
            <a:cxnSpLocks/>
          </p:cNvCxnSpPr>
          <p:nvPr/>
        </p:nvCxnSpPr>
        <p:spPr>
          <a:xfrm>
            <a:off x="5847219" y="1243281"/>
            <a:ext cx="0" cy="492113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Arrow: Right 3">
            <a:extLst>
              <a:ext uri="{FF2B5EF4-FFF2-40B4-BE49-F238E27FC236}">
                <a16:creationId xmlns:a16="http://schemas.microsoft.com/office/drawing/2014/main" id="{036B1F53-DFCD-4EDF-8295-1A5EBA539CC8}"/>
              </a:ext>
            </a:extLst>
          </p:cNvPr>
          <p:cNvSpPr/>
          <p:nvPr/>
        </p:nvSpPr>
        <p:spPr>
          <a:xfrm>
            <a:off x="5356166" y="3385963"/>
            <a:ext cx="1230383" cy="472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 descr="Barclays  lends at 0.93% to HSBC (Set by Barclays)&#10;">
            <a:extLst>
              <a:ext uri="{FF2B5EF4-FFF2-40B4-BE49-F238E27FC236}">
                <a16:creationId xmlns:a16="http://schemas.microsoft.com/office/drawing/2014/main" id="{EFF12C10-CBBA-46C6-860D-4AA6E50D3317}"/>
              </a:ext>
            </a:extLst>
          </p:cNvPr>
          <p:cNvSpPr txBox="1">
            <a:spLocks/>
          </p:cNvSpPr>
          <p:nvPr/>
        </p:nvSpPr>
        <p:spPr>
          <a:xfrm>
            <a:off x="2901788" y="3256554"/>
            <a:ext cx="2286000" cy="73152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Inadequate risk assessment</a:t>
            </a:r>
          </a:p>
        </p:txBody>
      </p:sp>
      <p:sp>
        <p:nvSpPr>
          <p:cNvPr id="21" name="Text Placeholder 1">
            <a:extLst>
              <a:ext uri="{FF2B5EF4-FFF2-40B4-BE49-F238E27FC236}">
                <a16:creationId xmlns:a16="http://schemas.microsoft.com/office/drawing/2014/main" id="{C7FC5423-6637-4325-8752-7661916569DF}"/>
              </a:ext>
            </a:extLst>
          </p:cNvPr>
          <p:cNvSpPr txBox="1">
            <a:spLocks/>
          </p:cNvSpPr>
          <p:nvPr/>
        </p:nvSpPr>
        <p:spPr>
          <a:xfrm>
            <a:off x="314166" y="2060028"/>
            <a:ext cx="2286000" cy="73152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4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Focus on short term profits</a:t>
            </a:r>
          </a:p>
        </p:txBody>
      </p:sp>
      <p:sp>
        <p:nvSpPr>
          <p:cNvPr id="24" name="Text Placeholder 1" descr="Barclays borrows at 1.33% (set by Barclays) &#10;">
            <a:extLst>
              <a:ext uri="{FF2B5EF4-FFF2-40B4-BE49-F238E27FC236}">
                <a16:creationId xmlns:a16="http://schemas.microsoft.com/office/drawing/2014/main" id="{5D2F1803-1A09-42D3-A48D-5F2A8D0DF46A}"/>
              </a:ext>
            </a:extLst>
          </p:cNvPr>
          <p:cNvSpPr txBox="1">
            <a:spLocks/>
          </p:cNvSpPr>
          <p:nvPr/>
        </p:nvSpPr>
        <p:spPr>
          <a:xfrm>
            <a:off x="2907309" y="4529867"/>
            <a:ext cx="2286000" cy="731520"/>
          </a:xfrm>
          <a:prstGeom prst="roundRect">
            <a:avLst/>
          </a:prstGeom>
          <a:solidFill>
            <a:srgbClr val="00B2E3"/>
          </a:solidFill>
        </p:spPr>
        <p:txBody>
          <a:bodyPr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Inadequate capital reserves</a:t>
            </a:r>
          </a:p>
        </p:txBody>
      </p:sp>
      <p:sp>
        <p:nvSpPr>
          <p:cNvPr id="25" name="Text Placeholder 1" descr="Barclays  lends at 0.93% to HSBC (Set by Barclays)&#10;">
            <a:extLst>
              <a:ext uri="{FF2B5EF4-FFF2-40B4-BE49-F238E27FC236}">
                <a16:creationId xmlns:a16="http://schemas.microsoft.com/office/drawing/2014/main" id="{BEC7841A-8998-4EB1-B3E1-00455A1CE723}"/>
              </a:ext>
            </a:extLst>
          </p:cNvPr>
          <p:cNvSpPr txBox="1">
            <a:spLocks/>
          </p:cNvSpPr>
          <p:nvPr/>
        </p:nvSpPr>
        <p:spPr>
          <a:xfrm>
            <a:off x="314166" y="3256554"/>
            <a:ext cx="2286000" cy="73152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Return for risk taking</a:t>
            </a:r>
          </a:p>
        </p:txBody>
      </p:sp>
      <p:sp>
        <p:nvSpPr>
          <p:cNvPr id="26" name="Text Placeholder 1">
            <a:extLst>
              <a:ext uri="{FF2B5EF4-FFF2-40B4-BE49-F238E27FC236}">
                <a16:creationId xmlns:a16="http://schemas.microsoft.com/office/drawing/2014/main" id="{0042CC6D-AFC4-4974-BC98-590B3AAE9F86}"/>
              </a:ext>
            </a:extLst>
          </p:cNvPr>
          <p:cNvSpPr txBox="1">
            <a:spLocks/>
          </p:cNvSpPr>
          <p:nvPr/>
        </p:nvSpPr>
        <p:spPr>
          <a:xfrm>
            <a:off x="2907309" y="2041623"/>
            <a:ext cx="2286000" cy="73152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4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Proprietary interest over clients</a:t>
            </a:r>
          </a:p>
        </p:txBody>
      </p:sp>
      <p:sp>
        <p:nvSpPr>
          <p:cNvPr id="27" name="Text Placeholder 1" descr="Barclays borrows at 1.33% (set by Barclays) &#10;">
            <a:extLst>
              <a:ext uri="{FF2B5EF4-FFF2-40B4-BE49-F238E27FC236}">
                <a16:creationId xmlns:a16="http://schemas.microsoft.com/office/drawing/2014/main" id="{A923AD50-8FA1-4AFA-981A-7E6F20482609}"/>
              </a:ext>
            </a:extLst>
          </p:cNvPr>
          <p:cNvSpPr txBox="1">
            <a:spLocks/>
          </p:cNvSpPr>
          <p:nvPr/>
        </p:nvSpPr>
        <p:spPr>
          <a:xfrm>
            <a:off x="6732921" y="4549948"/>
            <a:ext cx="2286000" cy="731520"/>
          </a:xfrm>
          <a:prstGeom prst="roundRect">
            <a:avLst/>
          </a:prstGeom>
          <a:solidFill>
            <a:srgbClr val="00B2E3"/>
          </a:solidFill>
        </p:spPr>
        <p:txBody>
          <a:bodyPr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Stress resilient capital reserves</a:t>
            </a:r>
          </a:p>
        </p:txBody>
      </p:sp>
      <p:sp>
        <p:nvSpPr>
          <p:cNvPr id="28" name="Text Placeholder 1" descr="Barclays  lends at 0.93% to HSBC (Set by Barclays)&#10;">
            <a:extLst>
              <a:ext uri="{FF2B5EF4-FFF2-40B4-BE49-F238E27FC236}">
                <a16:creationId xmlns:a16="http://schemas.microsoft.com/office/drawing/2014/main" id="{874C6904-86CF-4C9E-98C4-86847AD24300}"/>
              </a:ext>
            </a:extLst>
          </p:cNvPr>
          <p:cNvSpPr txBox="1">
            <a:spLocks/>
          </p:cNvSpPr>
          <p:nvPr/>
        </p:nvSpPr>
        <p:spPr>
          <a:xfrm>
            <a:off x="9316733" y="3276635"/>
            <a:ext cx="2286000" cy="73152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Transparent markets</a:t>
            </a:r>
          </a:p>
        </p:txBody>
      </p:sp>
      <p:sp>
        <p:nvSpPr>
          <p:cNvPr id="29" name="Text Placeholder 1">
            <a:extLst>
              <a:ext uri="{FF2B5EF4-FFF2-40B4-BE49-F238E27FC236}">
                <a16:creationId xmlns:a16="http://schemas.microsoft.com/office/drawing/2014/main" id="{83E2613E-EB10-46B0-9C2A-8056C8983299}"/>
              </a:ext>
            </a:extLst>
          </p:cNvPr>
          <p:cNvSpPr txBox="1">
            <a:spLocks/>
          </p:cNvSpPr>
          <p:nvPr/>
        </p:nvSpPr>
        <p:spPr>
          <a:xfrm>
            <a:off x="6729111" y="2080109"/>
            <a:ext cx="2286000" cy="73152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4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New regulatory bodies</a:t>
            </a:r>
          </a:p>
        </p:txBody>
      </p:sp>
      <p:sp>
        <p:nvSpPr>
          <p:cNvPr id="31" name="Text Placeholder 1" descr="Barclays borrows at 1.33% (set by Barclays) &#10;">
            <a:extLst>
              <a:ext uri="{FF2B5EF4-FFF2-40B4-BE49-F238E27FC236}">
                <a16:creationId xmlns:a16="http://schemas.microsoft.com/office/drawing/2014/main" id="{28A9E356-0163-46C8-8026-B7193D85CFEA}"/>
              </a:ext>
            </a:extLst>
          </p:cNvPr>
          <p:cNvSpPr txBox="1">
            <a:spLocks/>
          </p:cNvSpPr>
          <p:nvPr/>
        </p:nvSpPr>
        <p:spPr>
          <a:xfrm>
            <a:off x="9322254" y="4549948"/>
            <a:ext cx="2286000" cy="731520"/>
          </a:xfrm>
          <a:prstGeom prst="roundRect">
            <a:avLst/>
          </a:prstGeom>
          <a:solidFill>
            <a:srgbClr val="00B2E3"/>
          </a:solidFill>
        </p:spPr>
        <p:txBody>
          <a:bodyPr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Ethics and culture</a:t>
            </a:r>
          </a:p>
        </p:txBody>
      </p:sp>
      <p:sp>
        <p:nvSpPr>
          <p:cNvPr id="32" name="Text Placeholder 1" descr="Barclays  lends at 0.93% to HSBC (Set by Barclays)&#10;">
            <a:extLst>
              <a:ext uri="{FF2B5EF4-FFF2-40B4-BE49-F238E27FC236}">
                <a16:creationId xmlns:a16="http://schemas.microsoft.com/office/drawing/2014/main" id="{AC22E86B-DBA9-4C8A-A66A-F64C2B85EF7C}"/>
              </a:ext>
            </a:extLst>
          </p:cNvPr>
          <p:cNvSpPr txBox="1">
            <a:spLocks/>
          </p:cNvSpPr>
          <p:nvPr/>
        </p:nvSpPr>
        <p:spPr>
          <a:xfrm>
            <a:off x="6729111" y="3276635"/>
            <a:ext cx="2286000" cy="73152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Effect risk assessments</a:t>
            </a:r>
          </a:p>
        </p:txBody>
      </p:sp>
      <p:sp>
        <p:nvSpPr>
          <p:cNvPr id="33" name="Text Placeholder 1">
            <a:extLst>
              <a:ext uri="{FF2B5EF4-FFF2-40B4-BE49-F238E27FC236}">
                <a16:creationId xmlns:a16="http://schemas.microsoft.com/office/drawing/2014/main" id="{5BF0E56F-871C-4C3E-9510-FD7F025A93CF}"/>
              </a:ext>
            </a:extLst>
          </p:cNvPr>
          <p:cNvSpPr txBox="1">
            <a:spLocks/>
          </p:cNvSpPr>
          <p:nvPr/>
        </p:nvSpPr>
        <p:spPr>
          <a:xfrm>
            <a:off x="9322254" y="2061704"/>
            <a:ext cx="2286000" cy="73152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4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rPr>
              <a:t>Ring fencing</a:t>
            </a:r>
          </a:p>
        </p:txBody>
      </p:sp>
    </p:spTree>
    <p:extLst>
      <p:ext uri="{BB962C8B-B14F-4D97-AF65-F5344CB8AC3E}">
        <p14:creationId xmlns:p14="http://schemas.microsoft.com/office/powerpoint/2010/main" val="53293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descr="Retail Banking&#10;">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dirty="0"/>
              <a:t>Retail Banking</a:t>
            </a:r>
          </a:p>
        </p:txBody>
      </p:sp>
      <p:sp>
        <p:nvSpPr>
          <p:cNvPr id="6" name="Text Placeholder 5" descr="Banking for individual consumers, they cover the following product types.  Also known as chartered banks in Canada.   &#10;">
            <a:extLst>
              <a:ext uri="{FF2B5EF4-FFF2-40B4-BE49-F238E27FC236}">
                <a16:creationId xmlns:a16="http://schemas.microsoft.com/office/drawing/2014/main" id="{F60F203B-45ED-475D-8EF9-8C1B2120167E}"/>
              </a:ext>
            </a:extLst>
          </p:cNvPr>
          <p:cNvSpPr>
            <a:spLocks noGrp="1"/>
          </p:cNvSpPr>
          <p:nvPr>
            <p:ph type="body" sz="quarter" idx="20"/>
          </p:nvPr>
        </p:nvSpPr>
        <p:spPr>
          <a:xfrm>
            <a:off x="720725" y="1436002"/>
            <a:ext cx="10750550" cy="5000365"/>
          </a:xfrm>
        </p:spPr>
        <p:txBody>
          <a:bodyPr/>
          <a:lstStyle/>
          <a:p>
            <a:r>
              <a:rPr lang="en-GB" dirty="0"/>
              <a:t>Banking for individual consumers, they cover the following product types.  Also known as chartered banks in Canada.   </a:t>
            </a:r>
          </a:p>
        </p:txBody>
      </p:sp>
      <p:sp>
        <p:nvSpPr>
          <p:cNvPr id="10" name="Current Accounts" descr="Current Accounts&#10;">
            <a:extLst>
              <a:ext uri="{FF2B5EF4-FFF2-40B4-BE49-F238E27FC236}">
                <a16:creationId xmlns:a16="http://schemas.microsoft.com/office/drawing/2014/main" id="{76062820-046D-47AE-B622-DA97FABB6044}"/>
              </a:ext>
            </a:extLst>
          </p:cNvPr>
          <p:cNvSpPr txBox="1">
            <a:spLocks/>
          </p:cNvSpPr>
          <p:nvPr/>
        </p:nvSpPr>
        <p:spPr>
          <a:xfrm>
            <a:off x="1273644" y="2498412"/>
            <a:ext cx="2377440" cy="45720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Current Accounts</a:t>
            </a:r>
          </a:p>
        </p:txBody>
      </p:sp>
      <p:sp>
        <p:nvSpPr>
          <p:cNvPr id="12" name="Mortgages" descr="Mortgages&#10;">
            <a:extLst>
              <a:ext uri="{FF2B5EF4-FFF2-40B4-BE49-F238E27FC236}">
                <a16:creationId xmlns:a16="http://schemas.microsoft.com/office/drawing/2014/main" id="{FFCB8BD5-2FEA-4792-A48E-BE14DFFC2792}"/>
              </a:ext>
            </a:extLst>
          </p:cNvPr>
          <p:cNvSpPr txBox="1">
            <a:spLocks/>
          </p:cNvSpPr>
          <p:nvPr/>
        </p:nvSpPr>
        <p:spPr>
          <a:xfrm>
            <a:off x="4983398" y="2498412"/>
            <a:ext cx="2377440" cy="4572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Mortgages</a:t>
            </a:r>
          </a:p>
        </p:txBody>
      </p:sp>
      <p:sp>
        <p:nvSpPr>
          <p:cNvPr id="11" name="Debit Cards" descr="Debit Cards&#10;">
            <a:extLst>
              <a:ext uri="{FF2B5EF4-FFF2-40B4-BE49-F238E27FC236}">
                <a16:creationId xmlns:a16="http://schemas.microsoft.com/office/drawing/2014/main" id="{7692640B-96AF-4477-8BD7-88078684913A}"/>
              </a:ext>
            </a:extLst>
          </p:cNvPr>
          <p:cNvSpPr txBox="1">
            <a:spLocks/>
          </p:cNvSpPr>
          <p:nvPr/>
        </p:nvSpPr>
        <p:spPr>
          <a:xfrm>
            <a:off x="8693151" y="2498412"/>
            <a:ext cx="2377440" cy="457200"/>
          </a:xfrm>
          <a:prstGeom prst="roundRect">
            <a:avLst/>
          </a:prstGeom>
          <a:solidFill>
            <a:srgbClr val="00B2E3"/>
          </a:solidFill>
        </p:spPr>
        <p:txBody>
          <a:bodyPr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Debit Cards</a:t>
            </a:r>
          </a:p>
        </p:txBody>
      </p:sp>
      <p:sp>
        <p:nvSpPr>
          <p:cNvPr id="13" name="Savings Accounts" descr="Savings Accounts&#10;">
            <a:extLst>
              <a:ext uri="{FF2B5EF4-FFF2-40B4-BE49-F238E27FC236}">
                <a16:creationId xmlns:a16="http://schemas.microsoft.com/office/drawing/2014/main" id="{EE55F344-F509-462C-8AAC-DA44DA5AD6A8}"/>
              </a:ext>
            </a:extLst>
          </p:cNvPr>
          <p:cNvSpPr txBox="1">
            <a:spLocks/>
          </p:cNvSpPr>
          <p:nvPr/>
        </p:nvSpPr>
        <p:spPr>
          <a:xfrm>
            <a:off x="1273644" y="3378635"/>
            <a:ext cx="2377440" cy="457200"/>
          </a:xfrm>
          <a:prstGeom prst="roundRect">
            <a:avLst/>
          </a:prstGeom>
          <a:solidFill>
            <a:srgbClr val="00B2E3"/>
          </a:solidFill>
        </p:spPr>
        <p:txBody>
          <a:bodyPr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Savings Accounts</a:t>
            </a:r>
          </a:p>
        </p:txBody>
      </p:sp>
      <p:sp>
        <p:nvSpPr>
          <p:cNvPr id="15" name="Personal Loans" descr="Personal Loans&#10;">
            <a:extLst>
              <a:ext uri="{FF2B5EF4-FFF2-40B4-BE49-F238E27FC236}">
                <a16:creationId xmlns:a16="http://schemas.microsoft.com/office/drawing/2014/main" id="{B95A6D2F-2CAB-456A-B4B5-E6A0FC8A8DEF}"/>
              </a:ext>
            </a:extLst>
          </p:cNvPr>
          <p:cNvSpPr txBox="1">
            <a:spLocks/>
          </p:cNvSpPr>
          <p:nvPr/>
        </p:nvSpPr>
        <p:spPr>
          <a:xfrm>
            <a:off x="4983398" y="3377357"/>
            <a:ext cx="2377440" cy="4572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Personal Loans</a:t>
            </a:r>
          </a:p>
        </p:txBody>
      </p:sp>
      <p:sp>
        <p:nvSpPr>
          <p:cNvPr id="14" name="Checks" descr="Checks&#10;">
            <a:extLst>
              <a:ext uri="{FF2B5EF4-FFF2-40B4-BE49-F238E27FC236}">
                <a16:creationId xmlns:a16="http://schemas.microsoft.com/office/drawing/2014/main" id="{9D35F413-0279-4A00-9E4E-AC111C6FABDD}"/>
              </a:ext>
            </a:extLst>
          </p:cNvPr>
          <p:cNvSpPr txBox="1">
            <a:spLocks/>
          </p:cNvSpPr>
          <p:nvPr/>
        </p:nvSpPr>
        <p:spPr>
          <a:xfrm>
            <a:off x="8693151" y="3377355"/>
            <a:ext cx="2377440" cy="45720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Checks</a:t>
            </a:r>
          </a:p>
        </p:txBody>
      </p:sp>
      <p:sp>
        <p:nvSpPr>
          <p:cNvPr id="16" name="Overdrafts" descr="Overdrafts&#10;">
            <a:extLst>
              <a:ext uri="{FF2B5EF4-FFF2-40B4-BE49-F238E27FC236}">
                <a16:creationId xmlns:a16="http://schemas.microsoft.com/office/drawing/2014/main" id="{2593D930-828D-4204-A3D4-823AD921C802}"/>
              </a:ext>
            </a:extLst>
          </p:cNvPr>
          <p:cNvSpPr txBox="1">
            <a:spLocks/>
          </p:cNvSpPr>
          <p:nvPr/>
        </p:nvSpPr>
        <p:spPr>
          <a:xfrm>
            <a:off x="1273644" y="4257803"/>
            <a:ext cx="2377440" cy="45720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Overdrafts</a:t>
            </a:r>
          </a:p>
        </p:txBody>
      </p:sp>
      <p:sp>
        <p:nvSpPr>
          <p:cNvPr id="18" name="Payments" descr="Payments&#10;">
            <a:extLst>
              <a:ext uri="{FF2B5EF4-FFF2-40B4-BE49-F238E27FC236}">
                <a16:creationId xmlns:a16="http://schemas.microsoft.com/office/drawing/2014/main" id="{63778FC3-590F-4D15-AC57-F6252191B8A9}"/>
              </a:ext>
            </a:extLst>
          </p:cNvPr>
          <p:cNvSpPr txBox="1">
            <a:spLocks/>
          </p:cNvSpPr>
          <p:nvPr/>
        </p:nvSpPr>
        <p:spPr>
          <a:xfrm>
            <a:off x="4983398" y="4257803"/>
            <a:ext cx="2377440" cy="4572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Payments</a:t>
            </a:r>
          </a:p>
        </p:txBody>
      </p:sp>
      <p:sp>
        <p:nvSpPr>
          <p:cNvPr id="17" name="Money Transfers" descr="Money Transfers&#10;">
            <a:extLst>
              <a:ext uri="{FF2B5EF4-FFF2-40B4-BE49-F238E27FC236}">
                <a16:creationId xmlns:a16="http://schemas.microsoft.com/office/drawing/2014/main" id="{B522348A-0F38-40E9-9509-43093B351A57}"/>
              </a:ext>
            </a:extLst>
          </p:cNvPr>
          <p:cNvSpPr txBox="1">
            <a:spLocks/>
          </p:cNvSpPr>
          <p:nvPr/>
        </p:nvSpPr>
        <p:spPr>
          <a:xfrm>
            <a:off x="8693151" y="4253028"/>
            <a:ext cx="2377440" cy="457200"/>
          </a:xfrm>
          <a:prstGeom prst="roundRect">
            <a:avLst/>
          </a:prstGeom>
          <a:solidFill>
            <a:srgbClr val="00B2E3"/>
          </a:solidFill>
        </p:spPr>
        <p:txBody>
          <a:bodyPr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Money Transfers</a:t>
            </a:r>
          </a:p>
        </p:txBody>
      </p:sp>
      <p:sp>
        <p:nvSpPr>
          <p:cNvPr id="24" name="Telephone Banking" descr="Telephone Banking&#10;">
            <a:extLst>
              <a:ext uri="{FF2B5EF4-FFF2-40B4-BE49-F238E27FC236}">
                <a16:creationId xmlns:a16="http://schemas.microsoft.com/office/drawing/2014/main" id="{46845C81-8DB5-4AB4-AB7A-3969DD1848D3}"/>
              </a:ext>
            </a:extLst>
          </p:cNvPr>
          <p:cNvSpPr txBox="1">
            <a:spLocks/>
          </p:cNvSpPr>
          <p:nvPr/>
        </p:nvSpPr>
        <p:spPr>
          <a:xfrm>
            <a:off x="1273644" y="5136971"/>
            <a:ext cx="2377440" cy="457200"/>
          </a:xfrm>
          <a:prstGeom prst="roundRect">
            <a:avLst/>
          </a:prstGeom>
          <a:solidFill>
            <a:srgbClr val="00B2E3"/>
          </a:solidFill>
        </p:spPr>
        <p:txBody>
          <a:bodyPr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600" b="1" i="0" u="none" strike="noStrike" kern="1200" cap="none" spc="0" normalizeH="0" baseline="0" noProof="0" dirty="0">
                <a:ln>
                  <a:noFill/>
                </a:ln>
                <a:solidFill>
                  <a:srgbClr val="FFFFFF"/>
                </a:solidFill>
                <a:effectLst/>
                <a:uLnTx/>
                <a:uFillTx/>
                <a:latin typeface="Axiforma SemiBold" pitchFamily="2" charset="77"/>
                <a:ea typeface="+mn-ea"/>
                <a:cs typeface="+mn-cs"/>
              </a:rPr>
              <a:t>Telephone Banking</a:t>
            </a:r>
          </a:p>
        </p:txBody>
      </p:sp>
      <p:sp>
        <p:nvSpPr>
          <p:cNvPr id="25" name="Branches" descr="Branches&#10;">
            <a:extLst>
              <a:ext uri="{FF2B5EF4-FFF2-40B4-BE49-F238E27FC236}">
                <a16:creationId xmlns:a16="http://schemas.microsoft.com/office/drawing/2014/main" id="{008E0A35-A9F6-4219-AA2E-173BCC4C6525}"/>
              </a:ext>
            </a:extLst>
          </p:cNvPr>
          <p:cNvSpPr txBox="1">
            <a:spLocks/>
          </p:cNvSpPr>
          <p:nvPr/>
        </p:nvSpPr>
        <p:spPr>
          <a:xfrm>
            <a:off x="4983398" y="5136971"/>
            <a:ext cx="2377440" cy="457200"/>
          </a:xfrm>
          <a:prstGeom prst="roundRect">
            <a:avLst/>
          </a:prstGeom>
          <a:solidFill>
            <a:srgbClr val="001261"/>
          </a:solidFill>
        </p:spPr>
        <p:txBody>
          <a:bodyPr wrap="square"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Branches</a:t>
            </a:r>
          </a:p>
        </p:txBody>
      </p:sp>
      <p:sp>
        <p:nvSpPr>
          <p:cNvPr id="23" name="Online Banking" descr="Online Banking&#10;">
            <a:extLst>
              <a:ext uri="{FF2B5EF4-FFF2-40B4-BE49-F238E27FC236}">
                <a16:creationId xmlns:a16="http://schemas.microsoft.com/office/drawing/2014/main" id="{35B37779-7078-4A2F-98AB-72268F7CFA01}"/>
              </a:ext>
            </a:extLst>
          </p:cNvPr>
          <p:cNvSpPr txBox="1">
            <a:spLocks/>
          </p:cNvSpPr>
          <p:nvPr/>
        </p:nvSpPr>
        <p:spPr>
          <a:xfrm>
            <a:off x="8693151" y="5128701"/>
            <a:ext cx="2377440" cy="45720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Online Banking</a:t>
            </a:r>
          </a:p>
        </p:txBody>
      </p:sp>
    </p:spTree>
    <p:extLst>
      <p:ext uri="{BB962C8B-B14F-4D97-AF65-F5344CB8AC3E}">
        <p14:creationId xmlns:p14="http://schemas.microsoft.com/office/powerpoint/2010/main" val="2057294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descr="Banks – Monetary Policy &#10;">
            <a:extLst>
              <a:ext uri="{FF2B5EF4-FFF2-40B4-BE49-F238E27FC236}">
                <a16:creationId xmlns:a16="http://schemas.microsoft.com/office/drawing/2014/main" id="{1CB21280-11D9-4FB6-A95B-1FDD47E6590B}"/>
              </a:ext>
            </a:extLst>
          </p:cNvPr>
          <p:cNvSpPr>
            <a:spLocks noGrp="1"/>
          </p:cNvSpPr>
          <p:nvPr>
            <p:ph type="body" sz="quarter" idx="18"/>
          </p:nvPr>
        </p:nvSpPr>
        <p:spPr/>
        <p:txBody>
          <a:bodyPr/>
          <a:lstStyle/>
          <a:p>
            <a:r>
              <a:rPr lang="en-GB" sz="2800" dirty="0"/>
              <a:t>Banks – Monetary Policy </a:t>
            </a:r>
          </a:p>
        </p:txBody>
      </p:sp>
      <p:sp>
        <p:nvSpPr>
          <p:cNvPr id="6" name="Text Placeholder 5">
            <a:extLst>
              <a:ext uri="{FF2B5EF4-FFF2-40B4-BE49-F238E27FC236}">
                <a16:creationId xmlns:a16="http://schemas.microsoft.com/office/drawing/2014/main" id="{F60F203B-45ED-475D-8EF9-8C1B2120167E}"/>
              </a:ext>
            </a:extLst>
          </p:cNvPr>
          <p:cNvSpPr>
            <a:spLocks noGrp="1"/>
          </p:cNvSpPr>
          <p:nvPr>
            <p:ph type="body" sz="quarter" idx="20"/>
          </p:nvPr>
        </p:nvSpPr>
        <p:spPr>
          <a:xfrm>
            <a:off x="720725" y="1436002"/>
            <a:ext cx="10750550" cy="5000365"/>
          </a:xfrm>
        </p:spPr>
        <p:txBody>
          <a:bodyPr/>
          <a:lstStyle/>
          <a:p>
            <a:r>
              <a:rPr lang="en-GB" dirty="0"/>
              <a:t>Retail banks can set their own rates for lending and borrowing money to their clients.  The rate to lend between banks is usually set by the central bank. </a:t>
            </a:r>
          </a:p>
          <a:p>
            <a:endParaRPr lang="en-GB" dirty="0"/>
          </a:p>
          <a:p>
            <a:r>
              <a:rPr lang="en-GB" b="1" dirty="0"/>
              <a:t>LIBOR: </a:t>
            </a:r>
            <a:r>
              <a:rPr lang="en-GB" dirty="0"/>
              <a:t>Benchmark interest rate at which major global banks lend to one another in the international interbank market for short-term loans.  (Rate is calculated and published each day by the Intercontinental Exchange – ICE).   </a:t>
            </a:r>
            <a:endParaRPr lang="en-GB" b="1" dirty="0"/>
          </a:p>
          <a:p>
            <a:pPr marL="285750" indent="-285750">
              <a:buFont typeface="Arial" panose="020B0604020202020204" pitchFamily="34" charset="0"/>
              <a:buChar char="•"/>
            </a:pPr>
            <a:endParaRPr lang="en-GB" dirty="0"/>
          </a:p>
        </p:txBody>
      </p:sp>
      <p:sp>
        <p:nvSpPr>
          <p:cNvPr id="16" name="Text Placeholder 1" descr="Barclays borrows at 1.33% (set by Barclays) &#10;">
            <a:extLst>
              <a:ext uri="{FF2B5EF4-FFF2-40B4-BE49-F238E27FC236}">
                <a16:creationId xmlns:a16="http://schemas.microsoft.com/office/drawing/2014/main" id="{99DD001D-6CC7-4570-84CE-B3D8640AED39}"/>
              </a:ext>
            </a:extLst>
          </p:cNvPr>
          <p:cNvSpPr txBox="1">
            <a:spLocks/>
          </p:cNvSpPr>
          <p:nvPr/>
        </p:nvSpPr>
        <p:spPr>
          <a:xfrm>
            <a:off x="1895815" y="3741663"/>
            <a:ext cx="2743200" cy="1005840"/>
          </a:xfrm>
          <a:prstGeom prst="roundRect">
            <a:avLst/>
          </a:prstGeom>
          <a:solidFill>
            <a:srgbClr val="00B2E3"/>
          </a:solidFill>
        </p:spPr>
        <p:txBody>
          <a:bodyPr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lang="en-GB" sz="1800" dirty="0">
                <a:solidFill>
                  <a:srgbClr val="FFFFFF"/>
                </a:solidFill>
                <a:latin typeface="Axiforma SemiBold" pitchFamily="2" charset="77"/>
              </a:rPr>
              <a:t>Barclays borrows at 1.33% (set by Barclays) </a:t>
            </a:r>
            <a:endPar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sym typeface="Arial"/>
            </a:endParaRPr>
          </a:p>
        </p:txBody>
      </p:sp>
      <p:pic>
        <p:nvPicPr>
          <p:cNvPr id="14" name="Google Shape;693;p117" descr="Human shape">
            <a:extLst>
              <a:ext uri="{FF2B5EF4-FFF2-40B4-BE49-F238E27FC236}">
                <a16:creationId xmlns:a16="http://schemas.microsoft.com/office/drawing/2014/main" id="{3F2010BF-6A8D-40A1-ABD7-A89F85198620}"/>
              </a:ext>
            </a:extLst>
          </p:cNvPr>
          <p:cNvPicPr preferRelativeResize="0"/>
          <p:nvPr/>
        </p:nvPicPr>
        <p:blipFill rotWithShape="1">
          <a:blip r:embed="rId3">
            <a:alphaModFix/>
          </a:blip>
          <a:srcRect/>
          <a:stretch/>
        </p:blipFill>
        <p:spPr>
          <a:xfrm>
            <a:off x="256699" y="3762210"/>
            <a:ext cx="783132" cy="783132"/>
          </a:xfrm>
          <a:prstGeom prst="rect">
            <a:avLst/>
          </a:prstGeom>
          <a:noFill/>
          <a:ln>
            <a:noFill/>
          </a:ln>
        </p:spPr>
      </p:pic>
      <p:cxnSp>
        <p:nvCxnSpPr>
          <p:cNvPr id="15" name="Google Shape;694;p117">
            <a:extLst>
              <a:ext uri="{FF2B5EF4-FFF2-40B4-BE49-F238E27FC236}">
                <a16:creationId xmlns:a16="http://schemas.microsoft.com/office/drawing/2014/main" id="{24A1DCF4-FA30-4EEA-87D1-1AF656FBB0DF}"/>
              </a:ext>
              <a:ext uri="{C183D7F6-B498-43B3-948B-1728B52AA6E4}">
                <adec:decorative xmlns:adec="http://schemas.microsoft.com/office/drawing/2017/decorative" val="1"/>
              </a:ext>
            </a:extLst>
          </p:cNvPr>
          <p:cNvCxnSpPr>
            <a:cxnSpLocks/>
          </p:cNvCxnSpPr>
          <p:nvPr/>
        </p:nvCxnSpPr>
        <p:spPr>
          <a:xfrm flipH="1">
            <a:off x="1039831" y="4243983"/>
            <a:ext cx="855900" cy="600"/>
          </a:xfrm>
          <a:prstGeom prst="straightConnector1">
            <a:avLst/>
          </a:prstGeom>
          <a:noFill/>
          <a:ln w="38100" cap="flat" cmpd="sng">
            <a:solidFill>
              <a:schemeClr val="dk1"/>
            </a:solidFill>
            <a:prstDash val="solid"/>
            <a:miter lim="800000"/>
            <a:headEnd type="triangle" w="med" len="med"/>
            <a:tailEnd type="none" w="sm" len="sm"/>
          </a:ln>
        </p:spPr>
      </p:cxnSp>
      <p:pic>
        <p:nvPicPr>
          <p:cNvPr id="12" name="Google Shape;683;p117" descr="Human shape">
            <a:extLst>
              <a:ext uri="{FF2B5EF4-FFF2-40B4-BE49-F238E27FC236}">
                <a16:creationId xmlns:a16="http://schemas.microsoft.com/office/drawing/2014/main" id="{0C1C8261-E846-48C3-9779-9A338864C695}"/>
              </a:ext>
            </a:extLst>
          </p:cNvPr>
          <p:cNvPicPr preferRelativeResize="0"/>
          <p:nvPr/>
        </p:nvPicPr>
        <p:blipFill rotWithShape="1">
          <a:blip r:embed="rId3">
            <a:alphaModFix/>
          </a:blip>
          <a:srcRect/>
          <a:stretch/>
        </p:blipFill>
        <p:spPr>
          <a:xfrm>
            <a:off x="256699" y="4939122"/>
            <a:ext cx="783132" cy="783132"/>
          </a:xfrm>
          <a:prstGeom prst="rect">
            <a:avLst/>
          </a:prstGeom>
          <a:noFill/>
          <a:ln>
            <a:noFill/>
          </a:ln>
        </p:spPr>
      </p:pic>
      <p:cxnSp>
        <p:nvCxnSpPr>
          <p:cNvPr id="13" name="Google Shape;688;p117">
            <a:extLst>
              <a:ext uri="{FF2B5EF4-FFF2-40B4-BE49-F238E27FC236}">
                <a16:creationId xmlns:a16="http://schemas.microsoft.com/office/drawing/2014/main" id="{55F8B894-CD28-418D-B531-331C8A230000}"/>
              </a:ext>
            </a:extLst>
          </p:cNvPr>
          <p:cNvCxnSpPr>
            <a:cxnSpLocks/>
          </p:cNvCxnSpPr>
          <p:nvPr/>
        </p:nvCxnSpPr>
        <p:spPr>
          <a:xfrm rot="10800000">
            <a:off x="1039831" y="5422128"/>
            <a:ext cx="855900" cy="0"/>
          </a:xfrm>
          <a:prstGeom prst="straightConnector1">
            <a:avLst/>
          </a:prstGeom>
          <a:noFill/>
          <a:ln w="38100" cap="flat" cmpd="sng">
            <a:solidFill>
              <a:schemeClr val="dk1"/>
            </a:solidFill>
            <a:prstDash val="solid"/>
            <a:miter lim="800000"/>
            <a:headEnd type="none" w="sm" len="sm"/>
            <a:tailEnd type="triangle" w="med" len="med"/>
          </a:ln>
        </p:spPr>
      </p:cxnSp>
      <p:sp>
        <p:nvSpPr>
          <p:cNvPr id="30" name="Text Placeholder 1" descr="Barclays lends at 5.5% (set by Barclays) &#10;">
            <a:extLst>
              <a:ext uri="{FF2B5EF4-FFF2-40B4-BE49-F238E27FC236}">
                <a16:creationId xmlns:a16="http://schemas.microsoft.com/office/drawing/2014/main" id="{3E52E6AA-AB97-49BF-9599-298821BE04AE}"/>
              </a:ext>
            </a:extLst>
          </p:cNvPr>
          <p:cNvSpPr txBox="1">
            <a:spLocks/>
          </p:cNvSpPr>
          <p:nvPr/>
        </p:nvSpPr>
        <p:spPr>
          <a:xfrm>
            <a:off x="1895815" y="4919208"/>
            <a:ext cx="2743200" cy="1005840"/>
          </a:xfrm>
          <a:prstGeom prst="roundRect">
            <a:avLst/>
          </a:prstGeom>
          <a:solidFill>
            <a:srgbClr val="00B2E3"/>
          </a:solidFill>
        </p:spPr>
        <p:txBody>
          <a:bodyPr lIns="144000" tIns="144000" rIns="144000" bIns="180000" anchor="ctr">
            <a:noAutofit/>
          </a:bodyPr>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2800" b="1" i="0" kern="1200">
                <a:solidFill>
                  <a:srgbClr val="00BDD5"/>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0" algn="ctr">
              <a:lnSpc>
                <a:spcPct val="130000"/>
              </a:lnSpc>
              <a:spcAft>
                <a:spcPts val="0"/>
              </a:spcAft>
              <a:buClr>
                <a:srgbClr val="00B2E3"/>
              </a:buClr>
              <a:defRPr/>
            </a:pPr>
            <a:r>
              <a:rPr lang="en-GB" sz="1800" dirty="0">
                <a:solidFill>
                  <a:srgbClr val="FFFFFF"/>
                </a:solidFill>
                <a:latin typeface="Axiforma SemiBold" pitchFamily="2" charset="77"/>
              </a:rPr>
              <a:t>Barclays lends at 5.5% (set by Barclays) </a:t>
            </a:r>
          </a:p>
        </p:txBody>
      </p:sp>
      <p:sp>
        <p:nvSpPr>
          <p:cNvPr id="18" name="Text Placeholder 1" descr="Barclays  lends at 0.93% to HSBC (Set by Barclays)&#10;">
            <a:extLst>
              <a:ext uri="{FF2B5EF4-FFF2-40B4-BE49-F238E27FC236}">
                <a16:creationId xmlns:a16="http://schemas.microsoft.com/office/drawing/2014/main" id="{42306B75-06C9-4F6D-BAA7-6B889492B478}"/>
              </a:ext>
            </a:extLst>
          </p:cNvPr>
          <p:cNvSpPr txBox="1">
            <a:spLocks/>
          </p:cNvSpPr>
          <p:nvPr/>
        </p:nvSpPr>
        <p:spPr>
          <a:xfrm>
            <a:off x="5494915" y="3988074"/>
            <a:ext cx="2011680" cy="201168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Barclays  lends at 0.93% to HSBC (Set by Barclays)</a:t>
            </a:r>
          </a:p>
        </p:txBody>
      </p:sp>
      <p:cxnSp>
        <p:nvCxnSpPr>
          <p:cNvPr id="5" name="Straight Arrow Connector 4">
            <a:extLst>
              <a:ext uri="{FF2B5EF4-FFF2-40B4-BE49-F238E27FC236}">
                <a16:creationId xmlns:a16="http://schemas.microsoft.com/office/drawing/2014/main" id="{0BCE7E8B-22F3-4A72-B6EE-1428457C099F}"/>
              </a:ext>
            </a:extLst>
          </p:cNvPr>
          <p:cNvCxnSpPr>
            <a:stCxn id="18" idx="3"/>
            <a:endCxn id="19" idx="1"/>
          </p:cNvCxnSpPr>
          <p:nvPr/>
        </p:nvCxnSpPr>
        <p:spPr>
          <a:xfrm>
            <a:off x="7506595" y="4993914"/>
            <a:ext cx="2081429"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 Placeholder 2" descr="LIBOR is an average – in this case 0.92%&#10;">
            <a:extLst>
              <a:ext uri="{FF2B5EF4-FFF2-40B4-BE49-F238E27FC236}">
                <a16:creationId xmlns:a16="http://schemas.microsoft.com/office/drawing/2014/main" id="{07D3A530-AB16-4EFD-9912-8C8B805FBDC6}"/>
              </a:ext>
            </a:extLst>
          </p:cNvPr>
          <p:cNvSpPr txBox="1">
            <a:spLocks/>
          </p:cNvSpPr>
          <p:nvPr/>
        </p:nvSpPr>
        <p:spPr>
          <a:xfrm>
            <a:off x="7800211" y="5027771"/>
            <a:ext cx="1494196" cy="1428793"/>
          </a:xfrm>
          <a:prstGeom prst="rect">
            <a:avLst/>
          </a:prstGeom>
        </p:spPr>
        <p:txBody>
          <a:bodyPr lIns="0" tIns="0" rIns="0" bIns="0"/>
          <a:lstStyle>
            <a:lvl1pPr marL="0" indent="0" algn="l" defTabSz="457200" rtl="0" eaLnBrk="1" latinLnBrk="0" hangingPunct="1">
              <a:lnSpc>
                <a:spcPct val="100000"/>
              </a:lnSpc>
              <a:spcBef>
                <a:spcPts val="0"/>
              </a:spcBef>
              <a:spcAft>
                <a:spcPts val="1089"/>
              </a:spcAft>
              <a:buClr>
                <a:schemeClr val="accent1"/>
              </a:buClr>
              <a:buSzPct val="80000"/>
              <a:buFont typeface="Arial" panose="020B0604020202020204" pitchFamily="34" charset="0"/>
              <a:buNone/>
              <a:defRPr sz="1800" b="0" i="0" kern="1200">
                <a:solidFill>
                  <a:srgbClr val="02145E"/>
                </a:solidFill>
                <a:latin typeface="Axiforma" pitchFamily="2" charset="77"/>
                <a:ea typeface="+mn-ea"/>
                <a:cs typeface="+mn-cs"/>
              </a:defRPr>
            </a:lvl1pPr>
            <a:lvl2pPr marL="0" indent="0" algn="l" defTabSz="457200"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1089"/>
              </a:spcAft>
              <a:buClr>
                <a:srgbClr val="00B2E3"/>
              </a:buClr>
              <a:buSzPct val="80000"/>
              <a:buFont typeface="Arial" panose="020B0604020202020204" pitchFamily="34" charset="0"/>
              <a:buNone/>
              <a:tabLst/>
              <a:defRPr/>
            </a:pPr>
            <a:r>
              <a:rPr kumimoji="0" lang="en-GB" sz="1800" b="0" i="0" u="none" strike="noStrike" kern="1200" cap="none" spc="0" normalizeH="0" baseline="0" noProof="0" dirty="0">
                <a:ln>
                  <a:noFill/>
                </a:ln>
                <a:solidFill>
                  <a:srgbClr val="02145E"/>
                </a:solidFill>
                <a:effectLst/>
                <a:uLnTx/>
                <a:uFillTx/>
                <a:latin typeface="Axiforma" pitchFamily="2" charset="77"/>
                <a:ea typeface="+mn-ea"/>
                <a:cs typeface="+mn-cs"/>
                <a:sym typeface="Arial"/>
              </a:rPr>
              <a:t>LIBOR is an average – in this case 0.92%</a:t>
            </a:r>
          </a:p>
        </p:txBody>
      </p:sp>
      <p:sp>
        <p:nvSpPr>
          <p:cNvPr id="19" name="Text Placeholder 1" descr="Barclays  borrows at 0.91% from HSBC (Set by HSBC)&#10;">
            <a:extLst>
              <a:ext uri="{FF2B5EF4-FFF2-40B4-BE49-F238E27FC236}">
                <a16:creationId xmlns:a16="http://schemas.microsoft.com/office/drawing/2014/main" id="{75DF5927-5936-44A1-ABD9-3107764AD8C9}"/>
              </a:ext>
            </a:extLst>
          </p:cNvPr>
          <p:cNvSpPr txBox="1">
            <a:spLocks/>
          </p:cNvSpPr>
          <p:nvPr/>
        </p:nvSpPr>
        <p:spPr>
          <a:xfrm>
            <a:off x="9588024" y="3988074"/>
            <a:ext cx="2011680" cy="2011680"/>
          </a:xfrm>
          <a:prstGeom prst="roundRect">
            <a:avLst/>
          </a:prstGeom>
          <a:solidFill>
            <a:schemeClr val="accent2"/>
          </a:solidFill>
        </p:spPr>
        <p:txBody>
          <a:bodyPr lIns="144000" tIns="144000" rIns="144000" bIns="180000" anchor="ctr">
            <a:noAutofit/>
          </a:bodyPr>
          <a:lstStyle>
            <a:lvl1pPr marL="0" indent="0" algn="l" defTabSz="457189" rtl="0" eaLnBrk="1" latinLnBrk="0" hangingPunct="1">
              <a:lnSpc>
                <a:spcPct val="100000"/>
              </a:lnSpc>
              <a:spcBef>
                <a:spcPts val="0"/>
              </a:spcBef>
              <a:spcAft>
                <a:spcPts val="1089"/>
              </a:spcAft>
              <a:buClr>
                <a:schemeClr val="accent1"/>
              </a:buClr>
              <a:buSzPct val="80000"/>
              <a:buFont typeface="Arial" panose="020B0604020202020204" pitchFamily="34" charset="0"/>
              <a:buNone/>
              <a:defRPr sz="2400" b="1" i="0" kern="1200">
                <a:solidFill>
                  <a:srgbClr val="00B2E3"/>
                </a:solidFill>
                <a:latin typeface="Axiforma" pitchFamily="2" charset="77"/>
                <a:ea typeface="+mn-ea"/>
                <a:cs typeface="+mn-cs"/>
              </a:defRPr>
            </a:lvl1pPr>
            <a:lvl2pPr marL="0" indent="0" algn="l" defTabSz="457189" rtl="0" eaLnBrk="1" latinLnBrk="0" hangingPunct="1">
              <a:lnSpc>
                <a:spcPct val="100000"/>
              </a:lnSpc>
              <a:spcBef>
                <a:spcPts val="0"/>
              </a:spcBef>
              <a:spcAft>
                <a:spcPts val="544"/>
              </a:spcAft>
              <a:buClr>
                <a:schemeClr val="accent1"/>
              </a:buClr>
              <a:buSzPct val="80000"/>
              <a:buFont typeface="Arial" panose="020B0604020202020204" pitchFamily="34" charset="0"/>
              <a:buNone/>
              <a:defRPr sz="1089" b="0" i="0" kern="1200">
                <a:solidFill>
                  <a:schemeClr val="tx1">
                    <a:lumMod val="75000"/>
                    <a:lumOff val="25000"/>
                  </a:schemeClr>
                </a:solidFill>
                <a:latin typeface="Raleway" panose="020B0003030101060003" pitchFamily="34" charset="0"/>
                <a:ea typeface="+mn-ea"/>
                <a:cs typeface="+mn-cs"/>
              </a:defRPr>
            </a:lvl2pPr>
            <a:lvl3pPr marL="1142971"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Raleway" panose="020B0003030101060003" pitchFamily="34" charset="0"/>
                <a:ea typeface="+mn-ea"/>
                <a:cs typeface="+mn-cs"/>
              </a:defRPr>
            </a:lvl3pPr>
            <a:lvl4pPr marL="1600160"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4pPr>
            <a:lvl5pPr marL="2057349" indent="-228594" algn="l" defTabSz="457189"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Raleway" panose="020B0003030101060003" pitchFamily="34" charset="0"/>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ctr" defTabSz="457189" rtl="0" eaLnBrk="1" fontAlgn="auto" latinLnBrk="0" hangingPunct="1">
              <a:lnSpc>
                <a:spcPct val="130000"/>
              </a:lnSpc>
              <a:spcBef>
                <a:spcPts val="0"/>
              </a:spcBef>
              <a:spcAft>
                <a:spcPts val="0"/>
              </a:spcAft>
              <a:buClr>
                <a:srgbClr val="00B2E3"/>
              </a:buClr>
              <a:buSzPct val="80000"/>
              <a:buFont typeface="Arial" panose="020B0604020202020204" pitchFamily="34" charset="0"/>
              <a:buNone/>
              <a:tabLst/>
              <a:defRPr/>
            </a:pPr>
            <a:r>
              <a:rPr kumimoji="0" lang="en-GB" sz="1800" b="1" i="0" u="none" strike="noStrike" kern="1200" cap="none" spc="0" normalizeH="0" baseline="0" noProof="0" dirty="0">
                <a:ln>
                  <a:noFill/>
                </a:ln>
                <a:solidFill>
                  <a:srgbClr val="FFFFFF"/>
                </a:solidFill>
                <a:effectLst/>
                <a:uLnTx/>
                <a:uFillTx/>
                <a:latin typeface="Axiforma SemiBold" pitchFamily="2" charset="77"/>
                <a:ea typeface="+mn-ea"/>
                <a:cs typeface="+mn-cs"/>
              </a:rPr>
              <a:t>Barclays  borrows at 0.91% from HSBC (Set by HSBC)</a:t>
            </a:r>
          </a:p>
        </p:txBody>
      </p:sp>
      <p:cxnSp>
        <p:nvCxnSpPr>
          <p:cNvPr id="20" name="Straight Connector 19">
            <a:extLst>
              <a:ext uri="{FF2B5EF4-FFF2-40B4-BE49-F238E27FC236}">
                <a16:creationId xmlns:a16="http://schemas.microsoft.com/office/drawing/2014/main" id="{93BB6880-C55D-4D8C-A554-FB1DDFFDB386}"/>
              </a:ext>
              <a:ext uri="{C183D7F6-B498-43B3-948B-1728B52AA6E4}">
                <adec:decorative xmlns:adec="http://schemas.microsoft.com/office/drawing/2017/decorative" val="1"/>
              </a:ext>
            </a:extLst>
          </p:cNvPr>
          <p:cNvCxnSpPr>
            <a:cxnSpLocks/>
          </p:cNvCxnSpPr>
          <p:nvPr/>
        </p:nvCxnSpPr>
        <p:spPr>
          <a:xfrm>
            <a:off x="5176099" y="3583433"/>
            <a:ext cx="0" cy="267154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96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Ion Boardroom">
  <a:themeElements>
    <a:clrScheme name="Custom 1">
      <a:dk1>
        <a:srgbClr val="001261"/>
      </a:dk1>
      <a:lt1>
        <a:srgbClr val="FFFFFF"/>
      </a:lt1>
      <a:dk2>
        <a:srgbClr val="001261"/>
      </a:dk2>
      <a:lt2>
        <a:srgbClr val="FFFFFF"/>
      </a:lt2>
      <a:accent1>
        <a:srgbClr val="00B2E3"/>
      </a:accent1>
      <a:accent2>
        <a:srgbClr val="A31A75"/>
      </a:accent2>
      <a:accent3>
        <a:srgbClr val="FF6359"/>
      </a:accent3>
      <a:accent4>
        <a:srgbClr val="00EBBF"/>
      </a:accent4>
      <a:accent5>
        <a:srgbClr val="B636E9"/>
      </a:accent5>
      <a:accent6>
        <a:srgbClr val="57D6FF"/>
      </a:accent6>
      <a:hlink>
        <a:srgbClr val="00B2E3"/>
      </a:hlink>
      <a:folHlink>
        <a:srgbClr val="2D89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26484ACC6280B4487163ED80ACBFFDE" ma:contentTypeVersion="15" ma:contentTypeDescription="Create a new document." ma:contentTypeScope="" ma:versionID="ca3e24beffec453632898d03763e5ced">
  <xsd:schema xmlns:xsd="http://www.w3.org/2001/XMLSchema" xmlns:xs="http://www.w3.org/2001/XMLSchema" xmlns:p="http://schemas.microsoft.com/office/2006/metadata/properties" xmlns:ns2="f2b0e5c4-d42e-47f0-8b5c-5b1b44d5c7f7" xmlns:ns3="09f55ea0-5889-40b2-9381-d00cf9dea6aa" targetNamespace="http://schemas.microsoft.com/office/2006/metadata/properties" ma:root="true" ma:fieldsID="0160e15b2de4adfa23b71f1ee6b73121" ns2:_="" ns3:_="">
    <xsd:import namespace="f2b0e5c4-d42e-47f0-8b5c-5b1b44d5c7f7"/>
    <xsd:import namespace="09f55ea0-5889-40b2-9381-d00cf9dea6a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b0e5c4-d42e-47f0-8b5c-5b1b44d5c7f7" elementFormDefault="qualified">
    <xsd:import namespace="http://schemas.microsoft.com/office/2006/documentManagement/types"/>
    <xsd:import namespace="http://schemas.microsoft.com/office/infopath/2007/PartnerControls"/>
    <xsd:element name="MediaServiceMetadata" ma:index="5" nillable="true" ma:displayName="MediaServiceMetadata" ma:hidden="true" ma:internalName="MediaServiceMetadata" ma:readOnly="true">
      <xsd:simpleType>
        <xsd:restriction base="dms:Note"/>
      </xsd:simpleType>
    </xsd:element>
    <xsd:element name="MediaServiceFastMetadata" ma:index="6" nillable="true" ma:displayName="MediaServiceFastMetadata" ma:hidden="true" ma:internalName="MediaServiceFastMetadata" ma:readOnly="true">
      <xsd:simpleType>
        <xsd:restriction base="dms:Note"/>
      </xsd:simpleType>
    </xsd:element>
    <xsd:element name="MediaServiceAutoTags" ma:index="7" nillable="true" ma:displayName="Tags" ma:internalName="MediaServiceAutoTags" ma:readOnly="true">
      <xsd:simpleType>
        <xsd:restriction base="dms:Text"/>
      </xsd:simpleType>
    </xsd:element>
    <xsd:element name="MediaServiceOCR" ma:index="8" nillable="true" ma:displayName="Extracted Text" ma:internalName="MediaServiceOCR" ma:readOnly="true">
      <xsd:simpleType>
        <xsd:restriction base="dms:Note">
          <xsd:maxLength value="255"/>
        </xsd:restriction>
      </xsd:simpleType>
    </xsd:element>
    <xsd:element name="MediaServiceDateTaken" ma:index="9" nillable="true" ma:displayName="MediaServiceDateTaken" ma:hidden="true" ma:internalName="MediaServiceDateTaken" ma:readOnly="true">
      <xsd:simpleType>
        <xsd:restriction base="dms:Text"/>
      </xsd:simpleType>
    </xsd:element>
    <xsd:element name="MediaServiceLocation" ma:index="10"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9f55ea0-5889-40b2-9381-d00cf9dea6aa" elementFormDefault="qualified">
    <xsd:import namespace="http://schemas.microsoft.com/office/2006/documentManagement/types"/>
    <xsd:import namespace="http://schemas.microsoft.com/office/infopath/2007/PartnerControls"/>
    <xsd:element name="SharedWithUsers" ma:index="14"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18450C-11F7-4371-A556-A0F004AC156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B66789-F04A-4412-977C-FB71FAEFF51D}">
  <ds:schemaRefs>
    <ds:schemaRef ds:uri="http://schemas.microsoft.com/sharepoint/v3/contenttype/forms"/>
  </ds:schemaRefs>
</ds:datastoreItem>
</file>

<file path=customXml/itemProps3.xml><?xml version="1.0" encoding="utf-8"?>
<ds:datastoreItem xmlns:ds="http://schemas.openxmlformats.org/officeDocument/2006/customXml" ds:itemID="{B627DA89-0124-4619-AFEB-434A2DD526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b0e5c4-d42e-47f0-8b5c-5b1b44d5c7f7"/>
    <ds:schemaRef ds:uri="09f55ea0-5889-40b2-9381-d00cf9dea6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2397</TotalTime>
  <Words>3516</Words>
  <Application>Microsoft Office PowerPoint</Application>
  <PresentationFormat>Widescreen</PresentationFormat>
  <Paragraphs>449</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Axiforma</vt:lpstr>
      <vt:lpstr>Axiforma SemiBold</vt:lpstr>
      <vt:lpstr>Calibri</vt:lpstr>
      <vt:lpstr>Raleway</vt:lpstr>
      <vt:lpstr>Roboto</vt:lpstr>
      <vt:lpstr>Wingdings 3</vt:lpstr>
      <vt:lpstr>1_Ion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Finance</dc:title>
  <dc:creator>Weiss, Kimberly</dc:creator>
  <cp:lastModifiedBy>Kim Weiss</cp:lastModifiedBy>
  <cp:revision>3</cp:revision>
  <dcterms:modified xsi:type="dcterms:W3CDTF">2020-04-20T18:55:21Z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0x010100726484ACC6280B4487163ED80ACBFFDE</vt:lpwstr>
  </property>
</Properties>
</file>