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5" r:id="rId2"/>
    <p:sldId id="309" r:id="rId3"/>
    <p:sldId id="269" r:id="rId4"/>
    <p:sldId id="267" r:id="rId5"/>
    <p:sldId id="293" r:id="rId6"/>
    <p:sldId id="289" r:id="rId7"/>
    <p:sldId id="287" r:id="rId8"/>
    <p:sldId id="288" r:id="rId9"/>
    <p:sldId id="290" r:id="rId10"/>
    <p:sldId id="292" r:id="rId11"/>
    <p:sldId id="257" r:id="rId12"/>
    <p:sldId id="305" r:id="rId13"/>
    <p:sldId id="304" r:id="rId14"/>
    <p:sldId id="307" r:id="rId15"/>
    <p:sldId id="256" r:id="rId16"/>
    <p:sldId id="302" r:id="rId17"/>
    <p:sldId id="258" r:id="rId18"/>
    <p:sldId id="264" r:id="rId19"/>
    <p:sldId id="273" r:id="rId20"/>
    <p:sldId id="310" r:id="rId21"/>
    <p:sldId id="259" r:id="rId22"/>
    <p:sldId id="275" r:id="rId23"/>
    <p:sldId id="279" r:id="rId24"/>
    <p:sldId id="285" r:id="rId25"/>
    <p:sldId id="277" r:id="rId26"/>
    <p:sldId id="300" r:id="rId27"/>
    <p:sldId id="280" r:id="rId28"/>
    <p:sldId id="283" r:id="rId29"/>
    <p:sldId id="301" r:id="rId30"/>
    <p:sldId id="296" r:id="rId31"/>
    <p:sldId id="308" r:id="rId32"/>
    <p:sldId id="284" r:id="rId33"/>
    <p:sldId id="281" r:id="rId34"/>
    <p:sldId id="282" r:id="rId35"/>
    <p:sldId id="261" r:id="rId36"/>
    <p:sldId id="303" r:id="rId37"/>
    <p:sldId id="263" r:id="rId38"/>
    <p:sldId id="297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783"/>
    <a:srgbClr val="33495E"/>
    <a:srgbClr val="34475F"/>
    <a:srgbClr val="011627"/>
    <a:srgbClr val="282C34"/>
    <a:srgbClr val="F4F4F4"/>
    <a:srgbClr val="FBFBFB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591" autoAdjust="0"/>
  </p:normalViewPr>
  <p:slideViewPr>
    <p:cSldViewPr snapToGrid="0" showGuides="1">
      <p:cViewPr varScale="1">
        <p:scale>
          <a:sx n="62" d="100"/>
          <a:sy n="62" d="100"/>
        </p:scale>
        <p:origin x="148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F9DEF-6A5F-46AF-9675-3D3392F97863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6D153-05AB-4AF4-BF46-CDE3884DD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de713.tistory.com/19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5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Vue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ECMAScript 5 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기능을 사용하기 때문에 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IE8 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이하 버전을 </a:t>
            </a:r>
            <a:r>
              <a:rPr lang="ko-KR" altLang="en-US" b="1" i="0" dirty="0">
                <a:solidFill>
                  <a:srgbClr val="273849"/>
                </a:solidFill>
                <a:effectLst/>
                <a:latin typeface="Source Sans Pro" panose="020B0604020202020204" pitchFamily="34" charset="0"/>
              </a:rPr>
              <a:t>지원하지 않습니다</a:t>
            </a:r>
            <a:r>
              <a:rPr lang="en-US" altLang="ko-KR" b="1" i="0" dirty="0">
                <a:solidFill>
                  <a:srgbClr val="273849"/>
                </a:solidFill>
                <a:effectLst/>
                <a:latin typeface="Source Sans Pro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1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Vue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ECMAScript 5 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기능을 사용하기 때문에 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IE8 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이하 버전을 </a:t>
            </a:r>
            <a:r>
              <a:rPr lang="ko-KR" altLang="en-US" b="1" i="0" dirty="0">
                <a:solidFill>
                  <a:srgbClr val="273849"/>
                </a:solidFill>
                <a:effectLst/>
                <a:latin typeface="Source Sans Pro" panose="020B0604020202020204" pitchFamily="34" charset="0"/>
              </a:rPr>
              <a:t>지원하지 않습니다</a:t>
            </a:r>
            <a:r>
              <a:rPr lang="en-US" altLang="ko-KR" b="1" i="0" dirty="0">
                <a:solidFill>
                  <a:srgbClr val="273849"/>
                </a:solidFill>
                <a:effectLst/>
                <a:latin typeface="Source Sans Pro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6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0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31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^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03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7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 워크이자 라이브러리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8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 워크이자 라이브러리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6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 이런 것을 전 글에서 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vue.js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선언형 렌더링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"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기능이라고 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 data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에서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message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라는 것을 선언하고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이를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DOM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에 렌더링한다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이를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vue.js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의 공식 문서에서는 아래와 같이 표현하고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</a:br>
            <a:endParaRPr lang="en-US" altLang="ko-KR" b="0" i="0" dirty="0">
              <a:solidFill>
                <a:srgbClr val="666666"/>
              </a:solidFill>
              <a:effectLst/>
              <a:latin typeface="Noto Sans"/>
            </a:endParaRPr>
          </a:p>
          <a:p>
            <a:r>
              <a:rPr lang="ko-KR" altLang="en-US" sz="1800" dirty="0">
                <a:solidFill>
                  <a:srgbClr val="666666"/>
                </a:solidFill>
                <a:effectLst/>
                <a:latin typeface="Noto Sans"/>
              </a:rPr>
              <a:t> </a:t>
            </a:r>
            <a:r>
              <a:rPr lang="en-US" altLang="ko-KR" sz="1800" dirty="0">
                <a:solidFill>
                  <a:srgbClr val="666666"/>
                </a:solidFill>
                <a:effectLst/>
                <a:latin typeface="Noto Sans"/>
              </a:rPr>
              <a:t>Vue.js</a:t>
            </a:r>
            <a:r>
              <a:rPr lang="ko-KR" altLang="en-US" sz="1800" dirty="0">
                <a:solidFill>
                  <a:srgbClr val="666666"/>
                </a:solidFill>
                <a:effectLst/>
                <a:latin typeface="Noto Sans"/>
              </a:rPr>
              <a:t>는 간단한 템플릿 구문을 사용하여 </a:t>
            </a:r>
            <a:r>
              <a:rPr lang="en-US" altLang="ko-KR" sz="1800" dirty="0">
                <a:solidFill>
                  <a:srgbClr val="666666"/>
                </a:solidFill>
                <a:effectLst/>
                <a:latin typeface="Noto Sans"/>
              </a:rPr>
              <a:t>DOM</a:t>
            </a:r>
            <a:r>
              <a:rPr lang="ko-KR" altLang="en-US" sz="1800" dirty="0">
                <a:solidFill>
                  <a:srgbClr val="666666"/>
                </a:solidFill>
                <a:effectLst/>
                <a:latin typeface="Noto Sans"/>
              </a:rPr>
              <a:t>에 선언적으로 데이터를 렌더링할 수 있도록 해준다</a:t>
            </a:r>
            <a:r>
              <a:rPr lang="en-US" altLang="ko-KR" sz="1800" dirty="0">
                <a:solidFill>
                  <a:srgbClr val="666666"/>
                </a:solidFill>
                <a:effectLst/>
                <a:latin typeface="Noto Sans"/>
              </a:rPr>
              <a:t>.</a:t>
            </a:r>
            <a:endParaRPr lang="ko-KR" altLang="en-US" dirty="0">
              <a:solidFill>
                <a:srgbClr val="666666"/>
              </a:solidFill>
              <a:effectLst/>
              <a:latin typeface="Noto Sans"/>
            </a:endParaRPr>
          </a:p>
          <a:p>
            <a:r>
              <a:rPr lang="ko-KR" altLang="en-US" sz="1800" dirty="0">
                <a:solidFill>
                  <a:srgbClr val="666666"/>
                </a:solidFill>
                <a:effectLst/>
                <a:latin typeface="Noto Sans"/>
              </a:rPr>
              <a:t> </a:t>
            </a:r>
            <a:r>
              <a:rPr lang="en-US" altLang="ko-KR" sz="1800" dirty="0">
                <a:solidFill>
                  <a:srgbClr val="8C8C8C"/>
                </a:solidFill>
                <a:effectLst/>
                <a:latin typeface="Noto Sans"/>
              </a:rPr>
              <a:t>At the core of Vue.js is a system that enables us to declaratively render data to the DOM using straightforward template syntax </a:t>
            </a:r>
            <a:endParaRPr lang="ko-KR" altLang="en-US" dirty="0">
              <a:solidFill>
                <a:srgbClr val="666666"/>
              </a:solidFill>
              <a:effectLst/>
              <a:latin typeface="Noto Sans"/>
            </a:endParaRPr>
          </a:p>
          <a:p>
            <a:br>
              <a:rPr lang="ko-KR" altLang="en-US" sz="1800" dirty="0">
                <a:solidFill>
                  <a:srgbClr val="8C8C8C"/>
                </a:solidFill>
                <a:effectLst/>
                <a:latin typeface="Noto Sans"/>
              </a:rPr>
            </a:br>
            <a:endParaRPr lang="ko-KR" altLang="en-US" dirty="0">
              <a:solidFill>
                <a:srgbClr val="666666"/>
              </a:solidFill>
              <a:effectLst/>
              <a:latin typeface="Noto Sans"/>
            </a:endParaRPr>
          </a:p>
          <a:p>
            <a:pPr algn="l"/>
            <a:b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</a:b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  <a:p>
            <a:pPr algn="l"/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 마치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PHP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의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&lt;? echo $message ?&gt;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같다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하지만 더 </a:t>
            </a:r>
            <a:r>
              <a:rPr lang="ko-KR" altLang="en-US" sz="1800" b="0" i="0" dirty="0" err="1">
                <a:solidFill>
                  <a:srgbClr val="666666"/>
                </a:solidFill>
                <a:effectLst/>
                <a:latin typeface="Noto Sans"/>
              </a:rPr>
              <a:t>매력있다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저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message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라는 값을 바꿔주면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,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표시되는 내용도 바로 바뀐다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. 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출처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: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Noto Sans"/>
                <a:hlinkClick r:id="rId3"/>
              </a:rPr>
              <a:t>https://kde713.tistory.com/19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[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"/>
              </a:rPr>
              <a:t>RenoV's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 Lab]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9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9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Vue, Angular, React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과 동일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en-US" altLang="ko-KR" dirty="0"/>
              <a:t>Vue </a:t>
            </a:r>
            <a:r>
              <a:rPr lang="ko-KR" altLang="en-US" dirty="0"/>
              <a:t>단일 컴포넌트 가능 한 파일 내 </a:t>
            </a:r>
            <a:r>
              <a:rPr lang="en-US" altLang="ko-KR" dirty="0"/>
              <a:t>html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Vue, Angular, React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과 동일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en-US" altLang="ko-KR" dirty="0"/>
              <a:t>Vue </a:t>
            </a:r>
            <a:r>
              <a:rPr lang="ko-KR" altLang="en-US" dirty="0"/>
              <a:t>단일 컴포넌트 가능 한 파일 내 </a:t>
            </a:r>
            <a:r>
              <a:rPr lang="en-US" altLang="ko-KR" dirty="0"/>
              <a:t>html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19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https://cornswrold.tistory.com/344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뷰의 경우는 컴포넌트로 화면을 구성하기 때문에 같은 웹페이지라도 데이터를 공유할 수 없는 경우가 많다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컴포넌트들의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scope(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유효범위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독립적이기 때문에 다른 컴포넌트의 값을 직접적으로 참조할 수가 없다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Vue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의 경우 컴포넌트로 화면을 구성하므로 같은 웹 페이지라도 데이터를 공유할 수 없음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그 이유는 컴포넌트마다 자체적으로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고유한 유효 범위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(Scope)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를 갖기 때문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각 컴포넌트의 유효 범위가 독립적이기 때문에 다른 컴포넌트의 값을 직접적으로 참조할 수가 없음</a:t>
            </a:r>
            <a:b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</a:br>
            <a:b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직접 다른 컴포넌트의 값을 참조할 수 없기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뷰 프레임워크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자체에서 정의한 컴포넌트 데이터 전달 방법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을 따라야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기본적인 데이터 전달 방법은 바로 상위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부모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) 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하위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자식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컴포넌트 간의 데이터 전달 방법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93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같은 레벨의 컴포넌트 간의 통신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전달하려면 상위 컴포넌트에 이벤트로 값을 전달하고 하위 컴포넌트에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props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내려보내야함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8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B0B5B-8447-49B6-B005-4A391D4B2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6D0861-AB45-4669-B804-71A7D75EA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3CFD-9460-4B52-8CA9-366205F2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0BD99-7CBB-485A-B3BC-5D6C1C38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ACB63-227C-4C37-8C86-1ECEF104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7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6DB7B-E354-4403-A3D0-89299F2B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B9770-3A29-41D3-A7FB-E1D957A71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06E06-3A37-4563-8A48-4D8810F4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FE871-9327-4AC4-A355-4E0E9D86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48975-C3B0-4AD6-915E-F5904FAE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5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D065AE-86B2-41DA-B0F0-B2CA5AF85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642A8-33DC-45CD-A159-E378ACD10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ACC93-00A1-44AB-998E-CB629B0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4AC3E-2FB3-4866-9363-E499242C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8EA60-C7A6-46CD-9C30-F89DD466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F4FAE-C71E-4611-B1EA-EF2D1C3F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F632C-8360-40FC-9021-312D580C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3D248-EDC6-4F7F-9F42-127434ED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69319-A765-4956-82A1-994E40AC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703A-081F-4CB1-B14A-8DBA91DA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04C53-B22B-4AB4-B23A-616B50EF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D497B-95AB-4A73-B99E-44234E50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EB41B-54A9-4599-8683-3C43755C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8B76A-AA53-44CF-BB0A-6D7F99D3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7C4C3-3FA1-48AF-9472-5C90223D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0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46FA1-5115-400D-AA8C-61899904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E4287-56B9-483E-89CC-C49E5340D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92B82-4C95-4E9B-B060-72120D10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93A46-556A-4F72-B2D0-C5A34889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3E4CF8-734C-4AED-84A0-267B34EE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4EF86-8B6B-4AE3-BB8F-0ADA77C6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9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3351-58E0-4DC5-B6C0-1B6B5113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2A146-6386-42A5-8FBF-1BD0CB7C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DD019-AF15-461E-8DA4-F6F71CD2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9506A4-85EB-487D-90D0-33A074C51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EE3621-6A7E-4973-8D41-8DB2A5A58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60DE6-9CB6-41E9-8C50-31DFA65F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93776F-FDA5-4B62-B73B-CF032C24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8E0F93-9000-4A06-80EB-4C6FCDB2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BD6C3-A0A0-4281-828F-DE70BAAA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3B576-64BD-4E8C-BD37-2AEB26D9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CFAA6-8E57-4A7E-9C02-A9429E65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61C97-DAF0-4955-8882-01DA8A04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7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29B662-09FD-4933-B2C8-8508D5FF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229E0E-78D6-4B3C-90C2-29A4312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874E6-6832-4002-8C0D-91A3CB31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C111-7E07-43DB-91A4-09A5F85F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EC83D-6A81-4A10-BDCB-F11921E8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A939A-2DBE-4F43-B810-67381AE24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BCB81-3231-4CF2-AA04-F8542A9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26842-0204-4F61-AC61-A46D1193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29CD9-030A-4BB3-9900-262576DB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8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12E98-634A-460F-9B49-9BDDE8BD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551E13-7AA5-4453-9783-9554D9CA3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CC7809-A5E9-41FB-B632-016C9420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0B890-9208-4F83-B6E1-4E22B5F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23AD2-55E9-4DE4-A367-E1F5FD4D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FCC85-A7B8-4D34-A90F-0ECC87E7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569B7-4EB2-42AC-81A4-F2CBF257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3D90B-E094-45BF-A5BA-4FD3162E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38AE7-F112-4A8A-8883-AC68631D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B7A5-B57B-43AF-A6D6-3C9B401CBD7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A317D-5646-4A09-8131-F95799A0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7988-670D-46C3-A264-2CA9E5B59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4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vuejstodo-aa185.firebaseapp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uxgjs.tistory.com/119?category=770389" TargetMode="External"/><Relationship Id="rId2" Type="http://schemas.openxmlformats.org/officeDocument/2006/relationships/hyperlink" Target="https://joshua1988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914825A9-2C1F-4DED-A985-3BD37DD4B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1335" y="1676960"/>
            <a:ext cx="3726925" cy="3229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A411C-7F4A-46D2-8E9F-A40B2600E12C}"/>
              </a:ext>
            </a:extLst>
          </p:cNvPr>
          <p:cNvSpPr txBox="1"/>
          <p:nvPr/>
        </p:nvSpPr>
        <p:spPr>
          <a:xfrm>
            <a:off x="10350632" y="5938887"/>
            <a:ext cx="135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고라희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57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843442" y="209088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34309-6745-414C-A6F1-C8993DFAD5ED}"/>
              </a:ext>
            </a:extLst>
          </p:cNvPr>
          <p:cNvSpPr txBox="1"/>
          <p:nvPr/>
        </p:nvSpPr>
        <p:spPr>
          <a:xfrm>
            <a:off x="5609437" y="493954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https://velog.io/@psm8873/2019.01.12-Vue-%EC%9D%B8%EC%8A%A4%ED%84%B4%EC%8A%A4-7mjqyi53cl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13229-ED73-4187-B1FC-ABAF09389446}"/>
              </a:ext>
            </a:extLst>
          </p:cNvPr>
          <p:cNvSpPr txBox="1"/>
          <p:nvPr/>
        </p:nvSpPr>
        <p:spPr>
          <a:xfrm>
            <a:off x="436880" y="408911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https://kde713.tistory.com/19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36A241-86BF-418F-A4C6-A084851A3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35" y="1350315"/>
            <a:ext cx="8917551" cy="2848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FF557-483C-4E0D-98E4-B065D620E58F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인스턴스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0AA59-7E62-4B8A-88C4-AD23FB3D5FFF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https://velog.io/@psm8873/2019.01.12-Vue-%EC%9D%B8%EC%8A%A4%ED%84%B4%EC%8A%A4-7mjqyi53cl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5E36E-B2DB-49CE-9AF6-C25B8956F200}"/>
              </a:ext>
            </a:extLst>
          </p:cNvPr>
          <p:cNvSpPr txBox="1"/>
          <p:nvPr/>
        </p:nvSpPr>
        <p:spPr>
          <a:xfrm>
            <a:off x="3047215" y="296969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https://velog.io/@psm8873/2019.01.12-Vue-%EC%9D%B8%EC%8A%A4%ED%84%B4%EC%8A%A4-7mjqyi53cl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02168-9698-4A11-B782-9854E7F71E15}"/>
              </a:ext>
            </a:extLst>
          </p:cNvPr>
          <p:cNvSpPr txBox="1"/>
          <p:nvPr/>
        </p:nvSpPr>
        <p:spPr>
          <a:xfrm>
            <a:off x="2489164" y="471791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https://velog.io/@psm8873/2019.01.12-Vue-%EC%9D%B8%EC%8A%A4%ED%84%B4%EC%8A%A4-7mjqyi53cl</a:t>
            </a:r>
          </a:p>
        </p:txBody>
      </p:sp>
    </p:spTree>
    <p:extLst>
      <p:ext uri="{BB962C8B-B14F-4D97-AF65-F5344CB8AC3E}">
        <p14:creationId xmlns:p14="http://schemas.microsoft.com/office/powerpoint/2010/main" val="190961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컴포넌트 트리">
            <a:extLst>
              <a:ext uri="{FF2B5EF4-FFF2-40B4-BE49-F238E27FC236}">
                <a16:creationId xmlns:a16="http://schemas.microsoft.com/office/drawing/2014/main" id="{A52F954D-96BD-4ADC-85AC-027A81F6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96" y="1439421"/>
            <a:ext cx="9766007" cy="37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C05F3E-6E50-468D-A231-434CBD79B0A4}"/>
              </a:ext>
            </a:extLst>
          </p:cNvPr>
          <p:cNvSpPr txBox="1"/>
          <p:nvPr/>
        </p:nvSpPr>
        <p:spPr>
          <a:xfrm>
            <a:off x="410247" y="267958"/>
            <a:ext cx="472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1.component</a:t>
            </a:r>
            <a:r>
              <a:rPr lang="en-US" altLang="ko-KR" sz="20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컴포넌트</a:t>
            </a:r>
            <a:r>
              <a:rPr lang="en-US" altLang="ko-KR" sz="20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2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F8D98-2158-4EDD-87F0-8127D60B586C}"/>
              </a:ext>
            </a:extLst>
          </p:cNvPr>
          <p:cNvSpPr txBox="1"/>
          <p:nvPr/>
        </p:nvSpPr>
        <p:spPr>
          <a:xfrm>
            <a:off x="5011446" y="3595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https://beomy.tistory.com/55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D73972-4502-442C-BBFA-E66A8500C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492" y="2078927"/>
            <a:ext cx="7546019" cy="27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05F3E-6E50-468D-A231-434CBD79B0A4}"/>
              </a:ext>
            </a:extLst>
          </p:cNvPr>
          <p:cNvSpPr txBox="1"/>
          <p:nvPr/>
        </p:nvSpPr>
        <p:spPr>
          <a:xfrm>
            <a:off x="410247" y="267958"/>
            <a:ext cx="472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1.component</a:t>
            </a:r>
            <a:r>
              <a:rPr lang="en-US" altLang="ko-KR" sz="20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컴포넌트</a:t>
            </a:r>
            <a:r>
              <a:rPr lang="en-US" altLang="ko-KR" sz="20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2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F8D98-2158-4EDD-87F0-8127D60B586C}"/>
              </a:ext>
            </a:extLst>
          </p:cNvPr>
          <p:cNvSpPr txBox="1"/>
          <p:nvPr/>
        </p:nvSpPr>
        <p:spPr>
          <a:xfrm>
            <a:off x="5011446" y="3595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https://beomy.tistory.com/55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AF4FD9-19B0-46FC-BF61-011F7AE89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72" y="1493797"/>
            <a:ext cx="9829856" cy="47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5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05F3E-6E50-468D-A231-434CBD79B0A4}"/>
              </a:ext>
            </a:extLst>
          </p:cNvPr>
          <p:cNvSpPr txBox="1"/>
          <p:nvPr/>
        </p:nvSpPr>
        <p:spPr>
          <a:xfrm>
            <a:off x="410247" y="267958"/>
            <a:ext cx="472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1.component</a:t>
            </a:r>
            <a:r>
              <a:rPr lang="en-US" altLang="ko-KR" sz="20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컴포넌트</a:t>
            </a:r>
            <a:r>
              <a:rPr lang="en-US" altLang="ko-KR" sz="20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2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86615A-6B8A-4041-B63E-3DE5BDBF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81" y="1711268"/>
            <a:ext cx="4840939" cy="4381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37BE83-23E2-421E-8599-3CE08018818E}"/>
              </a:ext>
            </a:extLst>
          </p:cNvPr>
          <p:cNvSpPr txBox="1"/>
          <p:nvPr/>
        </p:nvSpPr>
        <p:spPr>
          <a:xfrm>
            <a:off x="176084" y="1711268"/>
            <a:ext cx="627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(Parent)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컴포넌트에서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props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라는 속성으로 전달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70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843442" y="209088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EFCC91-3B17-484C-A8B0-6B9E2FEB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268" y="1648983"/>
            <a:ext cx="7853463" cy="356003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4AFA-8EA3-4966-8B22-0E48F5CC28A8}"/>
              </a:ext>
            </a:extLst>
          </p:cNvPr>
          <p:cNvSpPr/>
          <p:nvPr/>
        </p:nvSpPr>
        <p:spPr>
          <a:xfrm>
            <a:off x="8155459" y="3126259"/>
            <a:ext cx="1867272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016813-8076-43B5-A726-791871DC4FDC}"/>
              </a:ext>
            </a:extLst>
          </p:cNvPr>
          <p:cNvSpPr/>
          <p:nvPr/>
        </p:nvSpPr>
        <p:spPr>
          <a:xfrm>
            <a:off x="1363362" y="3126259"/>
            <a:ext cx="1867272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67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FB1E2-42E9-458D-807A-51FE5C6CB90D}"/>
              </a:ext>
            </a:extLst>
          </p:cNvPr>
          <p:cNvSpPr txBox="1"/>
          <p:nvPr/>
        </p:nvSpPr>
        <p:spPr>
          <a:xfrm>
            <a:off x="2354801" y="223804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https://www.a-ha.io/questions/4fd432ed5b25525780081f6f61c4c806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83B7C-D5DD-4D9C-8ACE-29C4D02A2C0E}"/>
              </a:ext>
            </a:extLst>
          </p:cNvPr>
          <p:cNvSpPr txBox="1"/>
          <p:nvPr/>
        </p:nvSpPr>
        <p:spPr>
          <a:xfrm>
            <a:off x="1946428" y="7164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https://joshua1988.github.io/vue-camp/textbook.html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420D-F51D-46A8-A22C-B0DF1E27156B}"/>
              </a:ext>
            </a:extLst>
          </p:cNvPr>
          <p:cNvSpPr txBox="1"/>
          <p:nvPr/>
        </p:nvSpPr>
        <p:spPr>
          <a:xfrm>
            <a:off x="2355541" y="17012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https://uxgjs.tistory.com/131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134D8-5983-4F3B-B074-6F9271E8FB9B}"/>
              </a:ext>
            </a:extLst>
          </p:cNvPr>
          <p:cNvSpPr txBox="1"/>
          <p:nvPr/>
        </p:nvSpPr>
        <p:spPr>
          <a:xfrm>
            <a:off x="4432916" y="32995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https://uxgjs.tistory.com/137?category=770389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9AFE0-32C7-44F1-9A20-FC81303B23FA}"/>
              </a:ext>
            </a:extLst>
          </p:cNvPr>
          <p:cNvSpPr txBox="1"/>
          <p:nvPr/>
        </p:nvSpPr>
        <p:spPr>
          <a:xfrm>
            <a:off x="2355541" y="40840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https://www.a-ha.io/questions/47a529ba325d29b39fbe0e5384652e66</a:t>
            </a:r>
          </a:p>
        </p:txBody>
      </p:sp>
    </p:spTree>
    <p:extLst>
      <p:ext uri="{BB962C8B-B14F-4D97-AF65-F5344CB8AC3E}">
        <p14:creationId xmlns:p14="http://schemas.microsoft.com/office/powerpoint/2010/main" val="326856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843442" y="209088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FF557-483C-4E0D-98E4-B065D620E58F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9FD94-1EFD-4F15-8EA5-9DC9B1F01A92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https://uxgjs.tistory.com/119</a:t>
            </a:r>
          </a:p>
        </p:txBody>
      </p:sp>
    </p:spTree>
    <p:extLst>
      <p:ext uri="{BB962C8B-B14F-4D97-AF65-F5344CB8AC3E}">
        <p14:creationId xmlns:p14="http://schemas.microsoft.com/office/powerpoint/2010/main" val="221257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505C2-E463-4487-868C-F85A0F351A46}"/>
              </a:ext>
            </a:extLst>
          </p:cNvPr>
          <p:cNvSpPr txBox="1"/>
          <p:nvPr/>
        </p:nvSpPr>
        <p:spPr>
          <a:xfrm>
            <a:off x="3048740" y="32443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https://velopert.com/3007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AA0AC-7153-4D85-955D-F660FD1A77D2}"/>
              </a:ext>
            </a:extLst>
          </p:cNvPr>
          <p:cNvSpPr txBox="1"/>
          <p:nvPr/>
        </p:nvSpPr>
        <p:spPr>
          <a:xfrm>
            <a:off x="2274903" y="108394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https://joshua1988.github.io/web_dev/vuejs-tutorial-for-beginner/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9536C-454D-484B-99E4-954E01805D94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https://www.a-ha.io/questions/41a58c278c3a877780e91eb514cdfb05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76D23-589E-47E7-9CB0-B2C16208F04E}"/>
              </a:ext>
            </a:extLst>
          </p:cNvPr>
          <p:cNvSpPr txBox="1"/>
          <p:nvPr/>
        </p:nvSpPr>
        <p:spPr>
          <a:xfrm>
            <a:off x="2959223" y="2007125"/>
            <a:ext cx="6513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ttps://htech.kakao.com/2019/11/27/kakao-business-vue-component-test/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399EC-C499-40A0-828E-8730C1FBCFA6}"/>
              </a:ext>
            </a:extLst>
          </p:cNvPr>
          <p:cNvSpPr txBox="1"/>
          <p:nvPr/>
        </p:nvSpPr>
        <p:spPr>
          <a:xfrm>
            <a:off x="2274903" y="51641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https://beomy.tistory.com/46</a:t>
            </a:r>
          </a:p>
        </p:txBody>
      </p:sp>
    </p:spTree>
    <p:extLst>
      <p:ext uri="{BB962C8B-B14F-4D97-AF65-F5344CB8AC3E}">
        <p14:creationId xmlns:p14="http://schemas.microsoft.com/office/powerpoint/2010/main" val="307792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BE457-BCD2-45D8-8E0A-9766EFD76DD6}"/>
              </a:ext>
            </a:extLst>
          </p:cNvPr>
          <p:cNvSpPr txBox="1"/>
          <p:nvPr/>
        </p:nvSpPr>
        <p:spPr>
          <a:xfrm>
            <a:off x="2636668" y="147369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2B6FA-CB73-4540-B9C7-7F1A220A2FA9}"/>
              </a:ext>
            </a:extLst>
          </p:cNvPr>
          <p:cNvSpPr txBox="1"/>
          <p:nvPr/>
        </p:nvSpPr>
        <p:spPr>
          <a:xfrm>
            <a:off x="3047260" y="310805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https://vue-loader-v14.vuejs.org/kr/features/scoped-css.html</a:t>
            </a:r>
          </a:p>
        </p:txBody>
      </p:sp>
    </p:spTree>
    <p:extLst>
      <p:ext uri="{BB962C8B-B14F-4D97-AF65-F5344CB8AC3E}">
        <p14:creationId xmlns:p14="http://schemas.microsoft.com/office/powerpoint/2010/main" val="303572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8D0F80-DF1C-4785-A5D8-AD64447CBC43}"/>
              </a:ext>
            </a:extLst>
          </p:cNvPr>
          <p:cNvSpPr txBox="1"/>
          <p:nvPr/>
        </p:nvSpPr>
        <p:spPr>
          <a:xfrm>
            <a:off x="408600" y="259080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개발환경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62EE9-F8A6-47E5-BB57-E068D7BC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91" y="1260388"/>
            <a:ext cx="7546065" cy="49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0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F4E5FE5-8B72-48BC-89E1-EC83B8816818}"/>
              </a:ext>
            </a:extLst>
          </p:cNvPr>
          <p:cNvGrpSpPr/>
          <p:nvPr/>
        </p:nvGrpSpPr>
        <p:grpSpPr>
          <a:xfrm>
            <a:off x="-99926" y="0"/>
            <a:ext cx="12391852" cy="7038308"/>
            <a:chOff x="-100614" y="-1"/>
            <a:chExt cx="12254144" cy="69600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1EBBDC1-C3C7-40CA-BFC6-9AD879741285}"/>
                </a:ext>
              </a:extLst>
            </p:cNvPr>
            <p:cNvGrpSpPr/>
            <p:nvPr/>
          </p:nvGrpSpPr>
          <p:grpSpPr>
            <a:xfrm>
              <a:off x="-100614" y="0"/>
              <a:ext cx="12192001" cy="6858000"/>
              <a:chOff x="-100614" y="0"/>
              <a:chExt cx="12192001" cy="6858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616BBE8-75A5-4121-AF5C-6352555AF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14" y="0"/>
                <a:ext cx="12192001" cy="685800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6E1D17-7AB5-4550-89E4-36C24B7195A4}"/>
                  </a:ext>
                </a:extLst>
              </p:cNvPr>
              <p:cNvSpPr/>
              <p:nvPr/>
            </p:nvSpPr>
            <p:spPr>
              <a:xfrm>
                <a:off x="3773010" y="2503503"/>
                <a:ext cx="2210540" cy="1473693"/>
              </a:xfrm>
              <a:prstGeom prst="rect">
                <a:avLst/>
              </a:prstGeom>
              <a:solidFill>
                <a:srgbClr val="33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575A4F-DB83-4E30-B8E8-EDF4FCA2DA04}"/>
                </a:ext>
              </a:extLst>
            </p:cNvPr>
            <p:cNvSpPr/>
            <p:nvPr/>
          </p:nvSpPr>
          <p:spPr>
            <a:xfrm>
              <a:off x="-100614" y="-1"/>
              <a:ext cx="12254144" cy="6960093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48BC5-A5C4-4B53-B06C-DA9FAAEA8B6C}"/>
              </a:ext>
            </a:extLst>
          </p:cNvPr>
          <p:cNvSpPr/>
          <p:nvPr/>
        </p:nvSpPr>
        <p:spPr>
          <a:xfrm>
            <a:off x="1469397" y="895865"/>
            <a:ext cx="9613557" cy="5066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92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8D0F80-DF1C-4785-A5D8-AD64447CBC43}"/>
              </a:ext>
            </a:extLst>
          </p:cNvPr>
          <p:cNvSpPr txBox="1"/>
          <p:nvPr/>
        </p:nvSpPr>
        <p:spPr>
          <a:xfrm>
            <a:off x="408600" y="259080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개발환경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DCD810-9181-4B65-8BBD-341A3166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42" y="1802126"/>
            <a:ext cx="9665915" cy="32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7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B6EEC8-EF3F-4925-9A61-4CA36C999A70}"/>
              </a:ext>
            </a:extLst>
          </p:cNvPr>
          <p:cNvGrpSpPr/>
          <p:nvPr/>
        </p:nvGrpSpPr>
        <p:grpSpPr>
          <a:xfrm>
            <a:off x="4882447" y="976894"/>
            <a:ext cx="7079530" cy="5712643"/>
            <a:chOff x="4845377" y="452487"/>
            <a:chExt cx="7079530" cy="571264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BAEE2B-2621-48D3-8C6A-87039CCCFAA1}"/>
                </a:ext>
              </a:extLst>
            </p:cNvPr>
            <p:cNvSpPr/>
            <p:nvPr/>
          </p:nvSpPr>
          <p:spPr>
            <a:xfrm>
              <a:off x="4845377" y="452487"/>
              <a:ext cx="7079530" cy="57126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C9A48F-4DD7-4F90-A227-F572827CE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9789" y="1297701"/>
              <a:ext cx="6391275" cy="47625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5E81445-83FC-4F36-BF9B-CDE3AEF81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7312" y="1931190"/>
              <a:ext cx="5848350" cy="2038350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F6E763-546A-40CF-BA24-4AF877E67D58}"/>
              </a:ext>
            </a:extLst>
          </p:cNvPr>
          <p:cNvGrpSpPr/>
          <p:nvPr/>
        </p:nvGrpSpPr>
        <p:grpSpPr>
          <a:xfrm>
            <a:off x="855807" y="296063"/>
            <a:ext cx="3299382" cy="865497"/>
            <a:chOff x="659876" y="242741"/>
            <a:chExt cx="3299382" cy="8654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36D90A-3BDB-496E-A156-3C93E3753B27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개발환경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ABC21E-9D45-4485-AB5B-C3EDA92728D6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1B783"/>
                  </a:solidFill>
                </a:rPr>
                <a:t>Vue</a:t>
              </a:r>
              <a:r>
                <a:rPr lang="ko-KR" altLang="en-US" dirty="0">
                  <a:solidFill>
                    <a:srgbClr val="41B783"/>
                  </a:solidFill>
                </a:rPr>
                <a:t> </a:t>
              </a:r>
              <a:r>
                <a:rPr lang="en-US" altLang="ko-KR" dirty="0">
                  <a:solidFill>
                    <a:srgbClr val="41B783"/>
                  </a:solidFill>
                </a:rPr>
                <a:t>cli</a:t>
              </a:r>
              <a:r>
                <a:rPr lang="ko-KR" altLang="en-US" dirty="0">
                  <a:solidFill>
                    <a:srgbClr val="41B783"/>
                  </a:solidFill>
                </a:rPr>
                <a:t> 설치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28D161-747F-4C7B-A106-7DFD9C5F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12" y="2733795"/>
            <a:ext cx="2095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C105CA-1F2D-4B99-9D7D-B45883F4B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427" y="1362493"/>
            <a:ext cx="5796260" cy="45961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B824504-08C4-44C7-A14C-3AB4E3909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222" y="4730660"/>
            <a:ext cx="3449602" cy="16649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3D99BFF-71D9-4D55-9C4E-C56D5E07D314}"/>
              </a:ext>
            </a:extLst>
          </p:cNvPr>
          <p:cNvSpPr txBox="1"/>
          <p:nvPr/>
        </p:nvSpPr>
        <p:spPr>
          <a:xfrm>
            <a:off x="478735" y="296062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2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59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6DA8EBD-62B3-412A-9B7E-951336C8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40" y="1108238"/>
            <a:ext cx="8241119" cy="547226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499E63-C9BD-41EF-B6B9-B7157FE60098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181D92-68F1-4856-958A-3D1F2CE17FCD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개발환경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2263AA-E224-41CB-9EA8-362CC4692F3E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41B783"/>
                  </a:solidFill>
                </a:rPr>
                <a:t>로컬 실행 화면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A12119-506E-40A7-9F07-034548060C91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8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F4E5FE5-8B72-48BC-89E1-EC83B8816818}"/>
              </a:ext>
            </a:extLst>
          </p:cNvPr>
          <p:cNvGrpSpPr/>
          <p:nvPr/>
        </p:nvGrpSpPr>
        <p:grpSpPr>
          <a:xfrm>
            <a:off x="-71019" y="-78214"/>
            <a:ext cx="12391852" cy="7038308"/>
            <a:chOff x="-100614" y="-1"/>
            <a:chExt cx="12254144" cy="69600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1EBBDC1-C3C7-40CA-BFC6-9AD879741285}"/>
                </a:ext>
              </a:extLst>
            </p:cNvPr>
            <p:cNvGrpSpPr/>
            <p:nvPr/>
          </p:nvGrpSpPr>
          <p:grpSpPr>
            <a:xfrm>
              <a:off x="-100614" y="0"/>
              <a:ext cx="12192001" cy="6858000"/>
              <a:chOff x="-100614" y="0"/>
              <a:chExt cx="12192001" cy="6858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616BBE8-75A5-4121-AF5C-6352555AF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14" y="0"/>
                <a:ext cx="12192001" cy="685800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6E1D17-7AB5-4550-89E4-36C24B7195A4}"/>
                  </a:ext>
                </a:extLst>
              </p:cNvPr>
              <p:cNvSpPr/>
              <p:nvPr/>
            </p:nvSpPr>
            <p:spPr>
              <a:xfrm>
                <a:off x="3773010" y="2503503"/>
                <a:ext cx="2210540" cy="1473693"/>
              </a:xfrm>
              <a:prstGeom prst="rect">
                <a:avLst/>
              </a:prstGeom>
              <a:solidFill>
                <a:srgbClr val="33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575A4F-DB83-4E30-B8E8-EDF4FCA2DA04}"/>
                </a:ext>
              </a:extLst>
            </p:cNvPr>
            <p:cNvSpPr/>
            <p:nvPr/>
          </p:nvSpPr>
          <p:spPr>
            <a:xfrm>
              <a:off x="-100614" y="-1"/>
              <a:ext cx="12254144" cy="6960093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hlinkClick r:id="rId4"/>
            <a:extLst>
              <a:ext uri="{FF2B5EF4-FFF2-40B4-BE49-F238E27FC236}">
                <a16:creationId xmlns:a16="http://schemas.microsoft.com/office/drawing/2014/main" id="{E1414D07-489E-4E6E-83ED-CB31EB953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082" y="1039875"/>
            <a:ext cx="3658590" cy="513458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389288-D313-4FCC-A6E0-A8F82174F47A}"/>
              </a:ext>
            </a:extLst>
          </p:cNvPr>
          <p:cNvGrpSpPr/>
          <p:nvPr/>
        </p:nvGrpSpPr>
        <p:grpSpPr>
          <a:xfrm>
            <a:off x="2230777" y="2789932"/>
            <a:ext cx="3105035" cy="817237"/>
            <a:chOff x="477151" y="295126"/>
            <a:chExt cx="3105035" cy="8172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FD606-7153-4891-A257-35F17F9068F0}"/>
                </a:ext>
              </a:extLst>
            </p:cNvPr>
            <p:cNvSpPr txBox="1"/>
            <p:nvPr/>
          </p:nvSpPr>
          <p:spPr>
            <a:xfrm>
              <a:off x="659876" y="295126"/>
              <a:ext cx="2922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err="1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4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8EAF9E4-5A02-455A-A0FA-D648FB39BFCC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41B783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rgbClr val="33495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434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52248D-FC7B-4466-B5AE-EA3A0C9C0B14}"/>
              </a:ext>
            </a:extLst>
          </p:cNvPr>
          <p:cNvGrpSpPr/>
          <p:nvPr/>
        </p:nvGrpSpPr>
        <p:grpSpPr>
          <a:xfrm>
            <a:off x="6404919" y="660360"/>
            <a:ext cx="4029623" cy="5840382"/>
            <a:chOff x="4081188" y="1017618"/>
            <a:chExt cx="4029623" cy="584038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4F0859C-4607-43A5-8183-A2DD8F47ED09}"/>
                </a:ext>
              </a:extLst>
            </p:cNvPr>
            <p:cNvGrpSpPr/>
            <p:nvPr/>
          </p:nvGrpSpPr>
          <p:grpSpPr>
            <a:xfrm>
              <a:off x="4081188" y="1604403"/>
              <a:ext cx="4029623" cy="5253597"/>
              <a:chOff x="3272451" y="995114"/>
              <a:chExt cx="3843436" cy="50108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E9D9C87-1669-4A93-BDFE-6066DCBDFFE2}"/>
                  </a:ext>
                </a:extLst>
              </p:cNvPr>
              <p:cNvSpPr/>
              <p:nvPr/>
            </p:nvSpPr>
            <p:spPr>
              <a:xfrm>
                <a:off x="3272451" y="995114"/>
                <a:ext cx="3843436" cy="5010856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114880A-8619-4A62-A971-E53CF2426487}"/>
                  </a:ext>
                </a:extLst>
              </p:cNvPr>
              <p:cNvSpPr/>
              <p:nvPr/>
            </p:nvSpPr>
            <p:spPr>
              <a:xfrm>
                <a:off x="3544478" y="1244338"/>
                <a:ext cx="3299382" cy="69758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Header</a:t>
                </a:r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D626D78-C865-446D-8B06-561357D368DB}"/>
                  </a:ext>
                </a:extLst>
              </p:cNvPr>
              <p:cNvSpPr/>
              <p:nvPr/>
            </p:nvSpPr>
            <p:spPr>
              <a:xfrm>
                <a:off x="3544478" y="2914824"/>
                <a:ext cx="3299382" cy="181743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List</a:t>
                </a:r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A09C2B7-C579-4042-80FD-2B49CBF668F7}"/>
                  </a:ext>
                </a:extLst>
              </p:cNvPr>
              <p:cNvSpPr/>
              <p:nvPr/>
            </p:nvSpPr>
            <p:spPr>
              <a:xfrm>
                <a:off x="3544478" y="2083853"/>
                <a:ext cx="3299382" cy="69758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Input</a:t>
                </a:r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8E9DE62-0075-4EA5-A7D7-C313B44C06D3}"/>
                  </a:ext>
                </a:extLst>
              </p:cNvPr>
              <p:cNvSpPr/>
              <p:nvPr/>
            </p:nvSpPr>
            <p:spPr>
              <a:xfrm>
                <a:off x="3535051" y="4916079"/>
                <a:ext cx="3299382" cy="69758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Footer</a:t>
                </a:r>
                <a:endParaRPr lang="ko-KR" alt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20149-01F0-45D1-A85E-992DED102FA0}"/>
                </a:ext>
              </a:extLst>
            </p:cNvPr>
            <p:cNvSpPr txBox="1"/>
            <p:nvPr/>
          </p:nvSpPr>
          <p:spPr>
            <a:xfrm>
              <a:off x="5647933" y="1017618"/>
              <a:ext cx="876364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APP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BDEBE2-C320-4063-8C58-740C649C763A}"/>
              </a:ext>
            </a:extLst>
          </p:cNvPr>
          <p:cNvGrpSpPr/>
          <p:nvPr/>
        </p:nvGrpSpPr>
        <p:grpSpPr>
          <a:xfrm>
            <a:off x="477151" y="242741"/>
            <a:ext cx="3482107" cy="869622"/>
            <a:chOff x="477151" y="242741"/>
            <a:chExt cx="3482107" cy="86962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486377-EFB2-4566-B4A6-AB7B442F06AD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4475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4475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8CF6C2-620A-4F13-B959-39BF0761CB1C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41B783"/>
                  </a:solidFill>
                </a:rPr>
                <a:t>컴포넌트 생성 및 등록</a:t>
              </a:r>
              <a:endParaRPr lang="ko-KR" altLang="en-US" dirty="0">
                <a:solidFill>
                  <a:srgbClr val="41B783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37B0C9-B17C-4201-AD98-D9C88B5D9FBB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C2D1604-3380-4977-A58D-37ACB9F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50" y="1301320"/>
            <a:ext cx="3658590" cy="51345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29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91A7E0-6E2C-41B2-A271-D9684BC2E94F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5099200-CEF8-43B6-A8ED-DFACD299C82A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223388-B11E-41A2-AA60-5D366D3AFE16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34475F"/>
                  </a:solidFill>
                </a:rPr>
                <a:t>컴포넌트 생성 및 등록</a:t>
              </a:r>
              <a:endParaRPr lang="ko-KR" altLang="en-US" dirty="0">
                <a:solidFill>
                  <a:srgbClr val="34475F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0D4AB6-5D2F-4E98-A45C-332CB277EE57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DBE0142-DAFA-487C-BA78-309B2C495B66}"/>
              </a:ext>
            </a:extLst>
          </p:cNvPr>
          <p:cNvGrpSpPr/>
          <p:nvPr/>
        </p:nvGrpSpPr>
        <p:grpSpPr>
          <a:xfrm>
            <a:off x="5240975" y="0"/>
            <a:ext cx="8779878" cy="6858000"/>
            <a:chOff x="4609379" y="0"/>
            <a:chExt cx="8779878" cy="6858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75B08F2-2A81-4149-A2C4-E0958B545ABB}"/>
                </a:ext>
              </a:extLst>
            </p:cNvPr>
            <p:cNvSpPr/>
            <p:nvPr/>
          </p:nvSpPr>
          <p:spPr>
            <a:xfrm>
              <a:off x="4609379" y="0"/>
              <a:ext cx="8779878" cy="6858000"/>
            </a:xfrm>
            <a:prstGeom prst="rect">
              <a:avLst/>
            </a:prstGeom>
            <a:solidFill>
              <a:srgbClr val="011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EBD9DE5-49AB-4D10-93A4-AD62BFDD4782}"/>
                </a:ext>
              </a:extLst>
            </p:cNvPr>
            <p:cNvGrpSpPr/>
            <p:nvPr/>
          </p:nvGrpSpPr>
          <p:grpSpPr>
            <a:xfrm>
              <a:off x="4790028" y="1392526"/>
              <a:ext cx="7518331" cy="4530148"/>
              <a:chOff x="1749459" y="1973240"/>
              <a:chExt cx="7518331" cy="453014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C5F1D6D-822C-466D-9CF1-4E6D01105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9459" y="1973240"/>
                <a:ext cx="2881175" cy="453014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BAEB8D5-39FB-4226-ABF9-7CD5019D2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5957" y="2036871"/>
                <a:ext cx="4921833" cy="394568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B5E1D89F-A19F-41F3-8B11-B917BFD28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97" y="1828800"/>
            <a:ext cx="2633519" cy="38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3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91A7E0-6E2C-41B2-A271-D9684BC2E94F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5099200-CEF8-43B6-A8ED-DFACD299C82A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223388-B11E-41A2-AA60-5D366D3AFE16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34475F"/>
                  </a:solidFill>
                </a:rPr>
                <a:t>컴포넌트 생성 및 등록</a:t>
              </a:r>
              <a:endParaRPr lang="ko-KR" altLang="en-US" dirty="0">
                <a:solidFill>
                  <a:srgbClr val="34475F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0D4AB6-5D2F-4E98-A45C-332CB277EE57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9DAE90-6745-42F8-B9AC-4103658CA20B}"/>
              </a:ext>
            </a:extLst>
          </p:cNvPr>
          <p:cNvGrpSpPr/>
          <p:nvPr/>
        </p:nvGrpSpPr>
        <p:grpSpPr>
          <a:xfrm>
            <a:off x="5240975" y="0"/>
            <a:ext cx="8779878" cy="6858000"/>
            <a:chOff x="5240975" y="0"/>
            <a:chExt cx="8779878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424D15F-6E6B-49E6-88EF-C358BB62434C}"/>
                </a:ext>
              </a:extLst>
            </p:cNvPr>
            <p:cNvSpPr/>
            <p:nvPr/>
          </p:nvSpPr>
          <p:spPr>
            <a:xfrm>
              <a:off x="5240975" y="0"/>
              <a:ext cx="8779878" cy="6858000"/>
            </a:xfrm>
            <a:prstGeom prst="rect">
              <a:avLst/>
            </a:prstGeom>
            <a:solidFill>
              <a:srgbClr val="011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6039705-E8D2-42A2-B574-86A87A7A6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6751" y="588450"/>
              <a:ext cx="6181725" cy="568642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8E36859-4B45-4D6F-A0EE-BB11995C6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733" y="1532370"/>
            <a:ext cx="3016233" cy="47425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711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2">
            <a:extLst>
              <a:ext uri="{FF2B5EF4-FFF2-40B4-BE49-F238E27FC236}">
                <a16:creationId xmlns:a16="http://schemas.microsoft.com/office/drawing/2014/main" id="{D9A363D7-F5D6-4E4B-B039-6523EEEDD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81" y="1746881"/>
            <a:ext cx="9163038" cy="3684749"/>
          </a:xfr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171CC94-DED5-440C-BEA9-0AAA126E80FE}"/>
              </a:ext>
            </a:extLst>
          </p:cNvPr>
          <p:cNvGrpSpPr/>
          <p:nvPr/>
        </p:nvGrpSpPr>
        <p:grpSpPr>
          <a:xfrm>
            <a:off x="477151" y="242741"/>
            <a:ext cx="3482107" cy="869622"/>
            <a:chOff x="477151" y="242741"/>
            <a:chExt cx="3482107" cy="869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FA4039-7508-4F0E-9AE0-8DEA60E9B395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002060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E5E99E-6550-4909-A513-FA6C7E39B5B0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34475F"/>
                  </a:solidFill>
                </a:rPr>
                <a:t>컴포넌트 생성 및 등록</a:t>
              </a:r>
              <a:endParaRPr lang="ko-KR" altLang="en-US" dirty="0">
                <a:solidFill>
                  <a:srgbClr val="34475F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9F82BC-267B-4757-8991-FA35A4B6B4E6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84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BC56EB-42CB-4B1E-99BB-D1887387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50" y="2117420"/>
            <a:ext cx="3260150" cy="3691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C8C1CE-693F-4BED-AD1D-9AF62239DC16}"/>
              </a:ext>
            </a:extLst>
          </p:cNvPr>
          <p:cNvSpPr txBox="1"/>
          <p:nvPr/>
        </p:nvSpPr>
        <p:spPr>
          <a:xfrm>
            <a:off x="3976079" y="1657725"/>
            <a:ext cx="1121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Header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9C43D4-19E6-4D7B-88F4-B44B50F53AAE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A1945A-E64C-4A17-BF31-A15443B22001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B6FDC-24B3-40A0-85D1-D28DDDDB2C2B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solidFill>
                    <a:srgbClr val="41B783"/>
                  </a:solidFill>
                </a:rPr>
                <a:t>TodoHeader</a:t>
              </a:r>
              <a:endParaRPr lang="ko-KR" altLang="en-US" dirty="0">
                <a:solidFill>
                  <a:srgbClr val="41B783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023FA4-50AF-456D-8409-4E4BA57B5BDA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2596488-FAA7-472E-AA32-ECCC2BFF84E4}"/>
              </a:ext>
            </a:extLst>
          </p:cNvPr>
          <p:cNvSpPr txBox="1"/>
          <p:nvPr/>
        </p:nvSpPr>
        <p:spPr>
          <a:xfrm>
            <a:off x="3641104" y="104924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https://code-study.tistory.com/26?category=794866</a:t>
            </a:r>
          </a:p>
        </p:txBody>
      </p:sp>
    </p:spTree>
    <p:extLst>
      <p:ext uri="{BB962C8B-B14F-4D97-AF65-F5344CB8AC3E}">
        <p14:creationId xmlns:p14="http://schemas.microsoft.com/office/powerpoint/2010/main" val="2779462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4A93306-2A70-460B-B88D-DFE249AF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34" y="2038760"/>
            <a:ext cx="9537765" cy="371268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EA56312-EB8C-4D2E-BE64-51108BABAB41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4B95FC-FD8D-4E3C-8907-E8F128045738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5B1B9-8BB6-47A4-9AFB-6A1458B8E3FE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41B783"/>
                  </a:solidFill>
                </a:rPr>
                <a:t>컴포넌트 생성 및 등록</a:t>
              </a:r>
              <a:endParaRPr lang="ko-KR" altLang="en-US" dirty="0">
                <a:solidFill>
                  <a:srgbClr val="41B783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F379E-02EF-4E79-9BAD-A173971E9614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47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E9D5892-CD85-4913-BBDD-AA866EDF14FF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" y="-1"/>
            <a:chExt cx="12192001" cy="6858000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BDF4CAB9-C55D-4E7F-BAE5-29C0DB6EE1BD}"/>
                </a:ext>
              </a:extLst>
            </p:cNvPr>
            <p:cNvSpPr/>
            <p:nvPr/>
          </p:nvSpPr>
          <p:spPr>
            <a:xfrm rot="5400000">
              <a:off x="-13319" y="13319"/>
              <a:ext cx="3577703" cy="3551068"/>
            </a:xfrm>
            <a:prstGeom prst="rtTriangle">
              <a:avLst/>
            </a:prstGeom>
            <a:solidFill>
              <a:srgbClr val="41B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BFA8356E-31DF-4F7F-B058-3A0467849665}"/>
                </a:ext>
              </a:extLst>
            </p:cNvPr>
            <p:cNvSpPr/>
            <p:nvPr/>
          </p:nvSpPr>
          <p:spPr>
            <a:xfrm rot="16200000">
              <a:off x="9884156" y="4550155"/>
              <a:ext cx="2482088" cy="2133600"/>
            </a:xfrm>
            <a:prstGeom prst="rtTriangle">
              <a:avLst/>
            </a:prstGeom>
            <a:solidFill>
              <a:srgbClr val="41B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7DACFAF3-AC06-4802-AD66-93A18648BACA}"/>
                </a:ext>
              </a:extLst>
            </p:cNvPr>
            <p:cNvSpPr/>
            <p:nvPr/>
          </p:nvSpPr>
          <p:spPr>
            <a:xfrm rot="5400000">
              <a:off x="-6354" y="6352"/>
              <a:ext cx="1706878" cy="1694171"/>
            </a:xfrm>
            <a:prstGeom prst="rtTriangle">
              <a:avLst/>
            </a:prstGeom>
            <a:solidFill>
              <a:srgbClr val="34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1AAAF7-2862-4BD9-B810-BE66BE6A9997}"/>
              </a:ext>
            </a:extLst>
          </p:cNvPr>
          <p:cNvSpPr txBox="1"/>
          <p:nvPr/>
        </p:nvSpPr>
        <p:spPr>
          <a:xfrm>
            <a:off x="2774271" y="1347018"/>
            <a:ext cx="279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AF329-09ED-4813-BF4E-228C23E3971A}"/>
              </a:ext>
            </a:extLst>
          </p:cNvPr>
          <p:cNvSpPr txBox="1"/>
          <p:nvPr/>
        </p:nvSpPr>
        <p:spPr>
          <a:xfrm>
            <a:off x="2774271" y="2254267"/>
            <a:ext cx="5033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3447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 </a:t>
            </a:r>
            <a:r>
              <a:rPr lang="en-US" altLang="ko-KR" sz="2000" dirty="0" err="1">
                <a:solidFill>
                  <a:srgbClr val="3447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</a:t>
            </a:r>
            <a:r>
              <a:rPr lang="ko-KR" altLang="en-US" sz="2000" dirty="0">
                <a:solidFill>
                  <a:srgbClr val="3447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소개</a:t>
            </a:r>
            <a:endParaRPr lang="en-US" altLang="ko-KR" sz="2000" dirty="0">
              <a:solidFill>
                <a:srgbClr val="34475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3447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</a:t>
            </a:r>
            <a:r>
              <a:rPr lang="en-US" altLang="ko-KR" sz="2000" dirty="0" err="1">
                <a:solidFill>
                  <a:srgbClr val="3447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</a:t>
            </a:r>
            <a:endParaRPr lang="en-US" altLang="ko-KR" sz="2000" dirty="0">
              <a:solidFill>
                <a:srgbClr val="34475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rgbClr val="3447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  <a:endParaRPr lang="en-US" altLang="ko-KR" sz="2000" dirty="0">
              <a:solidFill>
                <a:srgbClr val="34475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3447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 </a:t>
            </a:r>
            <a:r>
              <a:rPr lang="en-US" altLang="ko-KR" sz="2000" dirty="0" err="1">
                <a:solidFill>
                  <a:srgbClr val="3447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</a:t>
            </a:r>
            <a:r>
              <a:rPr lang="en-US" altLang="ko-KR" sz="2000" dirty="0">
                <a:solidFill>
                  <a:srgbClr val="3447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rgbClr val="3447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</a:t>
            </a:r>
            <a:endParaRPr lang="en-US" altLang="ko-KR" sz="2000" dirty="0">
              <a:solidFill>
                <a:srgbClr val="34475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endParaRPr lang="ko-KR" altLang="en-US" sz="2000" dirty="0">
              <a:solidFill>
                <a:srgbClr val="34475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43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EA56312-EB8C-4D2E-BE64-51108BABAB41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4B95FC-FD8D-4E3C-8907-E8F128045738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5B1B9-8BB6-47A4-9AFB-6A1458B8E3FE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41B783"/>
                  </a:solidFill>
                </a:rPr>
                <a:t>컴포넌트 생성 및 등록</a:t>
              </a:r>
              <a:endParaRPr lang="ko-KR" altLang="en-US" dirty="0">
                <a:solidFill>
                  <a:srgbClr val="41B783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F379E-02EF-4E79-9BAD-A173971E9614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E1E7770-8236-48A0-88A1-CF9EC157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85850"/>
            <a:ext cx="11353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5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F4E5FE5-8B72-48BC-89E1-EC83B8816818}"/>
              </a:ext>
            </a:extLst>
          </p:cNvPr>
          <p:cNvGrpSpPr/>
          <p:nvPr/>
        </p:nvGrpSpPr>
        <p:grpSpPr>
          <a:xfrm>
            <a:off x="-71019" y="-78214"/>
            <a:ext cx="12391852" cy="7038308"/>
            <a:chOff x="-100614" y="-1"/>
            <a:chExt cx="12254144" cy="69600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1EBBDC1-C3C7-40CA-BFC6-9AD879741285}"/>
                </a:ext>
              </a:extLst>
            </p:cNvPr>
            <p:cNvGrpSpPr/>
            <p:nvPr/>
          </p:nvGrpSpPr>
          <p:grpSpPr>
            <a:xfrm>
              <a:off x="-100614" y="0"/>
              <a:ext cx="12192001" cy="6858000"/>
              <a:chOff x="-100614" y="0"/>
              <a:chExt cx="12192001" cy="6858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616BBE8-75A5-4121-AF5C-6352555AF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14" y="0"/>
                <a:ext cx="12192001" cy="685800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6E1D17-7AB5-4550-89E4-36C24B7195A4}"/>
                  </a:ext>
                </a:extLst>
              </p:cNvPr>
              <p:cNvSpPr/>
              <p:nvPr/>
            </p:nvSpPr>
            <p:spPr>
              <a:xfrm>
                <a:off x="3773010" y="2503503"/>
                <a:ext cx="2210540" cy="1473693"/>
              </a:xfrm>
              <a:prstGeom prst="rect">
                <a:avLst/>
              </a:prstGeom>
              <a:solidFill>
                <a:srgbClr val="33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575A4F-DB83-4E30-B8E8-EDF4FCA2DA04}"/>
                </a:ext>
              </a:extLst>
            </p:cNvPr>
            <p:cNvSpPr/>
            <p:nvPr/>
          </p:nvSpPr>
          <p:spPr>
            <a:xfrm>
              <a:off x="-100614" y="-1"/>
              <a:ext cx="12254144" cy="6960093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389288-D313-4FCC-A6E0-A8F82174F47A}"/>
              </a:ext>
            </a:extLst>
          </p:cNvPr>
          <p:cNvGrpSpPr/>
          <p:nvPr/>
        </p:nvGrpSpPr>
        <p:grpSpPr>
          <a:xfrm>
            <a:off x="166066" y="242741"/>
            <a:ext cx="3482107" cy="869622"/>
            <a:chOff x="477151" y="242741"/>
            <a:chExt cx="3482107" cy="869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FD606-7153-4891-A257-35F17F9068F0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1B78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41B78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2D157C-2D21-4100-8DFF-FCFE95459274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bg1"/>
                  </a:solidFill>
                </a:rPr>
                <a:t>컴포넌트 생성 및 등록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8EAF9E4-5A02-455A-A0FA-D648FB39BFCC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495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224C565-6E51-4EF0-94AD-807AB0BD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22" y="600783"/>
            <a:ext cx="6275969" cy="62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2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99200-CEF8-43B6-A8ED-DFACD299C82A}"/>
              </a:ext>
            </a:extLst>
          </p:cNvPr>
          <p:cNvSpPr txBox="1"/>
          <p:nvPr/>
        </p:nvSpPr>
        <p:spPr>
          <a:xfrm>
            <a:off x="659876" y="242741"/>
            <a:ext cx="292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TodoList</a:t>
            </a:r>
            <a:endParaRPr lang="ko-KR" altLang="en-US" sz="3200" dirty="0">
              <a:solidFill>
                <a:srgbClr val="00206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23388-B11E-41A2-AA60-5D366D3AFE16}"/>
              </a:ext>
            </a:extLst>
          </p:cNvPr>
          <p:cNvSpPr txBox="1"/>
          <p:nvPr/>
        </p:nvSpPr>
        <p:spPr>
          <a:xfrm>
            <a:off x="659876" y="738906"/>
            <a:ext cx="3299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34475F"/>
                </a:solidFill>
              </a:rPr>
              <a:t>컴포넌트 생성 및 등록</a:t>
            </a:r>
            <a:endParaRPr lang="ko-KR" altLang="en-US" dirty="0">
              <a:solidFill>
                <a:srgbClr val="34475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0D4AB6-5D2F-4E98-A45C-332CB277EE57}"/>
              </a:ext>
            </a:extLst>
          </p:cNvPr>
          <p:cNvSpPr/>
          <p:nvPr/>
        </p:nvSpPr>
        <p:spPr>
          <a:xfrm>
            <a:off x="477151" y="318156"/>
            <a:ext cx="60177" cy="794207"/>
          </a:xfrm>
          <a:prstGeom prst="rect">
            <a:avLst/>
          </a:prstGeom>
          <a:solidFill>
            <a:srgbClr val="34475F"/>
          </a:solidFill>
          <a:ln>
            <a:solidFill>
              <a:srgbClr val="33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4475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A93306-2A70-460B-B88D-DFE249AF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39" y="1699494"/>
            <a:ext cx="11353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3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DEADFE-367B-4629-894C-2C3AF9C8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80" y="1171575"/>
            <a:ext cx="6181725" cy="5686425"/>
          </a:xfrm>
          <a:prstGeom prst="rect">
            <a:avLst/>
          </a:prstGeom>
        </p:spPr>
      </p:pic>
      <p:pic>
        <p:nvPicPr>
          <p:cNvPr id="14" name="내용 개체 틀 2">
            <a:extLst>
              <a:ext uri="{FF2B5EF4-FFF2-40B4-BE49-F238E27FC236}">
                <a16:creationId xmlns:a16="http://schemas.microsoft.com/office/drawing/2014/main" id="{D9A363D7-F5D6-4E4B-B039-6523EEEDD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6471" y="2641351"/>
            <a:ext cx="9163038" cy="3684749"/>
          </a:xfr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67A7134-BE62-4FA3-A622-52D427385828}"/>
              </a:ext>
            </a:extLst>
          </p:cNvPr>
          <p:cNvGrpSpPr/>
          <p:nvPr/>
        </p:nvGrpSpPr>
        <p:grpSpPr>
          <a:xfrm>
            <a:off x="477151" y="242741"/>
            <a:ext cx="3482107" cy="869622"/>
            <a:chOff x="477151" y="242741"/>
            <a:chExt cx="3482107" cy="869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105F29-FCE5-4EC5-AB23-FDA3365EF1D1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002060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B190CD-7E6E-4B51-85AB-A90C7D81E77F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34475F"/>
                  </a:solidFill>
                </a:rPr>
                <a:t>컴포넌트 생성 및 등록</a:t>
              </a:r>
              <a:endParaRPr lang="ko-KR" altLang="en-US" dirty="0">
                <a:solidFill>
                  <a:srgbClr val="34475F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058B8A-13C9-405B-8FA4-CBEEE77E7B24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62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AEDF33-67CE-458E-9132-84947E62B125}"/>
              </a:ext>
            </a:extLst>
          </p:cNvPr>
          <p:cNvGrpSpPr/>
          <p:nvPr/>
        </p:nvGrpSpPr>
        <p:grpSpPr>
          <a:xfrm>
            <a:off x="477151" y="242741"/>
            <a:ext cx="3482107" cy="869622"/>
            <a:chOff x="477151" y="242741"/>
            <a:chExt cx="3482107" cy="8696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5099200-CEF8-43B6-A8ED-DFACD299C82A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002060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223388-B11E-41A2-AA60-5D366D3AFE16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34475F"/>
                  </a:solidFill>
                </a:rPr>
                <a:t>컴포넌트 생성 및 등록</a:t>
              </a:r>
              <a:endParaRPr lang="ko-KR" altLang="en-US" dirty="0">
                <a:solidFill>
                  <a:srgbClr val="34475F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0D4AB6-5D2F-4E98-A45C-332CB277EE57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006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9E0FFE-06F8-42D9-A6B9-E0B5F38B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46" y="1056444"/>
            <a:ext cx="6299286" cy="29277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DB67A5-7DE6-4BAE-8E80-15C36DBDB797}"/>
              </a:ext>
            </a:extLst>
          </p:cNvPr>
          <p:cNvSpPr txBox="1"/>
          <p:nvPr/>
        </p:nvSpPr>
        <p:spPr>
          <a:xfrm>
            <a:off x="7738965" y="6356113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https://footprint-of-nawin.tistory.com/63?category=881310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4EF21E-9BB8-4B64-8890-AD57CF20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3022363"/>
            <a:ext cx="7877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85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F4E5FE5-8B72-48BC-89E1-EC83B8816818}"/>
              </a:ext>
            </a:extLst>
          </p:cNvPr>
          <p:cNvGrpSpPr/>
          <p:nvPr/>
        </p:nvGrpSpPr>
        <p:grpSpPr>
          <a:xfrm>
            <a:off x="-99926" y="-90154"/>
            <a:ext cx="12391852" cy="7038308"/>
            <a:chOff x="-100614" y="-1"/>
            <a:chExt cx="12254144" cy="69600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1EBBDC1-C3C7-40CA-BFC6-9AD879741285}"/>
                </a:ext>
              </a:extLst>
            </p:cNvPr>
            <p:cNvGrpSpPr/>
            <p:nvPr/>
          </p:nvGrpSpPr>
          <p:grpSpPr>
            <a:xfrm>
              <a:off x="-100614" y="0"/>
              <a:ext cx="12192001" cy="6858000"/>
              <a:chOff x="-100614" y="0"/>
              <a:chExt cx="12192001" cy="6858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616BBE8-75A5-4121-AF5C-6352555AF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14" y="0"/>
                <a:ext cx="12192001" cy="685800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6E1D17-7AB5-4550-89E4-36C24B7195A4}"/>
                  </a:ext>
                </a:extLst>
              </p:cNvPr>
              <p:cNvSpPr/>
              <p:nvPr/>
            </p:nvSpPr>
            <p:spPr>
              <a:xfrm>
                <a:off x="3773010" y="2503503"/>
                <a:ext cx="2210540" cy="1473693"/>
              </a:xfrm>
              <a:prstGeom prst="rect">
                <a:avLst/>
              </a:prstGeom>
              <a:solidFill>
                <a:srgbClr val="33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575A4F-DB83-4E30-B8E8-EDF4FCA2DA04}"/>
                </a:ext>
              </a:extLst>
            </p:cNvPr>
            <p:cNvSpPr/>
            <p:nvPr/>
          </p:nvSpPr>
          <p:spPr>
            <a:xfrm>
              <a:off x="-100614" y="-1"/>
              <a:ext cx="12254144" cy="6960093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391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0CABF9-97FB-4DF6-99C5-CEF74656E4E8}"/>
              </a:ext>
            </a:extLst>
          </p:cNvPr>
          <p:cNvSpPr txBox="1"/>
          <p:nvPr/>
        </p:nvSpPr>
        <p:spPr>
          <a:xfrm>
            <a:off x="3047260" y="296955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https://velog.io/@bluestragglr/Vue3-%EB%AC%B4%EC%97%87%EC%9D%B4-%EB%B0%94%EB%80%8C%EB%82%98%EC%9A%94</a:t>
            </a:r>
          </a:p>
        </p:txBody>
      </p:sp>
    </p:spTree>
    <p:extLst>
      <p:ext uri="{BB962C8B-B14F-4D97-AF65-F5344CB8AC3E}">
        <p14:creationId xmlns:p14="http://schemas.microsoft.com/office/powerpoint/2010/main" val="3200410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578BA4-9B2D-4492-AD9D-1648EE549F8A}"/>
              </a:ext>
            </a:extLst>
          </p:cNvPr>
          <p:cNvSpPr txBox="1"/>
          <p:nvPr/>
        </p:nvSpPr>
        <p:spPr>
          <a:xfrm>
            <a:off x="4846165" y="1843949"/>
            <a:ext cx="60944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컴포넌트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재사용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</a:t>
            </a:r>
          </a:p>
          <a:p>
            <a:pPr algn="l"/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양방향 데이터 바인딩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(v-model), </a:t>
            </a:r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단방향 데이터 흐름 장점을 모두 결합한 프레임워크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양방향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</a:t>
            </a:r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화면에 표시되는 값과 프레임워크의 모델 데이터 값이 동기화되어 한쪽이 변경되면 다른 한쪽도 자동으로 변경되는 것을 말한다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.)</a:t>
            </a:r>
            <a:endParaRPr lang="ko-KR" altLang="en-US" sz="2000" b="0" i="0" dirty="0">
              <a:solidFill>
                <a:srgbClr val="34475F"/>
              </a:solidFill>
              <a:effectLst/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l"/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컴포넌트 기반 개발 방식 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</a:t>
            </a:r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화면을 여러 개의 작은 단위로 쪼개어 개발 </a:t>
            </a:r>
            <a:endParaRPr lang="en-US" altLang="ko-KR" sz="2000" b="0" i="0" dirty="0">
              <a:solidFill>
                <a:srgbClr val="34475F"/>
              </a:solidFill>
              <a:effectLst/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l"/>
            <a:r>
              <a:rPr lang="ko-KR" altLang="en-US" sz="2000" dirty="0">
                <a:solidFill>
                  <a:srgbClr val="34475F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반응성</a:t>
            </a:r>
            <a:endParaRPr lang="en-US" altLang="ko-KR" sz="2000" dirty="0">
              <a:solidFill>
                <a:srgbClr val="34475F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34475F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한글화</a:t>
            </a:r>
            <a:endParaRPr lang="en-US" altLang="ko-KR" sz="2000" dirty="0">
              <a:solidFill>
                <a:srgbClr val="34475F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l"/>
            <a:endParaRPr lang="en-US" altLang="ko-KR" sz="2000" dirty="0">
              <a:solidFill>
                <a:srgbClr val="34475F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1BCE5E-F873-4BB1-BFE6-9DFB737680C6}"/>
              </a:ext>
            </a:extLst>
          </p:cNvPr>
          <p:cNvCxnSpPr>
            <a:cxnSpLocks/>
          </p:cNvCxnSpPr>
          <p:nvPr/>
        </p:nvCxnSpPr>
        <p:spPr>
          <a:xfrm>
            <a:off x="4298622" y="959434"/>
            <a:ext cx="0" cy="493912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8ED1AEA6-47A9-41F8-81FA-5ADA4589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1352" y="2098035"/>
            <a:ext cx="1936403" cy="1677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B14BE8-1A84-4F94-854C-1C8D295F5F77}"/>
              </a:ext>
            </a:extLst>
          </p:cNvPr>
          <p:cNvSpPr txBox="1"/>
          <p:nvPr/>
        </p:nvSpPr>
        <p:spPr>
          <a:xfrm>
            <a:off x="1695312" y="4105425"/>
            <a:ext cx="1448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41B783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413766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578BA4-9B2D-4492-AD9D-1648EE549F8A}"/>
              </a:ext>
            </a:extLst>
          </p:cNvPr>
          <p:cNvSpPr txBox="1"/>
          <p:nvPr/>
        </p:nvSpPr>
        <p:spPr>
          <a:xfrm>
            <a:off x="4824955" y="2077767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https://kr.vuejs.org/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https://cornswrold.tistory.com/344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https://joshua1988.github.io/</a:t>
            </a:r>
            <a:br>
              <a:rPr lang="en-US" altLang="ko-KR" dirty="0"/>
            </a:br>
            <a:r>
              <a:rPr lang="en-US" altLang="ko-KR" dirty="0"/>
              <a:t>https://velog.io/@bluestragglr/Vue3-</a:t>
            </a:r>
            <a:r>
              <a:rPr lang="ko-KR" altLang="en-US" dirty="0"/>
              <a:t>무엇이</a:t>
            </a:r>
            <a:r>
              <a:rPr lang="en-US" altLang="ko-KR" dirty="0"/>
              <a:t>-</a:t>
            </a:r>
            <a:r>
              <a:rPr lang="ko-KR" altLang="en-US" dirty="0"/>
              <a:t>바뀌나요</a:t>
            </a:r>
            <a:r>
              <a:rPr lang="en-US" altLang="ko-KR" dirty="0">
                <a:hlinkClick r:id="rId3"/>
              </a:rPr>
              <a:t>https://uxgjs.tistory.com/119?category=770389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FE671-BC28-4C82-8B54-47D6A4C1E734}"/>
              </a:ext>
            </a:extLst>
          </p:cNvPr>
          <p:cNvSpPr txBox="1"/>
          <p:nvPr/>
        </p:nvSpPr>
        <p:spPr>
          <a:xfrm>
            <a:off x="2077588" y="2338409"/>
            <a:ext cx="1448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41B783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참고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1BCE5E-F873-4BB1-BFE6-9DFB737680C6}"/>
              </a:ext>
            </a:extLst>
          </p:cNvPr>
          <p:cNvCxnSpPr>
            <a:cxnSpLocks/>
          </p:cNvCxnSpPr>
          <p:nvPr/>
        </p:nvCxnSpPr>
        <p:spPr>
          <a:xfrm flipH="1">
            <a:off x="2922309" y="1644480"/>
            <a:ext cx="1397524" cy="269487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9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8D0F80-DF1C-4785-A5D8-AD64447CBC43}"/>
              </a:ext>
            </a:extLst>
          </p:cNvPr>
          <p:cNvSpPr txBox="1"/>
          <p:nvPr/>
        </p:nvSpPr>
        <p:spPr>
          <a:xfrm>
            <a:off x="436880" y="259080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Vue </a:t>
            </a:r>
            <a:r>
              <a:rPr lang="en-US" altLang="ko-KR" sz="3200" dirty="0" err="1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</a:t>
            </a:r>
            <a:endParaRPr lang="ko-KR" altLang="en-US" sz="32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113110-1CDC-4D84-98C5-399EC4A0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27" y="1920187"/>
            <a:ext cx="7157421" cy="3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F0A775-C83B-4F09-89D8-8FDAC30C1137}"/>
              </a:ext>
            </a:extLst>
          </p:cNvPr>
          <p:cNvSpPr txBox="1"/>
          <p:nvPr/>
        </p:nvSpPr>
        <p:spPr>
          <a:xfrm>
            <a:off x="3000652" y="5353235"/>
            <a:ext cx="66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0C8B3-A040-4930-BB9A-D8D892D9063F}"/>
              </a:ext>
            </a:extLst>
          </p:cNvPr>
          <p:cNvSpPr txBox="1"/>
          <p:nvPr/>
        </p:nvSpPr>
        <p:spPr>
          <a:xfrm>
            <a:off x="916758" y="1135433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MVVM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패턴에 해당 하는 화면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b="1" dirty="0" err="1">
                <a:solidFill>
                  <a:srgbClr val="212529"/>
                </a:solidFill>
                <a:latin typeface="-apple-system"/>
              </a:rPr>
              <a:t>ㄴ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마크업언어나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GUI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코드를 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백엔드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로직과 분리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하여 개발하는 패턴</a:t>
            </a:r>
            <a:endParaRPr lang="ko-KR" altLang="en-US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5BFE7-E89A-44F1-AFDB-983EDA254931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/>
              </a:rPr>
              <a:t>MVVM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/>
              </a:rPr>
              <a:t>디자인 패턴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/>
              </a:rPr>
              <a:t>(Model - View -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Ubuntu Condensed"/>
              </a:rPr>
              <a:t>ViewModel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/>
              </a:rPr>
              <a:t>)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20181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F4E5FE5-8B72-48BC-89E1-EC83B8816818}"/>
              </a:ext>
            </a:extLst>
          </p:cNvPr>
          <p:cNvGrpSpPr/>
          <p:nvPr/>
        </p:nvGrpSpPr>
        <p:grpSpPr>
          <a:xfrm>
            <a:off x="-99926" y="-90154"/>
            <a:ext cx="12391852" cy="7038308"/>
            <a:chOff x="-100614" y="-1"/>
            <a:chExt cx="12254144" cy="69600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1EBBDC1-C3C7-40CA-BFC6-9AD879741285}"/>
                </a:ext>
              </a:extLst>
            </p:cNvPr>
            <p:cNvGrpSpPr/>
            <p:nvPr/>
          </p:nvGrpSpPr>
          <p:grpSpPr>
            <a:xfrm>
              <a:off x="-100614" y="0"/>
              <a:ext cx="12192001" cy="6858000"/>
              <a:chOff x="-100614" y="0"/>
              <a:chExt cx="12192001" cy="6858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616BBE8-75A5-4121-AF5C-6352555AF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14" y="0"/>
                <a:ext cx="12192001" cy="685800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6E1D17-7AB5-4550-89E4-36C24B7195A4}"/>
                  </a:ext>
                </a:extLst>
              </p:cNvPr>
              <p:cNvSpPr/>
              <p:nvPr/>
            </p:nvSpPr>
            <p:spPr>
              <a:xfrm>
                <a:off x="3773010" y="2503503"/>
                <a:ext cx="2210540" cy="1473693"/>
              </a:xfrm>
              <a:prstGeom prst="rect">
                <a:avLst/>
              </a:prstGeom>
              <a:solidFill>
                <a:srgbClr val="33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575A4F-DB83-4E30-B8E8-EDF4FCA2DA04}"/>
                </a:ext>
              </a:extLst>
            </p:cNvPr>
            <p:cNvSpPr/>
            <p:nvPr/>
          </p:nvSpPr>
          <p:spPr>
            <a:xfrm>
              <a:off x="-100614" y="-1"/>
              <a:ext cx="12254144" cy="6960093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3CA8B4-6564-4F82-8321-9959B397BB60}"/>
              </a:ext>
            </a:extLst>
          </p:cNvPr>
          <p:cNvSpPr txBox="1"/>
          <p:nvPr/>
        </p:nvSpPr>
        <p:spPr>
          <a:xfrm>
            <a:off x="3021290" y="2721114"/>
            <a:ext cx="564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81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EDADEFA-B688-4323-BB83-728EB95F2411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https://www.slideshare.net/madvirus/vuejs-94326874</a:t>
            </a:r>
          </a:p>
        </p:txBody>
      </p:sp>
    </p:spTree>
    <p:extLst>
      <p:ext uri="{BB962C8B-B14F-4D97-AF65-F5344CB8AC3E}">
        <p14:creationId xmlns:p14="http://schemas.microsoft.com/office/powerpoint/2010/main" val="11400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8D0F80-DF1C-4785-A5D8-AD64447CBC43}"/>
              </a:ext>
            </a:extLst>
          </p:cNvPr>
          <p:cNvSpPr txBox="1"/>
          <p:nvPr/>
        </p:nvSpPr>
        <p:spPr>
          <a:xfrm>
            <a:off x="399173" y="683286"/>
            <a:ext cx="387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Hello </a:t>
            </a:r>
            <a:r>
              <a:rPr lang="en-US" altLang="ko-KR" sz="2400" dirty="0" err="1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</a:t>
            </a:r>
            <a:r>
              <a:rPr lang="en-US" altLang="ko-KR" sz="24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</a:t>
            </a:r>
            <a:r>
              <a:rPr lang="en-US" altLang="ko-KR" sz="24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!</a:t>
            </a:r>
            <a:endParaRPr lang="ko-KR" altLang="en-US" sz="24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928284" y="1979628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DAFE5-50D1-46DD-80EE-FE68B17DC1AB}"/>
              </a:ext>
            </a:extLst>
          </p:cNvPr>
          <p:cNvSpPr txBox="1"/>
          <p:nvPr/>
        </p:nvSpPr>
        <p:spPr>
          <a:xfrm>
            <a:off x="7206915" y="2090880"/>
            <a:ext cx="218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D63200"/>
                </a:solidFill>
                <a:effectLst/>
                <a:latin typeface="Roboto Mono"/>
              </a:rPr>
              <a:t>var</a:t>
            </a:r>
            <a:r>
              <a:rPr lang="en-US" altLang="ko-KR" b="0" i="0" dirty="0">
                <a:solidFill>
                  <a:srgbClr val="525252"/>
                </a:solidFill>
                <a:effectLst/>
                <a:latin typeface="Roboto Mono"/>
              </a:rPr>
              <a:t> </a:t>
            </a:r>
            <a:r>
              <a:rPr lang="en-US" altLang="ko-KR" b="0" i="0" dirty="0" err="1">
                <a:solidFill>
                  <a:srgbClr val="525252"/>
                </a:solidFill>
                <a:effectLst/>
                <a:latin typeface="Roboto Mono"/>
              </a:rPr>
              <a:t>vm</a:t>
            </a:r>
            <a:r>
              <a:rPr lang="en-US" altLang="ko-KR" b="0" i="0" dirty="0">
                <a:solidFill>
                  <a:srgbClr val="525252"/>
                </a:solidFill>
                <a:effectLst/>
                <a:latin typeface="Roboto Mono"/>
              </a:rPr>
              <a:t> = </a:t>
            </a:r>
            <a:r>
              <a:rPr lang="en-US" altLang="ko-KR" b="0" i="0" dirty="0">
                <a:solidFill>
                  <a:srgbClr val="D63200"/>
                </a:solidFill>
                <a:effectLst/>
                <a:latin typeface="Roboto Mono"/>
              </a:rPr>
              <a:t>new</a:t>
            </a:r>
            <a:r>
              <a:rPr lang="en-US" altLang="ko-KR" b="0" i="0" dirty="0">
                <a:solidFill>
                  <a:srgbClr val="525252"/>
                </a:solidFill>
                <a:effectLst/>
                <a:latin typeface="Roboto Mono"/>
              </a:rPr>
              <a:t> Vue({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0" i="0" dirty="0">
                <a:solidFill>
                  <a:srgbClr val="707070"/>
                </a:solidFill>
                <a:effectLst/>
                <a:latin typeface="Roboto Mono"/>
              </a:rPr>
              <a:t>// </a:t>
            </a:r>
            <a:r>
              <a:rPr lang="ko-KR" altLang="en-US" b="0" i="0" dirty="0">
                <a:solidFill>
                  <a:srgbClr val="707070"/>
                </a:solidFill>
                <a:effectLst/>
                <a:latin typeface="Roboto Mono"/>
              </a:rPr>
              <a:t>옵션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25252"/>
                </a:solidFill>
                <a:effectLst/>
                <a:latin typeface="Roboto Mono"/>
              </a:rPr>
              <a:t>})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34309-6745-414C-A6F1-C8993DFAD5ED}"/>
              </a:ext>
            </a:extLst>
          </p:cNvPr>
          <p:cNvSpPr txBox="1"/>
          <p:nvPr/>
        </p:nvSpPr>
        <p:spPr>
          <a:xfrm>
            <a:off x="5251218" y="332398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https://velog.io/@psm8873/2019.01.12-Vue-%EC%9D%B8%EC%8A%A4%ED%84%B4%EC%8A%A4-7mjqyi53cl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FF3C4-01EF-4AC0-A49B-2AF8D8E4BE37}"/>
              </a:ext>
            </a:extLst>
          </p:cNvPr>
          <p:cNvSpPr txBox="1"/>
          <p:nvPr/>
        </p:nvSpPr>
        <p:spPr>
          <a:xfrm>
            <a:off x="954464" y="2275546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Vue </a:t>
            </a:r>
            <a:r>
              <a:rPr lang="ko-KR" altLang="en-US" b="1" i="0" dirty="0" err="1">
                <a:solidFill>
                  <a:srgbClr val="222426"/>
                </a:solidFill>
                <a:effectLst/>
                <a:latin typeface="-apple-system"/>
              </a:rPr>
              <a:t>인스턴스란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Vue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인스턴스란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생성된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Vue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오브젝트 하나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Vue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앱을 시작하기 위해 필수적이며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앱의 진입점이 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간단한 템플릿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렌드링부터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데이터 바인딩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컴포넌트 등 많은 동작 수행</a:t>
            </a:r>
          </a:p>
        </p:txBody>
      </p:sp>
    </p:spTree>
    <p:extLst>
      <p:ext uri="{BB962C8B-B14F-4D97-AF65-F5344CB8AC3E}">
        <p14:creationId xmlns:p14="http://schemas.microsoft.com/office/powerpoint/2010/main" val="386222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E1488F7-03A3-412D-B80F-3CB289862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26" y="1074656"/>
            <a:ext cx="7896747" cy="5448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928284" y="1979628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E43F5-690F-4A1F-AB7A-1288D0C3CAD7}"/>
              </a:ext>
            </a:extLst>
          </p:cNvPr>
          <p:cNvSpPr txBox="1"/>
          <p:nvPr/>
        </p:nvSpPr>
        <p:spPr>
          <a:xfrm>
            <a:off x="436880" y="259080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Hello </a:t>
            </a:r>
            <a:r>
              <a:rPr lang="en-US" altLang="ko-KR" sz="3200" dirty="0" err="1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</a:t>
            </a:r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 </a:t>
            </a:r>
            <a:endParaRPr lang="ko-KR" altLang="en-US" sz="32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12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843442" y="209088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0505D5-CE3D-4FA0-B3FD-02692F9FA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24" y="1859363"/>
            <a:ext cx="8917551" cy="2848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83494A-853C-430D-8D3F-B7374C7F091C}"/>
              </a:ext>
            </a:extLst>
          </p:cNvPr>
          <p:cNvSpPr txBox="1"/>
          <p:nvPr/>
        </p:nvSpPr>
        <p:spPr>
          <a:xfrm>
            <a:off x="436880" y="259080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Hello </a:t>
            </a:r>
            <a:r>
              <a:rPr lang="en-US" altLang="ko-KR" sz="3200" dirty="0" err="1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</a:t>
            </a:r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 </a:t>
            </a:r>
            <a:endParaRPr lang="ko-KR" altLang="en-US" sz="32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58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928284" y="1979628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1C000-C6B9-49AC-A37B-C360C1E6B55C}"/>
              </a:ext>
            </a:extLst>
          </p:cNvPr>
          <p:cNvSpPr txBox="1"/>
          <p:nvPr/>
        </p:nvSpPr>
        <p:spPr>
          <a:xfrm>
            <a:off x="1829437" y="5179576"/>
            <a:ext cx="8533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1313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b="0" i="0" dirty="0">
                <a:solidFill>
                  <a:srgbClr val="282C3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인스턴스는 </a:t>
            </a:r>
            <a:r>
              <a:rPr lang="en-US" altLang="ko-KR" sz="2000" b="0" i="0" dirty="0">
                <a:solidFill>
                  <a:srgbClr val="282C3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Vue.js</a:t>
            </a:r>
            <a:r>
              <a:rPr lang="ko-KR" altLang="en-US" sz="2000" b="0" i="0" dirty="0">
                <a:solidFill>
                  <a:srgbClr val="282C3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화면을 개발하기 위해 꼭 생성해야 하는 필수 단위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FF27C-6130-4FEB-995D-9EB15A128606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인스턴스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922EE1-844A-47F2-991E-028D2202CA93}"/>
              </a:ext>
            </a:extLst>
          </p:cNvPr>
          <p:cNvGrpSpPr/>
          <p:nvPr/>
        </p:nvGrpSpPr>
        <p:grpSpPr>
          <a:xfrm>
            <a:off x="3973987" y="1309092"/>
            <a:ext cx="3679273" cy="3404310"/>
            <a:chOff x="1186493" y="1105272"/>
            <a:chExt cx="3112811" cy="288018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EA540B0-A6BC-4262-9400-3F62EEF4E8F5}"/>
                </a:ext>
              </a:extLst>
            </p:cNvPr>
            <p:cNvSpPr/>
            <p:nvPr/>
          </p:nvSpPr>
          <p:spPr>
            <a:xfrm>
              <a:off x="1186493" y="1105272"/>
              <a:ext cx="3112811" cy="2880181"/>
            </a:xfrm>
            <a:prstGeom prst="round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BF3825-2980-4715-AA17-7045A14F6F4F}"/>
                </a:ext>
              </a:extLst>
            </p:cNvPr>
            <p:cNvSpPr txBox="1"/>
            <p:nvPr/>
          </p:nvSpPr>
          <p:spPr>
            <a:xfrm>
              <a:off x="1631845" y="2149187"/>
              <a:ext cx="2540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0" i="0" dirty="0">
                  <a:solidFill>
                    <a:srgbClr val="00B0F0"/>
                  </a:solidFill>
                  <a:effectLst/>
                  <a:latin typeface="Roboto Mono"/>
                </a:rPr>
                <a:t>var</a:t>
              </a:r>
              <a:r>
                <a:rPr lang="en-US" altLang="ko-KR" sz="2000" b="0" i="0" dirty="0">
                  <a:solidFill>
                    <a:schemeClr val="bg1"/>
                  </a:solidFill>
                  <a:effectLst/>
                  <a:latin typeface="Roboto Mono"/>
                </a:rPr>
                <a:t> </a:t>
              </a:r>
              <a:r>
                <a:rPr lang="en-US" altLang="ko-KR" sz="2000" b="0" i="0" dirty="0" err="1">
                  <a:solidFill>
                    <a:schemeClr val="bg1"/>
                  </a:solidFill>
                  <a:effectLst/>
                  <a:latin typeface="Roboto Mono"/>
                </a:rPr>
                <a:t>vm</a:t>
              </a:r>
              <a:r>
                <a:rPr lang="en-US" altLang="ko-KR" sz="2000" b="0" i="0" dirty="0">
                  <a:solidFill>
                    <a:schemeClr val="bg1"/>
                  </a:solidFill>
                  <a:effectLst/>
                  <a:latin typeface="Roboto Mono"/>
                </a:rPr>
                <a:t>  =  </a:t>
              </a:r>
              <a:r>
                <a:rPr lang="en-US" altLang="ko-KR" sz="2000" b="0" i="0" dirty="0">
                  <a:solidFill>
                    <a:srgbClr val="00B0F0"/>
                  </a:solidFill>
                  <a:effectLst/>
                  <a:latin typeface="Roboto Mono"/>
                </a:rPr>
                <a:t>new Vue</a:t>
              </a:r>
              <a:r>
                <a:rPr lang="en-US" altLang="ko-KR" sz="2000" b="0" i="0" dirty="0">
                  <a:solidFill>
                    <a:schemeClr val="bg1"/>
                  </a:solidFill>
                  <a:effectLst/>
                  <a:latin typeface="Roboto Mono"/>
                </a:rPr>
                <a:t>({</a:t>
              </a:r>
              <a:br>
                <a:rPr lang="en-US" altLang="ko-KR" sz="2000" dirty="0">
                  <a:solidFill>
                    <a:schemeClr val="bg1"/>
                  </a:solidFill>
                </a:rPr>
              </a:br>
              <a:r>
                <a:rPr lang="en-US" altLang="ko-KR" sz="2000" dirty="0">
                  <a:solidFill>
                    <a:schemeClr val="bg1"/>
                  </a:solidFill>
                </a:rPr>
                <a:t>  </a:t>
              </a:r>
              <a:r>
                <a:rPr lang="en-US" altLang="ko-KR" sz="2000" b="0" i="0" dirty="0">
                  <a:solidFill>
                    <a:schemeClr val="bg1"/>
                  </a:solidFill>
                  <a:effectLst/>
                  <a:latin typeface="Roboto Mono"/>
                </a:rPr>
                <a:t>// </a:t>
              </a:r>
              <a:r>
                <a:rPr lang="ko-KR" altLang="en-US" sz="2000" b="0" i="0" dirty="0">
                  <a:solidFill>
                    <a:schemeClr val="bg1"/>
                  </a:solidFill>
                  <a:effectLst/>
                  <a:latin typeface="Roboto Mono"/>
                </a:rPr>
                <a:t>옵션</a:t>
              </a:r>
              <a:br>
                <a:rPr lang="ko-KR" altLang="en-US" sz="2000" dirty="0">
                  <a:solidFill>
                    <a:schemeClr val="bg1"/>
                  </a:solidFill>
                </a:rPr>
              </a:br>
              <a:r>
                <a:rPr lang="en-US" altLang="ko-KR" sz="2000" b="0" i="0" dirty="0">
                  <a:solidFill>
                    <a:schemeClr val="bg1"/>
                  </a:solidFill>
                  <a:effectLst/>
                  <a:latin typeface="Roboto Mono"/>
                </a:rPr>
                <a:t>})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69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1113</Words>
  <Application>Microsoft Office PowerPoint</Application>
  <PresentationFormat>와이드스크린</PresentationFormat>
  <Paragraphs>141</Paragraphs>
  <Slides>40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5" baseType="lpstr">
      <vt:lpstr>210 데이라잇 R</vt:lpstr>
      <vt:lpstr>Apple SD Gothic Neo</vt:lpstr>
      <vt:lpstr>-apple-system</vt:lpstr>
      <vt:lpstr>Nanum Gothic</vt:lpstr>
      <vt:lpstr>Noto Sans</vt:lpstr>
      <vt:lpstr>Roboto Mono</vt:lpstr>
      <vt:lpstr>Ubuntu Condensed</vt:lpstr>
      <vt:lpstr>나눔바른고딕</vt:lpstr>
      <vt:lpstr>나눔스퀘어_ac Bold</vt:lpstr>
      <vt:lpstr>나눔스퀘어_ac ExtraBold</vt:lpstr>
      <vt:lpstr>맑은 고딕</vt:lpstr>
      <vt:lpstr>맑은 고딕</vt:lpstr>
      <vt:lpstr>Arial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rahee</dc:creator>
  <cp:lastModifiedBy>rahee</cp:lastModifiedBy>
  <cp:revision>190</cp:revision>
  <dcterms:created xsi:type="dcterms:W3CDTF">2020-09-13T06:55:19Z</dcterms:created>
  <dcterms:modified xsi:type="dcterms:W3CDTF">2020-10-20T15:36:40Z</dcterms:modified>
</cp:coreProperties>
</file>