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265" r:id="rId3"/>
    <p:sldId id="269" r:id="rId4"/>
    <p:sldId id="267" r:id="rId5"/>
    <p:sldId id="293" r:id="rId6"/>
    <p:sldId id="287" r:id="rId7"/>
    <p:sldId id="288" r:id="rId8"/>
    <p:sldId id="292" r:id="rId9"/>
    <p:sldId id="290" r:id="rId10"/>
    <p:sldId id="316" r:id="rId11"/>
    <p:sldId id="257" r:id="rId12"/>
    <p:sldId id="305" r:id="rId13"/>
    <p:sldId id="317" r:id="rId14"/>
    <p:sldId id="304" r:id="rId15"/>
    <p:sldId id="307" r:id="rId16"/>
    <p:sldId id="313" r:id="rId17"/>
    <p:sldId id="314" r:id="rId18"/>
    <p:sldId id="256" r:id="rId19"/>
    <p:sldId id="302" r:id="rId20"/>
    <p:sldId id="258" r:id="rId21"/>
    <p:sldId id="264" r:id="rId22"/>
    <p:sldId id="273" r:id="rId23"/>
    <p:sldId id="310" r:id="rId24"/>
    <p:sldId id="318" r:id="rId25"/>
    <p:sldId id="259" r:id="rId26"/>
    <p:sldId id="312" r:id="rId27"/>
    <p:sldId id="275" r:id="rId28"/>
    <p:sldId id="279" r:id="rId29"/>
    <p:sldId id="285" r:id="rId30"/>
    <p:sldId id="277" r:id="rId31"/>
    <p:sldId id="300" r:id="rId32"/>
    <p:sldId id="280" r:id="rId33"/>
    <p:sldId id="321" r:id="rId34"/>
    <p:sldId id="283" r:id="rId35"/>
    <p:sldId id="320" r:id="rId36"/>
    <p:sldId id="319" r:id="rId37"/>
    <p:sldId id="315" r:id="rId38"/>
    <p:sldId id="296" r:id="rId39"/>
    <p:sldId id="323" r:id="rId40"/>
    <p:sldId id="324" r:id="rId41"/>
    <p:sldId id="325" r:id="rId42"/>
    <p:sldId id="261" r:id="rId43"/>
    <p:sldId id="308" r:id="rId44"/>
    <p:sldId id="303" r:id="rId45"/>
    <p:sldId id="263" r:id="rId46"/>
    <p:sldId id="297" r:id="rId47"/>
    <p:sldId id="294" r:id="rId48"/>
    <p:sldId id="295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783"/>
    <a:srgbClr val="011627"/>
    <a:srgbClr val="4472C4"/>
    <a:srgbClr val="1F2227"/>
    <a:srgbClr val="0C0C0C"/>
    <a:srgbClr val="000000"/>
    <a:srgbClr val="282C34"/>
    <a:srgbClr val="33495E"/>
    <a:srgbClr val="34475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340" autoAdjust="0"/>
  </p:normalViewPr>
  <p:slideViewPr>
    <p:cSldViewPr snapToGrid="0" showGuides="1">
      <p:cViewPr varScale="1">
        <p:scale>
          <a:sx n="62" d="100"/>
          <a:sy n="62" d="100"/>
        </p:scale>
        <p:origin x="148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5AC7805-1093-410F-A60B-DEFA7219F3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A47736-3395-413E-BD00-36E97C285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A69F1-C754-4D25-B17F-17E31C9884A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4E847-1822-44C6-9352-3D51E9BD99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5855C-8ED8-4A18-A473-397AF94E1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72F6-91C5-4078-B828-1E612DF2B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41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9DEF-6A5F-46AF-9675-3D3392F97863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D153-05AB-4AF4-BF46-CDE3884DD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de713.tistory.com/1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프레임 워크이자 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https://cornswrold.tistory.com/344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뷰의 경우는 컴포넌트로 화면을 구성하기 때문에 같은 웹페이지라도 데이터를 공유할 수 없는 경우가 많다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컴포넌트들의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scope(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유효범위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독립적이기 때문에 다른 컴포넌트의 값을 직접적으로 참조할 수가 없다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Vue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의 경우 컴포넌트로 화면을 구성하므로 같은 웹 페이지라도 데이터를 공유할 수 없음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그 이유는 컴포넌트마다 자체적으로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고유한 유효 범위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anum Gothic"/>
              </a:rPr>
              <a:t>(Scope)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 를 갖기 때문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각 컴포넌트의 유효 범위가 독립적이기 때문에 다른 컴포넌트의 값을 직접적으로 참조할 수가 없음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b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직접 다른 컴포넌트의 값을 참조할 수 없기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뷰 프레임워크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anum Gothic"/>
              </a:rPr>
              <a:t>자체에서 정의한 컴포넌트 데이터 전달 방법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을 따라야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기본적인 데이터 전달 방법은 바로 상위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부모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하위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자식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anum Gothic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컴포넌트 간의 데이터 전달 방법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9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같은 레벨의 컴포넌트 간의 통신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전달하려면 상위 컴포넌트에 이벤트로 값을 전달하고 하위 컴포넌트에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내려보내야함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8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같은 레벨의 컴포넌트 간의 통신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전달하려면 상위 컴포넌트에 이벤트로 값을 전달하고 하위 컴포넌트에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내려보내야함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22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같은 레벨의 컴포넌트 간의 통신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전달하려면 상위 컴포넌트에 이벤트로 값을 전달하고 하위 컴포넌트에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내려보내야함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3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15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3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8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64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31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03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73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https://code-study.tistory.com/26?category=794866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https://code-study.tistory.com/26?category=794866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88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37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4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 이런 것을 전 글에서 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선언형 렌더링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"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기능이라고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 data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message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라는 것을 선언하고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DOM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에 렌더링한다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이를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의 공식 문서에서는 아래와 같이 표현하고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</a:br>
            <a:endParaRPr lang="en-US" altLang="ko-KR" b="0" i="0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Vue.js</a:t>
            </a:r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는 간단한 템플릿 구문을 사용하여 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DOM</a:t>
            </a:r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에 선언적으로 데이터를 렌더링할 수 있도록 해준다</a:t>
            </a:r>
            <a:r>
              <a:rPr lang="en-US" altLang="ko-KR" sz="1800" dirty="0">
                <a:solidFill>
                  <a:srgbClr val="666666"/>
                </a:solidFill>
                <a:effectLst/>
                <a:latin typeface="Noto Sans"/>
              </a:rPr>
              <a:t>.</a:t>
            </a: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r>
              <a:rPr lang="ko-KR" altLang="en-US" sz="180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sz="1800" dirty="0">
                <a:solidFill>
                  <a:srgbClr val="8C8C8C"/>
                </a:solidFill>
                <a:effectLst/>
                <a:latin typeface="Noto Sans"/>
              </a:rPr>
              <a:t>At the core of Vue.js is a system that enables us to declaratively render data to the DOM using straightforward template syntax </a:t>
            </a: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br>
              <a:rPr lang="ko-KR" altLang="en-US" sz="1800" dirty="0">
                <a:solidFill>
                  <a:srgbClr val="8C8C8C"/>
                </a:solidFill>
                <a:effectLst/>
                <a:latin typeface="Noto Sans"/>
              </a:rPr>
            </a:br>
            <a:endParaRPr lang="ko-KR" altLang="en-US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b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</a:b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pPr algn="l"/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 마치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PHP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의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&lt;? echo $message ?&gt;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같다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하지만 더 </a:t>
            </a:r>
            <a:r>
              <a:rPr lang="ko-KR" altLang="en-US" sz="1800" b="0" i="0" dirty="0" err="1">
                <a:solidFill>
                  <a:srgbClr val="666666"/>
                </a:solidFill>
                <a:effectLst/>
                <a:latin typeface="Noto Sans"/>
              </a:rPr>
              <a:t>매력있다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저 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message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라는 값을 바꿔주면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Noto Sans"/>
              </a:rPr>
              <a:t>표시되는 내용도 바로 바뀐다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Noto Sans"/>
              </a:rPr>
              <a:t>. 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Noto Sans"/>
                <a:hlinkClick r:id="rId3"/>
              </a:rPr>
              <a:t>https://kde713.tistory.com/19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[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"/>
              </a:rPr>
              <a:t>RenoV's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 Lab]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9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1" i="0" dirty="0" err="1">
                <a:solidFill>
                  <a:srgbClr val="222426"/>
                </a:solidFill>
                <a:effectLst/>
                <a:latin typeface="-apple-system"/>
              </a:rPr>
              <a:t>인스턴스란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인스턴스란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생성된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오브젝트 하나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Vue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앱을 시작하기 위해 필수적이며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앱의 진입점이 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간단한 템플릿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렌드링부터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 바인딩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컴포넌트 등 많은 동작 수행</a:t>
            </a:r>
          </a:p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6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6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Vue, Angular, React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과 동일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dirty="0"/>
              <a:t>Vue </a:t>
            </a:r>
            <a:r>
              <a:rPr lang="ko-KR" altLang="en-US" dirty="0"/>
              <a:t>단일 컴포넌트 가능 한 파일 내 </a:t>
            </a:r>
            <a:r>
              <a:rPr lang="en-US" altLang="ko-KR" dirty="0"/>
              <a:t>html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Vue, Angular, React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과 동일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en-US" altLang="ko-KR" dirty="0"/>
              <a:t>Vue </a:t>
            </a:r>
            <a:r>
              <a:rPr lang="ko-KR" altLang="en-US" dirty="0"/>
              <a:t>단일 컴포넌트 가능 한 파일 내 </a:t>
            </a:r>
            <a:r>
              <a:rPr lang="en-US" altLang="ko-KR" dirty="0"/>
              <a:t>html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6D153-05AB-4AF4-BF46-CDE3884DD7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3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B0B5B-8447-49B6-B005-4A391D4B2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6D0861-AB45-4669-B804-71A7D75EA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CFD-9460-4B52-8CA9-366205F2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650-2ED2-4BC1-A681-3637A91EDB95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0BD99-7CBB-485A-B3BC-5D6C1C3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ACB63-227C-4C37-8C86-1ECEF104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7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6DB7B-E354-4403-A3D0-89299F2B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B9770-3A29-41D3-A7FB-E1D957A7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06E06-3A37-4563-8A48-4D8810F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38-3419-4570-B73F-FAE6723EF7AB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FE871-9327-4AC4-A355-4E0E9D86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48975-C3B0-4AD6-915E-F5904FAE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065AE-86B2-41DA-B0F0-B2CA5AF85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642A8-33DC-45CD-A159-E378ACD10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ACC93-00A1-44AB-998E-CB629B0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50ED-76D2-4805-8794-B8A765DECB5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4AC3E-2FB3-4866-9363-E499242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8EA60-C7A6-46CD-9C30-F89DD466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E0FC5-83A8-4498-B697-409BFD0A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72F44-17F8-4C2E-9311-05666F19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4BE7D-0C1B-4DE1-9882-E523A5F6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1086-8BED-47B7-B258-3928B5987422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74CB3-4E9B-4354-AF19-26D1845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F8A2-B016-4ACE-A6DC-A6A0D703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54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B3AA6-15A4-4196-9892-6E9E4F0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0505D-D565-4595-8C76-858513B5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9BF2B-6AC5-40EB-86BF-BE01176F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E12-31D3-40A7-B771-4CD654DC8896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9BBC-7664-4178-9DC7-04476F9D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F96A1-ACF0-4A47-A70A-354C467A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573F-D051-4AD3-B20B-F5D71C87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12596-C76B-453E-999D-7B9882AE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40F4A-B4B7-4CA3-92C0-1874283A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D116-BC35-47A2-A135-8FEB95A23AF2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0E347-3049-4D8C-9FEA-7D7C7E7C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7A395-CFB5-4781-AEE8-5E35F64A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4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64355-3011-4959-B91E-A0A3E44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5A349-266C-41AA-A81E-A641DB203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258EE-E9B1-4A13-8371-6B5B38516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2C0BF-376B-4F1C-8BCB-4767CBAA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5F10-537D-4323-B39F-0867A9839FF5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DF137-B558-41B5-8440-BB33EB2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46F72-0F2D-456A-B7DC-9DC27FF1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7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00CDA-CBA2-4190-A7C7-951F5D2B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4C2A6-C7CC-4568-AD3E-DCACD1A3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DCDA3-0055-41A4-B0AB-461E78D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D203C0-CC84-4532-9AF4-484E511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602D9-EA6C-424E-AA44-113282686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2067D-AA28-474C-92CC-48AC878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0603-C777-4626-ABBA-DD3D86ED3745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BB2D6-75EA-40F5-A4F0-CD64895E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45B86-CA3D-4B61-9C99-6221BBAF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8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8CA6E-8B2D-4AEF-B277-31CA84BB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D303D-B4F8-4029-9464-1FC6ADB4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A3A2-13AF-480C-9D07-553DA0CB63AD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9CEE9-3D23-459D-B680-ACC00BC9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589B81-F03B-411D-A18D-6D22C7C0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7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8A2165-D77C-4C4A-B9CF-49BF673B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BA42-FC70-43CD-8251-70E8093C1643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95A17-FDB9-4405-B235-2969B872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28B05-3C05-44F7-9903-B275D79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10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0D1D-3B7A-429F-AFED-B6875A43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9DA6B-5EB2-4803-B375-E5090194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79F428-3F4E-48E9-8B86-9AF6757D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544BA-1B3E-428C-904D-374C463C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6180-8BA8-4CE8-A463-8992FC911D11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56C0C-74D2-4AE9-89AF-572037B6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C4710-D7D6-4040-A3A2-11D3B42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4FAE-C71E-4611-B1EA-EF2D1C3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F632C-8360-40FC-9021-312D580C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3D248-EDC6-4F7F-9F42-127434E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8873-F473-4EC6-B5F2-02FEB957C05A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69319-A765-4956-82A1-994E40A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703A-081F-4CB1-B14A-8DBA91DA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2294-3649-4431-8649-B717E888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7327FF-0D2D-411D-BE0B-B9AD35314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42D9D-0584-4B78-8BAE-A522782B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8E77C-4441-4B6A-A164-2A71FACD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0FAF-B4A5-4F94-8497-2750619E29D8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21FE0-C85B-4837-A4CF-E7DFD1A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727E0-1AEA-4DBC-A070-87A9559F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14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F18E5-691D-4FD7-83AA-EE2DD98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ECB9B-9B9D-44E8-A770-1A0E4232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19A5E-0F7A-4987-8407-413A742E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A46-51F6-4717-B835-6F5D96ABF1AD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62F1E-4B0B-47C7-A720-32EB4E31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CDFCC-30F3-48CB-9021-324DDE8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8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386E52-BAF8-4814-97C7-387BEDD54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D6467-D45B-4EC0-8581-33C2563D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46646-889C-4659-96C7-81222A7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3FD6-BC4D-495E-A06B-963E7DD87911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6D18C-246F-4A3B-8AC9-E4EED9BC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0F06D-F7E2-4E64-B27C-17FDFBE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8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04C53-B22B-4AB4-B23A-616B50EF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D497B-95AB-4A73-B99E-44234E50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EB41B-54A9-4599-8683-3C43755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E1A6-4068-4313-92E2-63B80E4DFE15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8B76A-AA53-44CF-BB0A-6D7F99D3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7C4C3-3FA1-48AF-9472-5C90223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46FA1-5115-400D-AA8C-61899904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E4287-56B9-483E-89CC-C49E5340D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92B82-4C95-4E9B-B060-72120D10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93A46-556A-4F72-B2D0-C5A3488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AE2-1B8E-46D6-ACCC-A0367544069E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3E4CF8-734C-4AED-84A0-267B34E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4EF86-8B6B-4AE3-BB8F-0ADA77C6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3351-58E0-4DC5-B6C0-1B6B5113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2A146-6386-42A5-8FBF-1BD0CB7C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DD019-AF15-461E-8DA4-F6F71CD2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506A4-85EB-487D-90D0-33A074C5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E3621-6A7E-4973-8D41-8DB2A5A58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60DE6-9CB6-41E9-8C50-31DFA65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4A9-220C-49ED-8A8A-225D8B522406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3776F-FDA5-4B62-B73B-CF032C24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E0F93-9000-4A06-80EB-4C6FCDB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BD6C3-A0A0-4281-828F-DE70BAAA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3B576-64BD-4E8C-BD37-2AEB26D9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047E-A3B2-40BF-A6E6-7620E42BB98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CFAA6-8E57-4A7E-9C02-A9429E65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D61C97-DAF0-4955-8882-01DA8A04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9B662-09FD-4933-B2C8-8508D5FF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6D0-CE6E-47C5-9EDC-298FCA9FF910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29E0E-78D6-4B3C-90C2-29A4312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874E6-6832-4002-8C0D-91A3CB31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11-7E07-43DB-91A4-09A5F85F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EC83D-6A81-4A10-BDCB-F11921E8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0A939A-2DBE-4F43-B810-67381AE24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BCB81-3231-4CF2-AA04-F8542A9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2704-2B12-46C1-AA16-FFC25914BE5E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26842-0204-4F61-AC61-A46D1193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29CD9-030A-4BB3-9900-262576DB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8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12E98-634A-460F-9B49-9BDDE8BD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551E13-7AA5-4453-9783-9554D9CA3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C7809-A5E9-41FB-B632-016C94209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0B890-9208-4F83-B6E1-4E22B5F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F47E-0BD9-4DD4-9F18-F38660615091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23AD2-55E9-4DE4-A367-E1F5FD4D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FCC85-A7B8-4D34-A90F-0ECC87E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569B7-4EB2-42AC-81A4-F2CBF257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3D90B-E094-45BF-A5BA-4FD3162E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38AE7-F112-4A8A-8883-AC68631D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255F-3DCC-4857-BF41-D49301385471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A317D-5646-4A09-8131-F95799A0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7988-670D-46C3-A264-2CA9E5B59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2C15-BFBD-4BB4-ACA6-62573915D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29FBD-0CF3-42DE-9993-83DC670E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BC73F-94BE-47B6-9636-DFEB276D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E214D-4B88-4AA0-9223-3BF8D51F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71B8-2E79-4940-B108-C8CF2CA386E9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B49B4-A364-40CC-8084-1A0A93F5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9A6A3-DDA2-4075-9623-1E975CCDF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44A-5DEF-4AD6-8124-0B8081531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cza10km2/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vuejstodo-aa185.firebaseapp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vraimentres/react-vs-vue-1" TargetMode="External"/><Relationship Id="rId3" Type="http://schemas.openxmlformats.org/officeDocument/2006/relationships/hyperlink" Target="https://cornswrold.tistory.com/344" TargetMode="External"/><Relationship Id="rId7" Type="http://schemas.openxmlformats.org/officeDocument/2006/relationships/hyperlink" Target="https://cchoimin.tistory.com/96" TargetMode="External"/><Relationship Id="rId2" Type="http://schemas.openxmlformats.org/officeDocument/2006/relationships/hyperlink" Target="https://babeljs.io/docs/en/learn#mod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xgjs.tistory.com/136" TargetMode="External"/><Relationship Id="rId5" Type="http://schemas.openxmlformats.org/officeDocument/2006/relationships/hyperlink" Target="https://uxgjs.tistory.com/119?category=770389" TargetMode="External"/><Relationship Id="rId10" Type="http://schemas.openxmlformats.org/officeDocument/2006/relationships/hyperlink" Target="https://beomy.tistory.com/55" TargetMode="External"/><Relationship Id="rId4" Type="http://schemas.openxmlformats.org/officeDocument/2006/relationships/hyperlink" Target="https://joshua1988.github.io/" TargetMode="External"/><Relationship Id="rId9" Type="http://schemas.openxmlformats.org/officeDocument/2006/relationships/hyperlink" Target="https://velog.io/@psm8873/2019.01.20-%EC%BB%B4%ED%8F%AC%EB%84%8C%ED%8A%B8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914825A9-2C1F-4DED-A985-3BD37DD4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335" y="1676960"/>
            <a:ext cx="3726925" cy="322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A411C-7F4A-46D2-8E9F-A40B2600E12C}"/>
              </a:ext>
            </a:extLst>
          </p:cNvPr>
          <p:cNvSpPr txBox="1"/>
          <p:nvPr/>
        </p:nvSpPr>
        <p:spPr>
          <a:xfrm>
            <a:off x="10350632" y="5938887"/>
            <a:ext cx="13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고라희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D71A29-DA53-40D2-98C6-17F4BB43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컴포넌트 트리">
            <a:extLst>
              <a:ext uri="{FF2B5EF4-FFF2-40B4-BE49-F238E27FC236}">
                <a16:creationId xmlns:a16="http://schemas.microsoft.com/office/drawing/2014/main" id="{A52F954D-96BD-4ADC-85AC-027A81F6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96" y="1640609"/>
            <a:ext cx="9766007" cy="37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DF8D98-2158-4EDD-87F0-8127D60B586C}"/>
              </a:ext>
            </a:extLst>
          </p:cNvPr>
          <p:cNvSpPr txBox="1"/>
          <p:nvPr/>
        </p:nvSpPr>
        <p:spPr>
          <a:xfrm>
            <a:off x="5011446" y="3595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https://beomy.tistory.com/55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D73972-4502-442C-BBFA-E66A8500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67" y="1938361"/>
            <a:ext cx="7546019" cy="2700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3EE78-F109-4F71-88F3-9695339CB289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C0CB7-77BF-4D2C-AD75-ED3A0789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DF8D98-2158-4EDD-87F0-8127D60B586C}"/>
              </a:ext>
            </a:extLst>
          </p:cNvPr>
          <p:cNvSpPr txBox="1"/>
          <p:nvPr/>
        </p:nvSpPr>
        <p:spPr>
          <a:xfrm>
            <a:off x="5011446" y="3595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https://beomy.tistory.com/55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F4FD9-19B0-46FC-BF61-011F7AE8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72" y="1493797"/>
            <a:ext cx="9829856" cy="473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B282C-0F20-4ADE-9376-5D02E220FE9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F8B95-68B5-45FE-AAE5-12BEA096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5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2303F-928C-4A13-8A8E-B25158AD2661}"/>
              </a:ext>
            </a:extLst>
          </p:cNvPr>
          <p:cNvSpPr/>
          <p:nvPr/>
        </p:nvSpPr>
        <p:spPr>
          <a:xfrm>
            <a:off x="4891666" y="0"/>
            <a:ext cx="7398430" cy="8181975"/>
          </a:xfrm>
          <a:prstGeom prst="rect">
            <a:avLst/>
          </a:prstGeom>
          <a:solidFill>
            <a:srgbClr val="011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B282C-0F20-4ADE-9376-5D02E220FE9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컴포넌트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8655C-A76F-425D-A2B0-C67B50D3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996849"/>
            <a:ext cx="5107570" cy="5283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1AF823-21ED-4BD1-B14A-55E38F67E7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97"/>
          <a:stretch/>
        </p:blipFill>
        <p:spPr>
          <a:xfrm>
            <a:off x="243818" y="1933575"/>
            <a:ext cx="4403706" cy="341049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F37F5F6-CDA6-4F86-B94B-38EC5F7C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4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05F3E-6E50-468D-A231-434CBD79B0A4}"/>
              </a:ext>
            </a:extLst>
          </p:cNvPr>
          <p:cNvSpPr txBox="1"/>
          <p:nvPr/>
        </p:nvSpPr>
        <p:spPr>
          <a:xfrm>
            <a:off x="410247" y="267958"/>
            <a:ext cx="4721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1.porps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6615A-6B8A-4041-B63E-3DE5BDBF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61" y="1505994"/>
            <a:ext cx="4840939" cy="4381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7BE83-23E2-421E-8599-3CE08018818E}"/>
              </a:ext>
            </a:extLst>
          </p:cNvPr>
          <p:cNvSpPr txBox="1"/>
          <p:nvPr/>
        </p:nvSpPr>
        <p:spPr>
          <a:xfrm>
            <a:off x="176084" y="1711268"/>
            <a:ext cx="627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(Parent)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컴포넌트에서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props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속성으로 전달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547405-1DA6-4871-AB65-BE294BF7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0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7B9F7E-3F3B-44ED-A032-A1B4E382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D9BC1D-55EE-45B6-A3B8-BA084B674CFA}"/>
              </a:ext>
            </a:extLst>
          </p:cNvPr>
          <p:cNvGrpSpPr/>
          <p:nvPr/>
        </p:nvGrpSpPr>
        <p:grpSpPr>
          <a:xfrm>
            <a:off x="707976" y="1013254"/>
            <a:ext cx="10108305" cy="4420029"/>
            <a:chOff x="707976" y="1013254"/>
            <a:chExt cx="10108305" cy="44200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7B8451-3290-4095-BE66-024982C45DC3}"/>
                </a:ext>
              </a:extLst>
            </p:cNvPr>
            <p:cNvSpPr txBox="1"/>
            <p:nvPr/>
          </p:nvSpPr>
          <p:spPr>
            <a:xfrm>
              <a:off x="8843442" y="2090880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9EFCC91-3B17-484C-A8B0-6B9E2FEBC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660" y="1013254"/>
              <a:ext cx="9750621" cy="442002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32D4AFA-8EA3-4966-8B22-0E48F5CC28A8}"/>
                </a:ext>
              </a:extLst>
            </p:cNvPr>
            <p:cNvSpPr/>
            <p:nvPr/>
          </p:nvSpPr>
          <p:spPr>
            <a:xfrm>
              <a:off x="8182544" y="3403484"/>
              <a:ext cx="1867272" cy="10021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props</a:t>
              </a:r>
              <a:endParaRPr lang="ko-KR" altLang="en-US" sz="32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016813-8076-43B5-A726-791871DC4FDC}"/>
                </a:ext>
              </a:extLst>
            </p:cNvPr>
            <p:cNvSpPr/>
            <p:nvPr/>
          </p:nvSpPr>
          <p:spPr>
            <a:xfrm>
              <a:off x="707976" y="3056390"/>
              <a:ext cx="1867272" cy="1136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event</a:t>
              </a:r>
              <a:endParaRPr lang="ko-KR" altLang="en-US" sz="3200" b="1" dirty="0"/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0160872E-60D0-4CEE-B42C-70320B734698}"/>
                </a:ext>
              </a:extLst>
            </p:cNvPr>
            <p:cNvSpPr/>
            <p:nvPr/>
          </p:nvSpPr>
          <p:spPr>
            <a:xfrm rot="20114627">
              <a:off x="2430771" y="2826979"/>
              <a:ext cx="1270899" cy="4588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F02E2D74-1504-412C-87D3-622B5DE440AB}"/>
                </a:ext>
              </a:extLst>
            </p:cNvPr>
            <p:cNvSpPr/>
            <p:nvPr/>
          </p:nvSpPr>
          <p:spPr>
            <a:xfrm rot="2313426">
              <a:off x="7083514" y="3196242"/>
              <a:ext cx="1445832" cy="46551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67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284F5C-03BD-4E8D-BFCD-637224A27352}"/>
              </a:ext>
            </a:extLst>
          </p:cNvPr>
          <p:cNvGrpSpPr/>
          <p:nvPr/>
        </p:nvGrpSpPr>
        <p:grpSpPr>
          <a:xfrm>
            <a:off x="3052892" y="1133475"/>
            <a:ext cx="6086216" cy="4902646"/>
            <a:chOff x="768853" y="860593"/>
            <a:chExt cx="6501061" cy="52368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D202242-F15E-4E87-B175-24F3F1183016}"/>
                </a:ext>
              </a:extLst>
            </p:cNvPr>
            <p:cNvSpPr/>
            <p:nvPr/>
          </p:nvSpPr>
          <p:spPr>
            <a:xfrm>
              <a:off x="768853" y="860593"/>
              <a:ext cx="6501061" cy="5236818"/>
            </a:xfrm>
            <a:prstGeom prst="roundRect">
              <a:avLst>
                <a:gd name="adj" fmla="val 2931"/>
              </a:avLst>
            </a:prstGeom>
            <a:solidFill>
              <a:srgbClr val="1F2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28FD2C5-3278-4CAE-894C-0A7C7DE6BB3F}"/>
                </a:ext>
              </a:extLst>
            </p:cNvPr>
            <p:cNvGrpSpPr/>
            <p:nvPr/>
          </p:nvGrpSpPr>
          <p:grpSpPr>
            <a:xfrm>
              <a:off x="811765" y="1155246"/>
              <a:ext cx="6382139" cy="4807929"/>
              <a:chOff x="811765" y="1155246"/>
              <a:chExt cx="6382139" cy="4807929"/>
            </a:xfrm>
          </p:grpSpPr>
          <p:pic>
            <p:nvPicPr>
              <p:cNvPr id="5" name="그림 4">
                <a:hlinkClick r:id="rId3"/>
                <a:extLst>
                  <a:ext uri="{FF2B5EF4-FFF2-40B4-BE49-F238E27FC236}">
                    <a16:creationId xmlns:a16="http://schemas.microsoft.com/office/drawing/2014/main" id="{7F3929C8-EEFB-4376-9FB4-374B9ABA9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766" y="1155246"/>
                <a:ext cx="6382138" cy="210113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BA17373-673C-4529-A13F-F33810CB9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765" y="3256384"/>
                <a:ext cx="3401533" cy="2706791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C85E4C-AAC0-479E-B368-CB3250C20558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템플릿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BD4E593-A30E-49C0-A825-1AD3EF97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1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F832066-D541-4804-B09D-68D674F8E517}"/>
              </a:ext>
            </a:extLst>
          </p:cNvPr>
          <p:cNvSpPr/>
          <p:nvPr/>
        </p:nvSpPr>
        <p:spPr>
          <a:xfrm>
            <a:off x="3052892" y="1133475"/>
            <a:ext cx="6086216" cy="4902646"/>
          </a:xfrm>
          <a:prstGeom prst="roundRect">
            <a:avLst>
              <a:gd name="adj" fmla="val 2931"/>
            </a:avLst>
          </a:prstGeom>
          <a:solidFill>
            <a:srgbClr val="1F2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22CB7-7863-4ADE-B14B-D49C4B51E8AD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템플릿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A3CA7B-E5B5-47BC-B89C-CFA960F05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2129"/>
              </p:ext>
            </p:extLst>
          </p:nvPr>
        </p:nvGraphicFramePr>
        <p:xfrm>
          <a:off x="3231427" y="1960584"/>
          <a:ext cx="5729146" cy="3533992"/>
        </p:xfrm>
        <a:graphic>
          <a:graphicData uri="http://schemas.openxmlformats.org/drawingml/2006/table">
            <a:tbl>
              <a:tblPr/>
              <a:tblGrid>
                <a:gridCol w="998657">
                  <a:extLst>
                    <a:ext uri="{9D8B030D-6E8A-4147-A177-3AD203B41FA5}">
                      <a16:colId xmlns:a16="http://schemas.microsoft.com/office/drawing/2014/main" val="3588075274"/>
                    </a:ext>
                  </a:extLst>
                </a:gridCol>
                <a:gridCol w="4730489">
                  <a:extLst>
                    <a:ext uri="{9D8B030D-6E8A-4147-A177-3AD203B41FA5}">
                      <a16:colId xmlns:a16="http://schemas.microsoft.com/office/drawing/2014/main" val="3916452438"/>
                    </a:ext>
                  </a:extLst>
                </a:gridCol>
              </a:tblGrid>
              <a:tr h="504856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디렉티브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 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59638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v-if</a:t>
                      </a:r>
                      <a:endParaRPr 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문과 같다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true, false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값에 따라 화면에 표시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480389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v-for</a:t>
                      </a:r>
                      <a:endParaRPr 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지정한 뷰 데이터의 개수만큼 반복하여 출력</a:t>
                      </a:r>
                      <a:endParaRPr lang="ko-KR" alt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126833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v-show</a:t>
                      </a:r>
                      <a:endParaRPr 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display:none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속성을 준다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if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경우 태그를 </a:t>
                      </a:r>
                      <a:r>
                        <a:rPr lang="ko-KR" altLang="en-US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완전삭제함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911620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v-bind</a:t>
                      </a:r>
                      <a:endParaRPr 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vue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데이터속성과 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기본속성을 연결해줌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562988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v-on</a:t>
                      </a:r>
                      <a:endParaRPr 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화면요소의 이벤트를 감지하여 처리 할 때 사용함 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4545403"/>
                  </a:ext>
                </a:extLst>
              </a:tr>
              <a:tr h="504856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v-model</a:t>
                      </a:r>
                      <a:endParaRPr lang="en-US" sz="11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주로 사용되는 속성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31657" marR="31657" marT="31657" marB="31657" anchor="ctr">
                    <a:lnL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B7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29693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C70-B921-4904-9E1D-93E48F23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9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FB1E2-42E9-458D-807A-51FE5C6CB90D}"/>
              </a:ext>
            </a:extLst>
          </p:cNvPr>
          <p:cNvSpPr txBox="1"/>
          <p:nvPr/>
        </p:nvSpPr>
        <p:spPr>
          <a:xfrm>
            <a:off x="2354801" y="223804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https://www.a-ha.io/questions/4fd432ed5b25525780081f6f61c4c806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83B7C-D5DD-4D9C-8ACE-29C4D02A2C0E}"/>
              </a:ext>
            </a:extLst>
          </p:cNvPr>
          <p:cNvSpPr txBox="1"/>
          <p:nvPr/>
        </p:nvSpPr>
        <p:spPr>
          <a:xfrm>
            <a:off x="1946428" y="7164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https://joshua1988.github.io/vue-camp/textbook.html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420D-F51D-46A8-A22C-B0DF1E27156B}"/>
              </a:ext>
            </a:extLst>
          </p:cNvPr>
          <p:cNvSpPr txBox="1"/>
          <p:nvPr/>
        </p:nvSpPr>
        <p:spPr>
          <a:xfrm>
            <a:off x="2355541" y="1701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134D8-5983-4F3B-B074-6F9271E8FB9B}"/>
              </a:ext>
            </a:extLst>
          </p:cNvPr>
          <p:cNvSpPr txBox="1"/>
          <p:nvPr/>
        </p:nvSpPr>
        <p:spPr>
          <a:xfrm>
            <a:off x="4432916" y="3299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https://uxgjs.tistory.com/137?category=770389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AFE0-32C7-44F1-9A20-FC81303B23FA}"/>
              </a:ext>
            </a:extLst>
          </p:cNvPr>
          <p:cNvSpPr txBox="1"/>
          <p:nvPr/>
        </p:nvSpPr>
        <p:spPr>
          <a:xfrm>
            <a:off x="2355541" y="40840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https://www.a-ha.io/questions/47a529ba325d29b39fbe0e5384652e66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34BFD-1D5D-45CB-B6EE-3AC554F4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6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FF557-483C-4E0D-98E4-B065D620E58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9FD94-1EFD-4F15-8EA5-9DC9B1F01A92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https://uxgjs.tistory.com/119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6B3136-2311-4E8E-975C-3E4792A4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7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505C2-E463-4487-868C-F85A0F351A46}"/>
              </a:ext>
            </a:extLst>
          </p:cNvPr>
          <p:cNvSpPr txBox="1"/>
          <p:nvPr/>
        </p:nvSpPr>
        <p:spPr>
          <a:xfrm>
            <a:off x="3048740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https://velopert.com/3007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AA0AC-7153-4D85-955D-F660FD1A77D2}"/>
              </a:ext>
            </a:extLst>
          </p:cNvPr>
          <p:cNvSpPr txBox="1"/>
          <p:nvPr/>
        </p:nvSpPr>
        <p:spPr>
          <a:xfrm>
            <a:off x="2274903" y="108394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https://joshua1988.github.io/web_dev/vuejs-tutorial-for-beginner/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9536C-454D-484B-99E4-954E01805D94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https://www.a-ha.io/questions/41a58c278c3a877780e91eb514cdfb05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76D23-589E-47E7-9CB0-B2C16208F04E}"/>
              </a:ext>
            </a:extLst>
          </p:cNvPr>
          <p:cNvSpPr txBox="1"/>
          <p:nvPr/>
        </p:nvSpPr>
        <p:spPr>
          <a:xfrm>
            <a:off x="2959223" y="2007125"/>
            <a:ext cx="65132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ttps://htech.kakao.com/2019/11/27/kakao-business-vue-component-test/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399EC-C499-40A0-828E-8730C1FBCFA6}"/>
              </a:ext>
            </a:extLst>
          </p:cNvPr>
          <p:cNvSpPr txBox="1"/>
          <p:nvPr/>
        </p:nvSpPr>
        <p:spPr>
          <a:xfrm>
            <a:off x="2274903" y="51641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https://beomy.tistory.com/46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8BEAB7-115B-4A63-9154-63C1E54B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2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9D5892-CD85-4913-BBDD-AA866EDF14FF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" y="-1"/>
            <a:chExt cx="12192001" cy="6858000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BDF4CAB9-C55D-4E7F-BAE5-29C0DB6EE1BD}"/>
                </a:ext>
              </a:extLst>
            </p:cNvPr>
            <p:cNvSpPr/>
            <p:nvPr/>
          </p:nvSpPr>
          <p:spPr>
            <a:xfrm rot="5400000">
              <a:off x="-13319" y="13319"/>
              <a:ext cx="3577703" cy="3551068"/>
            </a:xfrm>
            <a:prstGeom prst="rtTriangle">
              <a:avLst/>
            </a:prstGeom>
            <a:solidFill>
              <a:srgbClr val="41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BFA8356E-31DF-4F7F-B058-3A0467849665}"/>
                </a:ext>
              </a:extLst>
            </p:cNvPr>
            <p:cNvSpPr/>
            <p:nvPr/>
          </p:nvSpPr>
          <p:spPr>
            <a:xfrm rot="16200000">
              <a:off x="9884156" y="4550155"/>
              <a:ext cx="2482088" cy="2133600"/>
            </a:xfrm>
            <a:prstGeom prst="rtTriangle">
              <a:avLst/>
            </a:prstGeom>
            <a:solidFill>
              <a:srgbClr val="41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7DACFAF3-AC06-4802-AD66-93A18648BACA}"/>
                </a:ext>
              </a:extLst>
            </p:cNvPr>
            <p:cNvSpPr/>
            <p:nvPr/>
          </p:nvSpPr>
          <p:spPr>
            <a:xfrm rot="5400000">
              <a:off x="-6354" y="6352"/>
              <a:ext cx="1706878" cy="1694171"/>
            </a:xfrm>
            <a:prstGeom prst="rtTriangle">
              <a:avLst/>
            </a:prstGeom>
            <a:solidFill>
              <a:srgbClr val="34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1AAAF7-2862-4BD9-B810-BE66BE6A9997}"/>
              </a:ext>
            </a:extLst>
          </p:cNvPr>
          <p:cNvSpPr txBox="1"/>
          <p:nvPr/>
        </p:nvSpPr>
        <p:spPr>
          <a:xfrm>
            <a:off x="3279097" y="1434911"/>
            <a:ext cx="131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AF329-09ED-4813-BF4E-228C23E3971A}"/>
              </a:ext>
            </a:extLst>
          </p:cNvPr>
          <p:cNvSpPr txBox="1"/>
          <p:nvPr/>
        </p:nvSpPr>
        <p:spPr>
          <a:xfrm>
            <a:off x="3469597" y="2459504"/>
            <a:ext cx="323600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basic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 </a:t>
            </a: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2845A-BDAE-424C-96F2-0BA79012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BE457-BCD2-45D8-8E0A-9766EFD76DD6}"/>
              </a:ext>
            </a:extLst>
          </p:cNvPr>
          <p:cNvSpPr txBox="1"/>
          <p:nvPr/>
        </p:nvSpPr>
        <p:spPr>
          <a:xfrm>
            <a:off x="2636668" y="147369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649B1-5136-4636-8E9F-9D8EC3EB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2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0860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62EE9-F8A6-47E5-BB57-E068D7BC3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091" y="1260388"/>
            <a:ext cx="7546065" cy="494270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64E3A4-ADA7-497F-AD6F-F4C12755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0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0860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CD810-9181-4B65-8BBD-341A3166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42" y="1802126"/>
            <a:ext cx="9665915" cy="32537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A00C00-645A-4E93-B8AA-988EF13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7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0860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개발환경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A00C00-645A-4E93-B8AA-988EF13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0C92CF-3B4D-41EC-BA7E-4C7085AA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2295525"/>
            <a:ext cx="8924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F31945-E855-4868-A788-D399A06E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39" y="1902940"/>
            <a:ext cx="3524415" cy="3137189"/>
          </a:xfrm>
          <a:prstGeom prst="rect">
            <a:avLst/>
          </a:prstGeom>
          <a:effectLst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F3F0BB5-5507-46B4-9EA8-654F4468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B5D6E7-C96D-47D9-8D85-3E1343E2296F}"/>
              </a:ext>
            </a:extLst>
          </p:cNvPr>
          <p:cNvGrpSpPr/>
          <p:nvPr/>
        </p:nvGrpSpPr>
        <p:grpSpPr>
          <a:xfrm>
            <a:off x="5429663" y="1434094"/>
            <a:ext cx="5572898" cy="4361910"/>
            <a:chOff x="5429663" y="1434094"/>
            <a:chExt cx="5572898" cy="436191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0A01BAB-4912-4F0B-8A09-D1DCD6C04237}"/>
                </a:ext>
              </a:extLst>
            </p:cNvPr>
            <p:cNvSpPr/>
            <p:nvPr/>
          </p:nvSpPr>
          <p:spPr>
            <a:xfrm>
              <a:off x="5429663" y="1434094"/>
              <a:ext cx="5572898" cy="4361910"/>
            </a:xfrm>
            <a:prstGeom prst="roundRect">
              <a:avLst>
                <a:gd name="adj" fmla="val 4769"/>
              </a:avLst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F9525C-7924-4F5A-8068-5DC8338867EA}"/>
                </a:ext>
              </a:extLst>
            </p:cNvPr>
            <p:cNvSpPr txBox="1"/>
            <p:nvPr/>
          </p:nvSpPr>
          <p:spPr>
            <a:xfrm>
              <a:off x="6096000" y="2337777"/>
              <a:ext cx="361837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#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vue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cli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 설치</a:t>
              </a:r>
              <a:b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npm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install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-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g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@vue/cli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Fira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</a:br>
              <a:r>
                <a:rPr kumimoji="0" lang="en-US" altLang="ko-KR" b="1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</a:rPr>
                <a:t>#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프로젝트 생성</a:t>
              </a:r>
              <a:b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vue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create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new-cli-project</a:t>
              </a:r>
              <a:endPara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Fira Mon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</a:b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</a:rPr>
                <a:t>#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41B783"/>
                  </a:solidFill>
                  <a:effectLst/>
                  <a:latin typeface="Arial" panose="020B0604020202020204" pitchFamily="34" charset="0"/>
                  <a:ea typeface="-apple-system"/>
                </a:rPr>
                <a:t>프로젝트 실행</a:t>
              </a:r>
              <a:b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npm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run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 </a:t>
              </a:r>
              <a:r>
                <a:rPr kumimoji="0" lang="ko-KR" altLang="ko-KR" sz="20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  <a:ea typeface="Fira Mono"/>
                </a:rPr>
                <a:t>serve</a:t>
              </a:r>
              <a:r>
                <a:rPr kumimoji="0" lang="ko-KR" altLang="ko-KR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endPara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6BB5959-EAD9-440F-9662-62CE1CD0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B3E4C1-DF48-4E7F-9A0F-11B1ACE91B0E}"/>
              </a:ext>
            </a:extLst>
          </p:cNvPr>
          <p:cNvGrpSpPr/>
          <p:nvPr/>
        </p:nvGrpSpPr>
        <p:grpSpPr>
          <a:xfrm>
            <a:off x="445671" y="259080"/>
            <a:ext cx="3709518" cy="902480"/>
            <a:chOff x="445671" y="259080"/>
            <a:chExt cx="3709518" cy="9024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ABC21E-9D45-4485-AB5B-C3EDA92728D6}"/>
                </a:ext>
              </a:extLst>
            </p:cNvPr>
            <p:cNvSpPr txBox="1"/>
            <p:nvPr/>
          </p:nvSpPr>
          <p:spPr>
            <a:xfrm>
              <a:off x="855807" y="792228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1B783"/>
                  </a:solidFill>
                </a:rPr>
                <a:t>Vue</a:t>
              </a:r>
              <a:r>
                <a:rPr lang="ko-KR" altLang="en-US" dirty="0">
                  <a:solidFill>
                    <a:srgbClr val="41B783"/>
                  </a:solidFill>
                </a:rPr>
                <a:t> </a:t>
              </a:r>
              <a:r>
                <a:rPr lang="en-US" altLang="ko-KR" dirty="0">
                  <a:solidFill>
                    <a:srgbClr val="41B783"/>
                  </a:solidFill>
                </a:rPr>
                <a:t>cli</a:t>
              </a:r>
              <a:r>
                <a:rPr lang="ko-KR" altLang="en-US" dirty="0">
                  <a:solidFill>
                    <a:srgbClr val="41B783"/>
                  </a:solidFill>
                </a:rPr>
                <a:t> 설치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0C4FED-B335-4885-83E0-458470C04621}"/>
                </a:ext>
              </a:extLst>
            </p:cNvPr>
            <p:cNvSpPr txBox="1"/>
            <p:nvPr/>
          </p:nvSpPr>
          <p:spPr>
            <a:xfrm>
              <a:off x="445671" y="259080"/>
              <a:ext cx="2792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3. </a:t>
              </a:r>
              <a:r>
                <a:rPr lang="ko-KR" altLang="en-US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591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F31945-E855-4868-A788-D399A06E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39" y="1902940"/>
            <a:ext cx="3524415" cy="313718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1EA5345-CD31-451B-8013-2AC0FAAB2F9E}"/>
              </a:ext>
            </a:extLst>
          </p:cNvPr>
          <p:cNvGrpSpPr/>
          <p:nvPr/>
        </p:nvGrpSpPr>
        <p:grpSpPr>
          <a:xfrm>
            <a:off x="5429663" y="0"/>
            <a:ext cx="7297796" cy="6858000"/>
            <a:chOff x="5429663" y="0"/>
            <a:chExt cx="7297796" cy="6858000"/>
          </a:xfrm>
          <a:solidFill>
            <a:srgbClr val="0C0C0C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C94CB67-6AAD-461F-937E-ECCEDE936C85}"/>
                </a:ext>
              </a:extLst>
            </p:cNvPr>
            <p:cNvSpPr/>
            <p:nvPr/>
          </p:nvSpPr>
          <p:spPr>
            <a:xfrm>
              <a:off x="5429663" y="0"/>
              <a:ext cx="729779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8263B51-156C-4843-B552-D1322B6E9CB7}"/>
                </a:ext>
              </a:extLst>
            </p:cNvPr>
            <p:cNvGrpSpPr/>
            <p:nvPr/>
          </p:nvGrpSpPr>
          <p:grpSpPr>
            <a:xfrm>
              <a:off x="5429663" y="976894"/>
              <a:ext cx="7079530" cy="5712643"/>
              <a:chOff x="4845377" y="452487"/>
              <a:chExt cx="7079530" cy="5712643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4BDB42D-4EC5-46A2-929A-C01F45B8E294}"/>
                  </a:ext>
                </a:extLst>
              </p:cNvPr>
              <p:cNvSpPr/>
              <p:nvPr/>
            </p:nvSpPr>
            <p:spPr>
              <a:xfrm>
                <a:off x="4845377" y="452487"/>
                <a:ext cx="7079530" cy="57126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805B71D-4E1C-4087-8A21-D839937E5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789" y="737864"/>
                <a:ext cx="6391275" cy="476251"/>
              </a:xfrm>
              <a:prstGeom prst="rect">
                <a:avLst/>
              </a:prstGeom>
              <a:grpFill/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D7A2898-203C-40F3-8A7D-9C426D9CC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9789" y="1371353"/>
                <a:ext cx="5848350" cy="2038350"/>
              </a:xfrm>
              <a:prstGeom prst="rect">
                <a:avLst/>
              </a:prstGeom>
              <a:grpFill/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717ACB-1E00-4FDB-8E59-0C93A7AC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4075" y="4060329"/>
              <a:ext cx="5003982" cy="2415116"/>
            </a:xfrm>
            <a:prstGeom prst="rect">
              <a:avLst/>
            </a:prstGeom>
            <a:grpFill/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A7F4FB-16AB-4AC1-81E7-CE2C8EC27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4075" y="802656"/>
              <a:ext cx="5796260" cy="459615"/>
            </a:xfrm>
            <a:prstGeom prst="rect">
              <a:avLst/>
            </a:prstGeom>
            <a:grpFill/>
          </p:spPr>
        </p:pic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78B729-F8F0-43DD-9E16-7ED67D7C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5EF953-E793-4D19-915F-072952C6880F}"/>
              </a:ext>
            </a:extLst>
          </p:cNvPr>
          <p:cNvGrpSpPr/>
          <p:nvPr/>
        </p:nvGrpSpPr>
        <p:grpSpPr>
          <a:xfrm>
            <a:off x="408600" y="259080"/>
            <a:ext cx="3746589" cy="902480"/>
            <a:chOff x="408600" y="259080"/>
            <a:chExt cx="3746589" cy="9024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ABC21E-9D45-4485-AB5B-C3EDA92728D6}"/>
                </a:ext>
              </a:extLst>
            </p:cNvPr>
            <p:cNvSpPr txBox="1"/>
            <p:nvPr/>
          </p:nvSpPr>
          <p:spPr>
            <a:xfrm>
              <a:off x="855807" y="792228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1B783"/>
                  </a:solidFill>
                </a:rPr>
                <a:t>Vue</a:t>
              </a:r>
              <a:r>
                <a:rPr lang="ko-KR" altLang="en-US" dirty="0">
                  <a:solidFill>
                    <a:srgbClr val="41B783"/>
                  </a:solidFill>
                </a:rPr>
                <a:t> </a:t>
              </a:r>
              <a:r>
                <a:rPr lang="en-US" altLang="ko-KR" dirty="0">
                  <a:solidFill>
                    <a:srgbClr val="41B783"/>
                  </a:solidFill>
                </a:rPr>
                <a:t>cli</a:t>
              </a:r>
              <a:r>
                <a:rPr lang="ko-KR" altLang="en-US" dirty="0">
                  <a:solidFill>
                    <a:srgbClr val="41B783"/>
                  </a:solidFill>
                </a:rPr>
                <a:t> 설치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1726B-FBDF-49DA-95EE-AB73993DC8DF}"/>
                </a:ext>
              </a:extLst>
            </p:cNvPr>
            <p:cNvSpPr txBox="1"/>
            <p:nvPr/>
          </p:nvSpPr>
          <p:spPr>
            <a:xfrm>
              <a:off x="408600" y="259080"/>
              <a:ext cx="2792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3. </a:t>
              </a:r>
              <a:r>
                <a:rPr lang="ko-KR" altLang="en-US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90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6DA8EBD-62B3-412A-9B7E-951336C8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40" y="1108238"/>
            <a:ext cx="8241119" cy="54722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1F530C-2980-4030-8A78-FA1C444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8F4B13-CEBF-48B4-B63D-222B8C902A37}"/>
              </a:ext>
            </a:extLst>
          </p:cNvPr>
          <p:cNvGrpSpPr/>
          <p:nvPr/>
        </p:nvGrpSpPr>
        <p:grpSpPr>
          <a:xfrm>
            <a:off x="408600" y="259080"/>
            <a:ext cx="3746589" cy="902480"/>
            <a:chOff x="408600" y="259080"/>
            <a:chExt cx="3746589" cy="9024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105FD-5DFB-4718-917D-232B297E0B57}"/>
                </a:ext>
              </a:extLst>
            </p:cNvPr>
            <p:cNvSpPr txBox="1"/>
            <p:nvPr/>
          </p:nvSpPr>
          <p:spPr>
            <a:xfrm>
              <a:off x="855807" y="792228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41B783"/>
                  </a:solidFill>
                </a:rPr>
                <a:t>로컬 실행 화면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D5654-811B-4171-974F-8566744B5D4B}"/>
                </a:ext>
              </a:extLst>
            </p:cNvPr>
            <p:cNvSpPr txBox="1"/>
            <p:nvPr/>
          </p:nvSpPr>
          <p:spPr>
            <a:xfrm>
              <a:off x="408600" y="259080"/>
              <a:ext cx="27927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3. </a:t>
              </a:r>
              <a:r>
                <a:rPr lang="ko-KR" altLang="en-US" sz="3200" dirty="0">
                  <a:solidFill>
                    <a:srgbClr val="34475F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개발환경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81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71019" y="-7821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hlinkClick r:id="rId4"/>
            <a:extLst>
              <a:ext uri="{FF2B5EF4-FFF2-40B4-BE49-F238E27FC236}">
                <a16:creationId xmlns:a16="http://schemas.microsoft.com/office/drawing/2014/main" id="{E1414D07-489E-4E6E-83ED-CB31EB95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082" y="1039875"/>
            <a:ext cx="3658590" cy="51345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389288-D313-4FCC-A6E0-A8F82174F47A}"/>
              </a:ext>
            </a:extLst>
          </p:cNvPr>
          <p:cNvGrpSpPr/>
          <p:nvPr/>
        </p:nvGrpSpPr>
        <p:grpSpPr>
          <a:xfrm>
            <a:off x="2230777" y="2789932"/>
            <a:ext cx="3105035" cy="817237"/>
            <a:chOff x="477151" y="295126"/>
            <a:chExt cx="3105035" cy="8172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FD606-7153-4891-A257-35F17F9068F0}"/>
                </a:ext>
              </a:extLst>
            </p:cNvPr>
            <p:cNvSpPr txBox="1"/>
            <p:nvPr/>
          </p:nvSpPr>
          <p:spPr>
            <a:xfrm>
              <a:off x="659876" y="295126"/>
              <a:ext cx="2922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err="1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4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EAF9E4-5A02-455A-A0FA-D648FB39BFCC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41B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33495E"/>
                </a:solidFill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2BF65-7C23-43FB-A9BB-6F69142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3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52248D-FC7B-4466-B5AE-EA3A0C9C0B14}"/>
              </a:ext>
            </a:extLst>
          </p:cNvPr>
          <p:cNvGrpSpPr/>
          <p:nvPr/>
        </p:nvGrpSpPr>
        <p:grpSpPr>
          <a:xfrm>
            <a:off x="6404919" y="660360"/>
            <a:ext cx="4029623" cy="5840382"/>
            <a:chOff x="4081188" y="1017618"/>
            <a:chExt cx="4029623" cy="584038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4F0859C-4607-43A5-8183-A2DD8F47ED09}"/>
                </a:ext>
              </a:extLst>
            </p:cNvPr>
            <p:cNvGrpSpPr/>
            <p:nvPr/>
          </p:nvGrpSpPr>
          <p:grpSpPr>
            <a:xfrm>
              <a:off x="4081188" y="1604403"/>
              <a:ext cx="4029623" cy="5253597"/>
              <a:chOff x="3272451" y="995114"/>
              <a:chExt cx="3843436" cy="50108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9D9C87-1669-4A93-BDFE-6066DCBDFFE2}"/>
                  </a:ext>
                </a:extLst>
              </p:cNvPr>
              <p:cNvSpPr/>
              <p:nvPr/>
            </p:nvSpPr>
            <p:spPr>
              <a:xfrm>
                <a:off x="3272451" y="995114"/>
                <a:ext cx="3843436" cy="5010856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114880A-8619-4A62-A971-E53CF2426487}"/>
                  </a:ext>
                </a:extLst>
              </p:cNvPr>
              <p:cNvSpPr/>
              <p:nvPr/>
            </p:nvSpPr>
            <p:spPr>
              <a:xfrm>
                <a:off x="3544478" y="1244338"/>
                <a:ext cx="3299382" cy="69758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Header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626D78-C865-446D-8B06-561357D368DB}"/>
                  </a:ext>
                </a:extLst>
              </p:cNvPr>
              <p:cNvSpPr/>
              <p:nvPr/>
            </p:nvSpPr>
            <p:spPr>
              <a:xfrm>
                <a:off x="3544478" y="2914824"/>
                <a:ext cx="3299382" cy="181743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List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A09C2B7-C579-4042-80FD-2B49CBF668F7}"/>
                  </a:ext>
                </a:extLst>
              </p:cNvPr>
              <p:cNvSpPr/>
              <p:nvPr/>
            </p:nvSpPr>
            <p:spPr>
              <a:xfrm>
                <a:off x="3544478" y="2083853"/>
                <a:ext cx="3299382" cy="6975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8E9DE62-0075-4EA5-A7D7-C313B44C06D3}"/>
                  </a:ext>
                </a:extLst>
              </p:cNvPr>
              <p:cNvSpPr/>
              <p:nvPr/>
            </p:nvSpPr>
            <p:spPr>
              <a:xfrm>
                <a:off x="3535051" y="4916079"/>
                <a:ext cx="3299382" cy="69758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Footer</a:t>
                </a:r>
                <a:endParaRPr lang="ko-KR" alt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20149-01F0-45D1-A85E-992DED102FA0}"/>
                </a:ext>
              </a:extLst>
            </p:cNvPr>
            <p:cNvSpPr txBox="1"/>
            <p:nvPr/>
          </p:nvSpPr>
          <p:spPr>
            <a:xfrm>
              <a:off x="5647933" y="1017618"/>
              <a:ext cx="876364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APP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C2D1604-3380-4977-A58D-37ACB9F8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50" y="1301320"/>
            <a:ext cx="3658590" cy="51345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3392E5-4537-4451-B213-1A0ED6CC7499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7213D6-136B-4832-BD03-4AC557FFB528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1B8DE8-7A4C-443D-A00E-4D8B9E4651CC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744EB0-ED31-4318-8A37-8742BAF65FB3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A0BDF8-B5DA-4600-8DEB-ABBDCCC4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91A7E0-6E2C-41B2-A271-D9684BC2E94F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099200-CEF8-43B6-A8ED-DFACD299C82A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223388-B11E-41A2-AA60-5D366D3AFE16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0D4AB6-5D2F-4E98-A45C-332CB277EE57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BE0142-DAFA-487C-BA78-309B2C495B66}"/>
              </a:ext>
            </a:extLst>
          </p:cNvPr>
          <p:cNvGrpSpPr/>
          <p:nvPr/>
        </p:nvGrpSpPr>
        <p:grpSpPr>
          <a:xfrm>
            <a:off x="5240975" y="0"/>
            <a:ext cx="8779878" cy="6858000"/>
            <a:chOff x="4609379" y="0"/>
            <a:chExt cx="8779878" cy="6858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75B08F2-2A81-4149-A2C4-E0958B545ABB}"/>
                </a:ext>
              </a:extLst>
            </p:cNvPr>
            <p:cNvSpPr/>
            <p:nvPr/>
          </p:nvSpPr>
          <p:spPr>
            <a:xfrm>
              <a:off x="4609379" y="0"/>
              <a:ext cx="8779878" cy="6858000"/>
            </a:xfrm>
            <a:prstGeom prst="rect">
              <a:avLst/>
            </a:prstGeom>
            <a:solidFill>
              <a:srgbClr val="011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EBD9DE5-49AB-4D10-93A4-AD62BFDD4782}"/>
                </a:ext>
              </a:extLst>
            </p:cNvPr>
            <p:cNvGrpSpPr/>
            <p:nvPr/>
          </p:nvGrpSpPr>
          <p:grpSpPr>
            <a:xfrm>
              <a:off x="4790028" y="1392526"/>
              <a:ext cx="7518331" cy="4530148"/>
              <a:chOff x="1749459" y="1973240"/>
              <a:chExt cx="7518331" cy="453014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C5F1D6D-822C-466D-9CF1-4E6D01105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9459" y="1973240"/>
                <a:ext cx="2881175" cy="453014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AEB8D5-39FB-4226-ABF9-7CD5019D2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5957" y="2036871"/>
                <a:ext cx="4921833" cy="3945686"/>
              </a:xfrm>
              <a:prstGeom prst="rect">
                <a:avLst/>
              </a:prstGeom>
              <a:ln>
                <a:noFill/>
              </a:ln>
            </p:spPr>
          </p:pic>
        </p:grp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B5E1D89F-A19F-41F3-8B11-B917BFD28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97" y="1828800"/>
            <a:ext cx="2633519" cy="38410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E33F30-B5C0-4A41-8900-CC2C783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D0F80-DF1C-4785-A5D8-AD64447CBC43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Vue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113110-1CDC-4D84-98C5-399EC4A0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927" y="1920187"/>
            <a:ext cx="7157421" cy="3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0A775-C83B-4F09-89D8-8FDAC30C1137}"/>
              </a:ext>
            </a:extLst>
          </p:cNvPr>
          <p:cNvSpPr txBox="1"/>
          <p:nvPr/>
        </p:nvSpPr>
        <p:spPr>
          <a:xfrm>
            <a:off x="3000652" y="5353235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0C8B3-A040-4930-BB9A-D8D892D9063F}"/>
              </a:ext>
            </a:extLst>
          </p:cNvPr>
          <p:cNvSpPr txBox="1"/>
          <p:nvPr/>
        </p:nvSpPr>
        <p:spPr>
          <a:xfrm>
            <a:off x="916758" y="113543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MVVM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패턴에 해당 하는 화면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ㄴ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마크업언어나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GUI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코드를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백엔드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로직과 분리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하여 개발하는 패턴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5BFE7-E89A-44F1-AFDB-983EDA254931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MVVM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Ubuntu Condensed"/>
              </a:rPr>
              <a:t>디자인 패턴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(Model - View -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Ubuntu Condensed"/>
              </a:rPr>
              <a:t>ViewModel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Ubuntu Condensed"/>
              </a:rPr>
              <a:t>)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F5A7CC-90AC-4EA4-9AFC-44022FBD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8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99DAE90-6745-42F8-B9AC-4103658CA20B}"/>
              </a:ext>
            </a:extLst>
          </p:cNvPr>
          <p:cNvGrpSpPr/>
          <p:nvPr/>
        </p:nvGrpSpPr>
        <p:grpSpPr>
          <a:xfrm>
            <a:off x="5240975" y="0"/>
            <a:ext cx="8779878" cy="6858000"/>
            <a:chOff x="5240975" y="0"/>
            <a:chExt cx="8779878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424D15F-6E6B-49E6-88EF-C358BB62434C}"/>
                </a:ext>
              </a:extLst>
            </p:cNvPr>
            <p:cNvSpPr/>
            <p:nvPr/>
          </p:nvSpPr>
          <p:spPr>
            <a:xfrm>
              <a:off x="5240975" y="0"/>
              <a:ext cx="8779878" cy="6858000"/>
            </a:xfrm>
            <a:prstGeom prst="rect">
              <a:avLst/>
            </a:prstGeom>
            <a:solidFill>
              <a:srgbClr val="011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039705-E8D2-42A2-B574-86A87A7A6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6751" y="588450"/>
              <a:ext cx="6181725" cy="5686425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02F5D6-9FB1-4679-9323-2BC4AC763570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F2DF2-363B-405B-81F5-A091F1294636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E1B2C-9D59-44AE-9B53-8A88B75C31ED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C7042-E78F-444B-9736-D83BDC398B6B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756E2E-A3BB-4A1A-9554-E7FF8B0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AD268D-37A7-4B56-A901-C3F601D2B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60" y="1657725"/>
            <a:ext cx="3026276" cy="45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D9A363D7-F5D6-4E4B-B039-6523EEED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81" y="1746881"/>
            <a:ext cx="9163038" cy="368474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0D79A25-2588-4193-BA6A-071749F1ED71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49C7DF-C639-4896-BF78-244417D0661D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A0692-1175-486C-B095-30C3110D4B4D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84C0D4-C9B3-4CCB-8916-01F0D9261013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91E585-CE49-4EC8-905B-0D32A661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4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82169-9EE6-40F6-8B4D-B7B8017FF2D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6D0DDA-2F57-492C-9573-DA7518F9676C}"/>
              </a:ext>
            </a:extLst>
          </p:cNvPr>
          <p:cNvGrpSpPr/>
          <p:nvPr/>
        </p:nvGrpSpPr>
        <p:grpSpPr>
          <a:xfrm>
            <a:off x="2509838" y="1645129"/>
            <a:ext cx="7172325" cy="4439178"/>
            <a:chOff x="2648557" y="1645129"/>
            <a:chExt cx="7172325" cy="4439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79A034B-6779-4DF4-8CC7-4BD107B99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557" y="2150482"/>
              <a:ext cx="7172325" cy="39338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6DA7AA-B226-43EC-9011-25A8CFAEB9BF}"/>
                </a:ext>
              </a:extLst>
            </p:cNvPr>
            <p:cNvSpPr txBox="1"/>
            <p:nvPr/>
          </p:nvSpPr>
          <p:spPr>
            <a:xfrm>
              <a:off x="8546174" y="164512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Index.html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61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C56EB-42CB-4B1E-99BB-D1887387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64" y="1657725"/>
            <a:ext cx="4038898" cy="45730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82169-9EE6-40F6-8B4D-B7B8017FF2D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41B78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Header</a:t>
              </a:r>
              <a:endParaRPr lang="ko-KR" altLang="en-US" sz="1800" b="1" dirty="0">
                <a:solidFill>
                  <a:srgbClr val="41B78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6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596488-FAA7-472E-AA32-ECCC2BFF84E4}"/>
              </a:ext>
            </a:extLst>
          </p:cNvPr>
          <p:cNvSpPr txBox="1"/>
          <p:nvPr/>
        </p:nvSpPr>
        <p:spPr>
          <a:xfrm>
            <a:off x="3641104" y="104924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https://code-study.tistory.com/26?category=794866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82169-9EE6-40F6-8B4D-B7B8017FF2D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8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82169-9EE6-40F6-8B4D-B7B8017FF2D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41B783"/>
                  </a:solidFill>
                </a:rPr>
                <a:t>컴포넌트 생성 및 등록</a:t>
              </a:r>
              <a:endParaRPr lang="ko-KR" altLang="en-US" dirty="0">
                <a:solidFill>
                  <a:srgbClr val="41B78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23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BFDDE2-7CD7-4C08-8C6D-85C0975C8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85850"/>
            <a:ext cx="11353800" cy="4419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50C13-9B3E-43BA-ACEA-E41068A1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E7770-8236-48A0-88A1-CF9EC1577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85850"/>
            <a:ext cx="11353800" cy="46863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7B62C7-0944-4913-B9B9-D429ED0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05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482107" cy="869622"/>
            <a:chOff x="477151" y="242741"/>
            <a:chExt cx="3482107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82169-9EE6-40F6-8B4D-B7B8017FF2DB}"/>
                </a:ext>
              </a:extLst>
            </p:cNvPr>
            <p:cNvSpPr txBox="1"/>
            <p:nvPr/>
          </p:nvSpPr>
          <p:spPr>
            <a:xfrm>
              <a:off x="659876" y="738906"/>
              <a:ext cx="3299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41B783"/>
                  </a:solidFill>
                </a:rPr>
                <a:t>footer</a:t>
              </a:r>
              <a:endParaRPr lang="ko-KR" altLang="en-US" b="1" dirty="0">
                <a:solidFill>
                  <a:srgbClr val="41B78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6B1F5E-022E-4D16-83E0-B809DAF7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62" y="2002683"/>
            <a:ext cx="7328071" cy="40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1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105035" cy="869622"/>
            <a:chOff x="477151" y="242741"/>
            <a:chExt cx="3105035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719700-EDAE-4082-8412-D875FDBFB861}"/>
              </a:ext>
            </a:extLst>
          </p:cNvPr>
          <p:cNvGrpSpPr/>
          <p:nvPr/>
        </p:nvGrpSpPr>
        <p:grpSpPr>
          <a:xfrm>
            <a:off x="647688" y="2077266"/>
            <a:ext cx="6182650" cy="2703469"/>
            <a:chOff x="707976" y="1013254"/>
            <a:chExt cx="10108305" cy="44200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98125-B787-4C8E-9D9D-A704BC9339D9}"/>
                </a:ext>
              </a:extLst>
            </p:cNvPr>
            <p:cNvSpPr txBox="1"/>
            <p:nvPr/>
          </p:nvSpPr>
          <p:spPr>
            <a:xfrm>
              <a:off x="8843442" y="2090880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214258-39CE-4C4F-AFC7-023341E0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660" y="1013254"/>
              <a:ext cx="9750621" cy="44200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0B5492-715F-4B12-88FE-0656B6A3CAE2}"/>
                </a:ext>
              </a:extLst>
            </p:cNvPr>
            <p:cNvSpPr/>
            <p:nvPr/>
          </p:nvSpPr>
          <p:spPr>
            <a:xfrm>
              <a:off x="8182544" y="3403484"/>
              <a:ext cx="1867272" cy="10021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props</a:t>
              </a:r>
              <a:endParaRPr lang="ko-KR" altLang="en-US" sz="24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7AA9B22-98DA-46C6-AE57-13C9335E6153}"/>
                </a:ext>
              </a:extLst>
            </p:cNvPr>
            <p:cNvSpPr/>
            <p:nvPr/>
          </p:nvSpPr>
          <p:spPr>
            <a:xfrm>
              <a:off x="707976" y="3056390"/>
              <a:ext cx="1867272" cy="11368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event</a:t>
              </a:r>
              <a:endParaRPr lang="ko-KR" altLang="en-US" sz="2400" b="1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BA8F5221-BFA0-47A3-AC9D-6B92FDD62DAC}"/>
                </a:ext>
              </a:extLst>
            </p:cNvPr>
            <p:cNvSpPr/>
            <p:nvPr/>
          </p:nvSpPr>
          <p:spPr>
            <a:xfrm rot="20114627">
              <a:off x="2430771" y="2826979"/>
              <a:ext cx="1270899" cy="45882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4F05403-F093-432F-91C2-51CA97241365}"/>
                </a:ext>
              </a:extLst>
            </p:cNvPr>
            <p:cNvSpPr/>
            <p:nvPr/>
          </p:nvSpPr>
          <p:spPr>
            <a:xfrm rot="2313426">
              <a:off x="7083514" y="3196242"/>
              <a:ext cx="1445832" cy="465515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2FD456A-81B8-48F8-8AA2-2FC35285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52" b="30546"/>
          <a:stretch/>
        </p:blipFill>
        <p:spPr>
          <a:xfrm>
            <a:off x="7144095" y="2151711"/>
            <a:ext cx="4400218" cy="25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DADEFA-B688-4323-BB83-728EB95F2411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https://www.slideshare.net/madvirus/vuejs-94326874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BF827E-4727-4F86-A825-FE160600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8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41B3FE4-387F-4860-A890-51ABA0F58ABE}"/>
              </a:ext>
            </a:extLst>
          </p:cNvPr>
          <p:cNvGrpSpPr/>
          <p:nvPr/>
        </p:nvGrpSpPr>
        <p:grpSpPr>
          <a:xfrm>
            <a:off x="673082" y="296063"/>
            <a:ext cx="3105035" cy="869622"/>
            <a:chOff x="477151" y="242741"/>
            <a:chExt cx="3105035" cy="869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A9F87-85CE-4D04-8034-643048DD9FC2}"/>
                </a:ext>
              </a:extLst>
            </p:cNvPr>
            <p:cNvSpPr txBox="1"/>
            <p:nvPr/>
          </p:nvSpPr>
          <p:spPr>
            <a:xfrm>
              <a:off x="659876" y="242741"/>
              <a:ext cx="292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rgbClr val="33495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TodoList</a:t>
              </a:r>
              <a:endParaRPr lang="ko-KR" altLang="en-US" sz="3200" dirty="0">
                <a:solidFill>
                  <a:srgbClr val="33495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396842-5C22-403E-A623-C99CF5140D28}"/>
                </a:ext>
              </a:extLst>
            </p:cNvPr>
            <p:cNvSpPr/>
            <p:nvPr/>
          </p:nvSpPr>
          <p:spPr>
            <a:xfrm>
              <a:off x="477151" y="318156"/>
              <a:ext cx="60177" cy="794207"/>
            </a:xfrm>
            <a:prstGeom prst="rect">
              <a:avLst/>
            </a:prstGeom>
            <a:solidFill>
              <a:srgbClr val="34475F"/>
            </a:solidFill>
            <a:ln>
              <a:solidFill>
                <a:srgbClr val="3349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4475F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6A183-BB70-483D-BBB7-9E91A5D6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46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9E0FFE-06F8-42D9-A6B9-E0B5F38B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5" y="712709"/>
            <a:ext cx="6299286" cy="292773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B67A5-7DE6-4BAE-8E80-15C36DBDB797}"/>
              </a:ext>
            </a:extLst>
          </p:cNvPr>
          <p:cNvSpPr txBox="1"/>
          <p:nvPr/>
        </p:nvSpPr>
        <p:spPr>
          <a:xfrm>
            <a:off x="7738965" y="6356113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https://footprint-of-nawin.tistory.com/63?category=881310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4EF21E-9BB8-4B64-8890-AD57CF209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906" y="2811541"/>
            <a:ext cx="7877175" cy="33337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56FDD1-1546-407E-BEF3-FA63EFA1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8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71019" y="-7821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224C565-6E51-4EF0-94AD-807AB0BD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17" y="1040332"/>
            <a:ext cx="5828400" cy="5828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284EA8-8701-49CE-B3CD-A8D21E8C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2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99926" y="-9015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5E42D1-33D7-4806-BD35-D981FB5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91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0CABF9-97FB-4DF6-99C5-CEF74656E4E8}"/>
              </a:ext>
            </a:extLst>
          </p:cNvPr>
          <p:cNvSpPr txBox="1"/>
          <p:nvPr/>
        </p:nvSpPr>
        <p:spPr>
          <a:xfrm>
            <a:off x="3047260" y="296955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https://velog.io/@bluestragglr/Vue3-%EB%AC%B4%EC%97%87%EC%9D%B4-%EB%B0%94%EB%80%8C%EB%82%98%EC%9A%94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3841F4-7CDE-4847-AD33-D28F0E34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10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578BA4-9B2D-4492-AD9D-1648EE549F8A}"/>
              </a:ext>
            </a:extLst>
          </p:cNvPr>
          <p:cNvSpPr txBox="1"/>
          <p:nvPr/>
        </p:nvSpPr>
        <p:spPr>
          <a:xfrm>
            <a:off x="4846165" y="1843949"/>
            <a:ext cx="60944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컴포넌트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재사용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</a:p>
          <a:p>
            <a:pPr algn="l"/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양방향 데이터 바인딩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(v-model), 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단방향 데이터 흐름 장점을 모두 결합한 프레임워크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양방향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화면에 표시되는 값과 프레임워크의 모델 데이터 값이 동기화되어 한쪽이 변경되면 다른 한쪽도 자동으로 변경되는 것을 말한다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.)</a:t>
            </a:r>
            <a:endParaRPr lang="ko-KR" altLang="en-US" sz="2000" b="0" i="0" dirty="0">
              <a:solidFill>
                <a:srgbClr val="34475F"/>
              </a:solidFill>
              <a:effectLst/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컴포넌트 기반 개발 방식 </a:t>
            </a:r>
            <a:r>
              <a:rPr lang="en-US" altLang="ko-KR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34475F"/>
                </a:solidFill>
                <a:effectLst/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화면을 여러 개의 작은 단위로 쪼개어 개발 </a:t>
            </a:r>
            <a:endParaRPr lang="en-US" altLang="ko-KR" sz="2000" b="0" i="0" dirty="0">
              <a:solidFill>
                <a:srgbClr val="34475F"/>
              </a:solidFill>
              <a:effectLst/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34475F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반응성</a:t>
            </a:r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34475F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한글화</a:t>
            </a:r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34475F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BCE5E-F873-4BB1-BFE6-9DFB737680C6}"/>
              </a:ext>
            </a:extLst>
          </p:cNvPr>
          <p:cNvCxnSpPr>
            <a:cxnSpLocks/>
          </p:cNvCxnSpPr>
          <p:nvPr/>
        </p:nvCxnSpPr>
        <p:spPr>
          <a:xfrm>
            <a:off x="4298622" y="959434"/>
            <a:ext cx="0" cy="493912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A56FC8-A294-419D-9128-F93CC8B805DE}"/>
              </a:ext>
            </a:extLst>
          </p:cNvPr>
          <p:cNvGrpSpPr/>
          <p:nvPr/>
        </p:nvGrpSpPr>
        <p:grpSpPr>
          <a:xfrm>
            <a:off x="1451352" y="2098035"/>
            <a:ext cx="1936403" cy="2592165"/>
            <a:chOff x="1451352" y="2098035"/>
            <a:chExt cx="1936403" cy="2592165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8ED1AEA6-47A9-41F8-81FA-5ADA4589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1352" y="2098035"/>
              <a:ext cx="1936403" cy="167772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B14BE8-1A84-4F94-854C-1C8D295F5F77}"/>
                </a:ext>
              </a:extLst>
            </p:cNvPr>
            <p:cNvSpPr txBox="1"/>
            <p:nvPr/>
          </p:nvSpPr>
          <p:spPr>
            <a:xfrm>
              <a:off x="1695312" y="4105425"/>
              <a:ext cx="1448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41B783"/>
                  </a:solidFill>
                  <a:latin typeface="210 데이라잇 R" panose="02020603020101020101" pitchFamily="18" charset="-127"/>
                  <a:ea typeface="210 데이라잇 R" panose="02020603020101020101" pitchFamily="18" charset="-127"/>
                </a:rPr>
                <a:t>특징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62AF3D-2A47-422B-9992-6340DD14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66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578BA4-9B2D-4492-AD9D-1648EE549F8A}"/>
              </a:ext>
            </a:extLst>
          </p:cNvPr>
          <p:cNvSpPr txBox="1"/>
          <p:nvPr/>
        </p:nvSpPr>
        <p:spPr>
          <a:xfrm>
            <a:off x="4824955" y="2077767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Do it! Vue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 </a:t>
            </a:r>
            <a:r>
              <a:rPr lang="ko-KR" altLang="en-US" sz="1200" dirty="0"/>
              <a:t>입문 </a:t>
            </a:r>
            <a:r>
              <a:rPr lang="en-US" altLang="ko-KR" sz="1200" dirty="0"/>
              <a:t>book</a:t>
            </a:r>
          </a:p>
          <a:p>
            <a:r>
              <a:rPr lang="ko-KR" altLang="en-US" sz="1200" dirty="0"/>
              <a:t>https://kr.vuejs.org/</a:t>
            </a:r>
            <a:br>
              <a:rPr lang="en-US" altLang="ko-KR" sz="1200" dirty="0"/>
            </a:br>
            <a:r>
              <a:rPr lang="en-US" altLang="ko-KR" sz="1200" dirty="0">
                <a:hlinkClick r:id="rId2"/>
              </a:rPr>
              <a:t>https://babeljs.io/docs/en/learn#modules</a:t>
            </a:r>
            <a:br>
              <a:rPr lang="en-US" altLang="ko-KR" sz="1200" dirty="0"/>
            </a:br>
            <a:r>
              <a:rPr lang="en-US" altLang="ko-KR" sz="1200" dirty="0"/>
              <a:t>https://www.inflearn.com/questions/7377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333333"/>
                </a:solidFill>
                <a:effectLst/>
                <a:latin typeface="Apple SD Gothic Neo"/>
                <a:hlinkClick r:id="rId3"/>
              </a:rPr>
              <a:t>https://cornswrold.tistory.com/344</a:t>
            </a:r>
            <a:br>
              <a:rPr lang="en-US" altLang="ko-KR" sz="1200" b="0" i="0" dirty="0">
                <a:solidFill>
                  <a:srgbClr val="333333"/>
                </a:solidFill>
                <a:effectLst/>
                <a:latin typeface="Apple SD Gothic Neo"/>
              </a:rPr>
            </a:br>
            <a:r>
              <a:rPr lang="en-US" altLang="ko-KR" sz="1200" b="0" i="0" dirty="0">
                <a:solidFill>
                  <a:srgbClr val="333333"/>
                </a:solidFill>
                <a:effectLst/>
                <a:latin typeface="Apple SD Gothic Neo"/>
              </a:rPr>
              <a:t>https://uxgjs.tistory.com/131?category=770389</a:t>
            </a:r>
            <a:br>
              <a:rPr lang="en-US" altLang="ko-KR" sz="1200" dirty="0"/>
            </a:br>
            <a:r>
              <a:rPr lang="en-US" altLang="ko-KR" sz="1200" dirty="0">
                <a:hlinkClick r:id="rId4"/>
              </a:rPr>
              <a:t>https://joshua1988.github.io/</a:t>
            </a:r>
            <a:br>
              <a:rPr lang="en-US" altLang="ko-KR" sz="1200" dirty="0"/>
            </a:br>
            <a:r>
              <a:rPr lang="en-US" altLang="ko-KR" sz="1200" dirty="0"/>
              <a:t>https://velog.io/@bluestragglr/Vue3-</a:t>
            </a:r>
            <a:r>
              <a:rPr lang="ko-KR" altLang="en-US" sz="1200" dirty="0"/>
              <a:t>무엇이</a:t>
            </a:r>
            <a:r>
              <a:rPr lang="en-US" altLang="ko-KR" sz="1200" dirty="0"/>
              <a:t>-</a:t>
            </a:r>
            <a:r>
              <a:rPr lang="ko-KR" altLang="en-US" sz="1200" dirty="0"/>
              <a:t>바뀌나요</a:t>
            </a:r>
            <a:r>
              <a:rPr lang="en-US" altLang="ko-KR" sz="1200" dirty="0">
                <a:hlinkClick r:id="rId5"/>
              </a:rPr>
              <a:t>https://uxgjs.tistory.com/119?category=770389</a:t>
            </a:r>
            <a:br>
              <a:rPr lang="en-US" altLang="ko-KR" sz="1200" dirty="0"/>
            </a:br>
            <a:r>
              <a:rPr lang="en-US" altLang="ko-KR" sz="1200" dirty="0"/>
              <a:t>https://cli.vuejs.org/</a:t>
            </a:r>
            <a:br>
              <a:rPr lang="en-US" altLang="ko-KR" sz="1200" dirty="0"/>
            </a:br>
            <a:r>
              <a:rPr lang="en-US" altLang="ko-KR" sz="1200" dirty="0">
                <a:hlinkClick r:id="rId6"/>
              </a:rPr>
              <a:t>https://uxgjs.tistory.com/136</a:t>
            </a:r>
            <a:br>
              <a:rPr lang="en-US" altLang="ko-KR" sz="1200" dirty="0"/>
            </a:br>
            <a:r>
              <a:rPr lang="en-US" altLang="ko-KR" sz="1200" dirty="0">
                <a:hlinkClick r:id="rId7"/>
              </a:rPr>
              <a:t>https://cchoimin.tistory.com/96</a:t>
            </a:r>
            <a:br>
              <a:rPr lang="en-US" altLang="ko-KR" sz="1200" dirty="0"/>
            </a:br>
            <a:r>
              <a:rPr lang="ko-KR" altLang="en-US" sz="1200" dirty="0"/>
              <a:t>https://jsfiddle.net/cza10km2/1/</a:t>
            </a:r>
            <a:br>
              <a:rPr lang="en-US" altLang="ko-KR" sz="1200" dirty="0"/>
            </a:br>
            <a:r>
              <a:rPr lang="en-US" altLang="ko-KR" sz="1200" dirty="0"/>
              <a:t>https://velog.io/@leyuri/Vue.js-</a:t>
            </a:r>
            <a:r>
              <a:rPr lang="ko-KR" altLang="en-US" sz="1200" dirty="0"/>
              <a:t>뷰</a:t>
            </a:r>
            <a:r>
              <a:rPr lang="en-US" altLang="ko-KR" sz="1200" dirty="0"/>
              <a:t>-</a:t>
            </a:r>
            <a:r>
              <a:rPr lang="ko-KR" altLang="en-US" sz="1200" dirty="0"/>
              <a:t>템플릿</a:t>
            </a:r>
            <a:br>
              <a:rPr lang="en-US" altLang="ko-KR" sz="1200" dirty="0"/>
            </a:br>
            <a:r>
              <a:rPr lang="en-US" altLang="ko-KR" sz="1200" dirty="0"/>
              <a:t>https://joshua1988.github.io/web_dev/vue-or-react/</a:t>
            </a:r>
            <a:br>
              <a:rPr lang="en-US" altLang="ko-KR" sz="1200" dirty="0"/>
            </a:br>
            <a:r>
              <a:rPr lang="en-US" altLang="ko-KR" sz="1200" dirty="0">
                <a:hlinkClick r:id="rId8"/>
              </a:rPr>
              <a:t>https://velog.io/@vraimentres/react-vs-vue-1</a:t>
            </a:r>
            <a:br>
              <a:rPr lang="en-US" altLang="ko-KR" sz="1200" dirty="0"/>
            </a:br>
            <a:r>
              <a:rPr lang="en-US" altLang="ko-KR" sz="1200" dirty="0">
                <a:hlinkClick r:id="rId9"/>
              </a:rPr>
              <a:t>https://velog.io/@psm8873/2019.01.20-%EC%BB%B4%ED%8F%AC%EB%84%8C%ED%8A%B8</a:t>
            </a:r>
            <a:br>
              <a:rPr lang="en-US" altLang="ko-KR" sz="1200" dirty="0"/>
            </a:br>
            <a:r>
              <a:rPr lang="ko-KR" altLang="en-US" sz="1200" dirty="0">
                <a:hlinkClick r:id="rId10"/>
              </a:rPr>
              <a:t>https://beomy.tistory.com/55</a:t>
            </a:r>
            <a:endParaRPr lang="en-US" altLang="ko-KR" sz="1200" dirty="0"/>
          </a:p>
          <a:p>
            <a:r>
              <a:rPr lang="ko-KR" altLang="en-US" sz="1200" dirty="0"/>
              <a:t>https://vue-loader-v14.vuejs.org/kr/features/scoped-css.html</a:t>
            </a:r>
          </a:p>
          <a:p>
            <a:r>
              <a:rPr lang="en-US" altLang="ko-KR" sz="1200" dirty="0"/>
              <a:t>https://rintiantta.github.io/jpub-vue/</a:t>
            </a:r>
            <a:endParaRPr lang="ko-KR" altLang="en-US" sz="1200" dirty="0"/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FE671-BC28-4C82-8B54-47D6A4C1E734}"/>
              </a:ext>
            </a:extLst>
          </p:cNvPr>
          <p:cNvSpPr txBox="1"/>
          <p:nvPr/>
        </p:nvSpPr>
        <p:spPr>
          <a:xfrm>
            <a:off x="2077588" y="2338409"/>
            <a:ext cx="144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1B783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참고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BCE5E-F873-4BB1-BFE6-9DFB737680C6}"/>
              </a:ext>
            </a:extLst>
          </p:cNvPr>
          <p:cNvCxnSpPr>
            <a:cxnSpLocks/>
          </p:cNvCxnSpPr>
          <p:nvPr/>
        </p:nvCxnSpPr>
        <p:spPr>
          <a:xfrm flipH="1">
            <a:off x="2922309" y="1644480"/>
            <a:ext cx="1397524" cy="269487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740F84-E3A4-487A-BF5B-B5B619B0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9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F4E5FE5-8B72-48BC-89E1-EC83B8816818}"/>
              </a:ext>
            </a:extLst>
          </p:cNvPr>
          <p:cNvGrpSpPr/>
          <p:nvPr/>
        </p:nvGrpSpPr>
        <p:grpSpPr>
          <a:xfrm>
            <a:off x="-99926" y="-90154"/>
            <a:ext cx="12391852" cy="7038308"/>
            <a:chOff x="-100614" y="-1"/>
            <a:chExt cx="12254144" cy="69600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1EBBDC1-C3C7-40CA-BFC6-9AD879741285}"/>
                </a:ext>
              </a:extLst>
            </p:cNvPr>
            <p:cNvGrpSpPr/>
            <p:nvPr/>
          </p:nvGrpSpPr>
          <p:grpSpPr>
            <a:xfrm>
              <a:off x="-100614" y="0"/>
              <a:ext cx="12192001" cy="6858000"/>
              <a:chOff x="-100614" y="0"/>
              <a:chExt cx="12192001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616BBE8-75A5-4121-AF5C-6352555AF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00614" y="0"/>
                <a:ext cx="12192001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6E1D17-7AB5-4550-89E4-36C24B7195A4}"/>
                  </a:ext>
                </a:extLst>
              </p:cNvPr>
              <p:cNvSpPr/>
              <p:nvPr/>
            </p:nvSpPr>
            <p:spPr>
              <a:xfrm>
                <a:off x="3773010" y="2503503"/>
                <a:ext cx="2210540" cy="1473693"/>
              </a:xfrm>
              <a:prstGeom prst="rect">
                <a:avLst/>
              </a:prstGeom>
              <a:solidFill>
                <a:srgbClr val="334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575A4F-DB83-4E30-B8E8-EDF4FCA2DA04}"/>
                </a:ext>
              </a:extLst>
            </p:cNvPr>
            <p:cNvSpPr/>
            <p:nvPr/>
          </p:nvSpPr>
          <p:spPr>
            <a:xfrm>
              <a:off x="-100614" y="-1"/>
              <a:ext cx="12254144" cy="6960093"/>
            </a:xfrm>
            <a:prstGeom prst="rect">
              <a:avLst/>
            </a:prstGeom>
            <a:solidFill>
              <a:schemeClr val="tx1">
                <a:alpha val="6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3CA8B4-6564-4F82-8321-9959B397BB60}"/>
              </a:ext>
            </a:extLst>
          </p:cNvPr>
          <p:cNvSpPr txBox="1"/>
          <p:nvPr/>
        </p:nvSpPr>
        <p:spPr>
          <a:xfrm>
            <a:off x="3021290" y="2721114"/>
            <a:ext cx="5646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FFC1DB-3920-4CAD-B14A-B2DBA5AE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1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E1488F7-03A3-412D-B80F-3CB28986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0" y="1467491"/>
            <a:ext cx="7350600" cy="50714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43F5-690F-4A1F-AB7A-1288D0C3CAD7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Hello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70FA53-E106-45F8-9B78-0D281FC2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0505D5-CE3D-4FA0-B3FD-02692F9FA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25" y="2183278"/>
            <a:ext cx="8917551" cy="2848662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44775-3436-42E5-AC45-5ABFB9604BFE}"/>
              </a:ext>
            </a:extLst>
          </p:cNvPr>
          <p:cNvSpPr txBox="1"/>
          <p:nvPr/>
        </p:nvSpPr>
        <p:spPr>
          <a:xfrm>
            <a:off x="436880" y="259080"/>
            <a:ext cx="2792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Hello </a:t>
            </a:r>
            <a:r>
              <a:rPr lang="en-US" altLang="ko-KR" sz="3200" dirty="0" err="1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r>
              <a:rPr lang="en-US" altLang="ko-KR" sz="32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 </a:t>
            </a:r>
            <a:endParaRPr lang="ko-KR" altLang="en-US" sz="3200" dirty="0">
              <a:solidFill>
                <a:srgbClr val="3447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2784D5-FF00-417F-AF92-BE5B192F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8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843442" y="2090880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34309-6745-414C-A6F1-C8993DFAD5ED}"/>
              </a:ext>
            </a:extLst>
          </p:cNvPr>
          <p:cNvSpPr txBox="1"/>
          <p:nvPr/>
        </p:nvSpPr>
        <p:spPr>
          <a:xfrm>
            <a:off x="5609437" y="493954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13229-ED73-4187-B1FC-ABAF09389446}"/>
              </a:ext>
            </a:extLst>
          </p:cNvPr>
          <p:cNvSpPr txBox="1"/>
          <p:nvPr/>
        </p:nvSpPr>
        <p:spPr>
          <a:xfrm>
            <a:off x="436880" y="40891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https://kde713.tistory.com/19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FF557-483C-4E0D-98E4-B065D620E58F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인스턴스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0AA59-7E62-4B8A-88C4-AD23FB3D5FFF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5E36E-B2DB-49CE-9AF6-C25B8956F200}"/>
              </a:ext>
            </a:extLst>
          </p:cNvPr>
          <p:cNvSpPr txBox="1"/>
          <p:nvPr/>
        </p:nvSpPr>
        <p:spPr>
          <a:xfrm>
            <a:off x="3047215" y="296969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02168-9698-4A11-B782-9854E7F71E15}"/>
              </a:ext>
            </a:extLst>
          </p:cNvPr>
          <p:cNvSpPr txBox="1"/>
          <p:nvPr/>
        </p:nvSpPr>
        <p:spPr>
          <a:xfrm>
            <a:off x="2489164" y="471791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https://velog.io/@psm8873/2019.01.12-Vue-%EC%9D%B8%EC%8A%A4%ED%84%B4%EC%8A%A4-7mjqyi53cl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33761-E3AD-4467-8B21-5EB4BC0D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1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1C000-C6B9-49AC-A37B-C360C1E6B55C}"/>
              </a:ext>
            </a:extLst>
          </p:cNvPr>
          <p:cNvSpPr txBox="1"/>
          <p:nvPr/>
        </p:nvSpPr>
        <p:spPr>
          <a:xfrm>
            <a:off x="1698808" y="5310884"/>
            <a:ext cx="8533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31313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인스턴스는 </a:t>
            </a:r>
            <a:r>
              <a:rPr lang="en-US" altLang="ko-KR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Vue.js</a:t>
            </a:r>
            <a:r>
              <a:rPr lang="ko-KR" altLang="en-US" sz="2000" b="0" i="0" dirty="0">
                <a:solidFill>
                  <a:srgbClr val="282C3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화면을 개발하기 위해 꼭 생성해야 하는 필수 단위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FF27C-6130-4FEB-995D-9EB15A128606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인스턴스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922EE1-844A-47F2-991E-028D2202CA93}"/>
              </a:ext>
            </a:extLst>
          </p:cNvPr>
          <p:cNvGrpSpPr/>
          <p:nvPr/>
        </p:nvGrpSpPr>
        <p:grpSpPr>
          <a:xfrm>
            <a:off x="4125735" y="1309092"/>
            <a:ext cx="3679273" cy="3404310"/>
            <a:chOff x="1186493" y="1105272"/>
            <a:chExt cx="3112811" cy="2880181"/>
          </a:xfrm>
          <a:solidFill>
            <a:srgbClr val="282C34"/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EA540B0-A6BC-4262-9400-3F62EEF4E8F5}"/>
                </a:ext>
              </a:extLst>
            </p:cNvPr>
            <p:cNvSpPr/>
            <p:nvPr/>
          </p:nvSpPr>
          <p:spPr>
            <a:xfrm>
              <a:off x="1186493" y="1105272"/>
              <a:ext cx="3112811" cy="2880181"/>
            </a:xfrm>
            <a:prstGeom prst="roundRect">
              <a:avLst>
                <a:gd name="adj" fmla="val 101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BF3825-2980-4715-AA17-7045A14F6F4F}"/>
                </a:ext>
              </a:extLst>
            </p:cNvPr>
            <p:cNvSpPr txBox="1"/>
            <p:nvPr/>
          </p:nvSpPr>
          <p:spPr>
            <a:xfrm>
              <a:off x="1601082" y="1949274"/>
              <a:ext cx="2540402" cy="13800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000" b="0" i="0" dirty="0">
                  <a:solidFill>
                    <a:srgbClr val="00B0F0"/>
                  </a:solidFill>
                  <a:effectLst/>
                  <a:latin typeface="Roboto Mono"/>
                </a:rPr>
                <a:t>var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 </a:t>
              </a:r>
              <a:r>
                <a:rPr lang="en-US" altLang="ko-KR" sz="2000" b="0" i="0" dirty="0" err="1">
                  <a:solidFill>
                    <a:schemeClr val="bg1"/>
                  </a:solidFill>
                  <a:effectLst/>
                  <a:latin typeface="Roboto Mono"/>
                </a:rPr>
                <a:t>vm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  =  </a:t>
              </a:r>
              <a:r>
                <a:rPr lang="en-US" altLang="ko-KR" sz="2000" b="0" i="0" dirty="0">
                  <a:solidFill>
                    <a:srgbClr val="00B0F0"/>
                  </a:solidFill>
                  <a:effectLst/>
                  <a:latin typeface="Roboto Mono"/>
                </a:rPr>
                <a:t>new Vue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({</a:t>
              </a:r>
              <a:br>
                <a:rPr lang="en-US" altLang="ko-KR" sz="2000" dirty="0">
                  <a:solidFill>
                    <a:schemeClr val="bg1"/>
                  </a:solidFill>
                </a:rPr>
              </a:b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    </a:t>
              </a: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// </a:t>
              </a:r>
              <a:r>
                <a:rPr lang="ko-KR" altLang="en-US" sz="2000" b="0" i="0" dirty="0">
                  <a:solidFill>
                    <a:schemeClr val="bg1"/>
                  </a:solidFill>
                  <a:effectLst/>
                  <a:latin typeface="Roboto Mono"/>
                </a:rPr>
                <a:t>옵션</a:t>
              </a:r>
              <a:endParaRPr lang="en-US" altLang="ko-KR" sz="2000" b="0" i="0" dirty="0">
                <a:solidFill>
                  <a:schemeClr val="bg1"/>
                </a:solidFill>
                <a:effectLst/>
                <a:latin typeface="Roboto Mono"/>
              </a:endParaRPr>
            </a:p>
            <a:p>
              <a:br>
                <a:rPr lang="ko-KR" altLang="en-US" sz="2000" dirty="0">
                  <a:solidFill>
                    <a:schemeClr val="bg1"/>
                  </a:solidFill>
                </a:rPr>
              </a:br>
              <a:r>
                <a:rPr lang="en-US" altLang="ko-KR" sz="2000" b="0" i="0" dirty="0">
                  <a:solidFill>
                    <a:schemeClr val="bg1"/>
                  </a:solidFill>
                  <a:effectLst/>
                  <a:latin typeface="Roboto Mono"/>
                </a:rPr>
                <a:t>})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6CCACC-12D4-4E61-83B8-84C2A08C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9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7B8451-3290-4095-BE66-024982C45DC3}"/>
              </a:ext>
            </a:extLst>
          </p:cNvPr>
          <p:cNvSpPr txBox="1"/>
          <p:nvPr/>
        </p:nvSpPr>
        <p:spPr>
          <a:xfrm>
            <a:off x="8928284" y="19796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FF27C-6130-4FEB-995D-9EB15A128606}"/>
              </a:ext>
            </a:extLst>
          </p:cNvPr>
          <p:cNvSpPr txBox="1"/>
          <p:nvPr/>
        </p:nvSpPr>
        <p:spPr>
          <a:xfrm>
            <a:off x="436880" y="259080"/>
            <a:ext cx="32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Vue </a:t>
            </a:r>
            <a:r>
              <a:rPr lang="ko-KR" altLang="en-US" sz="2800" dirty="0">
                <a:solidFill>
                  <a:srgbClr val="3447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인스턴스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042AB2-913D-4F95-AF83-36CC3B2FDFB2}"/>
              </a:ext>
            </a:extLst>
          </p:cNvPr>
          <p:cNvGrpSpPr/>
          <p:nvPr/>
        </p:nvGrpSpPr>
        <p:grpSpPr>
          <a:xfrm>
            <a:off x="3305304" y="1309091"/>
            <a:ext cx="5581393" cy="5164279"/>
            <a:chOff x="2802051" y="1309091"/>
            <a:chExt cx="5581393" cy="516427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EA540B0-A6BC-4262-9400-3F62EEF4E8F5}"/>
                </a:ext>
              </a:extLst>
            </p:cNvPr>
            <p:cNvSpPr/>
            <p:nvPr/>
          </p:nvSpPr>
          <p:spPr>
            <a:xfrm>
              <a:off x="2802051" y="1309091"/>
              <a:ext cx="5581393" cy="5164279"/>
            </a:xfrm>
            <a:prstGeom prst="roundRect">
              <a:avLst>
                <a:gd name="adj" fmla="val 10134"/>
              </a:avLst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E342FF-34A3-4CB6-AC32-8B028780FA53}"/>
                </a:ext>
              </a:extLst>
            </p:cNvPr>
            <p:cNvSpPr txBox="1"/>
            <p:nvPr/>
          </p:nvSpPr>
          <p:spPr>
            <a:xfrm>
              <a:off x="4129940" y="1767571"/>
              <a:ext cx="3262788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>
                  <a:solidFill>
                    <a:srgbClr val="00B0F0"/>
                  </a:solidFill>
                </a:rPr>
                <a:t>new</a:t>
              </a:r>
              <a:r>
                <a:rPr lang="ko-KR" altLang="en-US" b="1" dirty="0">
                  <a:solidFill>
                    <a:srgbClr val="00B0F0"/>
                  </a:solidFill>
                </a:rPr>
                <a:t> </a:t>
              </a:r>
              <a:r>
                <a:rPr lang="ko-KR" altLang="en-US" b="1" dirty="0" err="1">
                  <a:solidFill>
                    <a:srgbClr val="00B0F0"/>
                  </a:solidFill>
                </a:rPr>
                <a:t>Vue</a:t>
              </a:r>
              <a:r>
                <a:rPr lang="ko-KR" altLang="en-US" dirty="0">
                  <a:solidFill>
                    <a:schemeClr val="bg1"/>
                  </a:solidFill>
                </a:rPr>
                <a:t>({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el</a:t>
              </a:r>
              <a:r>
                <a:rPr lang="ko-KR" altLang="en-US" dirty="0">
                  <a:solidFill>
                    <a:schemeClr val="bg1"/>
                  </a:solidFill>
                </a:rPr>
                <a:t>: '#</a:t>
              </a:r>
              <a:r>
                <a:rPr lang="ko-KR" altLang="en-US" dirty="0" err="1">
                  <a:solidFill>
                    <a:schemeClr val="bg1"/>
                  </a:solidFill>
                </a:rPr>
                <a:t>app</a:t>
              </a:r>
              <a:r>
                <a:rPr lang="ko-KR" altLang="en-US" dirty="0">
                  <a:solidFill>
                    <a:schemeClr val="bg1"/>
                  </a:solidFill>
                </a:rPr>
                <a:t>',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template</a:t>
              </a:r>
              <a:r>
                <a:rPr lang="ko-KR" altLang="en-US" dirty="0">
                  <a:solidFill>
                    <a:schemeClr val="bg1"/>
                  </a:solidFill>
                </a:rPr>
                <a:t>: '',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data</a:t>
              </a:r>
              <a:r>
                <a:rPr lang="ko-KR" altLang="en-US" dirty="0">
                  <a:solidFill>
                    <a:schemeClr val="bg1"/>
                  </a:solidFill>
                </a:rPr>
                <a:t>: {},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props</a:t>
              </a:r>
              <a:r>
                <a:rPr lang="ko-KR" altLang="en-US" dirty="0">
                  <a:solidFill>
                    <a:schemeClr val="bg1"/>
                  </a:solidFill>
                </a:rPr>
                <a:t>: [], // {}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methods</a:t>
              </a:r>
              <a:r>
                <a:rPr lang="ko-KR" altLang="en-US" dirty="0">
                  <a:solidFill>
                    <a:schemeClr val="bg1"/>
                  </a:solidFill>
                </a:rPr>
                <a:t>: {},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computed</a:t>
              </a:r>
              <a:r>
                <a:rPr lang="ko-KR" altLang="en-US" dirty="0">
                  <a:solidFill>
                    <a:schemeClr val="bg1"/>
                  </a:solidFill>
                </a:rPr>
                <a:t>: {},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    </a:t>
              </a:r>
              <a:r>
                <a:rPr lang="ko-KR" altLang="en-US" dirty="0" err="1">
                  <a:solidFill>
                    <a:schemeClr val="bg1"/>
                  </a:solidFill>
                </a:rPr>
                <a:t>watch</a:t>
              </a:r>
              <a:r>
                <a:rPr lang="ko-KR" altLang="en-US" dirty="0">
                  <a:solidFill>
                    <a:schemeClr val="bg1"/>
                  </a:solidFill>
                </a:rPr>
                <a:t>: {}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});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AE78248-1546-4AC2-BD26-E11C58B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C15-BFBD-4BB4-ACA6-62573915D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9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1523</Words>
  <Application>Microsoft Office PowerPoint</Application>
  <PresentationFormat>와이드스크린</PresentationFormat>
  <Paragraphs>238</Paragraphs>
  <Slides>47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47</vt:i4>
      </vt:variant>
    </vt:vector>
  </HeadingPairs>
  <TitlesOfParts>
    <vt:vector size="63" baseType="lpstr">
      <vt:lpstr>210 데이라잇 R</vt:lpstr>
      <vt:lpstr>Apple SD Gothic Neo</vt:lpstr>
      <vt:lpstr>-apple-system</vt:lpstr>
      <vt:lpstr>Arial Unicode MS</vt:lpstr>
      <vt:lpstr>Nanum Gothic</vt:lpstr>
      <vt:lpstr>Noto Sans</vt:lpstr>
      <vt:lpstr>Roboto Mono</vt:lpstr>
      <vt:lpstr>Ubuntu Condensed</vt:lpstr>
      <vt:lpstr>나눔바른고딕</vt:lpstr>
      <vt:lpstr>나눔스퀘어_ac Bold</vt:lpstr>
      <vt:lpstr>나눔스퀘어_ac ExtraBold</vt:lpstr>
      <vt:lpstr>맑은 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rahee</dc:creator>
  <cp:lastModifiedBy>rahee</cp:lastModifiedBy>
  <cp:revision>318</cp:revision>
  <dcterms:created xsi:type="dcterms:W3CDTF">2020-09-13T06:55:19Z</dcterms:created>
  <dcterms:modified xsi:type="dcterms:W3CDTF">2020-10-21T15:41:43Z</dcterms:modified>
</cp:coreProperties>
</file>