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87" r:id="rId36"/>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71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4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F4571C86-4B9C-4ABE-8C2E-AF43F8BD769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571500" y="1336675"/>
            <a:ext cx="6413500" cy="3608388"/>
          </a:xfrm>
          <a:prstGeom prst="rect">
            <a:avLst/>
          </a:prstGeom>
        </p:spPr>
      </p:sp>
      <p:sp>
        <p:nvSpPr>
          <p:cNvPr id="227" name="PlaceHolder 2"/>
          <p:cNvSpPr>
            <a:spLocks noGrp="1"/>
          </p:cNvSpPr>
          <p:nvPr>
            <p:ph type="body"/>
          </p:nvPr>
        </p:nvSpPr>
        <p:spPr>
          <a:xfrm>
            <a:off x="755640" y="5146560"/>
            <a:ext cx="6044760" cy="4209840"/>
          </a:xfrm>
          <a:prstGeom prst="rect">
            <a:avLst/>
          </a:prstGeom>
        </p:spPr>
        <p:txBody>
          <a:bodyPr>
            <a:noAutofit/>
          </a:bodyPr>
          <a:lstStyle/>
          <a:p>
            <a:endParaRPr lang="en-US" sz="2000" b="0" strike="noStrike" spc="-1">
              <a:latin typeface="Arial"/>
            </a:endParaRPr>
          </a:p>
        </p:txBody>
      </p:sp>
      <p:sp>
        <p:nvSpPr>
          <p:cNvPr id="228" name="TextShape 3"/>
          <p:cNvSpPr txBox="1"/>
          <p:nvPr/>
        </p:nvSpPr>
        <p:spPr>
          <a:xfrm>
            <a:off x="4280040" y="10156680"/>
            <a:ext cx="3274560" cy="536040"/>
          </a:xfrm>
          <a:prstGeom prst="rect">
            <a:avLst/>
          </a:prstGeom>
          <a:noFill/>
          <a:ln w="0">
            <a:noFill/>
          </a:ln>
        </p:spPr>
        <p:txBody>
          <a:bodyPr anchor="b">
            <a:noAutofit/>
          </a:bodyPr>
          <a:lstStyle/>
          <a:p>
            <a:pPr algn="r">
              <a:lnSpc>
                <a:spcPct val="100000"/>
              </a:lnSpc>
            </a:pPr>
            <a:fld id="{8B479DC6-3749-46F0-A320-B9F55D19CEED}" type="slidenum">
              <a:rPr lang="cs-CZ" sz="1200" b="0" strike="noStrike" spc="-1">
                <a:latin typeface="Times New Roman"/>
              </a:rPr>
              <a:t>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950400" y="2502000"/>
            <a:ext cx="1710864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28" name="PlaceHolder 3"/>
          <p:cNvSpPr>
            <a:spLocks noGrp="1"/>
          </p:cNvSpPr>
          <p:nvPr>
            <p:ph type="body"/>
          </p:nvPr>
        </p:nvSpPr>
        <p:spPr>
          <a:xfrm>
            <a:off x="950400" y="5741640"/>
            <a:ext cx="1710864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95040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1" name="PlaceHolder 3"/>
          <p:cNvSpPr>
            <a:spLocks noGrp="1"/>
          </p:cNvSpPr>
          <p:nvPr>
            <p:ph type="body"/>
          </p:nvPr>
        </p:nvSpPr>
        <p:spPr>
          <a:xfrm>
            <a:off x="971712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2" name="PlaceHolder 4"/>
          <p:cNvSpPr>
            <a:spLocks noGrp="1"/>
          </p:cNvSpPr>
          <p:nvPr>
            <p:ph type="body"/>
          </p:nvPr>
        </p:nvSpPr>
        <p:spPr>
          <a:xfrm>
            <a:off x="950400" y="574164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3" name="PlaceHolder 5"/>
          <p:cNvSpPr>
            <a:spLocks noGrp="1"/>
          </p:cNvSpPr>
          <p:nvPr>
            <p:ph type="body"/>
          </p:nvPr>
        </p:nvSpPr>
        <p:spPr>
          <a:xfrm>
            <a:off x="9717120" y="574164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950400" y="250200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6" name="PlaceHolder 3"/>
          <p:cNvSpPr>
            <a:spLocks noGrp="1"/>
          </p:cNvSpPr>
          <p:nvPr>
            <p:ph type="body"/>
          </p:nvPr>
        </p:nvSpPr>
        <p:spPr>
          <a:xfrm>
            <a:off x="6734880" y="250200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7" name="PlaceHolder 4"/>
          <p:cNvSpPr>
            <a:spLocks noGrp="1"/>
          </p:cNvSpPr>
          <p:nvPr>
            <p:ph type="body"/>
          </p:nvPr>
        </p:nvSpPr>
        <p:spPr>
          <a:xfrm>
            <a:off x="12519360" y="250200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8" name="PlaceHolder 5"/>
          <p:cNvSpPr>
            <a:spLocks noGrp="1"/>
          </p:cNvSpPr>
          <p:nvPr>
            <p:ph type="body"/>
          </p:nvPr>
        </p:nvSpPr>
        <p:spPr>
          <a:xfrm>
            <a:off x="950400" y="574164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39" name="PlaceHolder 6"/>
          <p:cNvSpPr>
            <a:spLocks noGrp="1"/>
          </p:cNvSpPr>
          <p:nvPr>
            <p:ph type="body"/>
          </p:nvPr>
        </p:nvSpPr>
        <p:spPr>
          <a:xfrm>
            <a:off x="6734880" y="574164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40" name="PlaceHolder 7"/>
          <p:cNvSpPr>
            <a:spLocks noGrp="1"/>
          </p:cNvSpPr>
          <p:nvPr>
            <p:ph type="body"/>
          </p:nvPr>
        </p:nvSpPr>
        <p:spPr>
          <a:xfrm>
            <a:off x="12519360" y="5741640"/>
            <a:ext cx="550872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950400" y="2502000"/>
            <a:ext cx="17108640" cy="6201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950400" y="2502000"/>
            <a:ext cx="17108640" cy="62017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950400" y="2502000"/>
            <a:ext cx="8348760" cy="62017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11" name="PlaceHolder 3"/>
          <p:cNvSpPr>
            <a:spLocks noGrp="1"/>
          </p:cNvSpPr>
          <p:nvPr>
            <p:ph type="body"/>
          </p:nvPr>
        </p:nvSpPr>
        <p:spPr>
          <a:xfrm>
            <a:off x="9717120" y="2502000"/>
            <a:ext cx="8348760" cy="62017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50400" y="426600"/>
            <a:ext cx="17108640" cy="827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95040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16" name="PlaceHolder 3"/>
          <p:cNvSpPr>
            <a:spLocks noGrp="1"/>
          </p:cNvSpPr>
          <p:nvPr>
            <p:ph type="body"/>
          </p:nvPr>
        </p:nvSpPr>
        <p:spPr>
          <a:xfrm>
            <a:off x="9717120" y="2502000"/>
            <a:ext cx="8348760" cy="62017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17" name="PlaceHolder 4"/>
          <p:cNvSpPr>
            <a:spLocks noGrp="1"/>
          </p:cNvSpPr>
          <p:nvPr>
            <p:ph type="body"/>
          </p:nvPr>
        </p:nvSpPr>
        <p:spPr>
          <a:xfrm>
            <a:off x="950400" y="574164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950400" y="2502000"/>
            <a:ext cx="8348760" cy="62017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20" name="PlaceHolder 3"/>
          <p:cNvSpPr>
            <a:spLocks noGrp="1"/>
          </p:cNvSpPr>
          <p:nvPr>
            <p:ph type="body"/>
          </p:nvPr>
        </p:nvSpPr>
        <p:spPr>
          <a:xfrm>
            <a:off x="971712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21" name="PlaceHolder 4"/>
          <p:cNvSpPr>
            <a:spLocks noGrp="1"/>
          </p:cNvSpPr>
          <p:nvPr>
            <p:ph type="body"/>
          </p:nvPr>
        </p:nvSpPr>
        <p:spPr>
          <a:xfrm>
            <a:off x="9717120" y="574164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50400" y="426600"/>
            <a:ext cx="17108640" cy="17852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95040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24" name="PlaceHolder 3"/>
          <p:cNvSpPr>
            <a:spLocks noGrp="1"/>
          </p:cNvSpPr>
          <p:nvPr>
            <p:ph type="body"/>
          </p:nvPr>
        </p:nvSpPr>
        <p:spPr>
          <a:xfrm>
            <a:off x="9717120" y="2502000"/>
            <a:ext cx="8348760" cy="2958120"/>
          </a:xfrm>
          <a:prstGeom prst="rect">
            <a:avLst/>
          </a:prstGeom>
        </p:spPr>
        <p:txBody>
          <a:bodyPr lIns="0" tIns="0" rIns="0" bIns="0">
            <a:normAutofit/>
          </a:bodyPr>
          <a:lstStyle/>
          <a:p>
            <a:endParaRPr lang="en-US" sz="4370" b="0" strike="noStrike" spc="-1">
              <a:solidFill>
                <a:srgbClr val="000000"/>
              </a:solidFill>
              <a:latin typeface="Calibri"/>
            </a:endParaRPr>
          </a:p>
        </p:txBody>
      </p:sp>
      <p:sp>
        <p:nvSpPr>
          <p:cNvPr id="25" name="PlaceHolder 4"/>
          <p:cNvSpPr>
            <a:spLocks noGrp="1"/>
          </p:cNvSpPr>
          <p:nvPr>
            <p:ph type="body"/>
          </p:nvPr>
        </p:nvSpPr>
        <p:spPr>
          <a:xfrm>
            <a:off x="950400" y="5741640"/>
            <a:ext cx="17108640" cy="2958120"/>
          </a:xfrm>
          <a:prstGeom prst="rect">
            <a:avLst/>
          </a:prstGeom>
        </p:spPr>
        <p:txBody>
          <a:bodyPr lIns="0" tIns="0" rIns="0" bIns="0">
            <a:normAutofit/>
          </a:bodyPr>
          <a:lstStyle/>
          <a:p>
            <a:endParaRPr lang="en-US" sz="437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1306800" y="9911160"/>
            <a:ext cx="4276800" cy="568800"/>
          </a:xfrm>
          <a:prstGeom prst="rect">
            <a:avLst/>
          </a:prstGeom>
        </p:spPr>
        <p:txBody>
          <a:bodyPr anchor="ctr">
            <a:noAutofit/>
          </a:bodyPr>
          <a:lstStyle/>
          <a:p>
            <a:pPr>
              <a:lnSpc>
                <a:spcPct val="100000"/>
              </a:lnSpc>
            </a:pPr>
            <a:fld id="{05D0857C-3773-4500-84D7-FE1CF09ABA58}" type="datetime">
              <a:rPr lang="en-US" sz="1870" b="0" strike="noStrike" spc="-1">
                <a:solidFill>
                  <a:srgbClr val="8B8B8B"/>
                </a:solidFill>
                <a:latin typeface="Calibri"/>
              </a:rPr>
              <a:t>11/30/2021</a:t>
            </a:fld>
            <a:endParaRPr lang="en-US" sz="1870" b="0" strike="noStrike" spc="-1">
              <a:latin typeface="Times New Roman"/>
            </a:endParaRPr>
          </a:p>
        </p:txBody>
      </p:sp>
      <p:sp>
        <p:nvSpPr>
          <p:cNvPr id="6" name="PlaceHolder 2"/>
          <p:cNvSpPr>
            <a:spLocks noGrp="1"/>
          </p:cNvSpPr>
          <p:nvPr>
            <p:ph type="ftr"/>
          </p:nvPr>
        </p:nvSpPr>
        <p:spPr>
          <a:xfrm>
            <a:off x="6297120" y="9911160"/>
            <a:ext cx="6415560" cy="568800"/>
          </a:xfrm>
          <a:prstGeom prst="rect">
            <a:avLst/>
          </a:prstGeom>
        </p:spPr>
        <p:txBody>
          <a:bodyPr anchor="ctr">
            <a:noAutofit/>
          </a:bodyPr>
          <a:lstStyle/>
          <a:p>
            <a:endParaRPr lang="en-US" sz="2400" b="0" strike="noStrike" spc="-1">
              <a:latin typeface="Times New Roman"/>
            </a:endParaRPr>
          </a:p>
        </p:txBody>
      </p:sp>
      <p:sp>
        <p:nvSpPr>
          <p:cNvPr id="2" name="PlaceHolder 3"/>
          <p:cNvSpPr>
            <a:spLocks noGrp="1"/>
          </p:cNvSpPr>
          <p:nvPr>
            <p:ph type="sldNum"/>
          </p:nvPr>
        </p:nvSpPr>
        <p:spPr>
          <a:xfrm>
            <a:off x="13426200" y="9911160"/>
            <a:ext cx="4276800" cy="568800"/>
          </a:xfrm>
          <a:prstGeom prst="rect">
            <a:avLst/>
          </a:prstGeom>
        </p:spPr>
        <p:txBody>
          <a:bodyPr anchor="ctr">
            <a:noAutofit/>
          </a:bodyPr>
          <a:lstStyle/>
          <a:p>
            <a:pPr algn="r">
              <a:lnSpc>
                <a:spcPct val="100000"/>
              </a:lnSpc>
            </a:pPr>
            <a:fld id="{BDEEF887-0839-4781-9A9F-752AEC380614}" type="slidenum">
              <a:rPr lang="cs-CZ" sz="1870" b="0" strike="noStrike" spc="-1">
                <a:solidFill>
                  <a:srgbClr val="8B8B8B"/>
                </a:solidFill>
                <a:latin typeface="Calibri"/>
              </a:rPr>
              <a:t>‹#›</a:t>
            </a:fld>
            <a:endParaRPr lang="en-US" sz="1870" b="0" strike="noStrike" spc="-1">
              <a:latin typeface="Times New Roman"/>
            </a:endParaRPr>
          </a:p>
        </p:txBody>
      </p:sp>
      <p:sp>
        <p:nvSpPr>
          <p:cNvPr id="3" name="PlaceHolder 4"/>
          <p:cNvSpPr>
            <a:spLocks noGrp="1"/>
          </p:cNvSpPr>
          <p:nvPr>
            <p:ph type="title"/>
          </p:nvPr>
        </p:nvSpPr>
        <p:spPr>
          <a:xfrm>
            <a:off x="950400" y="426600"/>
            <a:ext cx="17108640" cy="178524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950400" y="2502000"/>
            <a:ext cx="17108640" cy="6201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37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312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8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8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terraform.io/docs/language/syntax/configuration.html" TargetMode="Externa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file:///C:\Users\Naveen\Downloads\Terraform\NULL" TargetMode="External"/><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1"/>
          <p:cNvGrpSpPr/>
          <p:nvPr/>
        </p:nvGrpSpPr>
        <p:grpSpPr>
          <a:xfrm>
            <a:off x="0" y="0"/>
            <a:ext cx="19010160" cy="1111680"/>
            <a:chOff x="0" y="0"/>
            <a:chExt cx="19010160" cy="1111680"/>
          </a:xfrm>
        </p:grpSpPr>
        <p:sp>
          <p:nvSpPr>
            <p:cNvPr id="48" name="CustomShape 2"/>
            <p:cNvSpPr/>
            <p:nvPr/>
          </p:nvSpPr>
          <p:spPr>
            <a:xfrm>
              <a:off x="0" y="0"/>
              <a:ext cx="4781880" cy="111168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49" name="CustomShape 3"/>
            <p:cNvSpPr/>
            <p:nvPr/>
          </p:nvSpPr>
          <p:spPr>
            <a:xfrm>
              <a:off x="14250600" y="0"/>
              <a:ext cx="4759560" cy="111168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50" name="CustomShape 4"/>
            <p:cNvSpPr/>
            <p:nvPr/>
          </p:nvSpPr>
          <p:spPr>
            <a:xfrm>
              <a:off x="4750200" y="0"/>
              <a:ext cx="4781880" cy="111168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51" name="CustomShape 5"/>
            <p:cNvSpPr/>
            <p:nvPr/>
          </p:nvSpPr>
          <p:spPr>
            <a:xfrm>
              <a:off x="9500400" y="0"/>
              <a:ext cx="4781880" cy="111168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52" name="CustomShape 6"/>
          <p:cNvSpPr/>
          <p:nvPr/>
        </p:nvSpPr>
        <p:spPr>
          <a:xfrm>
            <a:off x="1046880" y="317520"/>
            <a:ext cx="3835080" cy="5004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200" b="0" strike="noStrike" spc="-12">
                <a:solidFill>
                  <a:srgbClr val="FFFFFF"/>
                </a:solidFill>
                <a:latin typeface="Calibri"/>
              </a:rPr>
              <a:t>	</a:t>
            </a:r>
            <a:endParaRPr lang="en-US" sz="3200" b="0" strike="noStrike" spc="-1">
              <a:latin typeface="Arial"/>
            </a:endParaRPr>
          </a:p>
        </p:txBody>
      </p:sp>
      <p:sp>
        <p:nvSpPr>
          <p:cNvPr id="53" name="CustomShape 7"/>
          <p:cNvSpPr/>
          <p:nvPr/>
        </p:nvSpPr>
        <p:spPr>
          <a:xfrm>
            <a:off x="666000" y="3289320"/>
            <a:ext cx="9677160" cy="11102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22920" indent="-1210680" algn="ctr">
              <a:lnSpc>
                <a:spcPct val="100000"/>
              </a:lnSpc>
              <a:spcBef>
                <a:spcPts val="99"/>
              </a:spcBef>
              <a:tabLst>
                <a:tab pos="0" algn="l"/>
              </a:tabLst>
            </a:pPr>
            <a:r>
              <a:rPr lang="en-US" sz="7200" b="0" strike="noStrike" spc="-7">
                <a:solidFill>
                  <a:srgbClr val="00318B"/>
                </a:solidFill>
                <a:latin typeface="Calibri"/>
              </a:rPr>
              <a:t>UNIT 1</a:t>
            </a:r>
            <a:endParaRPr lang="en-US" sz="7200" b="0" strike="noStrike" spc="-1">
              <a:latin typeface="Arial"/>
            </a:endParaRPr>
          </a:p>
        </p:txBody>
      </p:sp>
      <p:sp>
        <p:nvSpPr>
          <p:cNvPr id="54" name="CustomShape 8"/>
          <p:cNvSpPr/>
          <p:nvPr/>
        </p:nvSpPr>
        <p:spPr>
          <a:xfrm flipV="1">
            <a:off x="1656720" y="5345640"/>
            <a:ext cx="7695720" cy="273960"/>
          </a:xfrm>
          <a:custGeom>
            <a:avLst/>
            <a:gdLst/>
            <a:ahLst/>
            <a:cxnLst/>
            <a:rect l="l" t="t" r="r" b="b"/>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sp>
      <p:sp>
        <p:nvSpPr>
          <p:cNvPr id="55" name="CustomShape 9"/>
          <p:cNvSpPr/>
          <p:nvPr/>
        </p:nvSpPr>
        <p:spPr>
          <a:xfrm>
            <a:off x="1540440" y="5632560"/>
            <a:ext cx="7887960" cy="6224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gn="ctr">
              <a:lnSpc>
                <a:spcPct val="100000"/>
              </a:lnSpc>
              <a:spcBef>
                <a:spcPts val="99"/>
              </a:spcBef>
            </a:pPr>
            <a:r>
              <a:rPr lang="en-US" sz="4000" b="0" strike="noStrike" spc="-7">
                <a:solidFill>
                  <a:srgbClr val="00A0F0"/>
                </a:solidFill>
                <a:latin typeface="Calibri"/>
              </a:rPr>
              <a:t>INTRODUCTION TO TERRAFORM</a:t>
            </a:r>
            <a:endParaRPr lang="en-US" sz="4000" b="0" strike="noStrike" spc="-1">
              <a:latin typeface="Arial"/>
            </a:endParaRPr>
          </a:p>
        </p:txBody>
      </p:sp>
      <p:pic>
        <p:nvPicPr>
          <p:cNvPr id="56" name="Picture 2" descr="Hashicorp Terraform Logo Transparent PNG - 678x677 - Free Download on  NicePNG"/>
          <p:cNvPicPr/>
          <p:nvPr/>
        </p:nvPicPr>
        <p:blipFill>
          <a:blip r:embed="rId3"/>
          <a:stretch/>
        </p:blipFill>
        <p:spPr>
          <a:xfrm>
            <a:off x="9657720" y="2524680"/>
            <a:ext cx="9321480" cy="6339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9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9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00" name="Picture 4" descr="Sakura Sky | Terraform Fundamentals"/>
          <p:cNvPicPr/>
          <p:nvPr/>
        </p:nvPicPr>
        <p:blipFill>
          <a:blip r:embed="rId3"/>
          <a:stretch/>
        </p:blipFill>
        <p:spPr>
          <a:xfrm>
            <a:off x="16152840" y="9093240"/>
            <a:ext cx="2857320" cy="1599840"/>
          </a:xfrm>
          <a:prstGeom prst="rect">
            <a:avLst/>
          </a:prstGeom>
          <a:ln w="0">
            <a:noFill/>
          </a:ln>
        </p:spPr>
      </p:pic>
      <p:pic>
        <p:nvPicPr>
          <p:cNvPr id="101" name="Picture 2" descr="How Declarative and Imperative Styles Differ in Infrastructure as Code -  copebit AG"/>
          <p:cNvPicPr/>
          <p:nvPr/>
        </p:nvPicPr>
        <p:blipFill>
          <a:blip r:embed="rId4"/>
          <a:stretch/>
        </p:blipFill>
        <p:spPr>
          <a:xfrm>
            <a:off x="6647040" y="3441600"/>
            <a:ext cx="5714640" cy="3809520"/>
          </a:xfrm>
          <a:prstGeom prst="rect">
            <a:avLst/>
          </a:prstGeom>
          <a:ln w="0">
            <a:noFill/>
          </a:ln>
        </p:spPr>
      </p:pic>
      <p:pic>
        <p:nvPicPr>
          <p:cNvPr id="102" name="Picture 2" descr="Comparing Declarative &amp;amp; Imperative Sentences - Video &amp;amp; Lesson Transcript |  Study.com"/>
          <p:cNvPicPr/>
          <p:nvPr/>
        </p:nvPicPr>
        <p:blipFill>
          <a:blip r:embed="rId5"/>
          <a:stretch/>
        </p:blipFill>
        <p:spPr>
          <a:xfrm>
            <a:off x="890640" y="3370320"/>
            <a:ext cx="3333240" cy="1800000"/>
          </a:xfrm>
          <a:prstGeom prst="rect">
            <a:avLst/>
          </a:prstGeom>
          <a:ln w="0">
            <a:noFill/>
          </a:ln>
        </p:spPr>
      </p:pic>
      <p:pic>
        <p:nvPicPr>
          <p:cNvPr id="103" name="Picture 2" descr="Imperative versus Declarative in Configuration Management Systems SaltStack"/>
          <p:cNvPicPr/>
          <p:nvPr/>
        </p:nvPicPr>
        <p:blipFill>
          <a:blip r:embed="rId6"/>
          <a:stretch/>
        </p:blipFill>
        <p:spPr>
          <a:xfrm>
            <a:off x="6350400" y="7251840"/>
            <a:ext cx="2857320" cy="1609200"/>
          </a:xfrm>
          <a:prstGeom prst="rect">
            <a:avLst/>
          </a:prstGeom>
          <a:ln w="0">
            <a:noFill/>
          </a:ln>
        </p:spPr>
      </p:pic>
      <p:pic>
        <p:nvPicPr>
          <p:cNvPr id="104" name="Picture 4" descr="Overview of the systematization of declarative and imperative programming"/>
          <p:cNvPicPr/>
          <p:nvPr/>
        </p:nvPicPr>
        <p:blipFill>
          <a:blip r:embed="rId7"/>
          <a:stretch/>
        </p:blipFill>
        <p:spPr>
          <a:xfrm>
            <a:off x="360360" y="203040"/>
            <a:ext cx="18287640" cy="10286640"/>
          </a:xfrm>
          <a:prstGeom prst="rect">
            <a:avLst/>
          </a:prstGeom>
          <a:ln w="0">
            <a:noFill/>
          </a:ln>
        </p:spPr>
      </p:pic>
      <p:sp>
        <p:nvSpPr>
          <p:cNvPr id="105" name="TextShape 4"/>
          <p:cNvSpPr txBox="1"/>
          <p:nvPr/>
        </p:nvSpPr>
        <p:spPr>
          <a:xfrm>
            <a:off x="10058400" y="7543800"/>
            <a:ext cx="7772400" cy="346320"/>
          </a:xfrm>
          <a:prstGeom prst="rect">
            <a:avLst/>
          </a:prstGeom>
          <a:noFill/>
          <a:ln w="0">
            <a:noFill/>
          </a:ln>
        </p:spPr>
        <p:txBody>
          <a:bodyPr lIns="90000" tIns="45000" rIns="90000" bIns="45000">
            <a:noAutofit/>
          </a:bodyPr>
          <a:lstStyle/>
          <a:p>
            <a:r>
              <a:rPr lang="en-US" sz="1800" b="0" strike="noStrike" spc="-1">
                <a:latin typeface="Arial"/>
              </a:rPr>
              <a:t>expresses the logic of a computation without describing its control flow</a:t>
            </a:r>
          </a:p>
        </p:txBody>
      </p:sp>
      <p:sp>
        <p:nvSpPr>
          <p:cNvPr id="106" name="TextShape 5"/>
          <p:cNvSpPr txBox="1"/>
          <p:nvPr/>
        </p:nvSpPr>
        <p:spPr>
          <a:xfrm>
            <a:off x="2514600" y="9372600"/>
            <a:ext cx="6629400" cy="346320"/>
          </a:xfrm>
          <a:prstGeom prst="rect">
            <a:avLst/>
          </a:prstGeom>
          <a:noFill/>
          <a:ln w="0">
            <a:noFill/>
          </a:ln>
        </p:spPr>
        <p:txBody>
          <a:bodyPr lIns="90000" tIns="45000" rIns="90000" bIns="45000">
            <a:noAutofit/>
          </a:bodyPr>
          <a:lstStyle/>
          <a:p>
            <a:r>
              <a:rPr lang="en-US" sz="1800" b="0" strike="noStrike" spc="-1">
                <a:latin typeface="Arial"/>
              </a:rPr>
              <a:t>uses statements that change a program's state.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0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0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10" name="Picture 4_2" descr="Sakura Sky | Terraform Fundamentals"/>
          <p:cNvPicPr/>
          <p:nvPr/>
        </p:nvPicPr>
        <p:blipFill>
          <a:blip r:embed="rId3"/>
          <a:stretch/>
        </p:blipFill>
        <p:spPr>
          <a:xfrm>
            <a:off x="16152840" y="9093240"/>
            <a:ext cx="2857320" cy="1599840"/>
          </a:xfrm>
          <a:prstGeom prst="rect">
            <a:avLst/>
          </a:prstGeom>
          <a:ln w="0">
            <a:noFill/>
          </a:ln>
        </p:spPr>
      </p:pic>
      <p:pic>
        <p:nvPicPr>
          <p:cNvPr id="111" name="Picture 2_5" descr="Imperative versus Declarative in Configuration Management Systems SaltStack"/>
          <p:cNvPicPr/>
          <p:nvPr/>
        </p:nvPicPr>
        <p:blipFill>
          <a:blip r:embed="rId4"/>
          <a:stretch/>
        </p:blipFill>
        <p:spPr>
          <a:xfrm>
            <a:off x="968400" y="3200400"/>
            <a:ext cx="6804000" cy="3831840"/>
          </a:xfrm>
          <a:prstGeom prst="rect">
            <a:avLst/>
          </a:prstGeom>
          <a:ln w="0">
            <a:noFill/>
          </a:ln>
        </p:spPr>
      </p:pic>
      <p:pic>
        <p:nvPicPr>
          <p:cNvPr id="112" name="Picture 111"/>
          <p:cNvPicPr/>
          <p:nvPr/>
        </p:nvPicPr>
        <p:blipFill>
          <a:blip r:embed="rId5"/>
          <a:stretch/>
        </p:blipFill>
        <p:spPr>
          <a:xfrm>
            <a:off x="7772400" y="2743200"/>
            <a:ext cx="10176480" cy="5257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1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1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16" name="Picture 4_3" descr="Sakura Sky | Terraform Fundamentals"/>
          <p:cNvPicPr/>
          <p:nvPr/>
        </p:nvPicPr>
        <p:blipFill>
          <a:blip r:embed="rId3"/>
          <a:stretch/>
        </p:blipFill>
        <p:spPr>
          <a:xfrm>
            <a:off x="16152840" y="9093240"/>
            <a:ext cx="2857320" cy="1599840"/>
          </a:xfrm>
          <a:prstGeom prst="rect">
            <a:avLst/>
          </a:prstGeom>
          <a:ln w="0">
            <a:noFill/>
          </a:ln>
        </p:spPr>
      </p:pic>
      <p:pic>
        <p:nvPicPr>
          <p:cNvPr id="117" name="Picture 116"/>
          <p:cNvPicPr/>
          <p:nvPr/>
        </p:nvPicPr>
        <p:blipFill>
          <a:blip r:embed="rId4"/>
          <a:stretch/>
        </p:blipFill>
        <p:spPr>
          <a:xfrm rot="3000">
            <a:off x="3431520" y="2977200"/>
            <a:ext cx="12640680" cy="5627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19"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20"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21" name="Picture 4_4" descr="Sakura Sky | Terraform Fundamentals"/>
          <p:cNvPicPr/>
          <p:nvPr/>
        </p:nvPicPr>
        <p:blipFill>
          <a:blip r:embed="rId3"/>
          <a:stretch/>
        </p:blipFill>
        <p:spPr>
          <a:xfrm>
            <a:off x="16152840" y="9093240"/>
            <a:ext cx="2857320" cy="1599840"/>
          </a:xfrm>
          <a:prstGeom prst="rect">
            <a:avLst/>
          </a:prstGeom>
          <a:ln w="0">
            <a:noFill/>
          </a:ln>
        </p:spPr>
      </p:pic>
      <p:pic>
        <p:nvPicPr>
          <p:cNvPr id="122" name="Picture 121"/>
          <p:cNvPicPr/>
          <p:nvPr/>
        </p:nvPicPr>
        <p:blipFill>
          <a:blip r:embed="rId4"/>
          <a:stretch/>
        </p:blipFill>
        <p:spPr>
          <a:xfrm>
            <a:off x="4474440" y="2743200"/>
            <a:ext cx="11527560" cy="6074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2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2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26" name="Picture 4_5" descr="Sakura Sky | Terraform Fundamentals"/>
          <p:cNvPicPr/>
          <p:nvPr/>
        </p:nvPicPr>
        <p:blipFill>
          <a:blip r:embed="rId3"/>
          <a:stretch/>
        </p:blipFill>
        <p:spPr>
          <a:xfrm>
            <a:off x="16152840" y="9093240"/>
            <a:ext cx="2857320" cy="1599840"/>
          </a:xfrm>
          <a:prstGeom prst="rect">
            <a:avLst/>
          </a:prstGeom>
          <a:ln w="0">
            <a:noFill/>
          </a:ln>
        </p:spPr>
      </p:pic>
      <p:sp>
        <p:nvSpPr>
          <p:cNvPr id="127" name="TextShape 4"/>
          <p:cNvSpPr txBox="1"/>
          <p:nvPr/>
        </p:nvSpPr>
        <p:spPr>
          <a:xfrm>
            <a:off x="2711160" y="3432960"/>
            <a:ext cx="13258800" cy="5482440"/>
          </a:xfrm>
          <a:prstGeom prst="rect">
            <a:avLst/>
          </a:prstGeom>
          <a:noFill/>
          <a:ln w="0">
            <a:noFill/>
          </a:ln>
        </p:spPr>
        <p:txBody>
          <a:bodyPr lIns="90000" tIns="45000" rIns="90000" bIns="45000">
            <a:noAutofit/>
          </a:bodyPr>
          <a:lstStyle/>
          <a:p>
            <a:r>
              <a:rPr lang="en-US" sz="2600" b="1" strike="noStrike" spc="-1">
                <a:latin typeface="Arial"/>
              </a:rPr>
              <a:t>Orchestration - ensures the right number of instruments are there and that all of them are playing correctly. If there is an issue, an orchestration tool will generally remove the misbehaving instrument and replace it with another. Orchestration tools are usually focused on the end result and help to ensure the environment is always in that “state”.</a:t>
            </a:r>
          </a:p>
          <a:p>
            <a:endParaRPr lang="en-US" sz="2600" b="1" strike="noStrike" spc="-1">
              <a:latin typeface="Arial"/>
            </a:endParaRPr>
          </a:p>
          <a:p>
            <a:endParaRPr lang="en-US" sz="2600" b="1" strike="noStrike" spc="-1">
              <a:latin typeface="Arial"/>
            </a:endParaRPr>
          </a:p>
          <a:p>
            <a:r>
              <a:rPr lang="en-US" sz="2600" b="1" strike="noStrike" spc="-1">
                <a:latin typeface="Arial"/>
              </a:rPr>
              <a:t>Configure management - configure each instrument to ensure it is on key, free of damage, and is working properly. If there is a problem with an instrument, the CM tool will work to repair the issue rather than just replace the instrument entirely.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29"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30"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31" name="Picture 4_6" descr="Sakura Sky | Terraform Fundamentals"/>
          <p:cNvPicPr/>
          <p:nvPr/>
        </p:nvPicPr>
        <p:blipFill>
          <a:blip r:embed="rId3"/>
          <a:stretch/>
        </p:blipFill>
        <p:spPr>
          <a:xfrm>
            <a:off x="16152840" y="9093240"/>
            <a:ext cx="2857320" cy="1599840"/>
          </a:xfrm>
          <a:prstGeom prst="rect">
            <a:avLst/>
          </a:prstGeom>
          <a:ln w="0">
            <a:noFill/>
          </a:ln>
        </p:spPr>
      </p:pic>
      <p:pic>
        <p:nvPicPr>
          <p:cNvPr id="132" name="Picture 131"/>
          <p:cNvPicPr/>
          <p:nvPr/>
        </p:nvPicPr>
        <p:blipFill>
          <a:blip r:embed="rId4"/>
          <a:stretch/>
        </p:blipFill>
        <p:spPr>
          <a:xfrm>
            <a:off x="4474440" y="2743200"/>
            <a:ext cx="11527560" cy="6074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3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3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36" name="Picture 4_1" descr="Sakura Sky | Terraform Fundamentals"/>
          <p:cNvPicPr/>
          <p:nvPr/>
        </p:nvPicPr>
        <p:blipFill>
          <a:blip r:embed="rId3"/>
          <a:stretch/>
        </p:blipFill>
        <p:spPr>
          <a:xfrm>
            <a:off x="16152840" y="9093240"/>
            <a:ext cx="2857320" cy="1599840"/>
          </a:xfrm>
          <a:prstGeom prst="rect">
            <a:avLst/>
          </a:prstGeom>
          <a:ln w="0">
            <a:noFill/>
          </a:ln>
        </p:spPr>
      </p:pic>
      <p:pic>
        <p:nvPicPr>
          <p:cNvPr id="137" name="Picture 136"/>
          <p:cNvPicPr/>
          <p:nvPr/>
        </p:nvPicPr>
        <p:blipFill>
          <a:blip r:embed="rId4"/>
          <a:stretch/>
        </p:blipFill>
        <p:spPr>
          <a:xfrm>
            <a:off x="4343400" y="2074320"/>
            <a:ext cx="10058400" cy="7544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39"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40"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41" name="Picture 4" descr="Sakura Sky | Terraform Fundamentals"/>
          <p:cNvPicPr/>
          <p:nvPr/>
        </p:nvPicPr>
        <p:blipFill>
          <a:blip r:embed="rId3"/>
          <a:stretch/>
        </p:blipFill>
        <p:spPr>
          <a:xfrm>
            <a:off x="16152840" y="9093240"/>
            <a:ext cx="2857320" cy="1599840"/>
          </a:xfrm>
          <a:prstGeom prst="rect">
            <a:avLst/>
          </a:prstGeom>
          <a:ln w="0">
            <a:noFill/>
          </a:ln>
        </p:spPr>
      </p:pic>
      <p:pic>
        <p:nvPicPr>
          <p:cNvPr id="142" name="Picture 2" descr="Terraform deployment workflow"/>
          <p:cNvPicPr/>
          <p:nvPr/>
        </p:nvPicPr>
        <p:blipFill>
          <a:blip r:embed="rId4"/>
          <a:stretch/>
        </p:blipFill>
        <p:spPr>
          <a:xfrm>
            <a:off x="1600200" y="2814480"/>
            <a:ext cx="17145000" cy="6215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4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14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46"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147" name="CustomShape 4"/>
          <p:cNvSpPr/>
          <p:nvPr/>
        </p:nvSpPr>
        <p:spPr>
          <a:xfrm>
            <a:off x="2090520" y="3086640"/>
            <a:ext cx="14419080" cy="585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a:solidFill>
                  <a:srgbClr val="343536"/>
                </a:solidFill>
                <a:latin typeface="metro-web"/>
              </a:rPr>
              <a:t>To deploy infrastructure with Terraform:</a:t>
            </a:r>
            <a:endParaRPr lang="en-US" sz="3600" b="0" strike="noStrike" spc="-1">
              <a:latin typeface="Arial"/>
            </a:endParaRPr>
          </a:p>
          <a:p>
            <a:pPr algn="just">
              <a:lnSpc>
                <a:spcPct val="100000"/>
              </a:lnSpc>
            </a:pPr>
            <a:endParaRPr lang="en-US" sz="3600" b="0" strike="noStrike" spc="-1">
              <a:latin typeface="Arial"/>
            </a:endParaRPr>
          </a:p>
          <a:p>
            <a:pPr marL="571680" indent="-571320" algn="just">
              <a:lnSpc>
                <a:spcPct val="100000"/>
              </a:lnSpc>
              <a:buClr>
                <a:srgbClr val="343536"/>
              </a:buClr>
              <a:buFont typeface="Arial"/>
              <a:buChar char="•"/>
            </a:pPr>
            <a:r>
              <a:rPr lang="en-US" sz="3600" b="1" strike="noStrike" spc="-1">
                <a:solidFill>
                  <a:srgbClr val="343536"/>
                </a:solidFill>
                <a:latin typeface="var(--font-body)"/>
              </a:rPr>
              <a:t>Scope</a:t>
            </a:r>
            <a:r>
              <a:rPr lang="en-US" sz="3600" b="0" strike="noStrike" spc="-1">
                <a:solidFill>
                  <a:srgbClr val="343536"/>
                </a:solidFill>
                <a:latin typeface="var(--font-body)"/>
              </a:rPr>
              <a:t> - Identify the infrastructure for your project.</a:t>
            </a:r>
            <a:endParaRPr lang="en-US" sz="3600" b="0" strike="noStrike" spc="-1">
              <a:latin typeface="Arial"/>
            </a:endParaRPr>
          </a:p>
          <a:p>
            <a:pPr marL="571680" indent="-571320" algn="just">
              <a:lnSpc>
                <a:spcPct val="100000"/>
              </a:lnSpc>
              <a:buClr>
                <a:srgbClr val="343536"/>
              </a:buClr>
              <a:buFont typeface="Arial"/>
              <a:buChar char="•"/>
            </a:pPr>
            <a:r>
              <a:rPr lang="en-US" sz="3600" b="1" strike="noStrike" spc="-1">
                <a:solidFill>
                  <a:srgbClr val="343536"/>
                </a:solidFill>
                <a:latin typeface="var(--font-body)"/>
              </a:rPr>
              <a:t>Author</a:t>
            </a:r>
            <a:r>
              <a:rPr lang="en-US" sz="3600" b="0" strike="noStrike" spc="-1">
                <a:solidFill>
                  <a:srgbClr val="343536"/>
                </a:solidFill>
                <a:latin typeface="var(--font-body)"/>
              </a:rPr>
              <a:t> - Write the configuration for your infrastructure.</a:t>
            </a:r>
            <a:endParaRPr lang="en-US" sz="3600" b="0" strike="noStrike" spc="-1">
              <a:latin typeface="Arial"/>
            </a:endParaRPr>
          </a:p>
          <a:p>
            <a:pPr marL="571680" indent="-571320" algn="just">
              <a:lnSpc>
                <a:spcPct val="100000"/>
              </a:lnSpc>
              <a:buClr>
                <a:srgbClr val="343536"/>
              </a:buClr>
              <a:buFont typeface="Arial"/>
              <a:buChar char="•"/>
            </a:pPr>
            <a:r>
              <a:rPr lang="en-US" sz="3600" b="1" strike="noStrike" spc="-1">
                <a:solidFill>
                  <a:srgbClr val="343536"/>
                </a:solidFill>
                <a:latin typeface="var(--font-body)"/>
              </a:rPr>
              <a:t>Initialize</a:t>
            </a:r>
            <a:r>
              <a:rPr lang="en-US" sz="3600" b="0" strike="noStrike" spc="-1">
                <a:solidFill>
                  <a:srgbClr val="343536"/>
                </a:solidFill>
                <a:latin typeface="var(--font-body)"/>
              </a:rPr>
              <a:t> - Install the plugins Terraform needs to manage the infrastructure.</a:t>
            </a:r>
            <a:endParaRPr lang="en-US" sz="3600" b="0" strike="noStrike" spc="-1">
              <a:latin typeface="Arial"/>
            </a:endParaRPr>
          </a:p>
          <a:p>
            <a:pPr marL="571680" indent="-571320" algn="just">
              <a:lnSpc>
                <a:spcPct val="100000"/>
              </a:lnSpc>
              <a:buClr>
                <a:srgbClr val="343536"/>
              </a:buClr>
              <a:buFont typeface="Arial"/>
              <a:buChar char="•"/>
            </a:pPr>
            <a:r>
              <a:rPr lang="en-US" sz="3600" b="1" strike="noStrike" spc="-1">
                <a:solidFill>
                  <a:srgbClr val="343536"/>
                </a:solidFill>
                <a:latin typeface="var(--font-body)"/>
              </a:rPr>
              <a:t>Plan</a:t>
            </a:r>
            <a:r>
              <a:rPr lang="en-US" sz="3600" b="0" strike="noStrike" spc="-1">
                <a:solidFill>
                  <a:srgbClr val="343536"/>
                </a:solidFill>
                <a:latin typeface="var(--font-body)"/>
              </a:rPr>
              <a:t> - Preview the changes Terraform will make to match your configuration.</a:t>
            </a:r>
            <a:endParaRPr lang="en-US" sz="3600" b="0" strike="noStrike" spc="-1">
              <a:latin typeface="Arial"/>
            </a:endParaRPr>
          </a:p>
          <a:p>
            <a:pPr marL="571680" indent="-571320" algn="just">
              <a:lnSpc>
                <a:spcPct val="100000"/>
              </a:lnSpc>
              <a:buClr>
                <a:srgbClr val="343536"/>
              </a:buClr>
              <a:buFont typeface="Arial"/>
              <a:buChar char="•"/>
            </a:pPr>
            <a:r>
              <a:rPr lang="en-US" sz="3600" b="1" strike="noStrike" spc="-1">
                <a:solidFill>
                  <a:srgbClr val="343536"/>
                </a:solidFill>
                <a:latin typeface="var(--font-body)"/>
              </a:rPr>
              <a:t>Apply</a:t>
            </a:r>
            <a:r>
              <a:rPr lang="en-US" sz="3600" b="0" strike="noStrike" spc="-1">
                <a:solidFill>
                  <a:srgbClr val="343536"/>
                </a:solidFill>
                <a:latin typeface="var(--font-body)"/>
              </a:rPr>
              <a:t> - Make the planned changes.</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49"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Terraform components</a:t>
            </a:r>
            <a:endParaRPr lang="en-US" sz="3600" b="0" strike="noStrike" spc="-1">
              <a:latin typeface="Arial"/>
            </a:endParaRPr>
          </a:p>
        </p:txBody>
      </p:sp>
      <p:sp>
        <p:nvSpPr>
          <p:cNvPr id="150"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51"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152" name="CustomShape 4"/>
          <p:cNvSpPr/>
          <p:nvPr/>
        </p:nvSpPr>
        <p:spPr>
          <a:xfrm>
            <a:off x="2090520" y="3086640"/>
            <a:ext cx="14419080" cy="228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a:solidFill>
                  <a:srgbClr val="343536"/>
                </a:solidFill>
                <a:latin typeface="metro-web"/>
              </a:rPr>
              <a:t>Terraform executable</a:t>
            </a:r>
            <a:endParaRPr lang="en-US" sz="3600" b="0" strike="noStrike" spc="-1">
              <a:latin typeface="Arial"/>
            </a:endParaRPr>
          </a:p>
          <a:p>
            <a:pPr algn="just">
              <a:lnSpc>
                <a:spcPct val="100000"/>
              </a:lnSpc>
            </a:pPr>
            <a:r>
              <a:rPr lang="en-US" sz="3600" b="0" strike="noStrike" spc="-1">
                <a:solidFill>
                  <a:srgbClr val="343536"/>
                </a:solidFill>
                <a:latin typeface="metro-web"/>
              </a:rPr>
              <a:t>Terraform files</a:t>
            </a:r>
            <a:endParaRPr lang="en-US" sz="3600" b="0" strike="noStrike" spc="-1">
              <a:latin typeface="Arial"/>
            </a:endParaRPr>
          </a:p>
          <a:p>
            <a:pPr algn="just">
              <a:lnSpc>
                <a:spcPct val="100000"/>
              </a:lnSpc>
            </a:pPr>
            <a:r>
              <a:rPr lang="en-US" sz="3600" b="0" strike="noStrike" spc="-1">
                <a:solidFill>
                  <a:srgbClr val="343536"/>
                </a:solidFill>
                <a:latin typeface="metro-web"/>
              </a:rPr>
              <a:t>Terraform plugins</a:t>
            </a:r>
            <a:endParaRPr lang="en-US" sz="3600" b="0" strike="noStrike" spc="-1">
              <a:latin typeface="Arial"/>
            </a:endParaRPr>
          </a:p>
          <a:p>
            <a:pPr algn="just">
              <a:lnSpc>
                <a:spcPct val="100000"/>
              </a:lnSpc>
            </a:pPr>
            <a:r>
              <a:rPr lang="en-US" sz="3600" b="0" strike="noStrike" spc="-1">
                <a:solidFill>
                  <a:srgbClr val="343536"/>
                </a:solidFill>
                <a:latin typeface="metro-web"/>
              </a:rPr>
              <a:t>Terraform state</a:t>
            </a: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5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Introduction to Terraform</a:t>
            </a:r>
            <a:endParaRPr lang="en-US" sz="3600" b="0" strike="noStrike" spc="-1">
              <a:latin typeface="Arial"/>
            </a:endParaRPr>
          </a:p>
        </p:txBody>
      </p:sp>
      <p:sp>
        <p:nvSpPr>
          <p:cNvPr id="59" name="CustomShape 3"/>
          <p:cNvSpPr/>
          <p:nvPr/>
        </p:nvSpPr>
        <p:spPr>
          <a:xfrm>
            <a:off x="2117880" y="2943000"/>
            <a:ext cx="17219880" cy="6327720"/>
          </a:xfrm>
          <a:prstGeom prst="rect">
            <a:avLst/>
          </a:prstGeom>
          <a:noFill/>
          <a:ln w="0">
            <a:noFill/>
          </a:ln>
        </p:spPr>
        <p:style>
          <a:lnRef idx="0">
            <a:scrgbClr r="0" g="0" b="0"/>
          </a:lnRef>
          <a:fillRef idx="0">
            <a:scrgbClr r="0" g="0" b="0"/>
          </a:fillRef>
          <a:effectRef idx="0">
            <a:scrgbClr r="0" g="0" b="0"/>
          </a:effectRef>
          <a:fontRef idx="minor"/>
        </p:style>
        <p:txBody>
          <a:bodyPr lIns="0" tIns="5040" rIns="0" bIns="0">
            <a:spAutoFit/>
          </a:bodyPr>
          <a:lstStyle/>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Introduction to Terraform</a:t>
            </a:r>
            <a:endParaRPr lang="en-US" sz="3600" b="0" strike="noStrike" spc="-1">
              <a:latin typeface="Arial"/>
            </a:endParaRPr>
          </a:p>
          <a:p>
            <a:pPr marL="12600" algn="just">
              <a:lnSpc>
                <a:spcPct val="104000"/>
              </a:lnSpc>
              <a:spcBef>
                <a:spcPts val="40"/>
              </a:spcBef>
            </a:pPr>
            <a:endParaRPr lang="en-US" sz="3600" b="0" strike="noStrike" spc="-1">
              <a:latin typeface="Arial"/>
            </a:endParaRPr>
          </a:p>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Infrastructure Automation</a:t>
            </a:r>
            <a:endParaRPr lang="en-US" sz="3600" b="0" strike="noStrike" spc="-1">
              <a:latin typeface="Arial"/>
            </a:endParaRPr>
          </a:p>
          <a:p>
            <a:pPr marL="12600" algn="just">
              <a:lnSpc>
                <a:spcPct val="104000"/>
              </a:lnSpc>
              <a:spcBef>
                <a:spcPts val="40"/>
              </a:spcBef>
            </a:pPr>
            <a:endParaRPr lang="en-US" sz="3600" b="0" strike="noStrike" spc="-1">
              <a:latin typeface="Arial"/>
            </a:endParaRPr>
          </a:p>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Install Terraform</a:t>
            </a:r>
            <a:endParaRPr lang="en-US" sz="3600" b="0" strike="noStrike" spc="-1">
              <a:latin typeface="Arial"/>
            </a:endParaRPr>
          </a:p>
          <a:p>
            <a:pPr algn="just">
              <a:lnSpc>
                <a:spcPct val="104000"/>
              </a:lnSpc>
              <a:spcBef>
                <a:spcPts val="40"/>
              </a:spcBef>
            </a:pPr>
            <a:endParaRPr lang="en-US" sz="3600" b="0" strike="noStrike" spc="-1">
              <a:latin typeface="Arial"/>
            </a:endParaRPr>
          </a:p>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Providers</a:t>
            </a:r>
            <a:endParaRPr lang="en-US" sz="3600" b="0" strike="noStrike" spc="-1">
              <a:latin typeface="Arial"/>
            </a:endParaRPr>
          </a:p>
          <a:p>
            <a:pPr algn="just">
              <a:lnSpc>
                <a:spcPct val="104000"/>
              </a:lnSpc>
              <a:spcBef>
                <a:spcPts val="40"/>
              </a:spcBef>
            </a:pPr>
            <a:endParaRPr lang="en-US" sz="3600" b="0" strike="noStrike" spc="-1">
              <a:latin typeface="Arial"/>
            </a:endParaRPr>
          </a:p>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Resources</a:t>
            </a:r>
            <a:endParaRPr lang="en-US" sz="3600" b="0" strike="noStrike" spc="-1">
              <a:latin typeface="Arial"/>
            </a:endParaRPr>
          </a:p>
          <a:p>
            <a:pPr algn="just">
              <a:lnSpc>
                <a:spcPct val="104000"/>
              </a:lnSpc>
              <a:spcBef>
                <a:spcPts val="40"/>
              </a:spcBef>
            </a:pPr>
            <a:endParaRPr lang="en-US" sz="3600" b="0" strike="noStrike" spc="-1">
              <a:latin typeface="Arial"/>
            </a:endParaRPr>
          </a:p>
          <a:p>
            <a:pPr marL="298440" indent="-285480" algn="just">
              <a:lnSpc>
                <a:spcPct val="104000"/>
              </a:lnSpc>
              <a:spcBef>
                <a:spcPts val="40"/>
              </a:spcBef>
              <a:buClr>
                <a:srgbClr val="000000"/>
              </a:buClr>
              <a:buFont typeface="Arial"/>
              <a:buChar char="•"/>
            </a:pPr>
            <a:r>
              <a:rPr lang="en-US" sz="3600" b="0" strike="noStrike" spc="-1">
                <a:solidFill>
                  <a:srgbClr val="000000"/>
                </a:solidFill>
                <a:latin typeface="Calibri"/>
              </a:rPr>
              <a:t>Basic Syntax</a:t>
            </a:r>
            <a:endParaRPr lang="en-US" sz="3600" b="0" strike="noStrike" spc="-1">
              <a:latin typeface="Arial"/>
            </a:endParaRPr>
          </a:p>
        </p:txBody>
      </p:sp>
      <p:sp>
        <p:nvSpPr>
          <p:cNvPr id="60" name="CustomShape 4"/>
          <p:cNvSpPr/>
          <p:nvPr/>
        </p:nvSpPr>
        <p:spPr>
          <a:xfrm>
            <a:off x="971640" y="3870000"/>
            <a:ext cx="7085520" cy="289440"/>
          </a:xfrm>
          <a:prstGeom prst="rect">
            <a:avLst/>
          </a:prstGeom>
          <a:noFill/>
          <a:ln w="0">
            <a:noFill/>
          </a:ln>
        </p:spPr>
        <p:style>
          <a:lnRef idx="0">
            <a:scrgbClr r="0" g="0" b="0"/>
          </a:lnRef>
          <a:fillRef idx="0">
            <a:scrgbClr r="0" g="0" b="0"/>
          </a:fillRef>
          <a:effectRef idx="0">
            <a:scrgbClr r="0" g="0" b="0"/>
          </a:effectRef>
          <a:fontRef idx="minor"/>
        </p:style>
      </p:sp>
      <p:pic>
        <p:nvPicPr>
          <p:cNvPr id="61" name="Picture 4" descr="Sakura Sky | Terraform Fundamentals"/>
          <p:cNvPicPr/>
          <p:nvPr/>
        </p:nvPicPr>
        <p:blipFill>
          <a:blip r:embed="rId3"/>
          <a:stretch/>
        </p:blipFill>
        <p:spPr>
          <a:xfrm>
            <a:off x="16152840" y="9093240"/>
            <a:ext cx="2857320" cy="1599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5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Installation</a:t>
            </a:r>
            <a:endParaRPr lang="en-US" sz="3600" b="0" strike="noStrike" spc="-1">
              <a:latin typeface="Arial"/>
            </a:endParaRPr>
          </a:p>
        </p:txBody>
      </p:sp>
      <p:sp>
        <p:nvSpPr>
          <p:cNvPr id="15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56"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157" name="CustomShape 4"/>
          <p:cNvSpPr/>
          <p:nvPr/>
        </p:nvSpPr>
        <p:spPr>
          <a:xfrm>
            <a:off x="2090520" y="3086640"/>
            <a:ext cx="14419080" cy="694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a:solidFill>
                  <a:srgbClr val="343536"/>
                </a:solidFill>
                <a:latin typeface="metro-web"/>
              </a:rPr>
              <a:t>Install basic packages:</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r>
              <a:rPr lang="en-US" sz="3600" b="0" strike="noStrike" spc="-1">
                <a:solidFill>
                  <a:srgbClr val="343536"/>
                </a:solidFill>
                <a:latin typeface="metro-web"/>
              </a:rPr>
              <a:t>sudo apt-get update &amp;&amp; sudo apt-get install -y gnupg software-properties-common curl</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r>
              <a:rPr lang="en-US" sz="3600" b="0" strike="noStrike" spc="-1">
                <a:solidFill>
                  <a:srgbClr val="343536"/>
                </a:solidFill>
                <a:latin typeface="metro-web"/>
              </a:rPr>
              <a:t>Add HashiCorp GPG Key:</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r>
              <a:rPr lang="en-US" sz="3600" b="0" strike="noStrike" spc="-1">
                <a:solidFill>
                  <a:srgbClr val="343536"/>
                </a:solidFill>
                <a:latin typeface="metro-web"/>
              </a:rPr>
              <a:t>curl -fsSL https://apt.releases.hashicorp.com/gpg | sudo apt-key add -</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pic>
        <p:nvPicPr>
          <p:cNvPr id="158" name="Picture 2"/>
          <p:cNvPicPr/>
          <p:nvPr/>
        </p:nvPicPr>
        <p:blipFill>
          <a:blip r:embed="rId4"/>
          <a:stretch/>
        </p:blipFill>
        <p:spPr>
          <a:xfrm>
            <a:off x="2090520" y="5558400"/>
            <a:ext cx="16107120" cy="497160"/>
          </a:xfrm>
          <a:prstGeom prst="rect">
            <a:avLst/>
          </a:prstGeom>
          <a:ln w="0">
            <a:noFill/>
          </a:ln>
        </p:spPr>
      </p:pic>
      <p:pic>
        <p:nvPicPr>
          <p:cNvPr id="159" name="Picture 5"/>
          <p:cNvPicPr/>
          <p:nvPr/>
        </p:nvPicPr>
        <p:blipFill>
          <a:blip r:embed="rId5"/>
          <a:stretch/>
        </p:blipFill>
        <p:spPr>
          <a:xfrm>
            <a:off x="2090520" y="8627040"/>
            <a:ext cx="16107120" cy="731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61"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Installation</a:t>
            </a:r>
            <a:endParaRPr lang="en-US" sz="3600" b="0" strike="noStrike" spc="-1">
              <a:latin typeface="Arial"/>
            </a:endParaRPr>
          </a:p>
        </p:txBody>
      </p:sp>
      <p:sp>
        <p:nvSpPr>
          <p:cNvPr id="162"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63"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164" name="CustomShape 4"/>
          <p:cNvSpPr/>
          <p:nvPr/>
        </p:nvSpPr>
        <p:spPr>
          <a:xfrm>
            <a:off x="2090520" y="3086640"/>
            <a:ext cx="14419080" cy="420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a:solidFill>
                  <a:srgbClr val="343536"/>
                </a:solidFill>
                <a:latin typeface="metro-web"/>
              </a:rPr>
              <a:t>Add Linux repository </a:t>
            </a:r>
            <a:endParaRPr lang="en-US" sz="3600" b="0" strike="noStrike" spc="-1">
              <a:latin typeface="Arial"/>
            </a:endParaRPr>
          </a:p>
          <a:p>
            <a:pPr algn="just">
              <a:lnSpc>
                <a:spcPct val="100000"/>
              </a:lnSpc>
            </a:pPr>
            <a:endParaRPr lang="en-US" sz="3600" b="0" strike="noStrike" spc="-1">
              <a:latin typeface="Arial"/>
            </a:endParaRPr>
          </a:p>
          <a:p>
            <a:pPr>
              <a:lnSpc>
                <a:spcPct val="100000"/>
              </a:lnSpc>
            </a:pPr>
            <a:r>
              <a:rPr lang="en-US" sz="3600" b="0" strike="noStrike" spc="-1">
                <a:solidFill>
                  <a:srgbClr val="343536"/>
                </a:solidFill>
                <a:latin typeface="metro-web"/>
              </a:rPr>
              <a:t>sudo apt-add-repository "deb [arch=amd64] https://apt.releases.hashicorp.com $(lsb_release -cs) main"</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pic>
        <p:nvPicPr>
          <p:cNvPr id="165" name="Picture 4"/>
          <p:cNvPicPr/>
          <p:nvPr/>
        </p:nvPicPr>
        <p:blipFill>
          <a:blip r:embed="rId4"/>
          <a:stretch/>
        </p:blipFill>
        <p:spPr>
          <a:xfrm>
            <a:off x="2090520" y="5670360"/>
            <a:ext cx="14782680" cy="2845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67"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Installation</a:t>
            </a:r>
            <a:endParaRPr lang="en-US" sz="3600" b="0" strike="noStrike" spc="-1">
              <a:latin typeface="Arial"/>
            </a:endParaRPr>
          </a:p>
        </p:txBody>
      </p:sp>
      <p:sp>
        <p:nvSpPr>
          <p:cNvPr id="168"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69"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170" name="CustomShape 4"/>
          <p:cNvSpPr/>
          <p:nvPr/>
        </p:nvSpPr>
        <p:spPr>
          <a:xfrm>
            <a:off x="2090520" y="3086640"/>
            <a:ext cx="14419080" cy="20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a:solidFill>
                  <a:srgbClr val="343536"/>
                </a:solidFill>
                <a:latin typeface="metro-web"/>
              </a:rPr>
              <a:t>Update and Install Terraform CLI</a:t>
            </a:r>
            <a:endParaRPr lang="en-US" sz="3600" b="0" strike="noStrike" spc="-1">
              <a:latin typeface="Arial"/>
            </a:endParaRPr>
          </a:p>
          <a:p>
            <a:pPr algn="just">
              <a:lnSpc>
                <a:spcPct val="100000"/>
              </a:lnSpc>
            </a:pPr>
            <a:endParaRPr lang="en-US" sz="3600" b="0" strike="noStrike" spc="-1">
              <a:latin typeface="Arial"/>
            </a:endParaRPr>
          </a:p>
          <a:p>
            <a:pPr>
              <a:lnSpc>
                <a:spcPct val="100000"/>
              </a:lnSpc>
            </a:pPr>
            <a:r>
              <a:rPr lang="en-US" sz="3600" b="0" strike="noStrike" spc="-1">
                <a:solidFill>
                  <a:srgbClr val="343536"/>
                </a:solidFill>
                <a:latin typeface="metro-web"/>
              </a:rPr>
              <a:t>sudo apt-get update &amp;&amp; sudo apt-get install terraform</a:t>
            </a:r>
            <a:endParaRPr lang="en-US" sz="3600" b="0" strike="noStrike" spc="-1">
              <a:latin typeface="Arial"/>
            </a:endParaRPr>
          </a:p>
          <a:p>
            <a:pPr algn="just">
              <a:lnSpc>
                <a:spcPct val="100000"/>
              </a:lnSpc>
            </a:pPr>
            <a:endParaRPr lang="en-US" sz="3600" b="0" strike="noStrike" spc="-1">
              <a:latin typeface="Arial"/>
            </a:endParaRPr>
          </a:p>
        </p:txBody>
      </p:sp>
      <p:pic>
        <p:nvPicPr>
          <p:cNvPr id="171" name="Picture 2"/>
          <p:cNvPicPr/>
          <p:nvPr/>
        </p:nvPicPr>
        <p:blipFill>
          <a:blip r:embed="rId4"/>
          <a:stretch/>
        </p:blipFill>
        <p:spPr>
          <a:xfrm>
            <a:off x="2090520" y="4911120"/>
            <a:ext cx="14419080" cy="4982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7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Other Products</a:t>
            </a:r>
            <a:endParaRPr lang="en-US" sz="3600" b="0" strike="noStrike" spc="-1">
              <a:latin typeface="Arial"/>
            </a:endParaRPr>
          </a:p>
        </p:txBody>
      </p:sp>
      <p:sp>
        <p:nvSpPr>
          <p:cNvPr id="17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75" name="Picture 4" descr="Sakura Sky | Terraform Fundamentals"/>
          <p:cNvPicPr/>
          <p:nvPr/>
        </p:nvPicPr>
        <p:blipFill>
          <a:blip r:embed="rId3"/>
          <a:stretch/>
        </p:blipFill>
        <p:spPr>
          <a:xfrm>
            <a:off x="16152840" y="9093240"/>
            <a:ext cx="2857320" cy="1599840"/>
          </a:xfrm>
          <a:prstGeom prst="rect">
            <a:avLst/>
          </a:prstGeom>
          <a:ln w="0">
            <a:noFill/>
          </a:ln>
        </p:spPr>
      </p:pic>
      <p:pic>
        <p:nvPicPr>
          <p:cNvPr id="176" name="Picture 2"/>
          <p:cNvPicPr/>
          <p:nvPr/>
        </p:nvPicPr>
        <p:blipFill>
          <a:blip r:embed="rId4"/>
          <a:srcRect l="1308"/>
          <a:stretch/>
        </p:blipFill>
        <p:spPr>
          <a:xfrm>
            <a:off x="3061440" y="2988720"/>
            <a:ext cx="11710440" cy="5114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7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Providers</a:t>
            </a:r>
            <a:endParaRPr lang="en-US" sz="3600" b="0" strike="noStrike" spc="-1">
              <a:latin typeface="Arial"/>
            </a:endParaRPr>
          </a:p>
        </p:txBody>
      </p:sp>
      <p:sp>
        <p:nvSpPr>
          <p:cNvPr id="17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80" name="Picture 4_7" descr="Sakura Sky | Terraform Fundamentals"/>
          <p:cNvPicPr/>
          <p:nvPr/>
        </p:nvPicPr>
        <p:blipFill>
          <a:blip r:embed="rId3"/>
          <a:stretch/>
        </p:blipFill>
        <p:spPr>
          <a:xfrm>
            <a:off x="16152840" y="9093240"/>
            <a:ext cx="2857320" cy="1599840"/>
          </a:xfrm>
          <a:prstGeom prst="rect">
            <a:avLst/>
          </a:prstGeom>
          <a:ln w="0">
            <a:noFill/>
          </a:ln>
        </p:spPr>
      </p:pic>
      <p:sp>
        <p:nvSpPr>
          <p:cNvPr id="181" name="TextShape 4"/>
          <p:cNvSpPr txBox="1"/>
          <p:nvPr/>
        </p:nvSpPr>
        <p:spPr>
          <a:xfrm>
            <a:off x="3657600" y="3200400"/>
            <a:ext cx="13258800" cy="3429000"/>
          </a:xfrm>
          <a:prstGeom prst="rect">
            <a:avLst/>
          </a:prstGeom>
          <a:noFill/>
          <a:ln w="0">
            <a:noFill/>
          </a:ln>
        </p:spPr>
        <p:txBody>
          <a:bodyPr lIns="90000" tIns="45000" rIns="90000" bIns="45000">
            <a:noAutofit/>
          </a:bodyPr>
          <a:lstStyle/>
          <a:p>
            <a:r>
              <a:rPr lang="en-US" sz="3600" b="0" strike="noStrike" spc="-1">
                <a:latin typeface="Arial"/>
              </a:rPr>
              <a:t>Each provider adds a set of resource types and/or data sources that Terraform can manage. Every resource type is implemented by a provider; without providers, Terraform can't manage any kind of infrastructure. Most providers configure a specific infrastructure platform (either cloud or self-hosted).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8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Resource</a:t>
            </a:r>
            <a:endParaRPr lang="en-US" sz="3600" b="0" strike="noStrike" spc="-1">
              <a:latin typeface="Arial"/>
            </a:endParaRPr>
          </a:p>
        </p:txBody>
      </p:sp>
      <p:sp>
        <p:nvSpPr>
          <p:cNvPr id="18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85" name="Picture 4_8" descr="Sakura Sky | Terraform Fundamentals"/>
          <p:cNvPicPr/>
          <p:nvPr/>
        </p:nvPicPr>
        <p:blipFill>
          <a:blip r:embed="rId3"/>
          <a:stretch/>
        </p:blipFill>
        <p:spPr>
          <a:xfrm>
            <a:off x="16152840" y="9093240"/>
            <a:ext cx="2857320" cy="1599840"/>
          </a:xfrm>
          <a:prstGeom prst="rect">
            <a:avLst/>
          </a:prstGeom>
          <a:ln w="0">
            <a:noFill/>
          </a:ln>
        </p:spPr>
      </p:pic>
      <p:sp>
        <p:nvSpPr>
          <p:cNvPr id="186" name="TextShape 4"/>
          <p:cNvSpPr txBox="1"/>
          <p:nvPr/>
        </p:nvSpPr>
        <p:spPr>
          <a:xfrm>
            <a:off x="3657600" y="3200400"/>
            <a:ext cx="13258800" cy="3429000"/>
          </a:xfrm>
          <a:prstGeom prst="rect">
            <a:avLst/>
          </a:prstGeom>
          <a:noFill/>
          <a:ln w="0">
            <a:noFill/>
          </a:ln>
        </p:spPr>
        <p:txBody>
          <a:bodyPr lIns="90000" tIns="45000" rIns="90000" bIns="45000">
            <a:noAutofit/>
          </a:bodyPr>
          <a:lstStyle/>
          <a:p>
            <a:r>
              <a:rPr lang="en-US" sz="3600" b="0" strike="noStrike" spc="-1">
                <a:latin typeface="Arial"/>
              </a:rPr>
              <a:t>Resources are the most important element in the Terraform language. ... Each resource block describes one or more infrastructure objects, such as virtual networks, compute instances, or higher-level components such as DNS records. Resource Blocks documents the syntax for declaring resources.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8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18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90" name="Picture 4_9" descr="Sakura Sky | Terraform Fundamentals"/>
          <p:cNvPicPr/>
          <p:nvPr/>
        </p:nvPicPr>
        <p:blipFill>
          <a:blip r:embed="rId3"/>
          <a:stretch/>
        </p:blipFill>
        <p:spPr>
          <a:xfrm>
            <a:off x="16152840" y="9093240"/>
            <a:ext cx="2857320" cy="1599840"/>
          </a:xfrm>
          <a:prstGeom prst="rect">
            <a:avLst/>
          </a:prstGeom>
          <a:ln w="0">
            <a:noFill/>
          </a:ln>
        </p:spPr>
      </p:pic>
      <p:sp>
        <p:nvSpPr>
          <p:cNvPr id="191" name="TextShape 4"/>
          <p:cNvSpPr txBox="1"/>
          <p:nvPr/>
        </p:nvSpPr>
        <p:spPr>
          <a:xfrm>
            <a:off x="3657600" y="32004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192" name="Picture 191"/>
          <p:cNvPicPr/>
          <p:nvPr/>
        </p:nvPicPr>
        <p:blipFill>
          <a:blip r:embed="rId4"/>
          <a:stretch/>
        </p:blipFill>
        <p:spPr>
          <a:xfrm>
            <a:off x="3429000" y="2514600"/>
            <a:ext cx="10963800" cy="65574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194"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195"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196" name="Picture 4_11" descr="Sakura Sky | Terraform Fundamentals"/>
          <p:cNvPicPr/>
          <p:nvPr/>
        </p:nvPicPr>
        <p:blipFill>
          <a:blip r:embed="rId3"/>
          <a:stretch/>
        </p:blipFill>
        <p:spPr>
          <a:xfrm>
            <a:off x="16152840" y="9093240"/>
            <a:ext cx="2857320" cy="1599840"/>
          </a:xfrm>
          <a:prstGeom prst="rect">
            <a:avLst/>
          </a:prstGeom>
          <a:ln w="0">
            <a:noFill/>
          </a:ln>
        </p:spPr>
      </p:pic>
      <p:sp>
        <p:nvSpPr>
          <p:cNvPr id="197" name="TextShape 4"/>
          <p:cNvSpPr txBox="1"/>
          <p:nvPr/>
        </p:nvSpPr>
        <p:spPr>
          <a:xfrm>
            <a:off x="2514600" y="27432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198" name="Picture 197"/>
          <p:cNvPicPr/>
          <p:nvPr/>
        </p:nvPicPr>
        <p:blipFill>
          <a:blip r:embed="rId4"/>
          <a:stretch/>
        </p:blipFill>
        <p:spPr>
          <a:xfrm>
            <a:off x="2645280" y="2743200"/>
            <a:ext cx="14271120" cy="3886200"/>
          </a:xfrm>
          <a:prstGeom prst="rect">
            <a:avLst/>
          </a:prstGeom>
          <a:ln w="0">
            <a:noFill/>
          </a:ln>
        </p:spPr>
      </p:pic>
      <p:sp>
        <p:nvSpPr>
          <p:cNvPr id="199" name="TextShape 5"/>
          <p:cNvSpPr txBox="1"/>
          <p:nvPr/>
        </p:nvSpPr>
        <p:spPr>
          <a:xfrm>
            <a:off x="2971800" y="6858000"/>
            <a:ext cx="12344400" cy="1626120"/>
          </a:xfrm>
          <a:prstGeom prst="rect">
            <a:avLst/>
          </a:prstGeom>
          <a:noFill/>
          <a:ln w="0">
            <a:noFill/>
          </a:ln>
        </p:spPr>
        <p:txBody>
          <a:bodyPr lIns="90000" tIns="45000" rIns="90000" bIns="45000">
            <a:noAutofit/>
          </a:bodyPr>
          <a:lstStyle/>
          <a:p>
            <a:r>
              <a:rPr lang="en-US" sz="1800" b="0" strike="noStrike" spc="-1">
                <a:latin typeface="Arial"/>
              </a:rPr>
              <a:t>Terraform also supports reading JSON formatted configuration files. </a:t>
            </a:r>
          </a:p>
          <a:p>
            <a:endParaRPr lang="en-US" sz="1800" b="0" strike="noStrike" spc="-1">
              <a:latin typeface="Arial"/>
            </a:endParaRPr>
          </a:p>
          <a:p>
            <a:r>
              <a:rPr lang="en-US" sz="1800" b="0" strike="noStrike" spc="-1">
                <a:latin typeface="Arial"/>
                <a:hlinkClick r:id="rId5"/>
              </a:rPr>
              <a:t>https://www.terraform.io/docs/language/syntax/configuration.html</a:t>
            </a:r>
            <a:endParaRPr lang="en-US" sz="1800" b="0" strike="noStrike" spc="-1">
              <a:latin typeface="Arial"/>
            </a:endParaRPr>
          </a:p>
          <a:p>
            <a:endParaRPr lang="en-US" sz="1800" b="0" strike="noStrike" spc="-1">
              <a:latin typeface="Arial"/>
            </a:endParaRPr>
          </a:p>
          <a:p>
            <a:r>
              <a:rPr lang="en-US" sz="1800" b="0" strike="noStrike" spc="-1">
                <a:latin typeface="Arial"/>
              </a:rPr>
              <a:t>https://www.terraform.io/docs/language/index.html</a:t>
            </a:r>
          </a:p>
          <a:p>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201"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202"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203" name="Picture 4_12" descr="Sakura Sky | Terraform Fundamentals"/>
          <p:cNvPicPr/>
          <p:nvPr/>
        </p:nvPicPr>
        <p:blipFill>
          <a:blip r:embed="rId3"/>
          <a:stretch/>
        </p:blipFill>
        <p:spPr>
          <a:xfrm>
            <a:off x="16152840" y="9093240"/>
            <a:ext cx="2857320" cy="1599840"/>
          </a:xfrm>
          <a:prstGeom prst="rect">
            <a:avLst/>
          </a:prstGeom>
          <a:ln w="0">
            <a:noFill/>
          </a:ln>
        </p:spPr>
      </p:pic>
      <p:sp>
        <p:nvSpPr>
          <p:cNvPr id="204" name="TextShape 4"/>
          <p:cNvSpPr txBox="1"/>
          <p:nvPr/>
        </p:nvSpPr>
        <p:spPr>
          <a:xfrm>
            <a:off x="2514600" y="27432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205" name="Picture 204"/>
          <p:cNvPicPr/>
          <p:nvPr/>
        </p:nvPicPr>
        <p:blipFill>
          <a:blip r:embed="rId4"/>
          <a:stretch/>
        </p:blipFill>
        <p:spPr>
          <a:xfrm rot="7800">
            <a:off x="2520720" y="3216600"/>
            <a:ext cx="14388840" cy="5733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207"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208"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209" name="Picture 4_13" descr="Sakura Sky | Terraform Fundamentals"/>
          <p:cNvPicPr/>
          <p:nvPr/>
        </p:nvPicPr>
        <p:blipFill>
          <a:blip r:embed="rId3"/>
          <a:stretch/>
        </p:blipFill>
        <p:spPr>
          <a:xfrm>
            <a:off x="16152840" y="9093240"/>
            <a:ext cx="2857320" cy="1599840"/>
          </a:xfrm>
          <a:prstGeom prst="rect">
            <a:avLst/>
          </a:prstGeom>
          <a:ln w="0">
            <a:noFill/>
          </a:ln>
        </p:spPr>
      </p:pic>
      <p:sp>
        <p:nvSpPr>
          <p:cNvPr id="210" name="TextShape 4"/>
          <p:cNvSpPr txBox="1"/>
          <p:nvPr/>
        </p:nvSpPr>
        <p:spPr>
          <a:xfrm>
            <a:off x="2514600" y="27432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211" name="Picture 210"/>
          <p:cNvPicPr/>
          <p:nvPr/>
        </p:nvPicPr>
        <p:blipFill>
          <a:blip r:embed="rId4"/>
          <a:stretch/>
        </p:blipFill>
        <p:spPr>
          <a:xfrm>
            <a:off x="2286000" y="2514600"/>
            <a:ext cx="14844240" cy="59436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6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Introduction</a:t>
            </a:r>
            <a:endParaRPr lang="en-US" sz="3600" b="0" strike="noStrike" spc="-1">
              <a:latin typeface="Arial"/>
            </a:endParaRPr>
          </a:p>
        </p:txBody>
      </p:sp>
      <p:sp>
        <p:nvSpPr>
          <p:cNvPr id="6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65"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66" name="CustomShape 4"/>
          <p:cNvSpPr/>
          <p:nvPr/>
        </p:nvSpPr>
        <p:spPr>
          <a:xfrm>
            <a:off x="1733400" y="3084480"/>
            <a:ext cx="14419080" cy="447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1680" indent="-571320">
              <a:lnSpc>
                <a:spcPct val="100000"/>
              </a:lnSpc>
              <a:buClr>
                <a:srgbClr val="000000"/>
              </a:buClr>
              <a:buFont typeface="Arial"/>
              <a:buChar char="•"/>
            </a:pPr>
            <a:r>
              <a:rPr lang="en-US" sz="3600" b="0" strike="noStrike" spc="-1">
                <a:solidFill>
                  <a:srgbClr val="000000"/>
                </a:solidFill>
                <a:latin typeface="Calibri"/>
              </a:rPr>
              <a:t>It is a HASHI CORP Product. </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US" sz="3600" b="0" strike="noStrike" spc="-1">
                <a:solidFill>
                  <a:srgbClr val="000000"/>
                </a:solidFill>
                <a:latin typeface="Calibri"/>
              </a:rPr>
              <a:t>It’s a tool for building, changing, and versioning infrastructure. </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US" sz="3600" b="0" strike="noStrike" spc="-1">
                <a:solidFill>
                  <a:srgbClr val="000000"/>
                </a:solidFill>
                <a:latin typeface="Calibri"/>
              </a:rPr>
              <a:t>Configuration files describe to Terraform the components needed to run</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IN" sz="3600" b="0" strike="noStrike" spc="-1">
                <a:solidFill>
                  <a:srgbClr val="000000"/>
                </a:solidFill>
                <a:latin typeface="Calibri"/>
              </a:rPr>
              <a:t>Terraform generate an execute plan describing what it will do to reach the desired state and then executes it</a:t>
            </a: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21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21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215" name="Picture 4_14" descr="Sakura Sky | Terraform Fundamentals"/>
          <p:cNvPicPr/>
          <p:nvPr/>
        </p:nvPicPr>
        <p:blipFill>
          <a:blip r:embed="rId3"/>
          <a:stretch/>
        </p:blipFill>
        <p:spPr>
          <a:xfrm>
            <a:off x="16152840" y="9093240"/>
            <a:ext cx="2857320" cy="1599840"/>
          </a:xfrm>
          <a:prstGeom prst="rect">
            <a:avLst/>
          </a:prstGeom>
          <a:ln w="0">
            <a:noFill/>
          </a:ln>
        </p:spPr>
      </p:pic>
      <p:sp>
        <p:nvSpPr>
          <p:cNvPr id="216" name="TextShape 4"/>
          <p:cNvSpPr txBox="1"/>
          <p:nvPr/>
        </p:nvSpPr>
        <p:spPr>
          <a:xfrm>
            <a:off x="2514600" y="27432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217" name="Picture 216"/>
          <p:cNvPicPr/>
          <p:nvPr/>
        </p:nvPicPr>
        <p:blipFill>
          <a:blip r:embed="rId4"/>
          <a:stretch/>
        </p:blipFill>
        <p:spPr>
          <a:xfrm>
            <a:off x="3429000" y="1952640"/>
            <a:ext cx="12398040" cy="8105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219"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Basic Syntax</a:t>
            </a:r>
            <a:endParaRPr lang="en-US" sz="3600" b="0" strike="noStrike" spc="-1">
              <a:latin typeface="Arial"/>
            </a:endParaRPr>
          </a:p>
        </p:txBody>
      </p:sp>
      <p:sp>
        <p:nvSpPr>
          <p:cNvPr id="220"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221" name="Picture 4_10" descr="Sakura Sky | Terraform Fundamentals"/>
          <p:cNvPicPr/>
          <p:nvPr/>
        </p:nvPicPr>
        <p:blipFill>
          <a:blip r:embed="rId3"/>
          <a:stretch/>
        </p:blipFill>
        <p:spPr>
          <a:xfrm>
            <a:off x="16152840" y="9093240"/>
            <a:ext cx="2857320" cy="1599840"/>
          </a:xfrm>
          <a:prstGeom prst="rect">
            <a:avLst/>
          </a:prstGeom>
          <a:ln w="0">
            <a:noFill/>
          </a:ln>
        </p:spPr>
      </p:pic>
      <p:sp>
        <p:nvSpPr>
          <p:cNvPr id="222" name="TextShape 4"/>
          <p:cNvSpPr txBox="1"/>
          <p:nvPr/>
        </p:nvSpPr>
        <p:spPr>
          <a:xfrm>
            <a:off x="2514600" y="2743200"/>
            <a:ext cx="13258800" cy="3429000"/>
          </a:xfrm>
          <a:prstGeom prst="rect">
            <a:avLst/>
          </a:prstGeom>
          <a:noFill/>
          <a:ln w="0">
            <a:noFill/>
          </a:ln>
        </p:spPr>
        <p:txBody>
          <a:bodyPr lIns="90000" tIns="45000" rIns="90000" bIns="45000">
            <a:noAutofit/>
          </a:bodyPr>
          <a:lstStyle/>
          <a:p>
            <a:endParaRPr lang="en-US" sz="1800" b="0" strike="noStrike" spc="-1">
              <a:latin typeface="Arial"/>
            </a:endParaRPr>
          </a:p>
          <a:p>
            <a:endParaRPr lang="en-US" sz="1800" b="0" strike="noStrike" spc="-1">
              <a:latin typeface="Arial"/>
            </a:endParaRPr>
          </a:p>
        </p:txBody>
      </p:sp>
      <p:pic>
        <p:nvPicPr>
          <p:cNvPr id="223" name="Picture 222"/>
          <p:cNvPicPr/>
          <p:nvPr/>
        </p:nvPicPr>
        <p:blipFill>
          <a:blip r:embed="rId4"/>
          <a:stretch/>
        </p:blipFill>
        <p:spPr>
          <a:xfrm>
            <a:off x="3657600" y="2057400"/>
            <a:ext cx="11887200" cy="8392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950400" y="555134"/>
            <a:ext cx="16763442" cy="8333685"/>
          </a:xfrm>
          <a:prstGeom prst="rect">
            <a:avLst/>
          </a:prstGeom>
        </p:spPr>
      </p:pic>
    </p:spTree>
    <p:extLst>
      <p:ext uri="{BB962C8B-B14F-4D97-AF65-F5344CB8AC3E}">
        <p14:creationId xmlns:p14="http://schemas.microsoft.com/office/powerpoint/2010/main" val="3618547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a:p>
        </p:txBody>
      </p:sp>
      <p:pic>
        <p:nvPicPr>
          <p:cNvPr id="4" name="Picture 3"/>
          <p:cNvPicPr>
            <a:picLocks noChangeAspect="1"/>
          </p:cNvPicPr>
          <p:nvPr/>
        </p:nvPicPr>
        <p:blipFill>
          <a:blip r:embed="rId2"/>
          <a:stretch>
            <a:fillRect/>
          </a:stretch>
        </p:blipFill>
        <p:spPr>
          <a:xfrm>
            <a:off x="2999581" y="1689100"/>
            <a:ext cx="13011150" cy="7315200"/>
          </a:xfrm>
          <a:prstGeom prst="rect">
            <a:avLst/>
          </a:prstGeom>
        </p:spPr>
      </p:pic>
    </p:spTree>
    <p:extLst>
      <p:ext uri="{BB962C8B-B14F-4D97-AF65-F5344CB8AC3E}">
        <p14:creationId xmlns:p14="http://schemas.microsoft.com/office/powerpoint/2010/main" val="203222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a:p>
        </p:txBody>
      </p:sp>
      <p:pic>
        <p:nvPicPr>
          <p:cNvPr id="4" name="Picture 3"/>
          <p:cNvPicPr>
            <a:picLocks noChangeAspect="1"/>
          </p:cNvPicPr>
          <p:nvPr/>
        </p:nvPicPr>
        <p:blipFill>
          <a:blip r:embed="rId2"/>
          <a:stretch>
            <a:fillRect/>
          </a:stretch>
        </p:blipFill>
        <p:spPr>
          <a:xfrm>
            <a:off x="2999581" y="1689100"/>
            <a:ext cx="13011150" cy="7315200"/>
          </a:xfrm>
          <a:prstGeom prst="rect">
            <a:avLst/>
          </a:prstGeom>
        </p:spPr>
      </p:pic>
    </p:spTree>
    <p:extLst>
      <p:ext uri="{BB962C8B-B14F-4D97-AF65-F5344CB8AC3E}">
        <p14:creationId xmlns:p14="http://schemas.microsoft.com/office/powerpoint/2010/main" val="873006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7"/>
          <p:cNvPicPr/>
          <p:nvPr/>
        </p:nvPicPr>
        <p:blipFill>
          <a:blip r:embed="rId2"/>
          <a:stretch/>
        </p:blipFill>
        <p:spPr>
          <a:xfrm>
            <a:off x="-28080" y="-15840"/>
            <a:ext cx="19038240" cy="10708920"/>
          </a:xfrm>
          <a:prstGeom prst="rect">
            <a:avLst/>
          </a:prstGeom>
          <a:ln w="0">
            <a:noFill/>
          </a:ln>
        </p:spPr>
      </p:pic>
      <p:sp>
        <p:nvSpPr>
          <p:cNvPr id="225" name="CustomShape 1"/>
          <p:cNvSpPr/>
          <p:nvPr/>
        </p:nvSpPr>
        <p:spPr>
          <a:xfrm>
            <a:off x="668520" y="4748400"/>
            <a:ext cx="17673120" cy="152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600" b="1" strike="noStrike" spc="-1">
                <a:solidFill>
                  <a:srgbClr val="FFFFFF"/>
                </a:solidFill>
                <a:latin typeface="Calibri"/>
              </a:rPr>
              <a:t>Thanks for using Lifeliqe's lesson plan!</a:t>
            </a:r>
            <a:endParaRPr lang="en-US" sz="6600" b="0" strike="noStrike" spc="-1">
              <a:latin typeface="Arial"/>
            </a:endParaRPr>
          </a:p>
          <a:p>
            <a:pPr algn="ctr">
              <a:lnSpc>
                <a:spcPct val="100000"/>
              </a:lnSpc>
            </a:pPr>
            <a:r>
              <a:rPr lang="en-US" sz="2800" b="0" strike="noStrike" spc="-1">
                <a:solidFill>
                  <a:srgbClr val="FFFFFF"/>
                </a:solidFill>
                <a:latin typeface="Calibri"/>
              </a:rPr>
              <a:t>Excite your students in learning science with 1,000+ more 3D models and lesson plans at </a:t>
            </a:r>
            <a:r>
              <a:rPr lang="en-US" sz="2800" b="1" u="sng" strike="noStrike" spc="-1">
                <a:solidFill>
                  <a:srgbClr val="0563C1"/>
                </a:solidFill>
                <a:uFillTx/>
                <a:latin typeface="Calibri"/>
                <a:hlinkClick r:id="rId3"/>
              </a:rPr>
              <a:t>online.lifeliqe.com</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6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Key Features</a:t>
            </a:r>
            <a:endParaRPr lang="en-US" sz="3600" b="0" strike="noStrike" spc="-1">
              <a:latin typeface="Arial"/>
            </a:endParaRPr>
          </a:p>
        </p:txBody>
      </p:sp>
      <p:sp>
        <p:nvSpPr>
          <p:cNvPr id="6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70"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71" name="CustomShape 4"/>
          <p:cNvSpPr/>
          <p:nvPr/>
        </p:nvSpPr>
        <p:spPr>
          <a:xfrm>
            <a:off x="2090520" y="3086640"/>
            <a:ext cx="14419080" cy="420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1680" indent="-571320">
              <a:lnSpc>
                <a:spcPct val="100000"/>
              </a:lnSpc>
              <a:buClr>
                <a:srgbClr val="000000"/>
              </a:buClr>
              <a:buFont typeface="Arial"/>
              <a:buChar char="•"/>
            </a:pPr>
            <a:r>
              <a:rPr lang="en-US" sz="3600" b="0" strike="noStrike" spc="-1">
                <a:solidFill>
                  <a:srgbClr val="000000"/>
                </a:solidFill>
                <a:latin typeface="Calibri"/>
              </a:rPr>
              <a:t>Infrastructure as Code</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US" sz="3600" b="0" strike="noStrike" spc="-1">
                <a:solidFill>
                  <a:srgbClr val="000000"/>
                </a:solidFill>
                <a:latin typeface="Calibri"/>
              </a:rPr>
              <a:t>Execution Plans</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US" sz="3600" b="0" strike="noStrike" spc="-1">
                <a:solidFill>
                  <a:srgbClr val="000000"/>
                </a:solidFill>
                <a:latin typeface="Calibri"/>
              </a:rPr>
              <a:t>Resource Graph</a:t>
            </a:r>
            <a:endParaRPr lang="en-US" sz="3600" b="0" strike="noStrike" spc="-1">
              <a:latin typeface="Arial"/>
            </a:endParaRPr>
          </a:p>
          <a:p>
            <a:pPr>
              <a:lnSpc>
                <a:spcPct val="100000"/>
              </a:lnSpc>
            </a:pPr>
            <a:endParaRPr lang="en-US" sz="3600" b="0" strike="noStrike" spc="-1">
              <a:latin typeface="Arial"/>
            </a:endParaRPr>
          </a:p>
          <a:p>
            <a:pPr marL="571680" indent="-571320">
              <a:lnSpc>
                <a:spcPct val="100000"/>
              </a:lnSpc>
              <a:buClr>
                <a:srgbClr val="000000"/>
              </a:buClr>
              <a:buFont typeface="Arial"/>
              <a:buChar char="•"/>
            </a:pPr>
            <a:r>
              <a:rPr lang="en-US" sz="3600" b="0" strike="noStrike" spc="-1">
                <a:solidFill>
                  <a:srgbClr val="000000"/>
                </a:solidFill>
                <a:latin typeface="Calibri"/>
              </a:rPr>
              <a:t>Change Automation</a:t>
            </a:r>
            <a:endParaRPr lang="en-US" sz="3600" b="0" strike="noStrike" spc="-1">
              <a:latin typeface="Arial"/>
            </a:endParaRPr>
          </a:p>
          <a:p>
            <a:pPr>
              <a:lnSpc>
                <a:spcPct val="100000"/>
              </a:lnSpc>
            </a:pP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7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7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75"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76" name="CustomShape 4"/>
          <p:cNvSpPr/>
          <p:nvPr/>
        </p:nvSpPr>
        <p:spPr>
          <a:xfrm>
            <a:off x="2090520" y="3086640"/>
            <a:ext cx="14419080" cy="749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1680" indent="-571320" algn="just">
              <a:lnSpc>
                <a:spcPct val="100000"/>
              </a:lnSpc>
              <a:buClr>
                <a:srgbClr val="343536"/>
              </a:buClr>
              <a:buFont typeface="Arial"/>
              <a:buChar char="•"/>
            </a:pPr>
            <a:r>
              <a:rPr lang="en-US" sz="3600" b="0" strike="noStrike" spc="-1" dirty="0">
                <a:solidFill>
                  <a:srgbClr val="343536"/>
                </a:solidFill>
                <a:latin typeface="metro-web"/>
              </a:rPr>
              <a:t>Infrastructure as code (</a:t>
            </a:r>
            <a:r>
              <a:rPr lang="en-US" sz="3600" b="0" strike="noStrike" spc="-1" dirty="0" err="1">
                <a:solidFill>
                  <a:srgbClr val="343536"/>
                </a:solidFill>
                <a:latin typeface="metro-web"/>
              </a:rPr>
              <a:t>IaC</a:t>
            </a:r>
            <a:r>
              <a:rPr lang="en-US" sz="3600" b="0" strike="noStrike" spc="-1" dirty="0">
                <a:solidFill>
                  <a:srgbClr val="343536"/>
                </a:solidFill>
                <a:latin typeface="metro-web"/>
              </a:rPr>
              <a:t>) tools allow you to manage infrastructure with configuration files rather than through a graphical user interface.</a:t>
            </a:r>
            <a:endParaRPr lang="en-US" sz="3600" b="0" strike="noStrike" spc="-1" dirty="0">
              <a:latin typeface="Arial"/>
            </a:endParaRPr>
          </a:p>
          <a:p>
            <a:pPr algn="just">
              <a:lnSpc>
                <a:spcPct val="100000"/>
              </a:lnSpc>
            </a:pPr>
            <a:r>
              <a:rPr lang="en-US" sz="3600" b="0" strike="noStrike" spc="-1" dirty="0">
                <a:solidFill>
                  <a:srgbClr val="343536"/>
                </a:solidFill>
                <a:latin typeface="metro-web"/>
              </a:rPr>
              <a:t> </a:t>
            </a:r>
            <a:endParaRPr lang="en-US" sz="3600" b="0" strike="noStrike" spc="-1" dirty="0">
              <a:latin typeface="Arial"/>
            </a:endParaRPr>
          </a:p>
          <a:p>
            <a:pPr marL="571680" indent="-571320" algn="just">
              <a:lnSpc>
                <a:spcPct val="100000"/>
              </a:lnSpc>
              <a:buClr>
                <a:srgbClr val="343536"/>
              </a:buClr>
              <a:buFont typeface="Arial"/>
              <a:buChar char="•"/>
            </a:pPr>
            <a:r>
              <a:rPr lang="en-US" sz="3600" b="0" strike="noStrike" spc="-1" dirty="0" err="1">
                <a:solidFill>
                  <a:srgbClr val="343536"/>
                </a:solidFill>
                <a:latin typeface="metro-web"/>
              </a:rPr>
              <a:t>IaC</a:t>
            </a:r>
            <a:r>
              <a:rPr lang="en-US" sz="3600" b="0" strike="noStrike" spc="-1" dirty="0">
                <a:solidFill>
                  <a:srgbClr val="343536"/>
                </a:solidFill>
                <a:latin typeface="metro-web"/>
              </a:rPr>
              <a:t> allows you to build, change, and manage your infrastructure in a safe, consistent, and repeatable way by defining resource configurations that you can version, reuse, and share.</a:t>
            </a:r>
            <a:endParaRPr lang="en-US" sz="3600" b="0" strike="noStrike" spc="-1" dirty="0">
              <a:latin typeface="Arial"/>
            </a:endParaRPr>
          </a:p>
          <a:p>
            <a:pPr algn="just">
              <a:lnSpc>
                <a:spcPct val="100000"/>
              </a:lnSpc>
            </a:pPr>
            <a:endParaRPr lang="en-US" sz="3600" b="0" strike="noStrike" spc="-1" dirty="0">
              <a:latin typeface="Arial"/>
            </a:endParaRPr>
          </a:p>
          <a:p>
            <a:pPr marL="571680" indent="-571320" algn="just">
              <a:lnSpc>
                <a:spcPct val="100000"/>
              </a:lnSpc>
              <a:buClr>
                <a:srgbClr val="343536"/>
              </a:buClr>
              <a:buFont typeface="Arial"/>
              <a:buChar char="•"/>
            </a:pPr>
            <a:r>
              <a:rPr lang="en-US" sz="3600" b="0" strike="noStrike" spc="-1" dirty="0">
                <a:solidFill>
                  <a:srgbClr val="343536"/>
                </a:solidFill>
                <a:latin typeface="metro-web"/>
              </a:rPr>
              <a:t>Terraform is </a:t>
            </a:r>
            <a:r>
              <a:rPr lang="en-US" sz="3600" b="0" strike="noStrike" spc="-1" dirty="0" err="1">
                <a:solidFill>
                  <a:srgbClr val="343536"/>
                </a:solidFill>
                <a:latin typeface="metro-web"/>
              </a:rPr>
              <a:t>HashiCorp’s</a:t>
            </a:r>
            <a:r>
              <a:rPr lang="en-US" sz="3600" b="0" strike="noStrike" spc="-1" dirty="0">
                <a:solidFill>
                  <a:srgbClr val="343536"/>
                </a:solidFill>
                <a:latin typeface="metro-web"/>
              </a:rPr>
              <a:t> infrastructure as code tool. It lets you define resources and infrastructure in human-readable, declarative configuration files, and manages your infrastructure’s lifecycle. </a:t>
            </a:r>
            <a:endParaRPr lang="en-US" sz="3600" b="0" strike="noStrike" spc="-1" dirty="0">
              <a:latin typeface="Arial"/>
            </a:endParaRPr>
          </a:p>
          <a:p>
            <a:pPr algn="just">
              <a:lnSpc>
                <a:spcPct val="100000"/>
              </a:lnSpc>
            </a:pPr>
            <a:endParaRPr lang="en-US" sz="3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7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7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80"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81" name="CustomShape 4"/>
          <p:cNvSpPr/>
          <p:nvPr/>
        </p:nvSpPr>
        <p:spPr>
          <a:xfrm>
            <a:off x="2090520" y="3086640"/>
            <a:ext cx="14419080" cy="530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1680" indent="-571320" algn="just">
              <a:lnSpc>
                <a:spcPct val="100000"/>
              </a:lnSpc>
              <a:buClr>
                <a:srgbClr val="343536"/>
              </a:buClr>
              <a:buFont typeface="Arial"/>
              <a:buChar char="•"/>
            </a:pPr>
            <a:r>
              <a:rPr lang="en-US" sz="3600" b="0" strike="noStrike" spc="-1">
                <a:solidFill>
                  <a:srgbClr val="343536"/>
                </a:solidFill>
                <a:latin typeface="metro-web"/>
              </a:rPr>
              <a:t>Terraform plugins called providers let Terraform interact with cloud platforms and other services via their application programming interfaces (APIs).</a:t>
            </a:r>
            <a:endParaRPr lang="en-US" sz="3600" b="0" strike="noStrike" spc="-1">
              <a:latin typeface="Arial"/>
            </a:endParaRPr>
          </a:p>
          <a:p>
            <a:pPr algn="just">
              <a:lnSpc>
                <a:spcPct val="100000"/>
              </a:lnSpc>
            </a:pPr>
            <a:endParaRPr lang="en-US" sz="3600" b="0" strike="noStrike" spc="-1">
              <a:latin typeface="Arial"/>
            </a:endParaRPr>
          </a:p>
          <a:p>
            <a:pPr marL="571680" indent="-571320" algn="just">
              <a:lnSpc>
                <a:spcPct val="100000"/>
              </a:lnSpc>
              <a:buClr>
                <a:srgbClr val="343536"/>
              </a:buClr>
              <a:buFont typeface="Arial"/>
              <a:buChar char="•"/>
            </a:pPr>
            <a:r>
              <a:rPr lang="en-US" sz="3600" b="0" strike="noStrike" spc="-1">
                <a:solidFill>
                  <a:srgbClr val="343536"/>
                </a:solidFill>
                <a:latin typeface="metro-web"/>
              </a:rPr>
              <a:t>Providers define individual units of infrastructure, into reusable Terraform configurations called modules, and manage them with a consistent language and workflow.</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8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8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85"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86" name="CustomShape 4"/>
          <p:cNvSpPr/>
          <p:nvPr/>
        </p:nvSpPr>
        <p:spPr>
          <a:xfrm>
            <a:off x="2090520" y="3086640"/>
            <a:ext cx="14419080" cy="557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1680" indent="-571320" algn="just">
              <a:lnSpc>
                <a:spcPct val="100000"/>
              </a:lnSpc>
              <a:buClr>
                <a:srgbClr val="343536"/>
              </a:buClr>
              <a:buFont typeface="Arial"/>
              <a:buChar char="•"/>
            </a:pPr>
            <a:r>
              <a:rPr lang="en-US" sz="3600" b="0" strike="noStrike" spc="-1" dirty="0">
                <a:solidFill>
                  <a:srgbClr val="343536"/>
                </a:solidFill>
                <a:latin typeface="metro-web"/>
              </a:rPr>
              <a:t>Provisioning Infrastructure through software to achieve consistent and predictable environments</a:t>
            </a:r>
            <a:endParaRPr lang="en-US" sz="3600" b="0" strike="noStrike" spc="-1" dirty="0">
              <a:latin typeface="Arial"/>
            </a:endParaRPr>
          </a:p>
          <a:p>
            <a:pPr algn="just">
              <a:lnSpc>
                <a:spcPct val="100000"/>
              </a:lnSpc>
            </a:pPr>
            <a:endParaRPr lang="en-US" sz="3600" b="0" strike="noStrike" spc="-1" dirty="0">
              <a:latin typeface="Arial"/>
            </a:endParaRPr>
          </a:p>
          <a:p>
            <a:pPr algn="just">
              <a:lnSpc>
                <a:spcPct val="100000"/>
              </a:lnSpc>
            </a:pPr>
            <a:r>
              <a:rPr lang="en-US" sz="3600" b="0" strike="noStrike" spc="-1" dirty="0">
                <a:solidFill>
                  <a:srgbClr val="343536"/>
                </a:solidFill>
                <a:latin typeface="metro-web"/>
              </a:rPr>
              <a:t>Core concept:</a:t>
            </a:r>
            <a:endParaRPr lang="en-US" sz="3600" b="0" strike="noStrike" spc="-1" dirty="0">
              <a:latin typeface="Arial"/>
            </a:endParaRPr>
          </a:p>
          <a:p>
            <a:pPr algn="just">
              <a:lnSpc>
                <a:spcPct val="100000"/>
              </a:lnSpc>
            </a:pPr>
            <a:endParaRPr lang="en-US" sz="3600" b="0" strike="noStrike" spc="-1" dirty="0">
              <a:latin typeface="Arial"/>
            </a:endParaRPr>
          </a:p>
          <a:p>
            <a:pPr marL="571680" indent="-571320" algn="just">
              <a:lnSpc>
                <a:spcPct val="100000"/>
              </a:lnSpc>
              <a:buClr>
                <a:srgbClr val="343536"/>
              </a:buClr>
              <a:buFont typeface="Wingdings" charset="2"/>
              <a:buChar char=""/>
            </a:pPr>
            <a:r>
              <a:rPr lang="en-US" sz="3600" b="0" strike="noStrike" spc="-1" dirty="0">
                <a:solidFill>
                  <a:srgbClr val="343536"/>
                </a:solidFill>
                <a:latin typeface="metro-web"/>
              </a:rPr>
              <a:t>Defined in code</a:t>
            </a:r>
            <a:endParaRPr lang="en-US" sz="3600" b="0" strike="noStrike" spc="-1" dirty="0">
              <a:latin typeface="Arial"/>
            </a:endParaRPr>
          </a:p>
          <a:p>
            <a:pPr marL="571680" indent="-571320" algn="just">
              <a:lnSpc>
                <a:spcPct val="100000"/>
              </a:lnSpc>
              <a:buClr>
                <a:srgbClr val="343536"/>
              </a:buClr>
              <a:buFont typeface="Wingdings" charset="2"/>
              <a:buChar char=""/>
            </a:pPr>
            <a:r>
              <a:rPr lang="en-US" sz="3600" b="0" strike="noStrike" spc="-1" dirty="0">
                <a:solidFill>
                  <a:srgbClr val="343536"/>
                </a:solidFill>
                <a:latin typeface="metro-web"/>
              </a:rPr>
              <a:t>Stored in source control</a:t>
            </a:r>
            <a:endParaRPr lang="en-US" sz="3600" b="0" strike="noStrike" spc="-1" dirty="0">
              <a:latin typeface="Arial"/>
            </a:endParaRPr>
          </a:p>
          <a:p>
            <a:pPr marL="571680" indent="-571320" algn="just">
              <a:lnSpc>
                <a:spcPct val="100000"/>
              </a:lnSpc>
              <a:buClr>
                <a:srgbClr val="343536"/>
              </a:buClr>
              <a:buFont typeface="Wingdings" charset="2"/>
              <a:buChar char=""/>
            </a:pPr>
            <a:r>
              <a:rPr lang="en-US" sz="3600" b="0" strike="noStrike" spc="-1" dirty="0">
                <a:solidFill>
                  <a:srgbClr val="343536"/>
                </a:solidFill>
                <a:latin typeface="metro-web"/>
              </a:rPr>
              <a:t>Declarative or Imperative</a:t>
            </a:r>
            <a:endParaRPr lang="en-US" sz="3600" b="0" strike="noStrike" spc="-1" dirty="0">
              <a:latin typeface="Arial"/>
            </a:endParaRPr>
          </a:p>
          <a:p>
            <a:pPr marL="571680" indent="-571320" algn="just">
              <a:lnSpc>
                <a:spcPct val="100000"/>
              </a:lnSpc>
              <a:buClr>
                <a:srgbClr val="343536"/>
              </a:buClr>
              <a:buFont typeface="Wingdings" charset="2"/>
              <a:buChar char=""/>
            </a:pPr>
            <a:r>
              <a:rPr lang="en-US" sz="3600" b="0" strike="noStrike" spc="-1" dirty="0">
                <a:solidFill>
                  <a:srgbClr val="343536"/>
                </a:solidFill>
                <a:latin typeface="metro-web"/>
              </a:rPr>
              <a:t>Idempotent and consistent </a:t>
            </a:r>
            <a:endParaRPr lang="en-US" sz="3600" b="0" strike="noStrike" spc="-1" dirty="0">
              <a:latin typeface="Arial"/>
            </a:endParaRPr>
          </a:p>
          <a:p>
            <a:pPr marL="571680" indent="-571320" algn="just">
              <a:lnSpc>
                <a:spcPct val="100000"/>
              </a:lnSpc>
              <a:buClr>
                <a:srgbClr val="343536"/>
              </a:buClr>
              <a:buFont typeface="Wingdings" charset="2"/>
              <a:buChar char=""/>
            </a:pPr>
            <a:r>
              <a:rPr lang="en-US" sz="3600" b="0" strike="noStrike" spc="-1" dirty="0">
                <a:solidFill>
                  <a:srgbClr val="343536"/>
                </a:solidFill>
                <a:latin typeface="metro-web"/>
              </a:rPr>
              <a:t>Push or pull</a:t>
            </a:r>
            <a:endParaRPr lang="en-US" sz="3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88"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89"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90" name="Picture 4" descr="Sakura Sky | Terraform Fundamentals"/>
          <p:cNvPicPr/>
          <p:nvPr/>
        </p:nvPicPr>
        <p:blipFill>
          <a:blip r:embed="rId3"/>
          <a:stretch/>
        </p:blipFill>
        <p:spPr>
          <a:xfrm>
            <a:off x="16152840" y="9093240"/>
            <a:ext cx="2857320" cy="1599840"/>
          </a:xfrm>
          <a:prstGeom prst="rect">
            <a:avLst/>
          </a:prstGeom>
          <a:ln w="0">
            <a:noFill/>
          </a:ln>
        </p:spPr>
      </p:pic>
      <p:sp>
        <p:nvSpPr>
          <p:cNvPr id="91" name="CustomShape 4"/>
          <p:cNvSpPr/>
          <p:nvPr/>
        </p:nvSpPr>
        <p:spPr>
          <a:xfrm>
            <a:off x="2090520" y="3086640"/>
            <a:ext cx="14419080" cy="557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600" b="0" strike="noStrike" spc="-1" dirty="0">
                <a:solidFill>
                  <a:srgbClr val="343536"/>
                </a:solidFill>
                <a:latin typeface="metro-web"/>
              </a:rPr>
              <a:t>Benefits:</a:t>
            </a:r>
            <a:endParaRPr lang="en-US" sz="3600" b="0" strike="noStrike" spc="-1" dirty="0">
              <a:latin typeface="Arial"/>
            </a:endParaRPr>
          </a:p>
          <a:p>
            <a:pPr algn="just">
              <a:lnSpc>
                <a:spcPct val="100000"/>
              </a:lnSpc>
            </a:pPr>
            <a:endParaRPr lang="en-US" sz="3600" b="0" strike="noStrike" spc="-1" dirty="0">
              <a:latin typeface="Arial"/>
            </a:endParaRPr>
          </a:p>
          <a:p>
            <a:pPr algn="just">
              <a:lnSpc>
                <a:spcPct val="100000"/>
              </a:lnSpc>
            </a:pPr>
            <a:endParaRPr lang="en-US" sz="3600" b="0" strike="noStrike" spc="-1" dirty="0">
              <a:latin typeface="Arial"/>
            </a:endParaRPr>
          </a:p>
          <a:p>
            <a:pPr algn="just">
              <a:lnSpc>
                <a:spcPct val="100000"/>
              </a:lnSpc>
            </a:pPr>
            <a:r>
              <a:rPr lang="en-US" sz="3600" b="0" strike="noStrike" spc="-1" dirty="0">
                <a:solidFill>
                  <a:srgbClr val="343536"/>
                </a:solidFill>
                <a:latin typeface="metro-web"/>
              </a:rPr>
              <a:t>a) Automated deployment</a:t>
            </a:r>
            <a:endParaRPr lang="en-US" sz="3600" b="0" strike="noStrike" spc="-1" dirty="0">
              <a:latin typeface="Arial"/>
            </a:endParaRPr>
          </a:p>
          <a:p>
            <a:pPr algn="just">
              <a:lnSpc>
                <a:spcPct val="100000"/>
              </a:lnSpc>
            </a:pPr>
            <a:r>
              <a:rPr lang="en-US" sz="3600" b="0" strike="noStrike" spc="-1" dirty="0">
                <a:solidFill>
                  <a:srgbClr val="343536"/>
                </a:solidFill>
                <a:latin typeface="metro-web"/>
              </a:rPr>
              <a:t>b) Consistent environments</a:t>
            </a:r>
            <a:endParaRPr lang="en-US" sz="3600" b="0" strike="noStrike" spc="-1" dirty="0">
              <a:latin typeface="Arial"/>
            </a:endParaRPr>
          </a:p>
          <a:p>
            <a:pPr algn="just">
              <a:lnSpc>
                <a:spcPct val="100000"/>
              </a:lnSpc>
            </a:pPr>
            <a:r>
              <a:rPr lang="en-US" sz="3600" b="0" strike="noStrike" spc="-1" dirty="0">
                <a:solidFill>
                  <a:srgbClr val="343536"/>
                </a:solidFill>
                <a:latin typeface="metro-web"/>
              </a:rPr>
              <a:t>c) Repeatable process</a:t>
            </a:r>
            <a:endParaRPr lang="en-US" sz="3600" b="0" strike="noStrike" spc="-1" dirty="0">
              <a:latin typeface="Arial"/>
            </a:endParaRPr>
          </a:p>
          <a:p>
            <a:pPr algn="just">
              <a:lnSpc>
                <a:spcPct val="100000"/>
              </a:lnSpc>
            </a:pPr>
            <a:r>
              <a:rPr lang="en-US" sz="3600" b="0" strike="noStrike" spc="-1" dirty="0">
                <a:solidFill>
                  <a:srgbClr val="343536"/>
                </a:solidFill>
                <a:latin typeface="metro-web"/>
              </a:rPr>
              <a:t>d) Reusable components</a:t>
            </a:r>
            <a:endParaRPr lang="en-US" sz="3600" b="0" strike="noStrike" spc="-1" dirty="0">
              <a:latin typeface="Arial"/>
            </a:endParaRPr>
          </a:p>
          <a:p>
            <a:pPr algn="just">
              <a:lnSpc>
                <a:spcPct val="100000"/>
              </a:lnSpc>
            </a:pPr>
            <a:r>
              <a:rPr lang="en-US" sz="3600" b="0" strike="noStrike" spc="-1" dirty="0">
                <a:solidFill>
                  <a:srgbClr val="343536"/>
                </a:solidFill>
                <a:latin typeface="metro-web"/>
              </a:rPr>
              <a:t>e) Documented architecture</a:t>
            </a:r>
            <a:endParaRPr lang="en-US" sz="3600" b="0" strike="noStrike" spc="-1" dirty="0">
              <a:latin typeface="Arial"/>
            </a:endParaRPr>
          </a:p>
          <a:p>
            <a:pPr algn="just">
              <a:lnSpc>
                <a:spcPct val="100000"/>
              </a:lnSpc>
            </a:pPr>
            <a:endParaRPr lang="en-US" sz="3600" b="0" strike="noStrike" spc="-1" dirty="0">
              <a:latin typeface="Arial"/>
            </a:endParaRPr>
          </a:p>
          <a:p>
            <a:pPr algn="just">
              <a:lnSpc>
                <a:spcPct val="100000"/>
              </a:lnSpc>
            </a:pPr>
            <a:endParaRPr lang="en-US" sz="3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9800" y="556920"/>
            <a:ext cx="7798680" cy="1517400"/>
          </a:xfrm>
          <a:prstGeom prst="rect">
            <a:avLst/>
          </a:prstGeom>
          <a:blipFill rotWithShape="0">
            <a:blip r:embed="rId2"/>
            <a:stretch/>
          </a:blipFill>
          <a:ln w="0">
            <a:noFill/>
          </a:ln>
        </p:spPr>
        <p:style>
          <a:lnRef idx="0">
            <a:scrgbClr r="0" g="0" b="0"/>
          </a:lnRef>
          <a:fillRef idx="0">
            <a:scrgbClr r="0" g="0" b="0"/>
          </a:fillRef>
          <a:effectRef idx="0">
            <a:scrgbClr r="0" g="0" b="0"/>
          </a:effectRef>
          <a:fontRef idx="minor"/>
        </p:style>
      </p:sp>
      <p:sp>
        <p:nvSpPr>
          <p:cNvPr id="93" name="CustomShape 2"/>
          <p:cNvSpPr/>
          <p:nvPr/>
        </p:nvSpPr>
        <p:spPr>
          <a:xfrm>
            <a:off x="1135440" y="1032120"/>
            <a:ext cx="65671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3600" b="1" strike="noStrike" spc="-7">
                <a:solidFill>
                  <a:srgbClr val="FFFFFF"/>
                </a:solidFill>
                <a:latin typeface="Calibri"/>
              </a:rPr>
              <a:t>Infrastructure as a Code</a:t>
            </a:r>
            <a:endParaRPr lang="en-US" sz="3600" b="0" strike="noStrike" spc="-1">
              <a:latin typeface="Arial"/>
            </a:endParaRPr>
          </a:p>
        </p:txBody>
      </p:sp>
      <p:sp>
        <p:nvSpPr>
          <p:cNvPr id="94" name="CustomShape 3"/>
          <p:cNvSpPr/>
          <p:nvPr/>
        </p:nvSpPr>
        <p:spPr>
          <a:xfrm>
            <a:off x="1135440" y="3475440"/>
            <a:ext cx="17219880" cy="497160"/>
          </a:xfrm>
          <a:prstGeom prst="rect">
            <a:avLst/>
          </a:prstGeom>
          <a:noFill/>
          <a:ln w="0">
            <a:noFill/>
          </a:ln>
        </p:spPr>
        <p:style>
          <a:lnRef idx="0">
            <a:scrgbClr r="0" g="0" b="0"/>
          </a:lnRef>
          <a:fillRef idx="0">
            <a:scrgbClr r="0" g="0" b="0"/>
          </a:fillRef>
          <a:effectRef idx="0">
            <a:scrgbClr r="0" g="0" b="0"/>
          </a:effectRef>
          <a:fontRef idx="minor"/>
        </p:style>
      </p:sp>
      <p:pic>
        <p:nvPicPr>
          <p:cNvPr id="95" name="Picture 4" descr="Sakura Sky | Terraform Fundamentals"/>
          <p:cNvPicPr/>
          <p:nvPr/>
        </p:nvPicPr>
        <p:blipFill>
          <a:blip r:embed="rId3"/>
          <a:stretch/>
        </p:blipFill>
        <p:spPr>
          <a:xfrm>
            <a:off x="16152840" y="9093240"/>
            <a:ext cx="2857320" cy="1599840"/>
          </a:xfrm>
          <a:prstGeom prst="rect">
            <a:avLst/>
          </a:prstGeom>
          <a:ln w="0">
            <a:noFill/>
          </a:ln>
        </p:spPr>
      </p:pic>
      <p:pic>
        <p:nvPicPr>
          <p:cNvPr id="96" name="Picture 2" descr="How Declarative and Imperative Styles Differ in Infrastructure as Code -  copebit AG"/>
          <p:cNvPicPr/>
          <p:nvPr/>
        </p:nvPicPr>
        <p:blipFill>
          <a:blip r:embed="rId4"/>
          <a:stretch/>
        </p:blipFill>
        <p:spPr>
          <a:xfrm>
            <a:off x="6647040" y="3441600"/>
            <a:ext cx="5714640" cy="3809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8749</TotalTime>
  <Words>741</Words>
  <Application>Microsoft Office PowerPoint</Application>
  <PresentationFormat>Custom</PresentationFormat>
  <Paragraphs>128</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DejaVu Sans</vt:lpstr>
      <vt:lpstr>metro-web</vt:lpstr>
      <vt:lpstr>Symbol</vt:lpstr>
      <vt:lpstr>Times New Roman</vt:lpstr>
      <vt:lpstr>var(--font-body)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Naveen Gupta</dc:creator>
  <dc:description/>
  <cp:lastModifiedBy>RedHat</cp:lastModifiedBy>
  <cp:revision>55</cp:revision>
  <dcterms:created xsi:type="dcterms:W3CDTF">2021-06-11T15:59:04Z</dcterms:created>
  <dcterms:modified xsi:type="dcterms:W3CDTF">2021-11-30T18:48:14Z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19</vt:i4>
  </property>
</Properties>
</file>